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7" r:id="rId2"/>
    <p:sldId id="258" r:id="rId3"/>
    <p:sldId id="259" r:id="rId4"/>
    <p:sldId id="260" r:id="rId5"/>
    <p:sldId id="261" r:id="rId6"/>
    <p:sldId id="296" r:id="rId7"/>
    <p:sldId id="262" r:id="rId8"/>
    <p:sldId id="263" r:id="rId9"/>
    <p:sldId id="264" r:id="rId10"/>
    <p:sldId id="265" r:id="rId11"/>
    <p:sldId id="266" r:id="rId12"/>
    <p:sldId id="287" r:id="rId13"/>
    <p:sldId id="289" r:id="rId14"/>
    <p:sldId id="293" r:id="rId15"/>
    <p:sldId id="288"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90" r:id="rId37"/>
    <p:sldId id="291" r:id="rId38"/>
    <p:sldId id="292" r:id="rId39"/>
    <p:sldId id="294" r:id="rId40"/>
    <p:sldId id="295" r:id="rId41"/>
    <p:sldId id="297" r:id="rId42"/>
    <p:sldId id="29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94706" autoAdjust="0"/>
  </p:normalViewPr>
  <p:slideViewPr>
    <p:cSldViewPr>
      <p:cViewPr varScale="1">
        <p:scale>
          <a:sx n="107" d="100"/>
          <a:sy n="107" d="100"/>
        </p:scale>
        <p:origin x="-540" y="-96"/>
      </p:cViewPr>
      <p:guideLst>
        <p:guide orient="horz" pos="2160"/>
        <p:guide pos="2880"/>
      </p:guideLst>
    </p:cSldViewPr>
  </p:slideViewPr>
  <p:outlineViewPr>
    <p:cViewPr>
      <p:scale>
        <a:sx n="33" d="100"/>
        <a:sy n="33" d="100"/>
      </p:scale>
      <p:origin x="0" y="5119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720199-5D6B-4BFA-BD09-EC7277D50598}" type="datetimeFigureOut">
              <a:rPr lang="en-US" smtClean="0"/>
              <a:t>9/14/2011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BD4CC5-33A0-473A-AEFE-142D4324EA6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A8A88809-96A0-4063-B2E2-D171E89FD8DE}" type="datetime1">
              <a:rPr lang="en-US" smtClean="0">
                <a:solidFill>
                  <a:srgbClr val="FFFFFF">
                    <a:alpha val="65000"/>
                  </a:srgbClr>
                </a:solidFill>
              </a:rPr>
              <a:t>9/14/2011</a:t>
            </a:fld>
            <a:endParaRPr lang="en-US">
              <a:solidFill>
                <a:srgbClr val="FFFFFF">
                  <a:alpha val="65000"/>
                </a:srgbClr>
              </a:solidFill>
            </a:endParaRPr>
          </a:p>
        </p:txBody>
      </p:sp>
      <p:sp>
        <p:nvSpPr>
          <p:cNvPr id="23" name="Slide Number Placeholder 22"/>
          <p:cNvSpPr>
            <a:spLocks noGrp="1"/>
          </p:cNvSpPr>
          <p:nvPr>
            <p:ph type="sldNum" sz="quarter" idx="11"/>
          </p:nvPr>
        </p:nvSpPr>
        <p:spPr/>
        <p:txBody>
          <a:bodyPr/>
          <a:lstStyle/>
          <a:p>
            <a:fld id="{38F0D292-BF5D-4BD8-A952-2D50DECA9969}" type="slidenum">
              <a:rPr lang="en-US" smtClean="0">
                <a:solidFill>
                  <a:srgbClr val="FFFFFF">
                    <a:alpha val="65000"/>
                  </a:srgbClr>
                </a:solidFill>
              </a:rPr>
              <a:pPr/>
              <a:t>‹#›</a:t>
            </a:fld>
            <a:endParaRPr lang="en-US">
              <a:solidFill>
                <a:srgbClr val="FFFFFF">
                  <a:alpha val="65000"/>
                </a:srgbClr>
              </a:solidFill>
            </a:endParaRPr>
          </a:p>
        </p:txBody>
      </p:sp>
      <p:sp>
        <p:nvSpPr>
          <p:cNvPr id="24" name="Footer Placeholder 23"/>
          <p:cNvSpPr>
            <a:spLocks noGrp="1"/>
          </p:cNvSpPr>
          <p:nvPr>
            <p:ph type="ftr" sz="quarter" idx="12"/>
          </p:nvPr>
        </p:nvSpPr>
        <p:spPr/>
        <p:txBody>
          <a:bodyPr/>
          <a:lstStyle/>
          <a:p>
            <a:endParaRPr lang="en-US">
              <a:solidFill>
                <a:srgbClr val="FFFFFF">
                  <a:alpha val="65000"/>
                </a:srgbClr>
              </a:solidFill>
            </a:endParaRPr>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extLst>
      <p:ext uri="{BB962C8B-B14F-4D97-AF65-F5344CB8AC3E}">
        <p14:creationId xmlns="" xmlns:p14="http://schemas.microsoft.com/office/powerpoint/2010/main" val="1930091582"/>
      </p:ext>
    </p:extLst>
  </p:cSld>
  <p:clrMapOvr>
    <a:masterClrMapping/>
  </p:clrMapOvr>
  <p:transition>
    <p:plu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295A4A-916C-4F9A-B6E5-77B59EEC4354}" type="datetime1">
              <a:rPr lang="en-US" smtClean="0">
                <a:solidFill>
                  <a:srgbClr val="FFFFFF">
                    <a:alpha val="65000"/>
                  </a:srgbClr>
                </a:solidFill>
              </a:rPr>
              <a:t>9/14/2011</a:t>
            </a:fld>
            <a:endParaRPr lang="en-US">
              <a:solidFill>
                <a:srgbClr val="FFFFFF">
                  <a:alpha val="65000"/>
                </a:srgbClr>
              </a:solidFill>
            </a:endParaRPr>
          </a:p>
        </p:txBody>
      </p:sp>
      <p:sp>
        <p:nvSpPr>
          <p:cNvPr id="5" name="Footer Placeholder 4"/>
          <p:cNvSpPr>
            <a:spLocks noGrp="1"/>
          </p:cNvSpPr>
          <p:nvPr>
            <p:ph type="ftr" sz="quarter" idx="11"/>
          </p:nvPr>
        </p:nvSpPr>
        <p:spPr/>
        <p:txBody>
          <a:bodyPr/>
          <a:lstStyle/>
          <a:p>
            <a:endParaRPr lang="en-US">
              <a:solidFill>
                <a:srgbClr val="FFFFFF">
                  <a:alpha val="65000"/>
                </a:srgbClr>
              </a:solidFill>
            </a:endParaRPr>
          </a:p>
        </p:txBody>
      </p:sp>
      <p:sp>
        <p:nvSpPr>
          <p:cNvPr id="6" name="Slide Number Placeholder 5"/>
          <p:cNvSpPr>
            <a:spLocks noGrp="1"/>
          </p:cNvSpPr>
          <p:nvPr>
            <p:ph type="sldNum" sz="quarter" idx="12"/>
          </p:nvPr>
        </p:nvSpPr>
        <p:spPr/>
        <p:txBody>
          <a:bodyPr/>
          <a:lstStyle/>
          <a:p>
            <a:fld id="{38F0D292-BF5D-4BD8-A952-2D50DECA9969}" type="slidenum">
              <a:rPr lang="en-US" smtClean="0">
                <a:solidFill>
                  <a:srgbClr val="FFFFFF">
                    <a:alpha val="65000"/>
                  </a:srgbClr>
                </a:solidFill>
              </a:rPr>
              <a:pPr/>
              <a:t>‹#›</a:t>
            </a:fld>
            <a:endParaRPr lang="en-US">
              <a:solidFill>
                <a:srgbClr val="FFFFFF">
                  <a:alpha val="65000"/>
                </a:srgbClr>
              </a:solidFill>
            </a:endParaRPr>
          </a:p>
        </p:txBody>
      </p:sp>
    </p:spTree>
    <p:extLst>
      <p:ext uri="{BB962C8B-B14F-4D97-AF65-F5344CB8AC3E}">
        <p14:creationId xmlns="" xmlns:p14="http://schemas.microsoft.com/office/powerpoint/2010/main" val="5642511"/>
      </p:ext>
    </p:extLst>
  </p:cSld>
  <p:clrMapOvr>
    <a:masterClrMapping/>
  </p:clrMapOvr>
  <p:transition>
    <p:plu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14528-6D89-4A98-AF8A-7529B06EAE71}" type="datetime1">
              <a:rPr lang="en-US" smtClean="0">
                <a:solidFill>
                  <a:srgbClr val="FFFFFF">
                    <a:alpha val="65000"/>
                  </a:srgbClr>
                </a:solidFill>
              </a:rPr>
              <a:t>9/14/2011</a:t>
            </a:fld>
            <a:endParaRPr lang="en-US">
              <a:solidFill>
                <a:srgbClr val="FFFFFF">
                  <a:alpha val="65000"/>
                </a:srgbClr>
              </a:solidFill>
            </a:endParaRPr>
          </a:p>
        </p:txBody>
      </p:sp>
      <p:sp>
        <p:nvSpPr>
          <p:cNvPr id="5" name="Footer Placeholder 4"/>
          <p:cNvSpPr>
            <a:spLocks noGrp="1"/>
          </p:cNvSpPr>
          <p:nvPr>
            <p:ph type="ftr" sz="quarter" idx="11"/>
          </p:nvPr>
        </p:nvSpPr>
        <p:spPr/>
        <p:txBody>
          <a:bodyPr/>
          <a:lstStyle/>
          <a:p>
            <a:endParaRPr lang="en-US">
              <a:solidFill>
                <a:srgbClr val="FFFFFF">
                  <a:alpha val="65000"/>
                </a:srgbClr>
              </a:solidFill>
            </a:endParaRPr>
          </a:p>
        </p:txBody>
      </p:sp>
      <p:sp>
        <p:nvSpPr>
          <p:cNvPr id="6" name="Slide Number Placeholder 5"/>
          <p:cNvSpPr>
            <a:spLocks noGrp="1"/>
          </p:cNvSpPr>
          <p:nvPr>
            <p:ph type="sldNum" sz="quarter" idx="12"/>
          </p:nvPr>
        </p:nvSpPr>
        <p:spPr/>
        <p:txBody>
          <a:bodyPr/>
          <a:lstStyle/>
          <a:p>
            <a:fld id="{38F0D292-BF5D-4BD8-A952-2D50DECA9969}" type="slidenum">
              <a:rPr lang="en-US" smtClean="0">
                <a:solidFill>
                  <a:srgbClr val="FFFFFF">
                    <a:alpha val="65000"/>
                  </a:srgbClr>
                </a:solidFill>
              </a:rPr>
              <a:pPr/>
              <a:t>‹#›</a:t>
            </a:fld>
            <a:endParaRPr lang="en-US">
              <a:solidFill>
                <a:srgbClr val="FFFFFF">
                  <a:alpha val="65000"/>
                </a:srgbClr>
              </a:solidFill>
            </a:endParaRPr>
          </a:p>
        </p:txBody>
      </p:sp>
    </p:spTree>
    <p:extLst>
      <p:ext uri="{BB962C8B-B14F-4D97-AF65-F5344CB8AC3E}">
        <p14:creationId xmlns="" xmlns:p14="http://schemas.microsoft.com/office/powerpoint/2010/main" val="2953715851"/>
      </p:ext>
    </p:extLst>
  </p:cSld>
  <p:clrMapOvr>
    <a:masterClrMapping/>
  </p:clrMapOvr>
  <p:transition>
    <p:plu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D1F37181-A568-4069-89AA-6F0F02AF939F}" type="datetime1">
              <a:rPr lang="en-US" smtClean="0">
                <a:solidFill>
                  <a:srgbClr val="FFFFFF">
                    <a:alpha val="65000"/>
                  </a:srgbClr>
                </a:solidFill>
              </a:rPr>
              <a:t>9/14/2011</a:t>
            </a:fld>
            <a:endParaRPr lang="en-US">
              <a:solidFill>
                <a:srgbClr val="FFFFFF">
                  <a:alpha val="65000"/>
                </a:srgbClr>
              </a:solidFill>
            </a:endParaRPr>
          </a:p>
        </p:txBody>
      </p:sp>
      <p:sp>
        <p:nvSpPr>
          <p:cNvPr id="19" name="Slide Number Placeholder 18"/>
          <p:cNvSpPr>
            <a:spLocks noGrp="1"/>
          </p:cNvSpPr>
          <p:nvPr>
            <p:ph type="sldNum" sz="quarter" idx="15"/>
          </p:nvPr>
        </p:nvSpPr>
        <p:spPr/>
        <p:txBody>
          <a:bodyPr/>
          <a:lstStyle/>
          <a:p>
            <a:fld id="{38F0D292-BF5D-4BD8-A952-2D50DECA9969}" type="slidenum">
              <a:rPr lang="en-US" smtClean="0">
                <a:solidFill>
                  <a:srgbClr val="FFFFFF">
                    <a:alpha val="65000"/>
                  </a:srgbClr>
                </a:solidFill>
              </a:rPr>
              <a:pPr/>
              <a:t>‹#›</a:t>
            </a:fld>
            <a:endParaRPr lang="en-US">
              <a:solidFill>
                <a:srgbClr val="FFFFFF">
                  <a:alpha val="65000"/>
                </a:srgbClr>
              </a:solidFill>
            </a:endParaRPr>
          </a:p>
        </p:txBody>
      </p:sp>
      <p:sp>
        <p:nvSpPr>
          <p:cNvPr id="21" name="Footer Placeholder 20"/>
          <p:cNvSpPr>
            <a:spLocks noGrp="1"/>
          </p:cNvSpPr>
          <p:nvPr>
            <p:ph type="ftr" sz="quarter" idx="16"/>
          </p:nvPr>
        </p:nvSpPr>
        <p:spPr/>
        <p:txBody>
          <a:bodyPr/>
          <a:lstStyle/>
          <a:p>
            <a:endParaRPr lang="en-US">
              <a:solidFill>
                <a:srgbClr val="FFFFFF">
                  <a:alpha val="65000"/>
                </a:srgbClr>
              </a:solidFill>
            </a:endParaRPr>
          </a:p>
        </p:txBody>
      </p:sp>
      <p:sp>
        <p:nvSpPr>
          <p:cNvPr id="8" name="Title 7"/>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 xmlns:p14="http://schemas.microsoft.com/office/powerpoint/2010/main" val="2826047113"/>
      </p:ext>
    </p:extLst>
  </p:cSld>
  <p:clrMapOvr>
    <a:masterClrMapping/>
  </p:clrMapOvr>
  <p:transition>
    <p:plu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28244230-2E10-47F6-B7A2-0821A81EE1AA}" type="datetime1">
              <a:rPr lang="en-US" smtClean="0">
                <a:solidFill>
                  <a:srgbClr val="FFFFFF">
                    <a:alpha val="65000"/>
                  </a:srgbClr>
                </a:solidFill>
              </a:rPr>
              <a:t>9/14/2011</a:t>
            </a:fld>
            <a:endParaRPr lang="en-US">
              <a:solidFill>
                <a:srgbClr val="FFFFFF">
                  <a:alpha val="65000"/>
                </a:srgbClr>
              </a:solidFill>
            </a:endParaRPr>
          </a:p>
        </p:txBody>
      </p:sp>
      <p:sp>
        <p:nvSpPr>
          <p:cNvPr id="20" name="Slide Number Placeholder 19"/>
          <p:cNvSpPr>
            <a:spLocks noGrp="1"/>
          </p:cNvSpPr>
          <p:nvPr>
            <p:ph type="sldNum" sz="quarter" idx="11"/>
          </p:nvPr>
        </p:nvSpPr>
        <p:spPr/>
        <p:txBody>
          <a:bodyPr/>
          <a:lstStyle/>
          <a:p>
            <a:fld id="{38F0D292-BF5D-4BD8-A952-2D50DECA9969}" type="slidenum">
              <a:rPr lang="en-US" smtClean="0">
                <a:solidFill>
                  <a:srgbClr val="FFFFFF">
                    <a:alpha val="65000"/>
                  </a:srgbClr>
                </a:solidFill>
              </a:rPr>
              <a:pPr/>
              <a:t>‹#›</a:t>
            </a:fld>
            <a:endParaRPr lang="en-US">
              <a:solidFill>
                <a:srgbClr val="FFFFFF">
                  <a:alpha val="65000"/>
                </a:srgbClr>
              </a:solidFill>
            </a:endParaRPr>
          </a:p>
        </p:txBody>
      </p:sp>
      <p:sp>
        <p:nvSpPr>
          <p:cNvPr id="21" name="Footer Placeholder 20"/>
          <p:cNvSpPr>
            <a:spLocks noGrp="1"/>
          </p:cNvSpPr>
          <p:nvPr>
            <p:ph type="ftr" sz="quarter" idx="12"/>
          </p:nvPr>
        </p:nvSpPr>
        <p:spPr/>
        <p:txBody>
          <a:bodyPr/>
          <a:lstStyle/>
          <a:p>
            <a:endParaRPr lang="en-US">
              <a:solidFill>
                <a:srgbClr val="FFFFFF">
                  <a:alpha val="65000"/>
                </a:srgbClr>
              </a:solidFill>
            </a:endParaRPr>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extLst>
      <p:ext uri="{BB962C8B-B14F-4D97-AF65-F5344CB8AC3E}">
        <p14:creationId xmlns="" xmlns:p14="http://schemas.microsoft.com/office/powerpoint/2010/main" val="495346653"/>
      </p:ext>
    </p:extLst>
  </p:cSld>
  <p:clrMapOvr>
    <a:masterClrMapping/>
  </p:clrMapOvr>
  <p:transition>
    <p:plu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1E6D6300-E607-4052-8BF8-BF0C06B24E5D}" type="datetime1">
              <a:rPr lang="en-US" smtClean="0">
                <a:solidFill>
                  <a:srgbClr val="FFFFFF">
                    <a:alpha val="65000"/>
                  </a:srgbClr>
                </a:solidFill>
              </a:rPr>
              <a:t>9/14/2011</a:t>
            </a:fld>
            <a:endParaRPr lang="en-US">
              <a:solidFill>
                <a:srgbClr val="FFFFFF">
                  <a:alpha val="65000"/>
                </a:srgbClr>
              </a:solidFill>
            </a:endParaRPr>
          </a:p>
        </p:txBody>
      </p:sp>
      <p:sp>
        <p:nvSpPr>
          <p:cNvPr id="25" name="Slide Number Placeholder 24"/>
          <p:cNvSpPr>
            <a:spLocks noGrp="1"/>
          </p:cNvSpPr>
          <p:nvPr>
            <p:ph type="sldNum" sz="quarter" idx="16"/>
          </p:nvPr>
        </p:nvSpPr>
        <p:spPr/>
        <p:txBody>
          <a:bodyPr/>
          <a:lstStyle/>
          <a:p>
            <a:fld id="{38F0D292-BF5D-4BD8-A952-2D50DECA9969}" type="slidenum">
              <a:rPr lang="en-US" smtClean="0">
                <a:solidFill>
                  <a:srgbClr val="FFFFFF">
                    <a:alpha val="65000"/>
                  </a:srgbClr>
                </a:solidFill>
              </a:rPr>
              <a:pPr/>
              <a:t>‹#›</a:t>
            </a:fld>
            <a:endParaRPr lang="en-US">
              <a:solidFill>
                <a:srgbClr val="FFFFFF">
                  <a:alpha val="65000"/>
                </a:srgbClr>
              </a:solidFill>
            </a:endParaRPr>
          </a:p>
        </p:txBody>
      </p:sp>
      <p:sp>
        <p:nvSpPr>
          <p:cNvPr id="26" name="Footer Placeholder 25"/>
          <p:cNvSpPr>
            <a:spLocks noGrp="1"/>
          </p:cNvSpPr>
          <p:nvPr>
            <p:ph type="ftr" sz="quarter" idx="17"/>
          </p:nvPr>
        </p:nvSpPr>
        <p:spPr/>
        <p:txBody>
          <a:bodyPr/>
          <a:lstStyle/>
          <a:p>
            <a:endParaRPr lang="en-US">
              <a:solidFill>
                <a:srgbClr val="FFFFFF">
                  <a:alpha val="65000"/>
                </a:srgbClr>
              </a:solidFill>
            </a:endParaRPr>
          </a:p>
        </p:txBody>
      </p:sp>
    </p:spTree>
    <p:extLst>
      <p:ext uri="{BB962C8B-B14F-4D97-AF65-F5344CB8AC3E}">
        <p14:creationId xmlns="" xmlns:p14="http://schemas.microsoft.com/office/powerpoint/2010/main" val="3079255871"/>
      </p:ext>
    </p:extLst>
  </p:cSld>
  <p:clrMapOvr>
    <a:masterClrMapping/>
  </p:clrMapOvr>
  <p:transition>
    <p:plu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8539707D-D487-4B91-98B1-183792DF850A}" type="datetime1">
              <a:rPr lang="en-US" smtClean="0">
                <a:solidFill>
                  <a:srgbClr val="FFFFFF">
                    <a:alpha val="65000"/>
                  </a:srgbClr>
                </a:solidFill>
              </a:rPr>
              <a:t>9/14/2011</a:t>
            </a:fld>
            <a:endParaRPr lang="en-US">
              <a:solidFill>
                <a:srgbClr val="FFFFFF">
                  <a:alpha val="65000"/>
                </a:srgbClr>
              </a:solidFill>
            </a:endParaRPr>
          </a:p>
        </p:txBody>
      </p:sp>
      <p:sp>
        <p:nvSpPr>
          <p:cNvPr id="24" name="Slide Number Placeholder 23"/>
          <p:cNvSpPr>
            <a:spLocks noGrp="1"/>
          </p:cNvSpPr>
          <p:nvPr>
            <p:ph type="sldNum" sz="quarter" idx="17"/>
          </p:nvPr>
        </p:nvSpPr>
        <p:spPr/>
        <p:txBody>
          <a:bodyPr/>
          <a:lstStyle/>
          <a:p>
            <a:fld id="{38F0D292-BF5D-4BD8-A952-2D50DECA9969}" type="slidenum">
              <a:rPr lang="en-US" smtClean="0">
                <a:solidFill>
                  <a:srgbClr val="FFFFFF">
                    <a:alpha val="65000"/>
                  </a:srgbClr>
                </a:solidFill>
              </a:rPr>
              <a:pPr/>
              <a:t>‹#›</a:t>
            </a:fld>
            <a:endParaRPr lang="en-US">
              <a:solidFill>
                <a:srgbClr val="FFFFFF">
                  <a:alpha val="65000"/>
                </a:srgbClr>
              </a:solidFill>
            </a:endParaRPr>
          </a:p>
        </p:txBody>
      </p:sp>
      <p:sp>
        <p:nvSpPr>
          <p:cNvPr id="29" name="Footer Placeholder 28"/>
          <p:cNvSpPr>
            <a:spLocks noGrp="1"/>
          </p:cNvSpPr>
          <p:nvPr>
            <p:ph type="ftr" sz="quarter" idx="18"/>
          </p:nvPr>
        </p:nvSpPr>
        <p:spPr/>
        <p:txBody>
          <a:bodyPr/>
          <a:lstStyle/>
          <a:p>
            <a:endParaRPr lang="en-US">
              <a:solidFill>
                <a:srgbClr val="FFFFFF">
                  <a:alpha val="65000"/>
                </a:srgbClr>
              </a:solidFill>
            </a:endParaRPr>
          </a:p>
        </p:txBody>
      </p:sp>
    </p:spTree>
    <p:extLst>
      <p:ext uri="{BB962C8B-B14F-4D97-AF65-F5344CB8AC3E}">
        <p14:creationId xmlns="" xmlns:p14="http://schemas.microsoft.com/office/powerpoint/2010/main" val="4022897516"/>
      </p:ext>
    </p:extLst>
  </p:cSld>
  <p:clrMapOvr>
    <a:masterClrMapping/>
  </p:clrMapOvr>
  <p:transition>
    <p:plu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Date Placeholder 10"/>
          <p:cNvSpPr>
            <a:spLocks noGrp="1"/>
          </p:cNvSpPr>
          <p:nvPr>
            <p:ph type="dt" sz="half" idx="10"/>
          </p:nvPr>
        </p:nvSpPr>
        <p:spPr/>
        <p:txBody>
          <a:bodyPr/>
          <a:lstStyle/>
          <a:p>
            <a:fld id="{373CA601-AADB-4503-B11F-39A5283219DE}" type="datetime1">
              <a:rPr lang="en-US" smtClean="0">
                <a:solidFill>
                  <a:srgbClr val="FFFFFF">
                    <a:alpha val="65000"/>
                  </a:srgbClr>
                </a:solidFill>
              </a:rPr>
              <a:t>9/14/2011</a:t>
            </a:fld>
            <a:endParaRPr lang="en-US">
              <a:solidFill>
                <a:srgbClr val="FFFFFF">
                  <a:alpha val="65000"/>
                </a:srgbClr>
              </a:solidFill>
            </a:endParaRPr>
          </a:p>
        </p:txBody>
      </p:sp>
      <p:sp>
        <p:nvSpPr>
          <p:cNvPr id="14" name="Slide Number Placeholder 13"/>
          <p:cNvSpPr>
            <a:spLocks noGrp="1"/>
          </p:cNvSpPr>
          <p:nvPr>
            <p:ph type="sldNum" sz="quarter" idx="11"/>
          </p:nvPr>
        </p:nvSpPr>
        <p:spPr/>
        <p:txBody>
          <a:bodyPr/>
          <a:lstStyle/>
          <a:p>
            <a:fld id="{38F0D292-BF5D-4BD8-A952-2D50DECA9969}" type="slidenum">
              <a:rPr lang="en-US" smtClean="0">
                <a:solidFill>
                  <a:srgbClr val="FFFFFF">
                    <a:alpha val="65000"/>
                  </a:srgbClr>
                </a:solidFill>
              </a:rPr>
              <a:pPr/>
              <a:t>‹#›</a:t>
            </a:fld>
            <a:endParaRPr lang="en-US">
              <a:solidFill>
                <a:srgbClr val="FFFFFF">
                  <a:alpha val="65000"/>
                </a:srgbClr>
              </a:solidFill>
            </a:endParaRPr>
          </a:p>
        </p:txBody>
      </p:sp>
      <p:sp>
        <p:nvSpPr>
          <p:cNvPr id="18" name="Footer Placeholder 17"/>
          <p:cNvSpPr>
            <a:spLocks noGrp="1"/>
          </p:cNvSpPr>
          <p:nvPr>
            <p:ph type="ftr" sz="quarter" idx="12"/>
          </p:nvPr>
        </p:nvSpPr>
        <p:spPr/>
        <p:txBody>
          <a:bodyPr/>
          <a:lstStyle/>
          <a:p>
            <a:endParaRPr lang="en-US">
              <a:solidFill>
                <a:srgbClr val="FFFFFF">
                  <a:alpha val="65000"/>
                </a:srgbClr>
              </a:solidFill>
            </a:endParaRPr>
          </a:p>
        </p:txBody>
      </p:sp>
      <p:sp>
        <p:nvSpPr>
          <p:cNvPr id="15" name="Title 1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662865030"/>
      </p:ext>
    </p:extLst>
  </p:cSld>
  <p:clrMapOvr>
    <a:masterClrMapping/>
  </p:clrMapOvr>
  <p:transition>
    <p:plu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Date Placeholder 6"/>
          <p:cNvSpPr>
            <a:spLocks noGrp="1"/>
          </p:cNvSpPr>
          <p:nvPr>
            <p:ph type="dt" sz="half" idx="10"/>
          </p:nvPr>
        </p:nvSpPr>
        <p:spPr/>
        <p:txBody>
          <a:bodyPr/>
          <a:lstStyle/>
          <a:p>
            <a:fld id="{F5B6C517-666D-4FD4-A667-6B529E5A4CD1}" type="datetime1">
              <a:rPr lang="en-US" smtClean="0">
                <a:solidFill>
                  <a:srgbClr val="FFFFFF">
                    <a:alpha val="65000"/>
                  </a:srgbClr>
                </a:solidFill>
              </a:rPr>
              <a:t>9/14/2011</a:t>
            </a:fld>
            <a:endParaRPr lang="en-US">
              <a:solidFill>
                <a:srgbClr val="FFFFFF">
                  <a:alpha val="65000"/>
                </a:srgbClr>
              </a:solidFill>
            </a:endParaRPr>
          </a:p>
        </p:txBody>
      </p:sp>
      <p:sp>
        <p:nvSpPr>
          <p:cNvPr id="12" name="Slide Number Placeholder 11"/>
          <p:cNvSpPr>
            <a:spLocks noGrp="1"/>
          </p:cNvSpPr>
          <p:nvPr>
            <p:ph type="sldNum" sz="quarter" idx="11"/>
          </p:nvPr>
        </p:nvSpPr>
        <p:spPr/>
        <p:txBody>
          <a:bodyPr/>
          <a:lstStyle/>
          <a:p>
            <a:fld id="{38F0D292-BF5D-4BD8-A952-2D50DECA9969}" type="slidenum">
              <a:rPr lang="en-US" smtClean="0">
                <a:solidFill>
                  <a:srgbClr val="FFFFFF">
                    <a:alpha val="65000"/>
                  </a:srgbClr>
                </a:solidFill>
              </a:rPr>
              <a:pPr/>
              <a:t>‹#›</a:t>
            </a:fld>
            <a:endParaRPr lang="en-US">
              <a:solidFill>
                <a:srgbClr val="FFFFFF">
                  <a:alpha val="65000"/>
                </a:srgbClr>
              </a:solidFill>
            </a:endParaRPr>
          </a:p>
        </p:txBody>
      </p:sp>
      <p:sp>
        <p:nvSpPr>
          <p:cNvPr id="13" name="Footer Placeholder 12"/>
          <p:cNvSpPr>
            <a:spLocks noGrp="1"/>
          </p:cNvSpPr>
          <p:nvPr>
            <p:ph type="ftr" sz="quarter" idx="12"/>
          </p:nvPr>
        </p:nvSpPr>
        <p:spPr/>
        <p:txBody>
          <a:bodyPr/>
          <a:lstStyle/>
          <a:p>
            <a:endParaRPr lang="en-US">
              <a:solidFill>
                <a:srgbClr val="FFFFFF">
                  <a:alpha val="65000"/>
                </a:srgbClr>
              </a:solidFill>
            </a:endParaRPr>
          </a:p>
        </p:txBody>
      </p:sp>
    </p:spTree>
    <p:extLst>
      <p:ext uri="{BB962C8B-B14F-4D97-AF65-F5344CB8AC3E}">
        <p14:creationId xmlns="" xmlns:p14="http://schemas.microsoft.com/office/powerpoint/2010/main" val="811831863"/>
      </p:ext>
    </p:extLst>
  </p:cSld>
  <p:clrMapOvr>
    <a:masterClrMapping/>
  </p:clrMapOvr>
  <p:transition>
    <p:plu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EB0471E5-7E14-4745-A814-017D4015CC92}" type="datetime1">
              <a:rPr lang="en-US" smtClean="0">
                <a:solidFill>
                  <a:srgbClr val="FFFFFF">
                    <a:alpha val="65000"/>
                  </a:srgbClr>
                </a:solidFill>
              </a:rPr>
              <a:t>9/14/2011</a:t>
            </a:fld>
            <a:endParaRPr lang="en-US">
              <a:solidFill>
                <a:srgbClr val="FFFFFF">
                  <a:alpha val="65000"/>
                </a:srgbClr>
              </a:solidFill>
            </a:endParaRPr>
          </a:p>
        </p:txBody>
      </p:sp>
      <p:sp>
        <p:nvSpPr>
          <p:cNvPr id="18" name="Slide Number Placeholder 17"/>
          <p:cNvSpPr>
            <a:spLocks noGrp="1"/>
          </p:cNvSpPr>
          <p:nvPr>
            <p:ph type="sldNum" sz="quarter" idx="16"/>
          </p:nvPr>
        </p:nvSpPr>
        <p:spPr/>
        <p:txBody>
          <a:bodyPr/>
          <a:lstStyle/>
          <a:p>
            <a:fld id="{38F0D292-BF5D-4BD8-A952-2D50DECA9969}" type="slidenum">
              <a:rPr lang="en-US" smtClean="0">
                <a:solidFill>
                  <a:srgbClr val="FFFFFF">
                    <a:alpha val="65000"/>
                  </a:srgbClr>
                </a:solidFill>
              </a:rPr>
              <a:pPr/>
              <a:t>‹#›</a:t>
            </a:fld>
            <a:endParaRPr lang="en-US">
              <a:solidFill>
                <a:srgbClr val="FFFFFF">
                  <a:alpha val="65000"/>
                </a:srgbClr>
              </a:solidFill>
            </a:endParaRPr>
          </a:p>
        </p:txBody>
      </p:sp>
      <p:sp>
        <p:nvSpPr>
          <p:cNvPr id="20" name="Footer Placeholder 19"/>
          <p:cNvSpPr>
            <a:spLocks noGrp="1"/>
          </p:cNvSpPr>
          <p:nvPr>
            <p:ph type="ftr" sz="quarter" idx="17"/>
          </p:nvPr>
        </p:nvSpPr>
        <p:spPr/>
        <p:txBody>
          <a:bodyPr/>
          <a:lstStyle/>
          <a:p>
            <a:endParaRPr lang="en-US">
              <a:solidFill>
                <a:srgbClr val="FFFFFF">
                  <a:alpha val="65000"/>
                </a:srgbClr>
              </a:solidFill>
            </a:endParaRPr>
          </a:p>
        </p:txBody>
      </p:sp>
    </p:spTree>
    <p:extLst>
      <p:ext uri="{BB962C8B-B14F-4D97-AF65-F5344CB8AC3E}">
        <p14:creationId xmlns="" xmlns:p14="http://schemas.microsoft.com/office/powerpoint/2010/main" val="2349389613"/>
      </p:ext>
    </p:extLst>
  </p:cSld>
  <p:clrMapOvr>
    <a:masterClrMapping/>
  </p:clrMapOvr>
  <p:transition>
    <p:plu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DFD944ED-5D0D-4F28-9891-791606CC2003}" type="datetime1">
              <a:rPr lang="en-US" smtClean="0">
                <a:solidFill>
                  <a:srgbClr val="FFFFFF">
                    <a:alpha val="65000"/>
                  </a:srgbClr>
                </a:solidFill>
              </a:rPr>
              <a:t>9/14/2011</a:t>
            </a:fld>
            <a:endParaRPr lang="en-US">
              <a:solidFill>
                <a:srgbClr val="FFFFFF">
                  <a:alpha val="65000"/>
                </a:srgbClr>
              </a:solidFill>
            </a:endParaRPr>
          </a:p>
        </p:txBody>
      </p:sp>
      <p:sp>
        <p:nvSpPr>
          <p:cNvPr id="20" name="Slide Number Placeholder 19"/>
          <p:cNvSpPr>
            <a:spLocks noGrp="1"/>
          </p:cNvSpPr>
          <p:nvPr>
            <p:ph type="sldNum" sz="quarter" idx="15"/>
          </p:nvPr>
        </p:nvSpPr>
        <p:spPr/>
        <p:txBody>
          <a:bodyPr/>
          <a:lstStyle/>
          <a:p>
            <a:fld id="{38F0D292-BF5D-4BD8-A952-2D50DECA9969}" type="slidenum">
              <a:rPr lang="en-US" smtClean="0">
                <a:solidFill>
                  <a:srgbClr val="FFFFFF">
                    <a:alpha val="65000"/>
                  </a:srgbClr>
                </a:solidFill>
              </a:rPr>
              <a:pPr/>
              <a:t>‹#›</a:t>
            </a:fld>
            <a:endParaRPr lang="en-US">
              <a:solidFill>
                <a:srgbClr val="FFFFFF">
                  <a:alpha val="65000"/>
                </a:srgbClr>
              </a:solidFill>
            </a:endParaRPr>
          </a:p>
        </p:txBody>
      </p:sp>
      <p:sp>
        <p:nvSpPr>
          <p:cNvPr id="21" name="Footer Placeholder 20"/>
          <p:cNvSpPr>
            <a:spLocks noGrp="1"/>
          </p:cNvSpPr>
          <p:nvPr>
            <p:ph type="ftr" sz="quarter" idx="16"/>
          </p:nvPr>
        </p:nvSpPr>
        <p:spPr/>
        <p:txBody>
          <a:bodyPr/>
          <a:lstStyle/>
          <a:p>
            <a:endParaRPr lang="en-US">
              <a:solidFill>
                <a:srgbClr val="FFFFFF">
                  <a:alpha val="65000"/>
                </a:srgbClr>
              </a:solidFill>
            </a:endParaRPr>
          </a:p>
        </p:txBody>
      </p:sp>
    </p:spTree>
    <p:extLst>
      <p:ext uri="{BB962C8B-B14F-4D97-AF65-F5344CB8AC3E}">
        <p14:creationId xmlns="" xmlns:p14="http://schemas.microsoft.com/office/powerpoint/2010/main" val="1953992424"/>
      </p:ext>
    </p:extLst>
  </p:cSld>
  <p:clrMapOvr>
    <a:masterClrMapping/>
  </p:clrMapOvr>
  <p:transition>
    <p:plu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EE7B85D4-D52D-4B97-B38A-37A34AD084AA}" type="datetime1">
              <a:rPr lang="en-US" smtClean="0">
                <a:solidFill>
                  <a:srgbClr val="FFFFFF">
                    <a:alpha val="65000"/>
                  </a:srgbClr>
                </a:solidFill>
              </a:rPr>
              <a:t>9/14/2011</a:t>
            </a:fld>
            <a:endParaRPr lang="en-US">
              <a:solidFill>
                <a:srgbClr val="FFFFFF">
                  <a:alpha val="65000"/>
                </a:srgbClr>
              </a:solidFill>
            </a:endParaRPr>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solidFill>
                <a:srgbClr val="FFFFFF">
                  <a:alpha val="65000"/>
                </a:srgbClr>
              </a:solidFill>
            </a:endParaRPr>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38F0D292-BF5D-4BD8-A952-2D50DECA9969}" type="slidenum">
              <a:rPr lang="en-US" smtClean="0">
                <a:solidFill>
                  <a:srgbClr val="FFFFFF">
                    <a:alpha val="65000"/>
                  </a:srgbClr>
                </a:solidFill>
              </a:rPr>
              <a:pPr/>
              <a:t>‹#›</a:t>
            </a:fld>
            <a:endParaRPr lang="en-US">
              <a:solidFill>
                <a:srgbClr val="FFFFFF">
                  <a:alpha val="65000"/>
                </a:srgbClr>
              </a:solidFill>
            </a:endParaRPr>
          </a:p>
        </p:txBody>
      </p:sp>
    </p:spTree>
    <p:extLst>
      <p:ext uri="{BB962C8B-B14F-4D97-AF65-F5344CB8AC3E}">
        <p14:creationId xmlns="" xmlns:p14="http://schemas.microsoft.com/office/powerpoint/2010/main" val="22552253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plus/>
  </p:transition>
  <p:hf hdr="0" ftr="0" dt="0"/>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5591174" cy="1752600"/>
          </a:xfrm>
        </p:spPr>
        <p:txBody>
          <a:bodyPr>
            <a:noAutofit/>
          </a:bodyPr>
          <a:lstStyle/>
          <a:p>
            <a:r>
              <a:rPr lang="en-US" sz="2800" b="1" dirty="0" smtClean="0"/>
              <a:t>Did Obligation to the Law of Moses End at the Cross of Jesus? Or, did it end at the AD 70 Destruction of Jerusalem?</a:t>
            </a:r>
            <a:endParaRPr lang="en-US" sz="2800" b="1" dirty="0"/>
          </a:p>
        </p:txBody>
      </p:sp>
      <p:sp>
        <p:nvSpPr>
          <p:cNvPr id="2" name="Title 1"/>
          <p:cNvSpPr>
            <a:spLocks noGrp="1"/>
          </p:cNvSpPr>
          <p:nvPr>
            <p:ph type="title"/>
          </p:nvPr>
        </p:nvSpPr>
        <p:spPr/>
        <p:txBody>
          <a:bodyPr>
            <a:normAutofit/>
          </a:bodyPr>
          <a:lstStyle/>
          <a:p>
            <a:r>
              <a:rPr lang="en-US" sz="4400" dirty="0" smtClean="0"/>
              <a:t>The AD 70 Doctrine Concerning the Law of Moses</a:t>
            </a:r>
            <a:endParaRPr lang="en-US" sz="4400"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168312" y="2234184"/>
            <a:ext cx="2055192" cy="1347216"/>
          </a:xfrm>
          <a:prstGeom prst="rect">
            <a:avLst/>
          </a:prstGeom>
        </p:spPr>
      </p:pic>
      <p:sp>
        <p:nvSpPr>
          <p:cNvPr id="5" name="Rectangle 4"/>
          <p:cNvSpPr/>
          <p:nvPr/>
        </p:nvSpPr>
        <p:spPr>
          <a:xfrm>
            <a:off x="6919255" y="3429000"/>
            <a:ext cx="785793" cy="923330"/>
          </a:xfrm>
          <a:prstGeom prst="rect">
            <a:avLst/>
          </a:prstGeom>
          <a:noFill/>
        </p:spPr>
        <p:txBody>
          <a:bodyPr wrap="none" lIns="91440" tIns="45720" rIns="91440" bIns="45720">
            <a:spAutoFit/>
          </a:bodyPr>
          <a:lstStyle/>
          <a:p>
            <a:pPr algn="ct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or</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43600" y="4267200"/>
            <a:ext cx="2950741" cy="21556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1"/>
          </p:nvPr>
        </p:nvSpPr>
        <p:spPr/>
        <p:txBody>
          <a:bodyPr/>
          <a:lstStyle/>
          <a:p>
            <a:fld id="{38F0D292-BF5D-4BD8-A952-2D50DECA9969}" type="slidenum">
              <a:rPr lang="en-US" smtClean="0">
                <a:solidFill>
                  <a:srgbClr val="FFFFFF">
                    <a:alpha val="65000"/>
                  </a:srgbClr>
                </a:solidFill>
              </a:rPr>
              <a:pPr/>
              <a:t>1</a:t>
            </a:fld>
            <a:endParaRPr lang="en-US">
              <a:solidFill>
                <a:srgbClr val="FFFFFF">
                  <a:alpha val="65000"/>
                </a:srgbClr>
              </a:solidFill>
            </a:endParaRPr>
          </a:p>
        </p:txBody>
      </p:sp>
    </p:spTree>
    <p:extLst>
      <p:ext uri="{BB962C8B-B14F-4D97-AF65-F5344CB8AC3E}">
        <p14:creationId xmlns="" xmlns:p14="http://schemas.microsoft.com/office/powerpoint/2010/main" val="2057848399"/>
      </p:ext>
    </p:extLst>
  </p:cSld>
  <p:clrMapOvr>
    <a:masterClrMapping/>
  </p:clrMapOvr>
  <p:transition>
    <p:plu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t/>
            </a:r>
            <a:br>
              <a:rPr lang="en-US" sz="2800" dirty="0" smtClean="0"/>
            </a:br>
            <a:r>
              <a:rPr lang="en-US" sz="2800" dirty="0" smtClean="0"/>
              <a:t>Don Preston’s Foundational Argument –Reply #3</a:t>
            </a:r>
            <a:endParaRPr lang="en-US" sz="2800" dirty="0"/>
          </a:p>
        </p:txBody>
      </p:sp>
      <p:sp>
        <p:nvSpPr>
          <p:cNvPr id="3" name="Content Placeholder 2"/>
          <p:cNvSpPr>
            <a:spLocks noGrp="1"/>
          </p:cNvSpPr>
          <p:nvPr>
            <p:ph idx="4294967295"/>
          </p:nvPr>
        </p:nvSpPr>
        <p:spPr>
          <a:xfrm>
            <a:off x="457200" y="1600200"/>
            <a:ext cx="8458200" cy="4953000"/>
          </a:xfrm>
          <a:prstGeom prst="rect">
            <a:avLst/>
          </a:prstGeom>
        </p:spPr>
        <p:txBody>
          <a:bodyPr>
            <a:normAutofit fontScale="85000" lnSpcReduction="20000"/>
          </a:bodyPr>
          <a:lstStyle/>
          <a:p>
            <a:r>
              <a:rPr lang="en-US" dirty="0" smtClean="0">
                <a:solidFill>
                  <a:srgbClr val="FFC000"/>
                </a:solidFill>
              </a:rPr>
              <a:t>Jesus said "Not one jot or one </a:t>
            </a:r>
            <a:r>
              <a:rPr lang="en-US" dirty="0" err="1" smtClean="0">
                <a:solidFill>
                  <a:srgbClr val="FFC000"/>
                </a:solidFill>
              </a:rPr>
              <a:t>tittle</a:t>
            </a:r>
            <a:r>
              <a:rPr lang="en-US" dirty="0" smtClean="0">
                <a:solidFill>
                  <a:srgbClr val="FFC000"/>
                </a:solidFill>
              </a:rPr>
              <a:t> shall pass from the law until</a:t>
            </a:r>
            <a:br>
              <a:rPr lang="en-US" dirty="0" smtClean="0">
                <a:solidFill>
                  <a:srgbClr val="FFC000"/>
                </a:solidFill>
              </a:rPr>
            </a:br>
            <a:r>
              <a:rPr lang="en-US" dirty="0" smtClean="0">
                <a:solidFill>
                  <a:srgbClr val="FFC000"/>
                </a:solidFill>
              </a:rPr>
              <a:t>it is all fulfilled" (Matthew 5:18). So, let me offer an argument:</a:t>
            </a:r>
            <a:r>
              <a:rPr lang="en-US" dirty="0" smtClean="0"/>
              <a:t/>
            </a:r>
            <a:br>
              <a:rPr lang="en-US" dirty="0" smtClean="0"/>
            </a:br>
            <a:r>
              <a:rPr lang="en-US" dirty="0" smtClean="0"/>
              <a:t/>
            </a:r>
            <a:br>
              <a:rPr lang="en-US" dirty="0" smtClean="0"/>
            </a:br>
            <a:r>
              <a:rPr lang="en-US" dirty="0" smtClean="0"/>
              <a:t>TB:</a:t>
            </a:r>
            <a:br>
              <a:rPr lang="en-US" dirty="0" smtClean="0"/>
            </a:br>
            <a:r>
              <a:rPr lang="en-US" dirty="0" smtClean="0"/>
              <a:t>Major: Not one jot or one </a:t>
            </a:r>
            <a:r>
              <a:rPr lang="en-US" dirty="0" err="1" smtClean="0"/>
              <a:t>tittle</a:t>
            </a:r>
            <a:r>
              <a:rPr lang="en-US" dirty="0" smtClean="0"/>
              <a:t> of Torah COMMANDMENTS would pass until it was all fulfilled.</a:t>
            </a:r>
            <a:br>
              <a:rPr lang="en-US" dirty="0" smtClean="0"/>
            </a:br>
            <a:r>
              <a:rPr lang="en-US" dirty="0" smtClean="0"/>
              <a:t/>
            </a:r>
            <a:br>
              <a:rPr lang="en-US" dirty="0" smtClean="0"/>
            </a:br>
            <a:r>
              <a:rPr lang="en-US" dirty="0" smtClean="0"/>
              <a:t>Minor: But, Torah COMMANDED  animal sacrifices and commanded not to accept a human as a </a:t>
            </a:r>
            <a:r>
              <a:rPr lang="en-US" dirty="0"/>
              <a:t>sacrifice (Deuteronomy 18:10 says: "There shall not be found among you anyone who burns his son or his daughter as an offering</a:t>
            </a:r>
            <a:r>
              <a:rPr lang="en-US" dirty="0" smtClean="0"/>
              <a:t>.“)</a:t>
            </a:r>
            <a:endParaRPr lang="en-US" dirty="0"/>
          </a:p>
          <a:p>
            <a:r>
              <a:rPr lang="en-US" dirty="0" smtClean="0"/>
              <a:t/>
            </a:r>
            <a:br>
              <a:rPr lang="en-US" dirty="0" smtClean="0"/>
            </a:br>
            <a:r>
              <a:rPr lang="en-US" dirty="0" smtClean="0"/>
              <a:t>Conclusion: Therefore,  the Jews had no choice but to keep the animal sacrifices and reject Jesus’ sacrifice until all the commandments were fulfilled.</a:t>
            </a:r>
            <a:br>
              <a:rPr lang="en-US" dirty="0" smtClean="0"/>
            </a:br>
            <a:r>
              <a:rPr lang="en-US" dirty="0" smtClean="0"/>
              <a:t>___________________________</a:t>
            </a:r>
            <a:br>
              <a:rPr lang="en-US" dirty="0" smtClean="0"/>
            </a:br>
            <a:r>
              <a:rPr lang="en-US" dirty="0" smtClean="0"/>
              <a:t/>
            </a:r>
            <a:br>
              <a:rPr lang="en-US" dirty="0" smtClean="0"/>
            </a:br>
            <a:r>
              <a:rPr lang="en-US" dirty="0" smtClean="0"/>
              <a:t/>
            </a:r>
            <a:br>
              <a:rPr lang="en-US" dirty="0" smtClean="0"/>
            </a:br>
            <a:r>
              <a:rPr lang="en-US" dirty="0" smtClean="0"/>
              <a:t>The Commandments were fulfilled by Jesus before his death</a:t>
            </a:r>
          </a:p>
          <a:p>
            <a:r>
              <a:rPr lang="en-US" dirty="0" smtClean="0"/>
              <a:t>Therefore, Jesus could abolish the Law of Moses in His flesh</a:t>
            </a:r>
          </a:p>
          <a:p>
            <a:r>
              <a:rPr lang="en-US" dirty="0" smtClean="0"/>
              <a:t>Jesus could also become the ultimate antitype of all former sacrifices</a:t>
            </a:r>
          </a:p>
          <a:p>
            <a:r>
              <a:rPr lang="en-US" dirty="0" smtClean="0"/>
              <a:t>But, this was accomplished long before AD 70</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5"/>
          </p:nvPr>
        </p:nvSpPr>
        <p:spPr/>
        <p:txBody>
          <a:bodyPr/>
          <a:lstStyle/>
          <a:p>
            <a:fld id="{38F0D292-BF5D-4BD8-A952-2D50DECA9969}" type="slidenum">
              <a:rPr lang="en-US" smtClean="0">
                <a:solidFill>
                  <a:srgbClr val="FFFFFF">
                    <a:alpha val="65000"/>
                  </a:srgbClr>
                </a:solidFill>
              </a:rPr>
              <a:pPr/>
              <a:t>10</a:t>
            </a:fld>
            <a:endParaRPr lang="en-US">
              <a:solidFill>
                <a:srgbClr val="FFFFFF">
                  <a:alpha val="65000"/>
                </a:srgbClr>
              </a:solidFill>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t/>
            </a:r>
            <a:br>
              <a:rPr lang="en-US" sz="2800" dirty="0" smtClean="0"/>
            </a:br>
            <a:r>
              <a:rPr lang="en-US" sz="2800" dirty="0" smtClean="0"/>
              <a:t>Don Preston’s Foundational Argument –Reply #3</a:t>
            </a:r>
            <a:endParaRPr lang="en-US" sz="2800" dirty="0"/>
          </a:p>
        </p:txBody>
      </p:sp>
      <p:sp>
        <p:nvSpPr>
          <p:cNvPr id="3" name="Content Placeholder 2"/>
          <p:cNvSpPr>
            <a:spLocks noGrp="1"/>
          </p:cNvSpPr>
          <p:nvPr>
            <p:ph idx="4294967295"/>
          </p:nvPr>
        </p:nvSpPr>
        <p:spPr>
          <a:xfrm>
            <a:off x="457200" y="1600200"/>
            <a:ext cx="8458200" cy="4953000"/>
          </a:xfrm>
          <a:prstGeom prst="rect">
            <a:avLst/>
          </a:prstGeom>
        </p:spPr>
        <p:txBody>
          <a:bodyPr>
            <a:normAutofit/>
          </a:bodyPr>
          <a:lstStyle/>
          <a:p>
            <a:r>
              <a:rPr lang="en-US" dirty="0" smtClean="0">
                <a:solidFill>
                  <a:srgbClr val="FFC000"/>
                </a:solidFill>
              </a:rPr>
              <a:t>Jesus said "Not one jot or one </a:t>
            </a:r>
            <a:r>
              <a:rPr lang="en-US" dirty="0" err="1" smtClean="0">
                <a:solidFill>
                  <a:srgbClr val="FFC000"/>
                </a:solidFill>
              </a:rPr>
              <a:t>tittle</a:t>
            </a:r>
            <a:r>
              <a:rPr lang="en-US" dirty="0" smtClean="0">
                <a:solidFill>
                  <a:srgbClr val="FFC000"/>
                </a:solidFill>
              </a:rPr>
              <a:t> shall pass from the law until</a:t>
            </a:r>
            <a:br>
              <a:rPr lang="en-US" dirty="0" smtClean="0">
                <a:solidFill>
                  <a:srgbClr val="FFC000"/>
                </a:solidFill>
              </a:rPr>
            </a:br>
            <a:r>
              <a:rPr lang="en-US" dirty="0" smtClean="0">
                <a:solidFill>
                  <a:srgbClr val="FFC000"/>
                </a:solidFill>
              </a:rPr>
              <a:t>it is all fulfilled" (Matthew 5:18). So, let me offer an argument:</a:t>
            </a:r>
            <a:r>
              <a:rPr lang="en-US" dirty="0" smtClean="0"/>
              <a:t/>
            </a:r>
            <a:br>
              <a:rPr lang="en-US" dirty="0" smtClean="0"/>
            </a:br>
            <a:r>
              <a:rPr lang="en-US" dirty="0" smtClean="0"/>
              <a:t/>
            </a:r>
            <a:br>
              <a:rPr lang="en-US" dirty="0" smtClean="0"/>
            </a:br>
            <a:r>
              <a:rPr lang="en-US" dirty="0" smtClean="0"/>
              <a:t>TB:</a:t>
            </a:r>
            <a:br>
              <a:rPr lang="en-US" dirty="0" smtClean="0"/>
            </a:br>
            <a:r>
              <a:rPr lang="en-US" dirty="0" smtClean="0"/>
              <a:t>Major: Not one jot or one </a:t>
            </a:r>
            <a:r>
              <a:rPr lang="en-US" dirty="0" err="1" smtClean="0"/>
              <a:t>tittle</a:t>
            </a:r>
            <a:r>
              <a:rPr lang="en-US" dirty="0" smtClean="0"/>
              <a:t> of Torah COMMANDMENTS would pass until it was all fulfilled.</a:t>
            </a:r>
            <a:br>
              <a:rPr lang="en-US" dirty="0" smtClean="0"/>
            </a:br>
            <a:r>
              <a:rPr lang="en-US" dirty="0" smtClean="0"/>
              <a:t/>
            </a:r>
            <a:br>
              <a:rPr lang="en-US" dirty="0" smtClean="0"/>
            </a:br>
            <a:r>
              <a:rPr lang="en-US" dirty="0" smtClean="0"/>
              <a:t>Minor: But, Torah COMMANDED  animal sacrifices and commanded not to accept a human as a </a:t>
            </a:r>
            <a:r>
              <a:rPr lang="en-US" dirty="0"/>
              <a:t>sacrifice (Deuteronomy 18:10 says: "There shall not be found among you anyone who burns his son or his daughter as an offering</a:t>
            </a:r>
            <a:r>
              <a:rPr lang="en-US" dirty="0" smtClean="0"/>
              <a:t>.“)</a:t>
            </a:r>
            <a:endParaRPr lang="en-US" dirty="0"/>
          </a:p>
          <a:p>
            <a:r>
              <a:rPr lang="en-US" dirty="0" smtClean="0"/>
              <a:t/>
            </a:r>
            <a:br>
              <a:rPr lang="en-US" dirty="0" smtClean="0"/>
            </a:br>
            <a:r>
              <a:rPr lang="en-US" dirty="0" smtClean="0"/>
              <a:t>Conclusion: Therefore,  the Jews had no choice but to keep the animal sacrifices and reject Jesus’ sacrifice until all the commandments were fulfilled.</a:t>
            </a:r>
          </a:p>
          <a:p>
            <a:r>
              <a:rPr lang="en-US" dirty="0" smtClean="0"/>
              <a:t>Jews were responsible to accept and reject Jesus’ sacrifice for 40 years, pulled apart by obligation to two contrary laws at once</a:t>
            </a:r>
            <a:br>
              <a:rPr lang="en-US" dirty="0" smtClean="0"/>
            </a:br>
            <a:endParaRPr lang="en-US" dirty="0"/>
          </a:p>
        </p:txBody>
      </p:sp>
      <p:sp>
        <p:nvSpPr>
          <p:cNvPr id="4" name="Slide Number Placeholder 3"/>
          <p:cNvSpPr>
            <a:spLocks noGrp="1"/>
          </p:cNvSpPr>
          <p:nvPr>
            <p:ph type="sldNum" sz="quarter" idx="15"/>
          </p:nvPr>
        </p:nvSpPr>
        <p:spPr/>
        <p:txBody>
          <a:bodyPr/>
          <a:lstStyle/>
          <a:p>
            <a:fld id="{38F0D292-BF5D-4BD8-A952-2D50DECA9969}" type="slidenum">
              <a:rPr lang="en-US" smtClean="0">
                <a:solidFill>
                  <a:srgbClr val="FFFFFF">
                    <a:alpha val="65000"/>
                  </a:srgbClr>
                </a:solidFill>
              </a:rPr>
              <a:pPr/>
              <a:t>11</a:t>
            </a:fld>
            <a:endParaRPr lang="en-US">
              <a:solidFill>
                <a:srgbClr val="FFFFFF">
                  <a:alpha val="65000"/>
                </a:srgbClr>
              </a:solidFill>
            </a:endParaRPr>
          </a:p>
        </p:txBody>
      </p:sp>
    </p:spTree>
    <p:extLst>
      <p:ext uri="{BB962C8B-B14F-4D97-AF65-F5344CB8AC3E}">
        <p14:creationId xmlns="" xmlns:p14="http://schemas.microsoft.com/office/powerpoint/2010/main" val="4164383738"/>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000" b="1" dirty="0"/>
              <a:t>17 “Do not think that I came to </a:t>
            </a:r>
            <a:r>
              <a:rPr lang="en-US" sz="2000" b="1" u="sng" dirty="0"/>
              <a:t>destroy the Law or the Prophets</a:t>
            </a:r>
            <a:r>
              <a:rPr lang="en-US" sz="2000" b="1" dirty="0"/>
              <a:t>. I did not come to destroy </a:t>
            </a:r>
            <a:r>
              <a:rPr lang="en-US" sz="2000" b="1" u="sng" dirty="0"/>
              <a:t>but to fulfill</a:t>
            </a:r>
            <a:r>
              <a:rPr lang="en-US" sz="2000" b="1" dirty="0"/>
              <a:t>. 18 For assuredly, I say to you, till heaven and earth pass away, one jot or one tittle will by no means pass from the law till all is fulfilled. 19 Whoever therefore </a:t>
            </a:r>
            <a:r>
              <a:rPr lang="en-US" sz="2000" b="1" u="sng" dirty="0"/>
              <a:t>breaks one of the least of </a:t>
            </a:r>
            <a:r>
              <a:rPr lang="en-US" sz="2000" b="1" u="sng" dirty="0">
                <a:solidFill>
                  <a:schemeClr val="accent2">
                    <a:lumMod val="60000"/>
                    <a:lumOff val="40000"/>
                  </a:schemeClr>
                </a:solidFill>
              </a:rPr>
              <a:t>these commandments</a:t>
            </a:r>
            <a:r>
              <a:rPr lang="en-US" sz="2000" b="1" dirty="0"/>
              <a:t>, and teaches men so, shall be called least in the kingdom of heaven; </a:t>
            </a:r>
            <a:r>
              <a:rPr lang="en-US" sz="2000" b="1" u="sng" dirty="0"/>
              <a:t>but whoever does and teaches them</a:t>
            </a:r>
            <a:r>
              <a:rPr lang="en-US" sz="2000" b="1" dirty="0"/>
              <a:t>, he shall be called great in the kingdom of heaven. 20 For I say to you, that </a:t>
            </a:r>
            <a:r>
              <a:rPr lang="en-US" sz="2000" b="1" u="sng" dirty="0">
                <a:solidFill>
                  <a:schemeClr val="accent2">
                    <a:lumMod val="60000"/>
                    <a:lumOff val="40000"/>
                  </a:schemeClr>
                </a:solidFill>
              </a:rPr>
              <a:t>unless your righteousness</a:t>
            </a:r>
            <a:r>
              <a:rPr lang="en-US" sz="2000" b="1" u="sng" dirty="0"/>
              <a:t> exceeds the righteousness of the scribes and Pharisees</a:t>
            </a:r>
            <a:r>
              <a:rPr lang="en-US" sz="2000" b="1" dirty="0"/>
              <a:t>, you will by no means enter the kingdom of heaven</a:t>
            </a:r>
            <a:r>
              <a:rPr lang="en-US" sz="2000" b="1" dirty="0" smtClean="0"/>
              <a:t>.</a:t>
            </a:r>
          </a:p>
          <a:p>
            <a:r>
              <a:rPr lang="en-US" sz="2000" b="1" dirty="0" smtClean="0">
                <a:solidFill>
                  <a:schemeClr val="accent2">
                    <a:lumMod val="60000"/>
                    <a:lumOff val="40000"/>
                  </a:schemeClr>
                </a:solidFill>
              </a:rPr>
              <a:t>Ch.5-7 are ways the scribes and Pharisees were destroying the Law or the Prophets</a:t>
            </a:r>
            <a:endParaRPr lang="en-US" sz="2000" b="1" dirty="0">
              <a:solidFill>
                <a:schemeClr val="accent2">
                  <a:lumMod val="60000"/>
                  <a:lumOff val="40000"/>
                </a:schemeClr>
              </a:solidFill>
            </a:endParaRPr>
          </a:p>
          <a:p>
            <a:r>
              <a:rPr lang="en-US" sz="2000" b="1" dirty="0" smtClean="0"/>
              <a:t>7:12 -Therefore</a:t>
            </a:r>
            <a:r>
              <a:rPr lang="en-US" sz="2000" b="1" dirty="0"/>
              <a:t>, whatever you want men to do to you, do also to them, for </a:t>
            </a:r>
            <a:r>
              <a:rPr lang="en-US" sz="2000" b="1" u="sng" dirty="0"/>
              <a:t>this is the Law and the Prophets</a:t>
            </a:r>
            <a:r>
              <a:rPr lang="en-US" sz="2000" b="1" dirty="0"/>
              <a:t>.</a:t>
            </a:r>
          </a:p>
        </p:txBody>
      </p:sp>
      <p:sp>
        <p:nvSpPr>
          <p:cNvPr id="3" name="Title 2"/>
          <p:cNvSpPr>
            <a:spLocks noGrp="1"/>
          </p:cNvSpPr>
          <p:nvPr>
            <p:ph type="title"/>
          </p:nvPr>
        </p:nvSpPr>
        <p:spPr/>
        <p:txBody>
          <a:bodyPr>
            <a:normAutofit/>
          </a:bodyPr>
          <a:lstStyle/>
          <a:p>
            <a:pPr algn="ctr"/>
            <a:r>
              <a:rPr lang="en-US" sz="3200" dirty="0" smtClean="0"/>
              <a:t/>
            </a:r>
            <a:br>
              <a:rPr lang="en-US" sz="3200" dirty="0" smtClean="0"/>
            </a:br>
            <a:r>
              <a:rPr lang="en-US" sz="3200" dirty="0" smtClean="0"/>
              <a:t>The Contextual Aspect of Matthew 5:17f</a:t>
            </a:r>
            <a:endParaRPr lang="en-US" sz="3200" dirty="0"/>
          </a:p>
        </p:txBody>
      </p:sp>
      <p:sp>
        <p:nvSpPr>
          <p:cNvPr id="4" name="Slide Number Placeholder 3"/>
          <p:cNvSpPr>
            <a:spLocks noGrp="1"/>
          </p:cNvSpPr>
          <p:nvPr>
            <p:ph type="sldNum" sz="quarter" idx="15"/>
          </p:nvPr>
        </p:nvSpPr>
        <p:spPr/>
        <p:txBody>
          <a:bodyPr/>
          <a:lstStyle/>
          <a:p>
            <a:fld id="{38F0D292-BF5D-4BD8-A952-2D50DECA9969}" type="slidenum">
              <a:rPr lang="en-US" smtClean="0">
                <a:solidFill>
                  <a:srgbClr val="FFFFFF">
                    <a:alpha val="65000"/>
                  </a:srgbClr>
                </a:solidFill>
              </a:rPr>
              <a:pPr/>
              <a:t>12</a:t>
            </a:fld>
            <a:endParaRPr lang="en-US">
              <a:solidFill>
                <a:srgbClr val="FFFFFF">
                  <a:alpha val="65000"/>
                </a:srgbClr>
              </a:solidFill>
            </a:endParaRPr>
          </a:p>
        </p:txBody>
      </p:sp>
    </p:spTree>
    <p:extLst>
      <p:ext uri="{BB962C8B-B14F-4D97-AF65-F5344CB8AC3E}">
        <p14:creationId xmlns="" xmlns:p14="http://schemas.microsoft.com/office/powerpoint/2010/main" val="3256491957"/>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n-US" sz="2000" b="1" dirty="0" smtClean="0"/>
              <a:t>1</a:t>
            </a:r>
            <a:r>
              <a:rPr lang="en-US" sz="2000" b="1" dirty="0"/>
              <a:t>) Since not one tittle of the Law could pass (and that is also taken to mean it cannot cease to be obligated and imposed) until AD 70, then there could not be a "change of the Law" regarding priesthood until AD 70 (Heb.7:12-13).</a:t>
            </a:r>
          </a:p>
          <a:p>
            <a:r>
              <a:rPr lang="en-US" sz="2000" b="1" dirty="0" smtClean="0"/>
              <a:t>2</a:t>
            </a:r>
            <a:r>
              <a:rPr lang="en-US" sz="2000" b="1" dirty="0"/>
              <a:t>) After the faith came we (Paul includes himself, a Jew) are STILL under the tutor until AD 70 (Gal.3:23-25 not withstanding).</a:t>
            </a:r>
          </a:p>
          <a:p>
            <a:r>
              <a:rPr lang="en-US" sz="2000" b="1" dirty="0" smtClean="0"/>
              <a:t>3</a:t>
            </a:r>
            <a:r>
              <a:rPr lang="en-US" sz="2000" b="1" dirty="0"/>
              <a:t>) Jews were obligated to two husbands at the same time (Rom.7 not withstanding).</a:t>
            </a:r>
          </a:p>
          <a:p>
            <a:r>
              <a:rPr lang="en-US" sz="2000" b="1" dirty="0" smtClean="0"/>
              <a:t>4</a:t>
            </a:r>
            <a:r>
              <a:rPr lang="en-US" sz="2000" b="1" dirty="0"/>
              <a:t>) No one could be "delivered from the Law" (Rom.7:6) until AD 70.</a:t>
            </a:r>
          </a:p>
          <a:p>
            <a:r>
              <a:rPr lang="en-US" sz="2000" b="1" dirty="0" smtClean="0"/>
              <a:t>5</a:t>
            </a:r>
            <a:r>
              <a:rPr lang="en-US" sz="2000" b="1" dirty="0"/>
              <a:t>) No one could be "dead to the Law" (Rom.7:4) until AD 70.</a:t>
            </a:r>
          </a:p>
          <a:p>
            <a:r>
              <a:rPr lang="en-US" sz="2000" b="1" dirty="0" smtClean="0"/>
              <a:t>6</a:t>
            </a:r>
            <a:r>
              <a:rPr lang="en-US" sz="2000" b="1" dirty="0"/>
              <a:t>) Thus, Jesus could not "abolish in His </a:t>
            </a:r>
            <a:r>
              <a:rPr lang="en-US" sz="2000" b="1" dirty="0" smtClean="0"/>
              <a:t>flesh the </a:t>
            </a:r>
            <a:r>
              <a:rPr lang="en-US" sz="2000" b="1" dirty="0"/>
              <a:t>law of commandments contained in ordinances"(Eph.2:15) until AD 70.</a:t>
            </a:r>
          </a:p>
          <a:p>
            <a:endParaRPr lang="en-US" sz="2000" b="1" dirty="0"/>
          </a:p>
        </p:txBody>
      </p:sp>
      <p:sp>
        <p:nvSpPr>
          <p:cNvPr id="3" name="Title 2"/>
          <p:cNvSpPr>
            <a:spLocks noGrp="1"/>
          </p:cNvSpPr>
          <p:nvPr>
            <p:ph type="title"/>
          </p:nvPr>
        </p:nvSpPr>
        <p:spPr/>
        <p:txBody>
          <a:bodyPr>
            <a:noAutofit/>
          </a:bodyPr>
          <a:lstStyle/>
          <a:p>
            <a:pPr algn="ctr"/>
            <a:r>
              <a:rPr lang="en-US" sz="2000" b="1" dirty="0"/>
              <a:t/>
            </a:r>
            <a:br>
              <a:rPr lang="en-US" sz="2000" b="1" dirty="0"/>
            </a:br>
            <a:r>
              <a:rPr lang="en-US" sz="2000" b="1" dirty="0">
                <a:solidFill>
                  <a:srgbClr val="FFFF00"/>
                </a:solidFill>
              </a:rPr>
              <a:t>The consequences of Don's misuse of Matthew 5:17-19 are as follows:</a:t>
            </a:r>
            <a:br>
              <a:rPr lang="en-US" sz="2000" b="1" dirty="0">
                <a:solidFill>
                  <a:srgbClr val="FFFF00"/>
                </a:solidFill>
              </a:rPr>
            </a:br>
            <a:endParaRPr lang="en-US" sz="2000" b="1" dirty="0">
              <a:solidFill>
                <a:srgbClr val="FFFF00"/>
              </a:solidFill>
            </a:endParaRPr>
          </a:p>
        </p:txBody>
      </p:sp>
      <p:sp>
        <p:nvSpPr>
          <p:cNvPr id="4" name="Slide Number Placeholder 3"/>
          <p:cNvSpPr>
            <a:spLocks noGrp="1"/>
          </p:cNvSpPr>
          <p:nvPr>
            <p:ph type="sldNum" sz="quarter" idx="15"/>
          </p:nvPr>
        </p:nvSpPr>
        <p:spPr/>
        <p:txBody>
          <a:bodyPr/>
          <a:lstStyle/>
          <a:p>
            <a:fld id="{38F0D292-BF5D-4BD8-A952-2D50DECA9969}" type="slidenum">
              <a:rPr lang="en-US" smtClean="0">
                <a:solidFill>
                  <a:srgbClr val="FFFFFF">
                    <a:alpha val="65000"/>
                  </a:srgbClr>
                </a:solidFill>
              </a:rPr>
              <a:pPr/>
              <a:t>13</a:t>
            </a:fld>
            <a:endParaRPr lang="en-US">
              <a:solidFill>
                <a:srgbClr val="FFFFFF">
                  <a:alpha val="65000"/>
                </a:srgbClr>
              </a:solidFill>
            </a:endParaRPr>
          </a:p>
        </p:txBody>
      </p:sp>
    </p:spTree>
    <p:extLst>
      <p:ext uri="{BB962C8B-B14F-4D97-AF65-F5344CB8AC3E}">
        <p14:creationId xmlns="" xmlns:p14="http://schemas.microsoft.com/office/powerpoint/2010/main" val="3072187125"/>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1447800"/>
            <a:ext cx="7680960" cy="4724400"/>
          </a:xfrm>
        </p:spPr>
        <p:txBody>
          <a:bodyPr>
            <a:normAutofit/>
          </a:bodyPr>
          <a:lstStyle/>
          <a:p>
            <a:r>
              <a:rPr lang="en-US" sz="2000" b="1" dirty="0">
                <a:solidFill>
                  <a:srgbClr val="FFC000"/>
                </a:solidFill>
              </a:rPr>
              <a:t>DON’S PLAY ON MATT.5:17 MEANS:</a:t>
            </a:r>
          </a:p>
          <a:p>
            <a:r>
              <a:rPr lang="en-US" sz="2000" b="1" dirty="0" smtClean="0">
                <a:solidFill>
                  <a:srgbClr val="FFFF00"/>
                </a:solidFill>
              </a:rPr>
              <a:t>1</a:t>
            </a:r>
            <a:r>
              <a:rPr lang="en-US" sz="2000" b="1" dirty="0">
                <a:solidFill>
                  <a:srgbClr val="FFFF00"/>
                </a:solidFill>
              </a:rPr>
              <a:t>) Some people’s obligation to the Law can pass (even before AD 70) and therefore to THEM</a:t>
            </a:r>
            <a:r>
              <a:rPr lang="en-US" sz="2000" b="1" dirty="0"/>
              <a:t>:</a:t>
            </a:r>
          </a:p>
          <a:p>
            <a:r>
              <a:rPr lang="en-US" sz="2000" b="1" dirty="0" smtClean="0"/>
              <a:t>The </a:t>
            </a:r>
            <a:r>
              <a:rPr lang="en-US" sz="2000" b="1" dirty="0"/>
              <a:t>entire Law and prophets passed away without every jot and tittle being fulfilled,</a:t>
            </a:r>
          </a:p>
          <a:p>
            <a:r>
              <a:rPr lang="en-US" sz="2000" b="1" dirty="0" smtClean="0"/>
              <a:t>Jesus </a:t>
            </a:r>
            <a:r>
              <a:rPr lang="en-US" sz="2000" b="1" dirty="0"/>
              <a:t>abolished it and caused it to pass away without every jot and tittle being fulfilled. So, in this case:</a:t>
            </a:r>
          </a:p>
          <a:p>
            <a:pPr lvl="1"/>
            <a:r>
              <a:rPr lang="en-US" sz="1800" b="1" dirty="0" smtClean="0"/>
              <a:t>Jesus </a:t>
            </a:r>
            <a:r>
              <a:rPr lang="en-US" sz="1800" b="1" dirty="0"/>
              <a:t>had no right to do this for anybody at that point in time,</a:t>
            </a:r>
          </a:p>
          <a:p>
            <a:pPr lvl="1"/>
            <a:r>
              <a:rPr lang="en-US" sz="1800" b="1" dirty="0" smtClean="0"/>
              <a:t>Jesus </a:t>
            </a:r>
            <a:r>
              <a:rPr lang="en-US" sz="1800" b="1" dirty="0"/>
              <a:t>could not do it legitimately,</a:t>
            </a:r>
          </a:p>
          <a:p>
            <a:pPr lvl="1"/>
            <a:r>
              <a:rPr lang="en-US" sz="1800" b="1" dirty="0" smtClean="0"/>
              <a:t>Jesus caused </a:t>
            </a:r>
            <a:r>
              <a:rPr lang="en-US" sz="1800" b="1" dirty="0"/>
              <a:t>people to sin by telling them it was alright for them to die to the Law that had not yet been </a:t>
            </a:r>
            <a:r>
              <a:rPr lang="en-US" sz="1800" b="1" dirty="0" smtClean="0"/>
              <a:t>completely fulfilled in every prophecy</a:t>
            </a:r>
          </a:p>
          <a:p>
            <a:pPr lvl="1"/>
            <a:r>
              <a:rPr lang="en-US" sz="1800" b="1" dirty="0" smtClean="0"/>
              <a:t>To “phase out”, some jots and tittles pass before it is all fulfilled. This does not work either.</a:t>
            </a:r>
            <a:endParaRPr lang="en-US" sz="1800" b="1" dirty="0"/>
          </a:p>
          <a:p>
            <a:endParaRPr lang="en-US" sz="2000" b="1" dirty="0"/>
          </a:p>
        </p:txBody>
      </p:sp>
      <p:sp>
        <p:nvSpPr>
          <p:cNvPr id="3" name="Title 2"/>
          <p:cNvSpPr>
            <a:spLocks noGrp="1"/>
          </p:cNvSpPr>
          <p:nvPr>
            <p:ph type="title"/>
          </p:nvPr>
        </p:nvSpPr>
        <p:spPr/>
        <p:txBody>
          <a:bodyPr>
            <a:normAutofit fontScale="90000"/>
          </a:bodyPr>
          <a:lstStyle/>
          <a:p>
            <a:pPr algn="ctr"/>
            <a:r>
              <a:rPr lang="en-US" dirty="0" smtClean="0"/>
              <a:t/>
            </a:r>
            <a:br>
              <a:rPr lang="en-US" dirty="0" smtClean="0"/>
            </a:br>
            <a:r>
              <a:rPr lang="en-US" dirty="0" smtClean="0"/>
              <a:t>Rebuttal of False Arguments</a:t>
            </a:r>
            <a:endParaRPr lang="en-US" dirty="0"/>
          </a:p>
        </p:txBody>
      </p:sp>
      <p:sp>
        <p:nvSpPr>
          <p:cNvPr id="4" name="Slide Number Placeholder 3"/>
          <p:cNvSpPr>
            <a:spLocks noGrp="1"/>
          </p:cNvSpPr>
          <p:nvPr>
            <p:ph type="sldNum" sz="quarter" idx="15"/>
          </p:nvPr>
        </p:nvSpPr>
        <p:spPr/>
        <p:txBody>
          <a:bodyPr/>
          <a:lstStyle/>
          <a:p>
            <a:fld id="{38F0D292-BF5D-4BD8-A952-2D50DECA9969}" type="slidenum">
              <a:rPr lang="en-US" smtClean="0">
                <a:solidFill>
                  <a:srgbClr val="FFFFFF">
                    <a:alpha val="65000"/>
                  </a:srgbClr>
                </a:solidFill>
              </a:rPr>
              <a:pPr/>
              <a:t>14</a:t>
            </a:fld>
            <a:endParaRPr lang="en-US">
              <a:solidFill>
                <a:srgbClr val="FFFFFF">
                  <a:alpha val="65000"/>
                </a:srgbClr>
              </a:solidFill>
            </a:endParaRPr>
          </a:p>
        </p:txBody>
      </p:sp>
    </p:spTree>
    <p:extLst>
      <p:ext uri="{BB962C8B-B14F-4D97-AF65-F5344CB8AC3E}">
        <p14:creationId xmlns="" xmlns:p14="http://schemas.microsoft.com/office/powerpoint/2010/main" val="704747638"/>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 calcmode="lin" valueType="num">
                                      <p:cBhvr>
                                        <p:cTn id="14"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p:cTn id="21"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 calcmode="lin" valueType="num">
                                      <p:cBhvr>
                                        <p:cTn id="28"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2">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p:cTn id="35"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 calcmode="lin" valueType="num">
                                      <p:cBhvr>
                                        <p:cTn id="42"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10000"/>
          </a:bodyPr>
          <a:lstStyle/>
          <a:p>
            <a:r>
              <a:rPr lang="en-US" sz="2000" b="1" dirty="0" smtClean="0">
                <a:solidFill>
                  <a:schemeClr val="accent2">
                    <a:lumMod val="60000"/>
                    <a:lumOff val="40000"/>
                  </a:schemeClr>
                </a:solidFill>
              </a:rPr>
              <a:t>The Argument:</a:t>
            </a:r>
          </a:p>
          <a:p>
            <a:r>
              <a:rPr lang="en-US" sz="2000" b="1" dirty="0" smtClean="0"/>
              <a:t>Jesus </a:t>
            </a:r>
            <a:r>
              <a:rPr lang="en-US" sz="2000" b="1" dirty="0"/>
              <a:t>said that not one jot or one tittle of the Law would pass until it was all fulfilled</a:t>
            </a:r>
            <a:r>
              <a:rPr lang="en-US" sz="2000" b="1" dirty="0" smtClean="0"/>
              <a:t>. Matt.5:17f</a:t>
            </a:r>
            <a:endParaRPr lang="en-US" sz="2000" b="1" dirty="0"/>
          </a:p>
          <a:p>
            <a:r>
              <a:rPr lang="en-US" sz="2000" b="1" dirty="0" smtClean="0"/>
              <a:t>But</a:t>
            </a:r>
            <a:r>
              <a:rPr lang="en-US" sz="2000" b="1" dirty="0"/>
              <a:t>, Jesus said that in the destruction of Jerusalem in A.D. 70 "all things that are written must be fulfilled" (Luke 21:22).</a:t>
            </a:r>
          </a:p>
          <a:p>
            <a:r>
              <a:rPr lang="en-US" sz="2000" b="1" dirty="0" smtClean="0"/>
              <a:t>Therefore</a:t>
            </a:r>
            <a:r>
              <a:rPr lang="en-US" sz="2000" b="1" dirty="0"/>
              <a:t>, the Law– and thus obligation to keep the Law-- would not pass until the destruction of Jerusalem in A.D. 70</a:t>
            </a:r>
            <a:r>
              <a:rPr lang="en-US" sz="2000" b="1" dirty="0" smtClean="0"/>
              <a:t>.</a:t>
            </a:r>
          </a:p>
          <a:p>
            <a:r>
              <a:rPr lang="en-US" sz="2000" b="1" dirty="0" smtClean="0">
                <a:solidFill>
                  <a:schemeClr val="accent2">
                    <a:lumMod val="60000"/>
                    <a:lumOff val="40000"/>
                  </a:schemeClr>
                </a:solidFill>
              </a:rPr>
              <a:t>The Answer:</a:t>
            </a:r>
            <a:endParaRPr lang="en-US" sz="2000" b="1" dirty="0">
              <a:solidFill>
                <a:schemeClr val="accent2">
                  <a:lumMod val="60000"/>
                  <a:lumOff val="40000"/>
                </a:schemeClr>
              </a:solidFill>
            </a:endParaRPr>
          </a:p>
          <a:p>
            <a:r>
              <a:rPr lang="en-US" sz="2000" b="1" dirty="0" smtClean="0"/>
              <a:t>Matt.5:17f is about all the “commands” being fulfilled. Jesus did not come to destroy but fulfill all “righteousness”</a:t>
            </a:r>
          </a:p>
          <a:p>
            <a:r>
              <a:rPr lang="en-US" sz="2000" b="1" dirty="0" smtClean="0"/>
              <a:t>All promises are not under consideration.</a:t>
            </a:r>
          </a:p>
          <a:p>
            <a:r>
              <a:rPr lang="en-US" sz="2000" b="1" dirty="0" smtClean="0"/>
              <a:t>The “law of commandments” was nailed to the cross. Eph.2:12f</a:t>
            </a:r>
          </a:p>
          <a:p>
            <a:r>
              <a:rPr lang="en-US" sz="2000" b="1" dirty="0" smtClean="0"/>
              <a:t>The promises of the destruction of Jerusalem is a separate matter</a:t>
            </a:r>
            <a:endParaRPr lang="en-US" sz="2000" b="1" dirty="0"/>
          </a:p>
        </p:txBody>
      </p:sp>
      <p:sp>
        <p:nvSpPr>
          <p:cNvPr id="3" name="Title 2"/>
          <p:cNvSpPr>
            <a:spLocks noGrp="1"/>
          </p:cNvSpPr>
          <p:nvPr>
            <p:ph type="title"/>
          </p:nvPr>
        </p:nvSpPr>
        <p:spPr/>
        <p:txBody>
          <a:bodyPr>
            <a:normAutofit/>
          </a:bodyPr>
          <a:lstStyle/>
          <a:p>
            <a:pPr algn="ctr"/>
            <a:r>
              <a:rPr lang="en-US" sz="3200" dirty="0" smtClean="0"/>
              <a:t/>
            </a:r>
            <a:br>
              <a:rPr lang="en-US" sz="3200" dirty="0" smtClean="0"/>
            </a:br>
            <a:r>
              <a:rPr lang="en-US" sz="3200" dirty="0" smtClean="0"/>
              <a:t>Argument Made on Matt.5:17 &amp; Lk.21:22</a:t>
            </a:r>
            <a:endParaRPr lang="en-US" sz="3200" dirty="0"/>
          </a:p>
        </p:txBody>
      </p:sp>
      <p:sp>
        <p:nvSpPr>
          <p:cNvPr id="4" name="Slide Number Placeholder 3"/>
          <p:cNvSpPr>
            <a:spLocks noGrp="1"/>
          </p:cNvSpPr>
          <p:nvPr>
            <p:ph type="sldNum" sz="quarter" idx="15"/>
          </p:nvPr>
        </p:nvSpPr>
        <p:spPr/>
        <p:txBody>
          <a:bodyPr/>
          <a:lstStyle/>
          <a:p>
            <a:fld id="{38F0D292-BF5D-4BD8-A952-2D50DECA9969}" type="slidenum">
              <a:rPr lang="en-US" smtClean="0">
                <a:solidFill>
                  <a:srgbClr val="FFFFFF">
                    <a:alpha val="65000"/>
                  </a:srgbClr>
                </a:solidFill>
              </a:rPr>
              <a:pPr/>
              <a:t>15</a:t>
            </a:fld>
            <a:endParaRPr lang="en-US">
              <a:solidFill>
                <a:srgbClr val="FFFFFF">
                  <a:alpha val="65000"/>
                </a:srgbClr>
              </a:solidFill>
            </a:endParaRPr>
          </a:p>
        </p:txBody>
      </p:sp>
    </p:spTree>
    <p:extLst>
      <p:ext uri="{BB962C8B-B14F-4D97-AF65-F5344CB8AC3E}">
        <p14:creationId xmlns="" xmlns:p14="http://schemas.microsoft.com/office/powerpoint/2010/main" val="2682562971"/>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p:cTn id="12"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p:cTn id="19"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 calcmode="lin" valueType="num">
                                      <p:cBhvr>
                                        <p:cTn id="26"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2">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 calcmode="lin" valueType="num">
                                      <p:cBhvr>
                                        <p:cTn id="33"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5" dur="500"/>
                                        <p:tgtEl>
                                          <p:spTgt spid="2">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 calcmode="lin" valueType="num">
                                      <p:cBhvr>
                                        <p:cTn id="40"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1"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2" dur="5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 calcmode="lin" valueType="num">
                                      <p:cBhvr>
                                        <p:cTn id="47"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48"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49" dur="500"/>
                                        <p:tgtEl>
                                          <p:spTgt spid="2">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2">
                                            <p:txEl>
                                              <p:pRg st="8" end="8"/>
                                            </p:txEl>
                                          </p:spTgt>
                                        </p:tgtEl>
                                        <p:attrNameLst>
                                          <p:attrName>style.visibility</p:attrName>
                                        </p:attrNameLst>
                                      </p:cBhvr>
                                      <p:to>
                                        <p:strVal val="visible"/>
                                      </p:to>
                                    </p:set>
                                    <p:anim calcmode="lin" valueType="num">
                                      <p:cBhvr>
                                        <p:cTn id="54"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55"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56"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dirty="0" smtClean="0"/>
              <a:t> </a:t>
            </a:r>
            <a:r>
              <a:rPr lang="en-US" b="1" dirty="0" smtClean="0">
                <a:solidFill>
                  <a:schemeClr val="accent3">
                    <a:lumMod val="40000"/>
                    <a:lumOff val="60000"/>
                  </a:schemeClr>
                </a:solidFill>
              </a:rPr>
              <a:t>ALL </a:t>
            </a:r>
            <a:r>
              <a:rPr lang="en-US" b="1" dirty="0">
                <a:solidFill>
                  <a:schemeClr val="accent3">
                    <a:lumMod val="40000"/>
                    <a:lumOff val="60000"/>
                  </a:schemeClr>
                </a:solidFill>
              </a:rPr>
              <a:t>AUTHORITY IN JESUS</a:t>
            </a:r>
          </a:p>
          <a:p>
            <a:r>
              <a:rPr lang="en-US" b="1" dirty="0" smtClean="0">
                <a:solidFill>
                  <a:srgbClr val="FFFF00"/>
                </a:solidFill>
              </a:rPr>
              <a:t>Matthew </a:t>
            </a:r>
            <a:r>
              <a:rPr lang="en-US" b="1" dirty="0">
                <a:solidFill>
                  <a:srgbClr val="FFFF00"/>
                </a:solidFill>
              </a:rPr>
              <a:t>28:18</a:t>
            </a:r>
          </a:p>
          <a:p>
            <a:r>
              <a:rPr lang="en-US" b="1" dirty="0" smtClean="0"/>
              <a:t>After </a:t>
            </a:r>
            <a:r>
              <a:rPr lang="en-US" b="1" dirty="0"/>
              <a:t>Jesus’ death on the cross, Jesus said that "all authority in heaven and on earth had been given to Him".</a:t>
            </a:r>
          </a:p>
          <a:p>
            <a:r>
              <a:rPr lang="en-US" b="1" dirty="0" smtClean="0"/>
              <a:t>He </a:t>
            </a:r>
            <a:r>
              <a:rPr lang="en-US" b="1" dirty="0"/>
              <a:t>instructed the disciples to make disciples and teach them to "observe all things whatsoever I have commanded you". The following are implications of Jesus’ statements:</a:t>
            </a:r>
          </a:p>
          <a:p>
            <a:pPr lvl="1"/>
            <a:r>
              <a:rPr lang="en-US" b="1" i="1" dirty="0" smtClean="0"/>
              <a:t>Obligation </a:t>
            </a:r>
            <a:r>
              <a:rPr lang="en-US" b="1" i="1" dirty="0"/>
              <a:t>to the Law of Moses had ceased. It could not have part authority at the same time that Jesus had ALL authority.</a:t>
            </a:r>
          </a:p>
          <a:p>
            <a:pPr lvl="1"/>
            <a:r>
              <a:rPr lang="en-US" b="1" i="1" dirty="0" smtClean="0"/>
              <a:t>The </a:t>
            </a:r>
            <a:r>
              <a:rPr lang="en-US" b="1" i="1" dirty="0"/>
              <a:t>Law of Moses did not command people to be baptized in the name of the Father, Son, and Holy Spirit. This command comes out of the authority of Jesus Christ. </a:t>
            </a:r>
          </a:p>
          <a:p>
            <a:endParaRPr lang="en-US" dirty="0"/>
          </a:p>
        </p:txBody>
      </p:sp>
      <p:sp>
        <p:nvSpPr>
          <p:cNvPr id="3" name="Title 2"/>
          <p:cNvSpPr>
            <a:spLocks noGrp="1"/>
          </p:cNvSpPr>
          <p:nvPr>
            <p:ph type="title"/>
          </p:nvPr>
        </p:nvSpPr>
        <p:spPr/>
        <p:txBody>
          <a:bodyPr>
            <a:normAutofit fontScale="90000"/>
          </a:bodyPr>
          <a:lstStyle/>
          <a:p>
            <a:pPr algn="ctr"/>
            <a:r>
              <a:rPr lang="en-US" dirty="0"/>
              <a:t/>
            </a:r>
            <a:br>
              <a:rPr lang="en-US" dirty="0"/>
            </a:br>
            <a:r>
              <a:rPr lang="en-US" dirty="0"/>
              <a:t>Proof of the </a:t>
            </a:r>
            <a:r>
              <a:rPr lang="en-US" dirty="0" smtClean="0"/>
              <a:t>Proposition</a:t>
            </a:r>
            <a:endParaRPr lang="en-US" dirty="0"/>
          </a:p>
        </p:txBody>
      </p:sp>
      <p:sp>
        <p:nvSpPr>
          <p:cNvPr id="4" name="Slide Number Placeholder 3"/>
          <p:cNvSpPr>
            <a:spLocks noGrp="1"/>
          </p:cNvSpPr>
          <p:nvPr>
            <p:ph type="sldNum" sz="quarter" idx="15"/>
          </p:nvPr>
        </p:nvSpPr>
        <p:spPr/>
        <p:txBody>
          <a:bodyPr/>
          <a:lstStyle/>
          <a:p>
            <a:fld id="{38F0D292-BF5D-4BD8-A952-2D50DECA9969}" type="slidenum">
              <a:rPr lang="en-US" smtClean="0">
                <a:solidFill>
                  <a:srgbClr val="FFFFFF">
                    <a:alpha val="65000"/>
                  </a:srgbClr>
                </a:solidFill>
              </a:rPr>
              <a:pPr/>
              <a:t>16</a:t>
            </a:fld>
            <a:endParaRPr lang="en-US">
              <a:solidFill>
                <a:srgbClr val="FFFFFF">
                  <a:alpha val="65000"/>
                </a:srgbClr>
              </a:solidFill>
            </a:endParaRPr>
          </a:p>
        </p:txBody>
      </p:sp>
    </p:spTree>
    <p:extLst>
      <p:ext uri="{BB962C8B-B14F-4D97-AF65-F5344CB8AC3E}">
        <p14:creationId xmlns="" xmlns:p14="http://schemas.microsoft.com/office/powerpoint/2010/main" val="1343835927"/>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 calcmode="lin" valueType="num">
                                      <p:cBhvr>
                                        <p:cTn id="14"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p:cTn id="21"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 calcmode="lin" valueType="num">
                                      <p:cBhvr>
                                        <p:cTn id="28"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Based on Jesus having ALL Authority (Matt.28:18-20; Acts 2:38)</a:t>
            </a:r>
          </a:p>
          <a:p>
            <a:endParaRPr lang="en-US" dirty="0" smtClean="0"/>
          </a:p>
          <a:p>
            <a:r>
              <a:rPr lang="en-US" dirty="0" smtClean="0"/>
              <a:t>If Jesus did not yet have ALL AUTHORITY, none should be baptized in His name until He does.</a:t>
            </a:r>
          </a:p>
          <a:p>
            <a:endParaRPr lang="en-US" dirty="0" smtClean="0"/>
          </a:p>
          <a:p>
            <a:r>
              <a:rPr lang="en-US" dirty="0" smtClean="0"/>
              <a:t>Many were baptized from Pentecost forward. Acts 2:38-41</a:t>
            </a:r>
          </a:p>
          <a:p>
            <a:endParaRPr lang="en-US" dirty="0" smtClean="0"/>
          </a:p>
          <a:p>
            <a:r>
              <a:rPr lang="en-US" dirty="0" smtClean="0"/>
              <a:t>Therefore, Jesus had full authority.</a:t>
            </a:r>
          </a:p>
          <a:p>
            <a:endParaRPr lang="en-US" dirty="0" smtClean="0"/>
          </a:p>
          <a:p>
            <a:r>
              <a:rPr lang="en-US" dirty="0" smtClean="0"/>
              <a:t>Moses now has NO AUTHORITY, not even a little “phasing out” authority.</a:t>
            </a:r>
          </a:p>
          <a:p>
            <a:r>
              <a:rPr lang="en-US" b="1" dirty="0" smtClean="0">
                <a:solidFill>
                  <a:srgbClr val="FFFF00"/>
                </a:solidFill>
              </a:rPr>
              <a:t>Realized Eschatology is WRONG</a:t>
            </a:r>
            <a:endParaRPr lang="en-US" b="1" dirty="0">
              <a:solidFill>
                <a:srgbClr val="FFFF00"/>
              </a:solidFill>
            </a:endParaRPr>
          </a:p>
        </p:txBody>
      </p:sp>
      <p:sp>
        <p:nvSpPr>
          <p:cNvPr id="3" name="Title 2"/>
          <p:cNvSpPr>
            <a:spLocks noGrp="1"/>
          </p:cNvSpPr>
          <p:nvPr>
            <p:ph type="title"/>
          </p:nvPr>
        </p:nvSpPr>
        <p:spPr/>
        <p:txBody>
          <a:bodyPr/>
          <a:lstStyle/>
          <a:p>
            <a:pPr algn="ctr"/>
            <a:r>
              <a:rPr lang="en-US" dirty="0" smtClean="0"/>
              <a:t>Baptism = Commitment to Jesus</a:t>
            </a:r>
            <a:endParaRPr lang="en-US" dirty="0"/>
          </a:p>
        </p:txBody>
      </p:sp>
      <p:sp>
        <p:nvSpPr>
          <p:cNvPr id="4" name="Slide Number Placeholder 3"/>
          <p:cNvSpPr>
            <a:spLocks noGrp="1"/>
          </p:cNvSpPr>
          <p:nvPr>
            <p:ph type="sldNum" sz="quarter" idx="15"/>
          </p:nvPr>
        </p:nvSpPr>
        <p:spPr/>
        <p:txBody>
          <a:bodyPr/>
          <a:lstStyle/>
          <a:p>
            <a:fld id="{38F0D292-BF5D-4BD8-A952-2D50DECA9969}" type="slidenum">
              <a:rPr lang="en-US" smtClean="0">
                <a:solidFill>
                  <a:srgbClr val="FFFFFF">
                    <a:alpha val="65000"/>
                  </a:srgbClr>
                </a:solidFill>
              </a:rPr>
              <a:pPr/>
              <a:t>17</a:t>
            </a:fld>
            <a:endParaRPr lang="en-US">
              <a:solidFill>
                <a:srgbClr val="FFFFFF">
                  <a:alpha val="65000"/>
                </a:srgbClr>
              </a:solidFill>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down)">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wipe(down)">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wipe(down)">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wipe(down)">
                                      <p:cBhvr>
                                        <p:cTn id="3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Remission of Sins is in Jesus’ name.</a:t>
            </a:r>
          </a:p>
          <a:p>
            <a:r>
              <a:rPr lang="en-US" dirty="0" smtClean="0"/>
              <a:t>But, RE (Realized Eschatology) brethren contend that Jesus cannot offer real remission of sins until AD 70 when He supposedly “came back out of the MHP” fulfilling the priestly typology.</a:t>
            </a:r>
          </a:p>
          <a:p>
            <a:endParaRPr lang="en-US" dirty="0" smtClean="0"/>
          </a:p>
          <a:p>
            <a:r>
              <a:rPr lang="en-US" dirty="0" smtClean="0"/>
              <a:t>But, Jesus did the priestly work long before AD 70 that allowed “remission of sins to be taught and enjoyed by all nations” (Luke 24:46-48)</a:t>
            </a:r>
          </a:p>
          <a:p>
            <a:endParaRPr lang="en-US" dirty="0" smtClean="0"/>
          </a:p>
          <a:p>
            <a:r>
              <a:rPr lang="en-US" dirty="0" smtClean="0"/>
              <a:t>Therefore, baptism for remission of sins had full authority to begin long before AD 70.</a:t>
            </a:r>
          </a:p>
          <a:p>
            <a:endParaRPr lang="en-US" dirty="0" smtClean="0"/>
          </a:p>
          <a:p>
            <a:r>
              <a:rPr lang="en-US" b="1" dirty="0" smtClean="0">
                <a:solidFill>
                  <a:srgbClr val="FFFF00"/>
                </a:solidFill>
              </a:rPr>
              <a:t>RE brethren are wrong</a:t>
            </a:r>
            <a:endParaRPr lang="en-US" b="1" dirty="0">
              <a:solidFill>
                <a:srgbClr val="FFFF00"/>
              </a:solidFill>
            </a:endParaRPr>
          </a:p>
        </p:txBody>
      </p:sp>
      <p:sp>
        <p:nvSpPr>
          <p:cNvPr id="3" name="Title 2"/>
          <p:cNvSpPr>
            <a:spLocks noGrp="1"/>
          </p:cNvSpPr>
          <p:nvPr>
            <p:ph type="title"/>
          </p:nvPr>
        </p:nvSpPr>
        <p:spPr/>
        <p:txBody>
          <a:bodyPr/>
          <a:lstStyle/>
          <a:p>
            <a:pPr algn="ctr"/>
            <a:r>
              <a:rPr lang="en-US" dirty="0" smtClean="0"/>
              <a:t>Baptism = For Remission of Sins</a:t>
            </a:r>
            <a:endParaRPr lang="en-US" dirty="0"/>
          </a:p>
        </p:txBody>
      </p:sp>
      <p:sp>
        <p:nvSpPr>
          <p:cNvPr id="4" name="Slide Number Placeholder 3"/>
          <p:cNvSpPr>
            <a:spLocks noGrp="1"/>
          </p:cNvSpPr>
          <p:nvPr>
            <p:ph type="sldNum" sz="quarter" idx="15"/>
          </p:nvPr>
        </p:nvSpPr>
        <p:spPr/>
        <p:txBody>
          <a:bodyPr/>
          <a:lstStyle/>
          <a:p>
            <a:fld id="{38F0D292-BF5D-4BD8-A952-2D50DECA9969}" type="slidenum">
              <a:rPr lang="en-US" smtClean="0">
                <a:solidFill>
                  <a:srgbClr val="FFFFFF">
                    <a:alpha val="65000"/>
                  </a:srgbClr>
                </a:solidFill>
              </a:rPr>
              <a:pPr/>
              <a:t>18</a:t>
            </a:fld>
            <a:endParaRPr lang="en-US">
              <a:solidFill>
                <a:srgbClr val="FFFFFF">
                  <a:alpha val="65000"/>
                </a:srgbClr>
              </a:solidFill>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wipe(down)">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Baptism for remission of sins had full authority to begin long before AD 70.</a:t>
            </a:r>
          </a:p>
          <a:p>
            <a:endParaRPr lang="en-US" dirty="0" smtClean="0"/>
          </a:p>
          <a:p>
            <a:r>
              <a:rPr lang="en-US" dirty="0" smtClean="0">
                <a:solidFill>
                  <a:srgbClr val="FFFF00"/>
                </a:solidFill>
              </a:rPr>
              <a:t>RE brethren are wrong</a:t>
            </a:r>
          </a:p>
          <a:p>
            <a:r>
              <a:rPr lang="en-US" dirty="0" smtClean="0"/>
              <a:t>	</a:t>
            </a:r>
            <a:r>
              <a:rPr lang="en-US" dirty="0" smtClean="0"/>
              <a:t>If they are right, baptism for remission of sins should have both </a:t>
            </a:r>
            <a:r>
              <a:rPr lang="en-US" dirty="0" smtClean="0">
                <a:solidFill>
                  <a:srgbClr val="FFFF00"/>
                </a:solidFill>
              </a:rPr>
              <a:t>began AND ended in AD 70</a:t>
            </a:r>
          </a:p>
          <a:p>
            <a:endParaRPr lang="en-US" dirty="0" smtClean="0"/>
          </a:p>
          <a:p>
            <a:r>
              <a:rPr lang="en-US" dirty="0" smtClean="0"/>
              <a:t>	</a:t>
            </a:r>
            <a:r>
              <a:rPr lang="en-US" dirty="0" smtClean="0">
                <a:solidFill>
                  <a:srgbClr val="FFFF00"/>
                </a:solidFill>
              </a:rPr>
              <a:t>Began</a:t>
            </a:r>
            <a:r>
              <a:rPr lang="en-US" dirty="0" smtClean="0"/>
              <a:t> in AD 70 because Jesus’ priestly work could only be offered after He “came out of the MHP in AD 70”,….. And</a:t>
            </a:r>
          </a:p>
          <a:p>
            <a:endParaRPr lang="en-US" dirty="0" smtClean="0"/>
          </a:p>
          <a:p>
            <a:r>
              <a:rPr lang="en-US" dirty="0" smtClean="0"/>
              <a:t>	</a:t>
            </a:r>
            <a:r>
              <a:rPr lang="en-US" dirty="0" smtClean="0">
                <a:solidFill>
                  <a:srgbClr val="FFFF00"/>
                </a:solidFill>
              </a:rPr>
              <a:t>Ended</a:t>
            </a:r>
            <a:r>
              <a:rPr lang="en-US" dirty="0" smtClean="0"/>
              <a:t> because the commission was “till the end of the age” (which they claim also is AD 70).</a:t>
            </a:r>
            <a:endParaRPr lang="en-US" dirty="0"/>
          </a:p>
        </p:txBody>
      </p:sp>
      <p:sp>
        <p:nvSpPr>
          <p:cNvPr id="3" name="Title 2"/>
          <p:cNvSpPr>
            <a:spLocks noGrp="1"/>
          </p:cNvSpPr>
          <p:nvPr>
            <p:ph type="title"/>
          </p:nvPr>
        </p:nvSpPr>
        <p:spPr/>
        <p:txBody>
          <a:bodyPr/>
          <a:lstStyle/>
          <a:p>
            <a:pPr algn="ctr"/>
            <a:r>
              <a:rPr lang="en-US" dirty="0" smtClean="0"/>
              <a:t>Baptism = For Remission of Sins</a:t>
            </a:r>
            <a:endParaRPr lang="en-US" dirty="0"/>
          </a:p>
        </p:txBody>
      </p:sp>
      <p:sp>
        <p:nvSpPr>
          <p:cNvPr id="4" name="Slide Number Placeholder 3"/>
          <p:cNvSpPr>
            <a:spLocks noGrp="1"/>
          </p:cNvSpPr>
          <p:nvPr>
            <p:ph type="sldNum" sz="quarter" idx="15"/>
          </p:nvPr>
        </p:nvSpPr>
        <p:spPr/>
        <p:txBody>
          <a:bodyPr/>
          <a:lstStyle/>
          <a:p>
            <a:fld id="{38F0D292-BF5D-4BD8-A952-2D50DECA9969}" type="slidenum">
              <a:rPr lang="en-US" smtClean="0">
                <a:solidFill>
                  <a:srgbClr val="FFFFFF">
                    <a:alpha val="65000"/>
                  </a:srgbClr>
                </a:solidFill>
              </a:rPr>
              <a:pPr/>
              <a:t>19</a:t>
            </a:fld>
            <a:endParaRPr lang="en-US">
              <a:solidFill>
                <a:srgbClr val="FFFFFF">
                  <a:alpha val="65000"/>
                </a:srgbClr>
              </a:solidFill>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wipe(down)">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800" b="1" dirty="0" smtClean="0"/>
              <a:t>The Law of Moses did NOT cease to testify of Christ</a:t>
            </a:r>
          </a:p>
          <a:p>
            <a:r>
              <a:rPr lang="en-US" sz="2800" b="1" dirty="0" smtClean="0"/>
              <a:t>The Law of Moses did NOT cease to testify of sin and guilt</a:t>
            </a:r>
          </a:p>
          <a:p>
            <a:r>
              <a:rPr lang="en-US" sz="2800" b="1" dirty="0" smtClean="0"/>
              <a:t>The Law of Moses did NOT cease to be scripture that gives “instruction in righteousness” (2 Tim.3:15-17)</a:t>
            </a:r>
          </a:p>
          <a:p>
            <a:r>
              <a:rPr lang="en-US" sz="2800" b="1" dirty="0" smtClean="0"/>
              <a:t>The Law of Moses did NOT cease to make one wise unto salvation</a:t>
            </a:r>
            <a:endParaRPr lang="en-US" sz="2800" b="1" dirty="0"/>
          </a:p>
        </p:txBody>
      </p:sp>
      <p:sp>
        <p:nvSpPr>
          <p:cNvPr id="3" name="Title 2"/>
          <p:cNvSpPr>
            <a:spLocks noGrp="1"/>
          </p:cNvSpPr>
          <p:nvPr>
            <p:ph type="title"/>
          </p:nvPr>
        </p:nvSpPr>
        <p:spPr/>
        <p:txBody>
          <a:bodyPr>
            <a:noAutofit/>
          </a:bodyPr>
          <a:lstStyle/>
          <a:p>
            <a:pPr algn="ctr"/>
            <a:r>
              <a:rPr lang="en-US" sz="2800" dirty="0" smtClean="0"/>
              <a:t> </a:t>
            </a:r>
            <a:r>
              <a:rPr lang="en-US" sz="2800" b="1" dirty="0" smtClean="0">
                <a:solidFill>
                  <a:srgbClr val="FFFF00"/>
                </a:solidFill>
              </a:rPr>
              <a:t>What Did NOT Happen at the Cross OR at AD 70</a:t>
            </a:r>
            <a:endParaRPr lang="en-US" sz="2800" b="1" dirty="0">
              <a:solidFill>
                <a:srgbClr val="FFFF00"/>
              </a:solidFill>
            </a:endParaRPr>
          </a:p>
        </p:txBody>
      </p:sp>
      <p:sp>
        <p:nvSpPr>
          <p:cNvPr id="4" name="Slide Number Placeholder 3"/>
          <p:cNvSpPr>
            <a:spLocks noGrp="1"/>
          </p:cNvSpPr>
          <p:nvPr>
            <p:ph type="sldNum" sz="quarter" idx="15"/>
          </p:nvPr>
        </p:nvSpPr>
        <p:spPr/>
        <p:txBody>
          <a:bodyPr/>
          <a:lstStyle/>
          <a:p>
            <a:fld id="{38F0D292-BF5D-4BD8-A952-2D50DECA9969}" type="slidenum">
              <a:rPr lang="en-US" smtClean="0">
                <a:solidFill>
                  <a:srgbClr val="FFFFFF">
                    <a:alpha val="65000"/>
                  </a:srgbClr>
                </a:solidFill>
              </a:rPr>
              <a:pPr/>
              <a:t>2</a:t>
            </a:fld>
            <a:endParaRPr lang="en-US">
              <a:solidFill>
                <a:srgbClr val="FFFFFF">
                  <a:alpha val="65000"/>
                </a:srgbClr>
              </a:solidFill>
            </a:endParaRPr>
          </a:p>
        </p:txBody>
      </p:sp>
    </p:spTree>
    <p:extLst>
      <p:ext uri="{BB962C8B-B14F-4D97-AF65-F5344CB8AC3E}">
        <p14:creationId xmlns="" xmlns:p14="http://schemas.microsoft.com/office/powerpoint/2010/main" val="3773841996"/>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par>
                                <p:cTn id="24" presetID="53" presetClass="entr" presetSubtype="16" fill="hold"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p:cTn id="26"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n-US" dirty="0" smtClean="0"/>
              <a:t> </a:t>
            </a:r>
            <a:r>
              <a:rPr lang="en-US" b="1" dirty="0" smtClean="0">
                <a:solidFill>
                  <a:schemeClr val="accent3">
                    <a:lumMod val="40000"/>
                    <a:lumOff val="60000"/>
                  </a:schemeClr>
                </a:solidFill>
              </a:rPr>
              <a:t>ALL </a:t>
            </a:r>
            <a:r>
              <a:rPr lang="en-US" b="1" dirty="0">
                <a:solidFill>
                  <a:schemeClr val="accent3">
                    <a:lumMod val="40000"/>
                    <a:lumOff val="60000"/>
                  </a:schemeClr>
                </a:solidFill>
              </a:rPr>
              <a:t>AUTHORITY IN JESUS</a:t>
            </a:r>
          </a:p>
          <a:p>
            <a:r>
              <a:rPr lang="en-US" b="1" dirty="0" smtClean="0">
                <a:solidFill>
                  <a:srgbClr val="FFFF00"/>
                </a:solidFill>
              </a:rPr>
              <a:t>Matthew </a:t>
            </a:r>
            <a:r>
              <a:rPr lang="en-US" b="1" dirty="0">
                <a:solidFill>
                  <a:srgbClr val="FFFF00"/>
                </a:solidFill>
              </a:rPr>
              <a:t>28:18</a:t>
            </a:r>
          </a:p>
          <a:p>
            <a:r>
              <a:rPr lang="en-US" sz="2400" b="1" dirty="0"/>
              <a:t>If the disciples are obligated to the Law of Moses at the same time that they are obligated to Christ, then Christ does not have ALL authority</a:t>
            </a:r>
            <a:r>
              <a:rPr lang="en-US" sz="2400" b="1" dirty="0" smtClean="0"/>
              <a:t>.</a:t>
            </a:r>
          </a:p>
          <a:p>
            <a:r>
              <a:rPr lang="en-US" sz="2400" b="1" dirty="0" smtClean="0"/>
              <a:t>Combining </a:t>
            </a:r>
            <a:r>
              <a:rPr lang="en-US" sz="2400" b="1" dirty="0"/>
              <a:t>this thought with Romans 7:4 ("you have become dead to the law through the body of Christ</a:t>
            </a:r>
            <a:r>
              <a:rPr lang="en-US" sz="2400" b="1" dirty="0" smtClean="0"/>
              <a:t>")…</a:t>
            </a:r>
          </a:p>
          <a:p>
            <a:pPr lvl="1"/>
            <a:r>
              <a:rPr lang="en-US" sz="2200" b="1" dirty="0" smtClean="0"/>
              <a:t>1) </a:t>
            </a:r>
            <a:r>
              <a:rPr lang="en-US" sz="2200" b="1" dirty="0"/>
              <a:t>we find that it would be spiritual adultery to remain bound to Moses’ law and to also be bound to Christ and His law at the same time</a:t>
            </a:r>
            <a:r>
              <a:rPr lang="en-US" sz="2200" b="1" dirty="0" smtClean="0"/>
              <a:t>.</a:t>
            </a:r>
          </a:p>
          <a:p>
            <a:pPr lvl="1"/>
            <a:r>
              <a:rPr lang="en-US" sz="2200" b="1" dirty="0" smtClean="0"/>
              <a:t>2) </a:t>
            </a:r>
            <a:r>
              <a:rPr lang="en-US" sz="2200" b="1" dirty="0"/>
              <a:t>We have to become dead to the law in order to be alive to the full authority of Jesus Christ. </a:t>
            </a:r>
          </a:p>
        </p:txBody>
      </p:sp>
      <p:sp>
        <p:nvSpPr>
          <p:cNvPr id="3" name="Title 2"/>
          <p:cNvSpPr>
            <a:spLocks noGrp="1"/>
          </p:cNvSpPr>
          <p:nvPr>
            <p:ph type="title"/>
          </p:nvPr>
        </p:nvSpPr>
        <p:spPr/>
        <p:txBody>
          <a:bodyPr>
            <a:normAutofit fontScale="90000"/>
          </a:bodyPr>
          <a:lstStyle/>
          <a:p>
            <a:pPr algn="ctr"/>
            <a:r>
              <a:rPr lang="en-US" dirty="0"/>
              <a:t/>
            </a:r>
            <a:br>
              <a:rPr lang="en-US" dirty="0"/>
            </a:br>
            <a:r>
              <a:rPr lang="en-US" dirty="0"/>
              <a:t>Proof of the </a:t>
            </a:r>
            <a:r>
              <a:rPr lang="en-US" dirty="0" smtClean="0"/>
              <a:t>Proposition</a:t>
            </a:r>
            <a:endParaRPr lang="en-US" dirty="0"/>
          </a:p>
        </p:txBody>
      </p:sp>
      <p:sp>
        <p:nvSpPr>
          <p:cNvPr id="4" name="Slide Number Placeholder 3"/>
          <p:cNvSpPr>
            <a:spLocks noGrp="1"/>
          </p:cNvSpPr>
          <p:nvPr>
            <p:ph type="sldNum" sz="quarter" idx="15"/>
          </p:nvPr>
        </p:nvSpPr>
        <p:spPr/>
        <p:txBody>
          <a:bodyPr/>
          <a:lstStyle/>
          <a:p>
            <a:fld id="{38F0D292-BF5D-4BD8-A952-2D50DECA9969}" type="slidenum">
              <a:rPr lang="en-US" smtClean="0">
                <a:solidFill>
                  <a:srgbClr val="FFFFFF">
                    <a:alpha val="65000"/>
                  </a:srgbClr>
                </a:solidFill>
              </a:rPr>
              <a:pPr/>
              <a:t>20</a:t>
            </a:fld>
            <a:endParaRPr lang="en-US">
              <a:solidFill>
                <a:srgbClr val="FFFFFF">
                  <a:alpha val="65000"/>
                </a:srgbClr>
              </a:solidFill>
            </a:endParaRPr>
          </a:p>
        </p:txBody>
      </p:sp>
    </p:spTree>
    <p:extLst>
      <p:ext uri="{BB962C8B-B14F-4D97-AF65-F5344CB8AC3E}">
        <p14:creationId xmlns="" xmlns:p14="http://schemas.microsoft.com/office/powerpoint/2010/main" val="313268590"/>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solidFill>
                  <a:srgbClr val="FFFF00"/>
                </a:solidFill>
              </a:rPr>
              <a:t>Don argued that Christians died TO the Law, while others remained obligated to it, and that Rom.7 does not argue that the Law died.</a:t>
            </a:r>
          </a:p>
          <a:p>
            <a:endParaRPr lang="en-US" dirty="0" smtClean="0"/>
          </a:p>
          <a:p>
            <a:r>
              <a:rPr lang="en-US" dirty="0" smtClean="0"/>
              <a:t>But, NO ONE was obligated to remain alive to the Law and dead to Jesus</a:t>
            </a:r>
          </a:p>
          <a:p>
            <a:endParaRPr lang="en-US" dirty="0" smtClean="0"/>
          </a:p>
          <a:p>
            <a:r>
              <a:rPr lang="en-US" dirty="0" smtClean="0"/>
              <a:t>How can Jesus authorize ANY to die TO it if it remained binding AND Jesus could not destroy a jot or </a:t>
            </a:r>
            <a:r>
              <a:rPr lang="en-US" dirty="0" err="1" smtClean="0"/>
              <a:t>tittle</a:t>
            </a:r>
            <a:r>
              <a:rPr lang="en-US" dirty="0" smtClean="0"/>
              <a:t> till it was ALL fulfilled in AD 70?</a:t>
            </a:r>
          </a:p>
          <a:p>
            <a:endParaRPr lang="en-US" dirty="0" smtClean="0"/>
          </a:p>
          <a:p>
            <a:r>
              <a:rPr lang="en-US" dirty="0" smtClean="0"/>
              <a:t>Jesus fulfilled the Law, disarmed it’s power to obligate mankind, nailed it to the cross, which is WHY we can lawfully and rightly “die To the Law” (Rom.7)</a:t>
            </a:r>
            <a:endParaRPr lang="en-US" dirty="0"/>
          </a:p>
        </p:txBody>
      </p:sp>
      <p:sp>
        <p:nvSpPr>
          <p:cNvPr id="3" name="Title 2"/>
          <p:cNvSpPr>
            <a:spLocks noGrp="1"/>
          </p:cNvSpPr>
          <p:nvPr>
            <p:ph type="title"/>
          </p:nvPr>
        </p:nvSpPr>
        <p:spPr/>
        <p:txBody>
          <a:bodyPr/>
          <a:lstStyle/>
          <a:p>
            <a:r>
              <a:rPr lang="en-US" dirty="0" smtClean="0"/>
              <a:t>Died TO The Law  </a:t>
            </a:r>
            <a:r>
              <a:rPr lang="en-US" dirty="0" err="1" smtClean="0"/>
              <a:t>vs</a:t>
            </a:r>
            <a:r>
              <a:rPr lang="en-US" dirty="0" smtClean="0"/>
              <a:t>   The Law Died</a:t>
            </a:r>
            <a:endParaRPr lang="en-US" dirty="0"/>
          </a:p>
        </p:txBody>
      </p:sp>
      <p:sp>
        <p:nvSpPr>
          <p:cNvPr id="4" name="Slide Number Placeholder 3"/>
          <p:cNvSpPr>
            <a:spLocks noGrp="1"/>
          </p:cNvSpPr>
          <p:nvPr>
            <p:ph type="sldNum" sz="quarter" idx="15"/>
          </p:nvPr>
        </p:nvSpPr>
        <p:spPr/>
        <p:txBody>
          <a:bodyPr/>
          <a:lstStyle/>
          <a:p>
            <a:fld id="{38F0D292-BF5D-4BD8-A952-2D50DECA9969}" type="slidenum">
              <a:rPr lang="en-US" smtClean="0">
                <a:solidFill>
                  <a:srgbClr val="FFFFFF">
                    <a:alpha val="65000"/>
                  </a:srgbClr>
                </a:solidFill>
              </a:rPr>
              <a:pPr/>
              <a:t>21</a:t>
            </a:fld>
            <a:endParaRPr lang="en-US">
              <a:solidFill>
                <a:srgbClr val="FFFFFF">
                  <a:alpha val="65000"/>
                </a:srgbClr>
              </a:solidFill>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20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b="1" dirty="0">
                <a:solidFill>
                  <a:srgbClr val="FFC000"/>
                </a:solidFill>
              </a:rPr>
              <a:t>THE PRIESTHOOD AND LAW CHANGED</a:t>
            </a:r>
          </a:p>
          <a:p>
            <a:r>
              <a:rPr lang="en-US" b="1" dirty="0" err="1" smtClean="0">
                <a:solidFill>
                  <a:srgbClr val="FFFF00"/>
                </a:solidFill>
              </a:rPr>
              <a:t>Heb</a:t>
            </a:r>
            <a:r>
              <a:rPr lang="en-US" b="1" dirty="0" smtClean="0">
                <a:solidFill>
                  <a:srgbClr val="FFFF00"/>
                </a:solidFill>
              </a:rPr>
              <a:t> </a:t>
            </a:r>
            <a:r>
              <a:rPr lang="en-US" b="1" dirty="0">
                <a:solidFill>
                  <a:srgbClr val="FFFF00"/>
                </a:solidFill>
              </a:rPr>
              <a:t>7:12</a:t>
            </a:r>
          </a:p>
          <a:p>
            <a:r>
              <a:rPr lang="en-US" b="1" i="1" dirty="0" smtClean="0"/>
              <a:t>12 </a:t>
            </a:r>
            <a:r>
              <a:rPr lang="en-US" b="1" i="1" dirty="0"/>
              <a:t>For the priesthood being changed, there is made of necessity a change also of the law. KJV</a:t>
            </a:r>
          </a:p>
          <a:p>
            <a:r>
              <a:rPr lang="en-US" b="1" dirty="0" smtClean="0"/>
              <a:t>First</a:t>
            </a:r>
            <a:r>
              <a:rPr lang="en-US" b="1" dirty="0"/>
              <a:t>, the priesthood "changed" and when it did, there was, of necessity, a change of the law</a:t>
            </a:r>
            <a:r>
              <a:rPr lang="en-US" b="1" dirty="0" smtClean="0"/>
              <a:t>.</a:t>
            </a:r>
          </a:p>
          <a:p>
            <a:r>
              <a:rPr lang="en-US" b="1" dirty="0" smtClean="0"/>
              <a:t> </a:t>
            </a:r>
            <a:r>
              <a:rPr lang="en-US" b="1" dirty="0"/>
              <a:t>The law commanded a </a:t>
            </a:r>
            <a:r>
              <a:rPr lang="en-US" b="1" dirty="0" err="1"/>
              <a:t>Levitical</a:t>
            </a:r>
            <a:r>
              <a:rPr lang="en-US" b="1" dirty="0"/>
              <a:t> priesthood. If Jesus is priest, and disciples were obligated to His priesthood AND the </a:t>
            </a:r>
            <a:r>
              <a:rPr lang="en-US" b="1" dirty="0" err="1"/>
              <a:t>Levitical</a:t>
            </a:r>
            <a:r>
              <a:rPr lang="en-US" b="1" dirty="0"/>
              <a:t> priesthood at the same time, then the early disciples were obligated to accept Jesus’ offering and continue the animal sacrifices for 40 years at the same time</a:t>
            </a:r>
            <a:r>
              <a:rPr lang="en-US" b="1" dirty="0" smtClean="0"/>
              <a:t>.</a:t>
            </a:r>
          </a:p>
          <a:p>
            <a:r>
              <a:rPr lang="en-US" b="1" dirty="0" smtClean="0">
                <a:solidFill>
                  <a:srgbClr val="FFFF00"/>
                </a:solidFill>
              </a:rPr>
              <a:t> </a:t>
            </a:r>
            <a:r>
              <a:rPr lang="en-US" b="1" dirty="0">
                <a:solidFill>
                  <a:srgbClr val="FFFF00"/>
                </a:solidFill>
              </a:rPr>
              <a:t>The priesthood changed at the cross when Jesus offered Himself as a sacrifice. The law had to change then as well. </a:t>
            </a:r>
          </a:p>
          <a:p>
            <a:endParaRPr lang="en-US" b="1" dirty="0">
              <a:solidFill>
                <a:srgbClr val="FFFF00"/>
              </a:solidFill>
            </a:endParaRPr>
          </a:p>
        </p:txBody>
      </p:sp>
      <p:sp>
        <p:nvSpPr>
          <p:cNvPr id="3" name="Title 2"/>
          <p:cNvSpPr>
            <a:spLocks noGrp="1"/>
          </p:cNvSpPr>
          <p:nvPr>
            <p:ph type="title"/>
          </p:nvPr>
        </p:nvSpPr>
        <p:spPr/>
        <p:txBody>
          <a:bodyPr>
            <a:normAutofit fontScale="90000"/>
          </a:bodyPr>
          <a:lstStyle/>
          <a:p>
            <a:pPr algn="ctr"/>
            <a:r>
              <a:rPr lang="en-US" dirty="0" smtClean="0"/>
              <a:t/>
            </a:r>
            <a:br>
              <a:rPr lang="en-US" dirty="0" smtClean="0"/>
            </a:br>
            <a:r>
              <a:rPr lang="en-US" dirty="0" smtClean="0"/>
              <a:t>Proof of Proposition</a:t>
            </a:r>
            <a:endParaRPr lang="en-US" dirty="0"/>
          </a:p>
        </p:txBody>
      </p:sp>
      <p:sp>
        <p:nvSpPr>
          <p:cNvPr id="4" name="Slide Number Placeholder 3"/>
          <p:cNvSpPr>
            <a:spLocks noGrp="1"/>
          </p:cNvSpPr>
          <p:nvPr>
            <p:ph type="sldNum" sz="quarter" idx="15"/>
          </p:nvPr>
        </p:nvSpPr>
        <p:spPr/>
        <p:txBody>
          <a:bodyPr/>
          <a:lstStyle/>
          <a:p>
            <a:fld id="{38F0D292-BF5D-4BD8-A952-2D50DECA9969}" type="slidenum">
              <a:rPr lang="en-US" smtClean="0">
                <a:solidFill>
                  <a:srgbClr val="FFFFFF">
                    <a:alpha val="65000"/>
                  </a:srgbClr>
                </a:solidFill>
              </a:rPr>
              <a:pPr/>
              <a:t>22</a:t>
            </a:fld>
            <a:endParaRPr lang="en-US">
              <a:solidFill>
                <a:srgbClr val="FFFFFF">
                  <a:alpha val="65000"/>
                </a:srgbClr>
              </a:solidFill>
            </a:endParaRPr>
          </a:p>
        </p:txBody>
      </p:sp>
    </p:spTree>
    <p:extLst>
      <p:ext uri="{BB962C8B-B14F-4D97-AF65-F5344CB8AC3E}">
        <p14:creationId xmlns="" xmlns:p14="http://schemas.microsoft.com/office/powerpoint/2010/main" val="627679848"/>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p:cTn id="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2">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 calcmode="lin" valueType="num">
                                      <p:cBhvr>
                                        <p:cTn id="14"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p:cTn id="21"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b="1" dirty="0">
                <a:solidFill>
                  <a:srgbClr val="FFC000"/>
                </a:solidFill>
              </a:rPr>
              <a:t>THE PRIESTHOOD AND LAW CHANGED</a:t>
            </a:r>
          </a:p>
          <a:p>
            <a:r>
              <a:rPr lang="en-US" b="1" dirty="0" err="1" smtClean="0">
                <a:solidFill>
                  <a:srgbClr val="FFFF00"/>
                </a:solidFill>
              </a:rPr>
              <a:t>Heb</a:t>
            </a:r>
            <a:r>
              <a:rPr lang="en-US" b="1" dirty="0" smtClean="0">
                <a:solidFill>
                  <a:srgbClr val="FFFF00"/>
                </a:solidFill>
              </a:rPr>
              <a:t> </a:t>
            </a:r>
            <a:r>
              <a:rPr lang="en-US" b="1" dirty="0">
                <a:solidFill>
                  <a:srgbClr val="FFFF00"/>
                </a:solidFill>
              </a:rPr>
              <a:t>7:12</a:t>
            </a:r>
          </a:p>
          <a:p>
            <a:r>
              <a:rPr lang="en-US" b="1" i="1" dirty="0" smtClean="0"/>
              <a:t>12 </a:t>
            </a:r>
            <a:r>
              <a:rPr lang="en-US" b="1" i="1" dirty="0"/>
              <a:t>For the priesthood </a:t>
            </a:r>
            <a:r>
              <a:rPr lang="en-US" b="1" i="1" u="sng" dirty="0"/>
              <a:t>being changed</a:t>
            </a:r>
            <a:r>
              <a:rPr lang="en-US" b="1" i="1" dirty="0"/>
              <a:t>, there is made of necessity a change also of the law. KJV</a:t>
            </a:r>
          </a:p>
          <a:p>
            <a:r>
              <a:rPr lang="en-US" b="1" dirty="0">
                <a:solidFill>
                  <a:srgbClr val="FFFF00"/>
                </a:solidFill>
              </a:rPr>
              <a:t>Major premise</a:t>
            </a:r>
            <a:r>
              <a:rPr lang="en-US" b="1" dirty="0"/>
              <a:t>: A new priesthood could not be recognized and submitted to while the old law with its priesthood still held people to its obligations.</a:t>
            </a:r>
          </a:p>
          <a:p>
            <a:r>
              <a:rPr lang="en-US" b="1" dirty="0" smtClean="0">
                <a:solidFill>
                  <a:srgbClr val="FFFF00"/>
                </a:solidFill>
              </a:rPr>
              <a:t>Minor </a:t>
            </a:r>
            <a:r>
              <a:rPr lang="en-US" b="1" dirty="0">
                <a:solidFill>
                  <a:srgbClr val="FFFF00"/>
                </a:solidFill>
              </a:rPr>
              <a:t>Premise: </a:t>
            </a:r>
            <a:r>
              <a:rPr lang="en-US" b="1" dirty="0"/>
              <a:t>There has been a </a:t>
            </a:r>
            <a:r>
              <a:rPr lang="en-US" b="1" u="sng" dirty="0"/>
              <a:t>change</a:t>
            </a:r>
            <a:r>
              <a:rPr lang="en-US" b="1" dirty="0"/>
              <a:t> of priesthood at the cross and long before AD 70</a:t>
            </a:r>
          </a:p>
          <a:p>
            <a:r>
              <a:rPr lang="en-US" b="1" dirty="0" smtClean="0">
                <a:solidFill>
                  <a:srgbClr val="FFFF00"/>
                </a:solidFill>
              </a:rPr>
              <a:t>Conclusion</a:t>
            </a:r>
            <a:r>
              <a:rPr lang="en-US" b="1" dirty="0" smtClean="0">
                <a:solidFill>
                  <a:srgbClr val="FFFF00"/>
                </a:solidFill>
              </a:rPr>
              <a:t>:</a:t>
            </a:r>
            <a:r>
              <a:rPr lang="en-US" b="1" dirty="0" smtClean="0"/>
              <a:t> A new priesthood could </a:t>
            </a:r>
            <a:r>
              <a:rPr lang="en-US" b="1" dirty="0" smtClean="0"/>
              <a:t>be </a:t>
            </a:r>
            <a:r>
              <a:rPr lang="en-US" b="1" dirty="0" smtClean="0"/>
              <a:t>recognized and submitted to </a:t>
            </a:r>
            <a:r>
              <a:rPr lang="en-US" b="1" dirty="0" smtClean="0"/>
              <a:t>because </a:t>
            </a:r>
            <a:r>
              <a:rPr lang="en-US" b="1" dirty="0" smtClean="0"/>
              <a:t>the old law with its priesthood </a:t>
            </a:r>
            <a:r>
              <a:rPr lang="en-US" b="1" dirty="0" smtClean="0"/>
              <a:t>no longer held </a:t>
            </a:r>
            <a:r>
              <a:rPr lang="en-US" b="1" dirty="0" smtClean="0"/>
              <a:t>people to its </a:t>
            </a:r>
            <a:r>
              <a:rPr lang="en-US" b="1" dirty="0" smtClean="0"/>
              <a:t>obligations long before AD 70.</a:t>
            </a:r>
            <a:endParaRPr lang="en-US" b="1" dirty="0">
              <a:solidFill>
                <a:srgbClr val="FFFF00"/>
              </a:solidFill>
            </a:endParaRPr>
          </a:p>
          <a:p>
            <a:endParaRPr lang="en-US" b="1" dirty="0">
              <a:solidFill>
                <a:srgbClr val="FFFF00"/>
              </a:solidFill>
            </a:endParaRPr>
          </a:p>
        </p:txBody>
      </p:sp>
      <p:sp>
        <p:nvSpPr>
          <p:cNvPr id="3" name="Title 2"/>
          <p:cNvSpPr>
            <a:spLocks noGrp="1"/>
          </p:cNvSpPr>
          <p:nvPr>
            <p:ph type="title"/>
          </p:nvPr>
        </p:nvSpPr>
        <p:spPr/>
        <p:txBody>
          <a:bodyPr>
            <a:normAutofit fontScale="90000"/>
          </a:bodyPr>
          <a:lstStyle/>
          <a:p>
            <a:pPr algn="ctr"/>
            <a:r>
              <a:rPr lang="en-US" dirty="0" smtClean="0"/>
              <a:t/>
            </a:r>
            <a:br>
              <a:rPr lang="en-US" dirty="0" smtClean="0"/>
            </a:br>
            <a:r>
              <a:rPr lang="en-US" dirty="0" smtClean="0"/>
              <a:t>Proof of Proposition</a:t>
            </a:r>
            <a:endParaRPr lang="en-US" dirty="0"/>
          </a:p>
        </p:txBody>
      </p:sp>
      <p:sp>
        <p:nvSpPr>
          <p:cNvPr id="4" name="Slide Number Placeholder 3"/>
          <p:cNvSpPr>
            <a:spLocks noGrp="1"/>
          </p:cNvSpPr>
          <p:nvPr>
            <p:ph type="sldNum" sz="quarter" idx="15"/>
          </p:nvPr>
        </p:nvSpPr>
        <p:spPr/>
        <p:txBody>
          <a:bodyPr/>
          <a:lstStyle/>
          <a:p>
            <a:fld id="{38F0D292-BF5D-4BD8-A952-2D50DECA9969}" type="slidenum">
              <a:rPr lang="en-US" smtClean="0">
                <a:solidFill>
                  <a:srgbClr val="FFFFFF">
                    <a:alpha val="65000"/>
                  </a:srgbClr>
                </a:solidFill>
              </a:rPr>
              <a:pPr/>
              <a:t>23</a:t>
            </a:fld>
            <a:endParaRPr lang="en-US">
              <a:solidFill>
                <a:srgbClr val="FFFFFF">
                  <a:alpha val="65000"/>
                </a:srgbClr>
              </a:solidFill>
            </a:endParaRPr>
          </a:p>
        </p:txBody>
      </p:sp>
    </p:spTree>
    <p:extLst>
      <p:ext uri="{BB962C8B-B14F-4D97-AF65-F5344CB8AC3E}">
        <p14:creationId xmlns="" xmlns:p14="http://schemas.microsoft.com/office/powerpoint/2010/main" val="3485600706"/>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p:cTn id="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2">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 calcmode="lin" valueType="num">
                                      <p:cBhvr>
                                        <p:cTn id="14"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p:cTn id="21"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b="1" dirty="0">
                <a:solidFill>
                  <a:srgbClr val="FFC000"/>
                </a:solidFill>
              </a:rPr>
              <a:t>Better Mediator and Covenant Established</a:t>
            </a:r>
          </a:p>
          <a:p>
            <a:r>
              <a:rPr lang="en-US" b="1" dirty="0" err="1" smtClean="0">
                <a:solidFill>
                  <a:srgbClr val="FFFF00"/>
                </a:solidFill>
              </a:rPr>
              <a:t>Heb</a:t>
            </a:r>
            <a:r>
              <a:rPr lang="en-US" b="1" dirty="0" smtClean="0">
                <a:solidFill>
                  <a:srgbClr val="FFFF00"/>
                </a:solidFill>
              </a:rPr>
              <a:t> </a:t>
            </a:r>
            <a:r>
              <a:rPr lang="en-US" b="1" dirty="0">
                <a:solidFill>
                  <a:srgbClr val="FFFF00"/>
                </a:solidFill>
              </a:rPr>
              <a:t>8:6</a:t>
            </a:r>
          </a:p>
          <a:p>
            <a:r>
              <a:rPr lang="en-US" b="1" i="1" dirty="0" smtClean="0"/>
              <a:t>6 </a:t>
            </a:r>
            <a:r>
              <a:rPr lang="en-US" b="1" i="1" dirty="0"/>
              <a:t>But now </a:t>
            </a:r>
            <a:r>
              <a:rPr lang="en-US" b="1" i="1" u="sng" dirty="0"/>
              <a:t>He has obtained </a:t>
            </a:r>
            <a:r>
              <a:rPr lang="en-US" b="1" i="1" dirty="0"/>
              <a:t>a more excellent ministry, inasmuch as </a:t>
            </a:r>
            <a:r>
              <a:rPr lang="en-US" b="1" i="1" u="sng" dirty="0"/>
              <a:t>He is </a:t>
            </a:r>
            <a:r>
              <a:rPr lang="en-US" b="1" i="1" dirty="0"/>
              <a:t>also Mediator of a better covenant, which </a:t>
            </a:r>
            <a:r>
              <a:rPr lang="en-US" b="1" i="1" u="sng" dirty="0"/>
              <a:t>was established </a:t>
            </a:r>
            <a:r>
              <a:rPr lang="en-US" b="1" i="1" dirty="0"/>
              <a:t>on better promises. NKJV</a:t>
            </a:r>
          </a:p>
          <a:p>
            <a:r>
              <a:rPr lang="en-US" b="1" dirty="0" smtClean="0"/>
              <a:t>Obligation </a:t>
            </a:r>
            <a:r>
              <a:rPr lang="en-US" b="1" dirty="0"/>
              <a:t>to the Law of Moses ended at the cross because a better covenant has been established by a better Mediator</a:t>
            </a:r>
            <a:r>
              <a:rPr lang="en-US" b="1" dirty="0" smtClean="0"/>
              <a:t>.</a:t>
            </a:r>
          </a:p>
          <a:p>
            <a:r>
              <a:rPr lang="en-US" b="1" dirty="0" smtClean="0"/>
              <a:t>Obligation </a:t>
            </a:r>
            <a:r>
              <a:rPr lang="en-US" b="1" dirty="0"/>
              <a:t>could not continue to the lesser Mediator and lesser, inferior covenant when the better covenant was established</a:t>
            </a:r>
            <a:r>
              <a:rPr lang="en-US" b="1" dirty="0" smtClean="0"/>
              <a:t>.</a:t>
            </a:r>
          </a:p>
          <a:p>
            <a:r>
              <a:rPr lang="en-US" b="1" dirty="0" smtClean="0"/>
              <a:t> </a:t>
            </a:r>
            <a:r>
              <a:rPr lang="en-US" b="1" dirty="0"/>
              <a:t>This better covenant </a:t>
            </a:r>
            <a:r>
              <a:rPr lang="en-US" b="1" u="sng" dirty="0"/>
              <a:t>was established </a:t>
            </a:r>
            <a:r>
              <a:rPr lang="en-US" b="1" dirty="0"/>
              <a:t>by Jesus’ death</a:t>
            </a:r>
            <a:r>
              <a:rPr lang="en-US" b="1" dirty="0" smtClean="0"/>
              <a:t>.</a:t>
            </a:r>
          </a:p>
          <a:p>
            <a:r>
              <a:rPr lang="en-US" b="1" dirty="0" smtClean="0">
                <a:solidFill>
                  <a:srgbClr val="FFFF00"/>
                </a:solidFill>
              </a:rPr>
              <a:t>This covenant did not wait till AD 70 to be established.</a:t>
            </a:r>
            <a:endParaRPr lang="en-US" b="1" dirty="0">
              <a:solidFill>
                <a:srgbClr val="FFFF00"/>
              </a:solidFill>
            </a:endParaRPr>
          </a:p>
          <a:p>
            <a:endParaRPr lang="en-US" b="1" dirty="0">
              <a:solidFill>
                <a:srgbClr val="FFFF00"/>
              </a:solidFill>
            </a:endParaRPr>
          </a:p>
        </p:txBody>
      </p:sp>
      <p:sp>
        <p:nvSpPr>
          <p:cNvPr id="3" name="Title 2"/>
          <p:cNvSpPr>
            <a:spLocks noGrp="1"/>
          </p:cNvSpPr>
          <p:nvPr>
            <p:ph type="title"/>
          </p:nvPr>
        </p:nvSpPr>
        <p:spPr/>
        <p:txBody>
          <a:bodyPr>
            <a:normAutofit fontScale="90000"/>
          </a:bodyPr>
          <a:lstStyle/>
          <a:p>
            <a:pPr algn="ctr"/>
            <a:r>
              <a:rPr lang="en-US" dirty="0" smtClean="0"/>
              <a:t/>
            </a:r>
            <a:br>
              <a:rPr lang="en-US" dirty="0" smtClean="0"/>
            </a:br>
            <a:r>
              <a:rPr lang="en-US" dirty="0" smtClean="0"/>
              <a:t>Proof of Proposition</a:t>
            </a:r>
            <a:endParaRPr lang="en-US" dirty="0"/>
          </a:p>
        </p:txBody>
      </p:sp>
      <p:sp>
        <p:nvSpPr>
          <p:cNvPr id="4" name="Slide Number Placeholder 3"/>
          <p:cNvSpPr>
            <a:spLocks noGrp="1"/>
          </p:cNvSpPr>
          <p:nvPr>
            <p:ph type="sldNum" sz="quarter" idx="15"/>
          </p:nvPr>
        </p:nvSpPr>
        <p:spPr/>
        <p:txBody>
          <a:bodyPr/>
          <a:lstStyle/>
          <a:p>
            <a:fld id="{38F0D292-BF5D-4BD8-A952-2D50DECA9969}" type="slidenum">
              <a:rPr lang="en-US" smtClean="0">
                <a:solidFill>
                  <a:srgbClr val="FFFFFF">
                    <a:alpha val="65000"/>
                  </a:srgbClr>
                </a:solidFill>
              </a:rPr>
              <a:pPr/>
              <a:t>24</a:t>
            </a:fld>
            <a:endParaRPr lang="en-US">
              <a:solidFill>
                <a:srgbClr val="FFFFFF">
                  <a:alpha val="65000"/>
                </a:srgbClr>
              </a:solidFill>
            </a:endParaRPr>
          </a:p>
        </p:txBody>
      </p:sp>
    </p:spTree>
    <p:extLst>
      <p:ext uri="{BB962C8B-B14F-4D97-AF65-F5344CB8AC3E}">
        <p14:creationId xmlns="" xmlns:p14="http://schemas.microsoft.com/office/powerpoint/2010/main" val="1638636703"/>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p:cTn id="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2">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 calcmode="lin" valueType="num">
                                      <p:cBhvr>
                                        <p:cTn id="14"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p:cTn id="21"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2">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 calcmode="lin" valueType="num">
                                      <p:cBhvr>
                                        <p:cTn id="28"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10000"/>
          </a:bodyPr>
          <a:lstStyle/>
          <a:p>
            <a:r>
              <a:rPr lang="en-US" sz="2000" b="1" dirty="0" smtClean="0">
                <a:solidFill>
                  <a:srgbClr val="FFC000"/>
                </a:solidFill>
              </a:rPr>
              <a:t>New Testament In Force After Jesus’ Death</a:t>
            </a:r>
          </a:p>
          <a:p>
            <a:r>
              <a:rPr lang="en-US" sz="2000" b="1" dirty="0" err="1">
                <a:solidFill>
                  <a:srgbClr val="FFFF00"/>
                </a:solidFill>
              </a:rPr>
              <a:t>Heb</a:t>
            </a:r>
            <a:r>
              <a:rPr lang="en-US" sz="2000" b="1" dirty="0">
                <a:solidFill>
                  <a:srgbClr val="FFFF00"/>
                </a:solidFill>
              </a:rPr>
              <a:t> 9:14-18</a:t>
            </a:r>
          </a:p>
          <a:p>
            <a:r>
              <a:rPr lang="en-US" sz="2000" b="1" i="1" dirty="0" smtClean="0"/>
              <a:t>15 </a:t>
            </a:r>
            <a:r>
              <a:rPr lang="en-US" sz="2000" b="1" i="1" dirty="0"/>
              <a:t>And for this reason </a:t>
            </a:r>
            <a:r>
              <a:rPr lang="en-US" sz="2000" b="1" i="1" u="sng" dirty="0"/>
              <a:t>He is</a:t>
            </a:r>
            <a:r>
              <a:rPr lang="en-US" sz="2000" b="1" i="1" dirty="0"/>
              <a:t> the Mediator of the new covenant, </a:t>
            </a:r>
            <a:r>
              <a:rPr lang="en-US" sz="2000" b="1" i="1" u="sng" dirty="0"/>
              <a:t>by means of death</a:t>
            </a:r>
            <a:r>
              <a:rPr lang="en-US" sz="2000" b="1" i="1" dirty="0"/>
              <a:t>, for the redemption of the transgressions under the first covenant, that those who are called may receive the promise of the eternal inheritance. </a:t>
            </a:r>
          </a:p>
          <a:p>
            <a:r>
              <a:rPr lang="en-US" sz="2000" b="1" i="1" dirty="0" smtClean="0"/>
              <a:t>For </a:t>
            </a:r>
            <a:r>
              <a:rPr lang="en-US" sz="2000" b="1" i="1" dirty="0"/>
              <a:t>where there is a testament, there must also of necessity be the death of the testator. 17 For </a:t>
            </a:r>
            <a:r>
              <a:rPr lang="en-US" sz="2000" b="1" i="1" u="sng" dirty="0"/>
              <a:t>a testament is in force after men are dead</a:t>
            </a:r>
            <a:r>
              <a:rPr lang="en-US" sz="2000" b="1" i="1" dirty="0"/>
              <a:t>, </a:t>
            </a:r>
            <a:r>
              <a:rPr lang="en-US" sz="2000" b="1" i="1" u="sng" dirty="0"/>
              <a:t>since it has no power at all while the testator lives. </a:t>
            </a:r>
            <a:r>
              <a:rPr lang="en-US" sz="2000" b="1" i="1" dirty="0"/>
              <a:t>NKJV</a:t>
            </a:r>
          </a:p>
          <a:p>
            <a:r>
              <a:rPr lang="en-US" sz="2000" b="1" dirty="0" smtClean="0"/>
              <a:t>The </a:t>
            </a:r>
            <a:r>
              <a:rPr lang="en-US" sz="2000" b="1" dirty="0"/>
              <a:t>better Mediator and better covenant could not be rightly turned down under pretense of being loyal to God</a:t>
            </a:r>
            <a:r>
              <a:rPr lang="en-US" sz="2000" b="1" dirty="0" smtClean="0"/>
              <a:t>.</a:t>
            </a:r>
          </a:p>
          <a:p>
            <a:r>
              <a:rPr lang="en-US" sz="2000" b="1" dirty="0" smtClean="0"/>
              <a:t> </a:t>
            </a:r>
            <a:r>
              <a:rPr lang="en-US" sz="2000" b="1" dirty="0"/>
              <a:t>God held all accountable to hear and obey His Son. None could remain under obligation to Moses instead</a:t>
            </a:r>
            <a:r>
              <a:rPr lang="en-US" sz="2000" b="1" dirty="0" smtClean="0"/>
              <a:t>.</a:t>
            </a:r>
          </a:p>
          <a:p>
            <a:r>
              <a:rPr lang="en-US" sz="2000" b="1" dirty="0" smtClean="0">
                <a:solidFill>
                  <a:srgbClr val="FFFF00"/>
                </a:solidFill>
              </a:rPr>
              <a:t>The New Testament was “in force” and “in power” long before AD70</a:t>
            </a:r>
            <a:endParaRPr lang="en-US" sz="2000" b="1" dirty="0">
              <a:solidFill>
                <a:srgbClr val="FFFF00"/>
              </a:solidFill>
            </a:endParaRPr>
          </a:p>
        </p:txBody>
      </p:sp>
      <p:sp>
        <p:nvSpPr>
          <p:cNvPr id="3" name="Title 2"/>
          <p:cNvSpPr>
            <a:spLocks noGrp="1"/>
          </p:cNvSpPr>
          <p:nvPr>
            <p:ph type="title"/>
          </p:nvPr>
        </p:nvSpPr>
        <p:spPr/>
        <p:txBody>
          <a:bodyPr>
            <a:normAutofit fontScale="90000"/>
          </a:bodyPr>
          <a:lstStyle/>
          <a:p>
            <a:pPr algn="ctr"/>
            <a:r>
              <a:rPr lang="en-US" dirty="0" smtClean="0"/>
              <a:t/>
            </a:r>
            <a:br>
              <a:rPr lang="en-US" dirty="0" smtClean="0"/>
            </a:br>
            <a:r>
              <a:rPr lang="en-US" dirty="0" smtClean="0"/>
              <a:t>Proof of Proposition</a:t>
            </a:r>
            <a:endParaRPr lang="en-US" dirty="0"/>
          </a:p>
        </p:txBody>
      </p:sp>
      <p:sp>
        <p:nvSpPr>
          <p:cNvPr id="4" name="Slide Number Placeholder 3"/>
          <p:cNvSpPr>
            <a:spLocks noGrp="1"/>
          </p:cNvSpPr>
          <p:nvPr>
            <p:ph type="sldNum" sz="quarter" idx="15"/>
          </p:nvPr>
        </p:nvSpPr>
        <p:spPr/>
        <p:txBody>
          <a:bodyPr/>
          <a:lstStyle/>
          <a:p>
            <a:fld id="{38F0D292-BF5D-4BD8-A952-2D50DECA9969}" type="slidenum">
              <a:rPr lang="en-US" smtClean="0">
                <a:solidFill>
                  <a:srgbClr val="FFFFFF">
                    <a:alpha val="65000"/>
                  </a:srgbClr>
                </a:solidFill>
              </a:rPr>
              <a:pPr/>
              <a:t>25</a:t>
            </a:fld>
            <a:endParaRPr lang="en-US">
              <a:solidFill>
                <a:srgbClr val="FFFFFF">
                  <a:alpha val="65000"/>
                </a:srgbClr>
              </a:solidFill>
            </a:endParaRPr>
          </a:p>
        </p:txBody>
      </p:sp>
    </p:spTree>
    <p:extLst>
      <p:ext uri="{BB962C8B-B14F-4D97-AF65-F5344CB8AC3E}">
        <p14:creationId xmlns="" xmlns:p14="http://schemas.microsoft.com/office/powerpoint/2010/main" val="1564242132"/>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p:cTn id="7"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2">
                                            <p:txEl>
                                              <p:pRg st="4" end="4"/>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 calcmode="lin" valueType="num">
                                      <p:cBhvr>
                                        <p:cTn id="14"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16" dur="500"/>
                                        <p:tgtEl>
                                          <p:spTgt spid="2">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 calcmode="lin" valueType="num">
                                      <p:cBhvr>
                                        <p:cTn id="21"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2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000" b="1" dirty="0">
                <a:solidFill>
                  <a:srgbClr val="FFC000"/>
                </a:solidFill>
              </a:rPr>
              <a:t>THE OLD COVENANT ANNULLED</a:t>
            </a:r>
          </a:p>
          <a:p>
            <a:r>
              <a:rPr lang="en-US" sz="2000" b="1" dirty="0" err="1" smtClean="0">
                <a:solidFill>
                  <a:srgbClr val="FFFF00"/>
                </a:solidFill>
              </a:rPr>
              <a:t>Heb</a:t>
            </a:r>
            <a:r>
              <a:rPr lang="en-US" sz="2000" b="1" dirty="0" smtClean="0">
                <a:solidFill>
                  <a:srgbClr val="FFFF00"/>
                </a:solidFill>
              </a:rPr>
              <a:t> </a:t>
            </a:r>
            <a:r>
              <a:rPr lang="en-US" sz="2000" b="1" dirty="0">
                <a:solidFill>
                  <a:srgbClr val="FFFF00"/>
                </a:solidFill>
              </a:rPr>
              <a:t>7:18</a:t>
            </a:r>
          </a:p>
          <a:p>
            <a:r>
              <a:rPr lang="en-US" sz="2000" b="1" i="1" dirty="0" smtClean="0"/>
              <a:t>18 </a:t>
            </a:r>
            <a:r>
              <a:rPr lang="en-US" sz="2000" b="1" i="1" dirty="0"/>
              <a:t>For there is verily a disannulling of the commandment going before for the weakness and </a:t>
            </a:r>
            <a:r>
              <a:rPr lang="en-US" sz="2000" b="1" i="1" dirty="0" err="1"/>
              <a:t>unprofitableness</a:t>
            </a:r>
            <a:r>
              <a:rPr lang="en-US" sz="2000" b="1" i="1" dirty="0"/>
              <a:t> thereof. KJV</a:t>
            </a:r>
          </a:p>
          <a:p>
            <a:r>
              <a:rPr lang="en-US" sz="2000" b="1" dirty="0"/>
              <a:t>When did this annulling of the old commandment take place</a:t>
            </a:r>
            <a:r>
              <a:rPr lang="en-US" sz="2000" b="1" dirty="0" smtClean="0"/>
              <a:t>?</a:t>
            </a:r>
          </a:p>
          <a:p>
            <a:r>
              <a:rPr lang="en-US" sz="2000" b="1" dirty="0" smtClean="0"/>
              <a:t> </a:t>
            </a:r>
            <a:r>
              <a:rPr lang="en-US" sz="2000" b="1" dirty="0"/>
              <a:t>It took place when Jesus became a priest after the order of Melchizedek and offered Himself as a sacrifice</a:t>
            </a:r>
            <a:r>
              <a:rPr lang="en-US" sz="2000" b="1" dirty="0" smtClean="0"/>
              <a:t>.</a:t>
            </a:r>
          </a:p>
          <a:p>
            <a:r>
              <a:rPr lang="en-US" sz="2000" b="1" dirty="0" smtClean="0"/>
              <a:t>As </a:t>
            </a:r>
            <a:r>
              <a:rPr lang="en-US" sz="2000" b="1" dirty="0"/>
              <a:t>soon as the new priesthood took over, the law of Moses was changed and annulled</a:t>
            </a:r>
            <a:r>
              <a:rPr lang="en-US" sz="2000" b="1" dirty="0" smtClean="0"/>
              <a:t>.</a:t>
            </a:r>
          </a:p>
          <a:p>
            <a:r>
              <a:rPr lang="en-US" sz="2000" b="1" dirty="0" smtClean="0"/>
              <a:t> </a:t>
            </a:r>
            <a:r>
              <a:rPr lang="en-US" sz="2000" b="1" dirty="0">
                <a:solidFill>
                  <a:srgbClr val="FFFF00"/>
                </a:solidFill>
              </a:rPr>
              <a:t>This did not wait till AD 70. It happened at the cross of Jesus Christ. </a:t>
            </a:r>
          </a:p>
        </p:txBody>
      </p:sp>
      <p:sp>
        <p:nvSpPr>
          <p:cNvPr id="3" name="Title 2"/>
          <p:cNvSpPr>
            <a:spLocks noGrp="1"/>
          </p:cNvSpPr>
          <p:nvPr>
            <p:ph type="title"/>
          </p:nvPr>
        </p:nvSpPr>
        <p:spPr/>
        <p:txBody>
          <a:bodyPr>
            <a:normAutofit fontScale="90000"/>
          </a:bodyPr>
          <a:lstStyle/>
          <a:p>
            <a:pPr algn="ctr"/>
            <a:r>
              <a:rPr lang="en-US" dirty="0" smtClean="0"/>
              <a:t/>
            </a:r>
            <a:br>
              <a:rPr lang="en-US" dirty="0" smtClean="0"/>
            </a:br>
            <a:r>
              <a:rPr lang="en-US" dirty="0" smtClean="0"/>
              <a:t>Proof of Proposition</a:t>
            </a:r>
            <a:endParaRPr lang="en-US" dirty="0"/>
          </a:p>
        </p:txBody>
      </p:sp>
      <p:sp>
        <p:nvSpPr>
          <p:cNvPr id="4" name="Slide Number Placeholder 3"/>
          <p:cNvSpPr>
            <a:spLocks noGrp="1"/>
          </p:cNvSpPr>
          <p:nvPr>
            <p:ph type="sldNum" sz="quarter" idx="15"/>
          </p:nvPr>
        </p:nvSpPr>
        <p:spPr/>
        <p:txBody>
          <a:bodyPr/>
          <a:lstStyle/>
          <a:p>
            <a:fld id="{38F0D292-BF5D-4BD8-A952-2D50DECA9969}" type="slidenum">
              <a:rPr lang="en-US" smtClean="0">
                <a:solidFill>
                  <a:srgbClr val="FFFFFF">
                    <a:alpha val="65000"/>
                  </a:srgbClr>
                </a:solidFill>
              </a:rPr>
              <a:pPr/>
              <a:t>26</a:t>
            </a:fld>
            <a:endParaRPr lang="en-US">
              <a:solidFill>
                <a:srgbClr val="FFFFFF">
                  <a:alpha val="65000"/>
                </a:srgbClr>
              </a:solidFill>
            </a:endParaRPr>
          </a:p>
        </p:txBody>
      </p:sp>
    </p:spTree>
    <p:extLst>
      <p:ext uri="{BB962C8B-B14F-4D97-AF65-F5344CB8AC3E}">
        <p14:creationId xmlns="" xmlns:p14="http://schemas.microsoft.com/office/powerpoint/2010/main" val="3900086521"/>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p:cTn id="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2">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 calcmode="lin" valueType="num">
                                      <p:cBhvr>
                                        <p:cTn id="14"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p:cTn id="21"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2">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 calcmode="lin" valueType="num">
                                      <p:cBhvr>
                                        <p:cTn id="28"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n-US" sz="2000" b="1" dirty="0">
                <a:solidFill>
                  <a:srgbClr val="FFC000"/>
                </a:solidFill>
              </a:rPr>
              <a:t>THE UNCHANGEABLE PRIESTHOOD ESTABLISHED</a:t>
            </a:r>
          </a:p>
          <a:p>
            <a:r>
              <a:rPr lang="en-US" sz="2000" b="1" dirty="0" err="1" smtClean="0">
                <a:solidFill>
                  <a:srgbClr val="FFFF00"/>
                </a:solidFill>
              </a:rPr>
              <a:t>Heb</a:t>
            </a:r>
            <a:r>
              <a:rPr lang="en-US" sz="2000" b="1" dirty="0" smtClean="0">
                <a:solidFill>
                  <a:srgbClr val="FFFF00"/>
                </a:solidFill>
              </a:rPr>
              <a:t> </a:t>
            </a:r>
            <a:r>
              <a:rPr lang="en-US" sz="2000" b="1" dirty="0">
                <a:solidFill>
                  <a:srgbClr val="FFFF00"/>
                </a:solidFill>
              </a:rPr>
              <a:t>7:24</a:t>
            </a:r>
          </a:p>
          <a:p>
            <a:r>
              <a:rPr lang="en-US" sz="2000" b="1" i="1" dirty="0" smtClean="0"/>
              <a:t>24 </a:t>
            </a:r>
            <a:r>
              <a:rPr lang="en-US" sz="2000" b="1" i="1" dirty="0"/>
              <a:t>But this man, because he </a:t>
            </a:r>
            <a:r>
              <a:rPr lang="en-US" sz="2000" b="1" i="1" dirty="0" err="1"/>
              <a:t>continueth</a:t>
            </a:r>
            <a:r>
              <a:rPr lang="en-US" sz="2000" b="1" i="1" dirty="0"/>
              <a:t> ever, </a:t>
            </a:r>
            <a:r>
              <a:rPr lang="en-US" sz="2000" b="1" i="1" u="sng" dirty="0"/>
              <a:t>hath</a:t>
            </a:r>
            <a:r>
              <a:rPr lang="en-US" sz="2000" b="1" i="1" dirty="0"/>
              <a:t> an unchangeable priesthood. KJV</a:t>
            </a:r>
          </a:p>
          <a:p>
            <a:r>
              <a:rPr lang="en-US" sz="2000" b="1" dirty="0" smtClean="0"/>
              <a:t>If </a:t>
            </a:r>
            <a:r>
              <a:rPr lang="en-US" sz="2000" b="1" dirty="0"/>
              <a:t>the priesthood of Jesus began at any time before AD 70, and the above statement shows that He "HAS" an unchangeable priesthood, then the law and its obligations ceased at whatever time the new priesthood of Christ became effectively honored by God and man as a valid priesthood. </a:t>
            </a:r>
          </a:p>
          <a:p>
            <a:r>
              <a:rPr lang="en-US" sz="2000" b="1" dirty="0" smtClean="0">
                <a:solidFill>
                  <a:srgbClr val="FFFF00"/>
                </a:solidFill>
              </a:rPr>
              <a:t>Remember, The AD 70-ist argues that the </a:t>
            </a:r>
            <a:r>
              <a:rPr lang="en-US" sz="2000" b="1" dirty="0" err="1" smtClean="0">
                <a:solidFill>
                  <a:srgbClr val="FFFF00"/>
                </a:solidFill>
              </a:rPr>
              <a:t>Levitical</a:t>
            </a:r>
            <a:r>
              <a:rPr lang="en-US" sz="2000" b="1" dirty="0" smtClean="0">
                <a:solidFill>
                  <a:srgbClr val="FFFF00"/>
                </a:solidFill>
              </a:rPr>
              <a:t> priesthood cannot pass from obligation until AD 70, ….</a:t>
            </a:r>
          </a:p>
          <a:p>
            <a:r>
              <a:rPr lang="en-US" sz="2000" b="1" dirty="0" smtClean="0">
                <a:solidFill>
                  <a:srgbClr val="FFFF00"/>
                </a:solidFill>
              </a:rPr>
              <a:t>Therefore, no Jew </a:t>
            </a:r>
            <a:r>
              <a:rPr lang="en-US" sz="2000" b="1" dirty="0" smtClean="0">
                <a:solidFill>
                  <a:srgbClr val="FFFF00"/>
                </a:solidFill>
              </a:rPr>
              <a:t>(not even Jesus’ apostles) could </a:t>
            </a:r>
            <a:r>
              <a:rPr lang="en-US" sz="2000" b="1" dirty="0" smtClean="0">
                <a:solidFill>
                  <a:srgbClr val="FFFF00"/>
                </a:solidFill>
              </a:rPr>
              <a:t>be obligated to Jesus’ priesthood until then.</a:t>
            </a:r>
            <a:endParaRPr lang="en-US" sz="2000" b="1" dirty="0">
              <a:solidFill>
                <a:srgbClr val="FFFF00"/>
              </a:solidFill>
            </a:endParaRPr>
          </a:p>
        </p:txBody>
      </p:sp>
      <p:sp>
        <p:nvSpPr>
          <p:cNvPr id="3" name="Title 2"/>
          <p:cNvSpPr>
            <a:spLocks noGrp="1"/>
          </p:cNvSpPr>
          <p:nvPr>
            <p:ph type="title"/>
          </p:nvPr>
        </p:nvSpPr>
        <p:spPr/>
        <p:txBody>
          <a:bodyPr>
            <a:normAutofit fontScale="90000"/>
          </a:bodyPr>
          <a:lstStyle/>
          <a:p>
            <a:pPr algn="ctr"/>
            <a:r>
              <a:rPr lang="en-US" dirty="0" smtClean="0"/>
              <a:t/>
            </a:r>
            <a:br>
              <a:rPr lang="en-US" dirty="0" smtClean="0"/>
            </a:br>
            <a:r>
              <a:rPr lang="en-US" dirty="0" smtClean="0"/>
              <a:t>Proof of Proposition</a:t>
            </a:r>
            <a:endParaRPr lang="en-US" dirty="0"/>
          </a:p>
        </p:txBody>
      </p:sp>
      <p:sp>
        <p:nvSpPr>
          <p:cNvPr id="4" name="Slide Number Placeholder 3"/>
          <p:cNvSpPr>
            <a:spLocks noGrp="1"/>
          </p:cNvSpPr>
          <p:nvPr>
            <p:ph type="sldNum" sz="quarter" idx="15"/>
          </p:nvPr>
        </p:nvSpPr>
        <p:spPr/>
        <p:txBody>
          <a:bodyPr/>
          <a:lstStyle/>
          <a:p>
            <a:fld id="{38F0D292-BF5D-4BD8-A952-2D50DECA9969}" type="slidenum">
              <a:rPr lang="en-US" smtClean="0">
                <a:solidFill>
                  <a:srgbClr val="FFFFFF">
                    <a:alpha val="65000"/>
                  </a:srgbClr>
                </a:solidFill>
              </a:rPr>
              <a:pPr/>
              <a:t>27</a:t>
            </a:fld>
            <a:endParaRPr lang="en-US">
              <a:solidFill>
                <a:srgbClr val="FFFFFF">
                  <a:alpha val="65000"/>
                </a:srgbClr>
              </a:solidFill>
            </a:endParaRPr>
          </a:p>
        </p:txBody>
      </p:sp>
    </p:spTree>
    <p:extLst>
      <p:ext uri="{BB962C8B-B14F-4D97-AF65-F5344CB8AC3E}">
        <p14:creationId xmlns="" xmlns:p14="http://schemas.microsoft.com/office/powerpoint/2010/main" val="1750870709"/>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p:cTn id="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2">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 calcmode="lin" valueType="num">
                                      <p:cBhvr>
                                        <p:cTn id="14"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p:cTn id="21"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n-US" b="1" dirty="0">
                <a:solidFill>
                  <a:srgbClr val="FFC000"/>
                </a:solidFill>
              </a:rPr>
              <a:t>THE GREATER MINISTER OF THE GREATER SANCTUARY ESTABLISHED</a:t>
            </a:r>
          </a:p>
          <a:p>
            <a:r>
              <a:rPr lang="en-US" b="1" dirty="0" err="1" smtClean="0">
                <a:solidFill>
                  <a:srgbClr val="FFFF00"/>
                </a:solidFill>
              </a:rPr>
              <a:t>Heb</a:t>
            </a:r>
            <a:r>
              <a:rPr lang="en-US" b="1" dirty="0" smtClean="0">
                <a:solidFill>
                  <a:srgbClr val="FFFF00"/>
                </a:solidFill>
              </a:rPr>
              <a:t> </a:t>
            </a:r>
            <a:r>
              <a:rPr lang="en-US" b="1" dirty="0">
                <a:solidFill>
                  <a:srgbClr val="FFFF00"/>
                </a:solidFill>
              </a:rPr>
              <a:t>8:1-2</a:t>
            </a:r>
          </a:p>
          <a:p>
            <a:r>
              <a:rPr lang="en-US" b="1" i="1" dirty="0" smtClean="0"/>
              <a:t>8:1 </a:t>
            </a:r>
            <a:r>
              <a:rPr lang="en-US" b="1" i="1" dirty="0"/>
              <a:t>Now of the things which we have spoken this is the sum: </a:t>
            </a:r>
            <a:r>
              <a:rPr lang="en-US" b="1" i="1" u="sng" dirty="0"/>
              <a:t>We have such an high priest</a:t>
            </a:r>
            <a:r>
              <a:rPr lang="en-US" b="1" i="1" dirty="0"/>
              <a:t>, who </a:t>
            </a:r>
            <a:r>
              <a:rPr lang="en-US" b="1" i="1" u="sng" dirty="0"/>
              <a:t>is set </a:t>
            </a:r>
            <a:r>
              <a:rPr lang="en-US" b="1" i="1" dirty="0"/>
              <a:t>on the right hand of the throne of the Majesty in the heavens;</a:t>
            </a:r>
          </a:p>
          <a:p>
            <a:r>
              <a:rPr lang="en-US" b="1" i="1" dirty="0" smtClean="0"/>
              <a:t>2 </a:t>
            </a:r>
            <a:r>
              <a:rPr lang="en-US" b="1" i="1" u="sng" dirty="0"/>
              <a:t>A minister of the sanctuary</a:t>
            </a:r>
            <a:r>
              <a:rPr lang="en-US" b="1" i="1" dirty="0"/>
              <a:t>, and </a:t>
            </a:r>
            <a:r>
              <a:rPr lang="en-US" b="1" i="1" u="sng" dirty="0"/>
              <a:t>of the true tabernacle</a:t>
            </a:r>
            <a:r>
              <a:rPr lang="en-US" b="1" i="1" dirty="0"/>
              <a:t>, which the Lord </a:t>
            </a:r>
            <a:r>
              <a:rPr lang="en-US" b="1" i="1" u="sng" dirty="0"/>
              <a:t>pitched</a:t>
            </a:r>
            <a:r>
              <a:rPr lang="en-US" b="1" i="1" dirty="0"/>
              <a:t>, and not man. KJV</a:t>
            </a:r>
          </a:p>
          <a:p>
            <a:r>
              <a:rPr lang="en-US" b="1" dirty="0" smtClean="0"/>
              <a:t>This </a:t>
            </a:r>
            <a:r>
              <a:rPr lang="en-US" b="1" dirty="0"/>
              <a:t>verse shows that the new High Priest, Jesus, is now operating in the true tabernacle</a:t>
            </a:r>
            <a:r>
              <a:rPr lang="en-US" b="1" dirty="0" smtClean="0"/>
              <a:t>.</a:t>
            </a:r>
          </a:p>
          <a:p>
            <a:r>
              <a:rPr lang="en-US" b="1" dirty="0" smtClean="0"/>
              <a:t> </a:t>
            </a:r>
            <a:r>
              <a:rPr lang="en-US" b="1" dirty="0"/>
              <a:t>When He set Himself on the right hand of the throne, He was King and Priest</a:t>
            </a:r>
            <a:r>
              <a:rPr lang="en-US" b="1" dirty="0" smtClean="0"/>
              <a:t>.</a:t>
            </a:r>
          </a:p>
          <a:p>
            <a:r>
              <a:rPr lang="en-US" b="1" dirty="0" smtClean="0"/>
              <a:t> </a:t>
            </a:r>
            <a:r>
              <a:rPr lang="en-US" b="1" dirty="0"/>
              <a:t>Obligation to the law of Moses ceased, and obligation to the new King and Priest, Jesus Christ began</a:t>
            </a:r>
            <a:r>
              <a:rPr lang="en-US" b="1" dirty="0" smtClean="0"/>
              <a:t>.</a:t>
            </a:r>
          </a:p>
          <a:p>
            <a:r>
              <a:rPr lang="en-US" b="1" dirty="0" smtClean="0"/>
              <a:t> </a:t>
            </a:r>
            <a:r>
              <a:rPr lang="en-US" b="1" dirty="0"/>
              <a:t>This began long before AD 70. </a:t>
            </a:r>
          </a:p>
        </p:txBody>
      </p:sp>
      <p:sp>
        <p:nvSpPr>
          <p:cNvPr id="3" name="Title 2"/>
          <p:cNvSpPr>
            <a:spLocks noGrp="1"/>
          </p:cNvSpPr>
          <p:nvPr>
            <p:ph type="title"/>
          </p:nvPr>
        </p:nvSpPr>
        <p:spPr/>
        <p:txBody>
          <a:bodyPr>
            <a:normAutofit fontScale="90000"/>
          </a:bodyPr>
          <a:lstStyle/>
          <a:p>
            <a:pPr algn="ctr"/>
            <a:r>
              <a:rPr lang="en-US" dirty="0" smtClean="0"/>
              <a:t/>
            </a:r>
            <a:br>
              <a:rPr lang="en-US" dirty="0" smtClean="0"/>
            </a:br>
            <a:r>
              <a:rPr lang="en-US" dirty="0" smtClean="0"/>
              <a:t>Proof of Proposition</a:t>
            </a:r>
            <a:endParaRPr lang="en-US" dirty="0"/>
          </a:p>
        </p:txBody>
      </p:sp>
      <p:sp>
        <p:nvSpPr>
          <p:cNvPr id="4" name="Slide Number Placeholder 3"/>
          <p:cNvSpPr>
            <a:spLocks noGrp="1"/>
          </p:cNvSpPr>
          <p:nvPr>
            <p:ph type="sldNum" sz="quarter" idx="15"/>
          </p:nvPr>
        </p:nvSpPr>
        <p:spPr/>
        <p:txBody>
          <a:bodyPr/>
          <a:lstStyle/>
          <a:p>
            <a:fld id="{38F0D292-BF5D-4BD8-A952-2D50DECA9969}" type="slidenum">
              <a:rPr lang="en-US" smtClean="0">
                <a:solidFill>
                  <a:srgbClr val="FFFFFF">
                    <a:alpha val="65000"/>
                  </a:srgbClr>
                </a:solidFill>
              </a:rPr>
              <a:pPr/>
              <a:t>28</a:t>
            </a:fld>
            <a:endParaRPr lang="en-US">
              <a:solidFill>
                <a:srgbClr val="FFFFFF">
                  <a:alpha val="65000"/>
                </a:srgbClr>
              </a:solidFill>
            </a:endParaRPr>
          </a:p>
        </p:txBody>
      </p:sp>
    </p:spTree>
    <p:extLst>
      <p:ext uri="{BB962C8B-B14F-4D97-AF65-F5344CB8AC3E}">
        <p14:creationId xmlns="" xmlns:p14="http://schemas.microsoft.com/office/powerpoint/2010/main" val="3875677402"/>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p:cTn id="7"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2">
                                            <p:txEl>
                                              <p:pRg st="4" end="4"/>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 calcmode="lin" valueType="num">
                                      <p:cBhvr>
                                        <p:cTn id="14"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16" dur="500"/>
                                        <p:tgtEl>
                                          <p:spTgt spid="2">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 calcmode="lin" valueType="num">
                                      <p:cBhvr>
                                        <p:cTn id="21"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23" dur="500"/>
                                        <p:tgtEl>
                                          <p:spTgt spid="2">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 calcmode="lin" valueType="num">
                                      <p:cBhvr>
                                        <p:cTn id="28"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3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371600"/>
            <a:ext cx="8410574" cy="5181600"/>
          </a:xfrm>
        </p:spPr>
        <p:txBody>
          <a:bodyPr>
            <a:normAutofit fontScale="92500" lnSpcReduction="10000"/>
          </a:bodyPr>
          <a:lstStyle/>
          <a:p>
            <a:r>
              <a:rPr lang="en-US" b="1" dirty="0">
                <a:solidFill>
                  <a:srgbClr val="FFC000"/>
                </a:solidFill>
              </a:rPr>
              <a:t>THE TIME OF REFORMATION ESTABLISHED</a:t>
            </a:r>
          </a:p>
          <a:p>
            <a:r>
              <a:rPr lang="en-US" b="1" dirty="0" err="1" smtClean="0">
                <a:solidFill>
                  <a:srgbClr val="FFFF00"/>
                </a:solidFill>
              </a:rPr>
              <a:t>Heb</a:t>
            </a:r>
            <a:r>
              <a:rPr lang="en-US" b="1" dirty="0" smtClean="0">
                <a:solidFill>
                  <a:srgbClr val="FFFF00"/>
                </a:solidFill>
              </a:rPr>
              <a:t> </a:t>
            </a:r>
            <a:r>
              <a:rPr lang="en-US" b="1" dirty="0">
                <a:solidFill>
                  <a:srgbClr val="FFFF00"/>
                </a:solidFill>
              </a:rPr>
              <a:t>9:10</a:t>
            </a:r>
          </a:p>
          <a:p>
            <a:r>
              <a:rPr lang="en-US" b="1" i="1" dirty="0" smtClean="0"/>
              <a:t>10 </a:t>
            </a:r>
            <a:r>
              <a:rPr lang="en-US" b="1" i="1" dirty="0"/>
              <a:t>Which </a:t>
            </a:r>
            <a:r>
              <a:rPr lang="en-US" b="1" i="1" u="sng" dirty="0"/>
              <a:t>stood</a:t>
            </a:r>
            <a:r>
              <a:rPr lang="en-US" b="1" i="1" dirty="0"/>
              <a:t> only in meats and drinks, and divers washings, and carnal ordinances, imposed on them </a:t>
            </a:r>
            <a:r>
              <a:rPr lang="en-US" b="1" i="1" u="sng" dirty="0"/>
              <a:t>until the time of reformation</a:t>
            </a:r>
            <a:r>
              <a:rPr lang="en-US" b="1" i="1" dirty="0"/>
              <a:t>. KJV</a:t>
            </a:r>
          </a:p>
          <a:p>
            <a:r>
              <a:rPr lang="en-US" b="1" dirty="0" smtClean="0"/>
              <a:t>The </a:t>
            </a:r>
            <a:r>
              <a:rPr lang="en-US" b="1" dirty="0"/>
              <a:t>imposition of the law that obligated people to certain meats and drinks, and divers washings and carnal ordinances was changed at the time of reformation</a:t>
            </a:r>
            <a:r>
              <a:rPr lang="en-US" b="1" dirty="0" smtClean="0"/>
              <a:t>.</a:t>
            </a:r>
          </a:p>
          <a:p>
            <a:r>
              <a:rPr lang="en-US" b="1" dirty="0" smtClean="0"/>
              <a:t> </a:t>
            </a:r>
            <a:r>
              <a:rPr lang="en-US" b="1" dirty="0"/>
              <a:t>At the time of reformation people would no longer be imposed upon by those obligations</a:t>
            </a:r>
            <a:r>
              <a:rPr lang="en-US" b="1" dirty="0" smtClean="0"/>
              <a:t>.</a:t>
            </a:r>
          </a:p>
          <a:p>
            <a:r>
              <a:rPr lang="en-US" b="1" dirty="0" smtClean="0"/>
              <a:t> </a:t>
            </a:r>
            <a:r>
              <a:rPr lang="en-US" b="1" dirty="0"/>
              <a:t>But, the time of reformation was when we got a new King and Priest in Jesus Christ</a:t>
            </a:r>
            <a:r>
              <a:rPr lang="en-US" b="1" dirty="0" smtClean="0"/>
              <a:t>.</a:t>
            </a:r>
          </a:p>
          <a:p>
            <a:r>
              <a:rPr lang="en-US" b="1" dirty="0" smtClean="0"/>
              <a:t> </a:t>
            </a:r>
            <a:r>
              <a:rPr lang="en-US" b="1" dirty="0"/>
              <a:t>But, Jesus became a King and Priest in His death, resurrection and ascension to the throne. This was long before AD 70. </a:t>
            </a:r>
            <a:endParaRPr lang="en-US" b="1" dirty="0" smtClean="0"/>
          </a:p>
          <a:p>
            <a:r>
              <a:rPr lang="en-US" b="1" dirty="0" smtClean="0">
                <a:solidFill>
                  <a:srgbClr val="FFFF00"/>
                </a:solidFill>
              </a:rPr>
              <a:t>Therefore</a:t>
            </a:r>
            <a:r>
              <a:rPr lang="en-US" b="1" dirty="0">
                <a:solidFill>
                  <a:srgbClr val="FFFF00"/>
                </a:solidFill>
              </a:rPr>
              <a:t>, the law and all its’ impositions ended when Jesus brought in the time of reformation, and that was when He became King and Priest, 40 years before the destruction of Jerusalem in AD 70</a:t>
            </a:r>
            <a:r>
              <a:rPr lang="en-US" b="1" dirty="0" smtClean="0">
                <a:solidFill>
                  <a:srgbClr val="FFFF00"/>
                </a:solidFill>
              </a:rPr>
              <a:t>.</a:t>
            </a:r>
          </a:p>
          <a:p>
            <a:r>
              <a:rPr lang="en-US" b="1" dirty="0" smtClean="0">
                <a:solidFill>
                  <a:srgbClr val="FFFF00"/>
                </a:solidFill>
              </a:rPr>
              <a:t> </a:t>
            </a:r>
            <a:endParaRPr lang="en-US" b="1" dirty="0">
              <a:solidFill>
                <a:srgbClr val="FFFF00"/>
              </a:solidFill>
            </a:endParaRPr>
          </a:p>
          <a:p>
            <a:endParaRPr lang="en-US" dirty="0"/>
          </a:p>
        </p:txBody>
      </p:sp>
      <p:sp>
        <p:nvSpPr>
          <p:cNvPr id="3" name="Title 2"/>
          <p:cNvSpPr>
            <a:spLocks noGrp="1"/>
          </p:cNvSpPr>
          <p:nvPr>
            <p:ph type="title"/>
          </p:nvPr>
        </p:nvSpPr>
        <p:spPr/>
        <p:txBody>
          <a:bodyPr>
            <a:normAutofit fontScale="90000"/>
          </a:bodyPr>
          <a:lstStyle/>
          <a:p>
            <a:pPr algn="ctr"/>
            <a:r>
              <a:rPr lang="en-US" dirty="0" smtClean="0"/>
              <a:t/>
            </a:r>
            <a:br>
              <a:rPr lang="en-US" dirty="0" smtClean="0"/>
            </a:br>
            <a:r>
              <a:rPr lang="en-US" dirty="0" smtClean="0"/>
              <a:t>Proof of Proposition</a:t>
            </a:r>
            <a:endParaRPr lang="en-US" dirty="0"/>
          </a:p>
        </p:txBody>
      </p:sp>
      <p:sp>
        <p:nvSpPr>
          <p:cNvPr id="4" name="Slide Number Placeholder 3"/>
          <p:cNvSpPr>
            <a:spLocks noGrp="1"/>
          </p:cNvSpPr>
          <p:nvPr>
            <p:ph type="sldNum" sz="quarter" idx="15"/>
          </p:nvPr>
        </p:nvSpPr>
        <p:spPr/>
        <p:txBody>
          <a:bodyPr/>
          <a:lstStyle/>
          <a:p>
            <a:fld id="{38F0D292-BF5D-4BD8-A952-2D50DECA9969}" type="slidenum">
              <a:rPr lang="en-US" smtClean="0">
                <a:solidFill>
                  <a:srgbClr val="FFFFFF">
                    <a:alpha val="65000"/>
                  </a:srgbClr>
                </a:solidFill>
              </a:rPr>
              <a:pPr/>
              <a:t>29</a:t>
            </a:fld>
            <a:endParaRPr lang="en-US">
              <a:solidFill>
                <a:srgbClr val="FFFFFF">
                  <a:alpha val="65000"/>
                </a:srgbClr>
              </a:solidFill>
            </a:endParaRPr>
          </a:p>
        </p:txBody>
      </p:sp>
    </p:spTree>
    <p:extLst>
      <p:ext uri="{BB962C8B-B14F-4D97-AF65-F5344CB8AC3E}">
        <p14:creationId xmlns="" xmlns:p14="http://schemas.microsoft.com/office/powerpoint/2010/main" val="2188404392"/>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p:cTn id="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2">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 calcmode="lin" valueType="num">
                                      <p:cBhvr>
                                        <p:cTn id="14"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p:cTn id="21"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2">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 calcmode="lin" valueType="num">
                                      <p:cBhvr>
                                        <p:cTn id="28"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2">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 calcmode="lin" valueType="num">
                                      <p:cBhvr>
                                        <p:cTn id="35"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37" dur="500"/>
                                        <p:tgtEl>
                                          <p:spTgt spid="2">
                                            <p:txEl>
                                              <p:pRg st="7" end="7"/>
                                            </p:txEl>
                                          </p:spTgt>
                                        </p:tgtEl>
                                      </p:cBhvr>
                                    </p:animEffect>
                                  </p:childTnLst>
                                </p:cTn>
                              </p:par>
                              <p:par>
                                <p:cTn id="38" presetID="53" presetClass="entr" presetSubtype="16" fill="hold" nodeType="withEffect">
                                  <p:stCondLst>
                                    <p:cond delay="0"/>
                                  </p:stCondLst>
                                  <p:childTnLst>
                                    <p:set>
                                      <p:cBhvr>
                                        <p:cTn id="39" dur="1" fill="hold">
                                          <p:stCondLst>
                                            <p:cond delay="0"/>
                                          </p:stCondLst>
                                        </p:cTn>
                                        <p:tgtEl>
                                          <p:spTgt spid="2">
                                            <p:txEl>
                                              <p:pRg st="8" end="8"/>
                                            </p:txEl>
                                          </p:spTgt>
                                        </p:tgtEl>
                                        <p:attrNameLst>
                                          <p:attrName>style.visibility</p:attrName>
                                        </p:attrNameLst>
                                      </p:cBhvr>
                                      <p:to>
                                        <p:strVal val="visible"/>
                                      </p:to>
                                    </p:set>
                                    <p:anim calcmode="lin" valueType="num">
                                      <p:cBhvr>
                                        <p:cTn id="40"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41"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4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sz="2800" b="1" dirty="0" smtClean="0">
                <a:solidFill>
                  <a:srgbClr val="FFFF00"/>
                </a:solidFill>
              </a:rPr>
              <a:t>This means:</a:t>
            </a:r>
          </a:p>
          <a:p>
            <a:r>
              <a:rPr lang="en-US" sz="3600" b="1" i="1" dirty="0" smtClean="0"/>
              <a:t>It ceased to be a BINDING Law</a:t>
            </a:r>
          </a:p>
          <a:p>
            <a:r>
              <a:rPr lang="en-US" sz="2800" b="1" dirty="0"/>
              <a:t>	</a:t>
            </a:r>
            <a:r>
              <a:rPr lang="en-US" sz="2800" b="1" dirty="0" smtClean="0"/>
              <a:t>It does not cease to be a testifying Law</a:t>
            </a:r>
            <a:endParaRPr lang="en-US" sz="2800" b="1" dirty="0"/>
          </a:p>
        </p:txBody>
      </p:sp>
      <p:sp>
        <p:nvSpPr>
          <p:cNvPr id="3" name="Title 2"/>
          <p:cNvSpPr>
            <a:spLocks noGrp="1"/>
          </p:cNvSpPr>
          <p:nvPr>
            <p:ph type="title"/>
          </p:nvPr>
        </p:nvSpPr>
        <p:spPr/>
        <p:txBody>
          <a:bodyPr>
            <a:normAutofit fontScale="90000"/>
          </a:bodyPr>
          <a:lstStyle/>
          <a:p>
            <a:pPr algn="ctr"/>
            <a:r>
              <a:rPr lang="en-US" dirty="0" smtClean="0"/>
              <a:t/>
            </a:r>
            <a:br>
              <a:rPr lang="en-US" dirty="0" smtClean="0"/>
            </a:br>
            <a:r>
              <a:rPr lang="en-US" dirty="0" smtClean="0"/>
              <a:t>The Law Was Abolished at the Cross</a:t>
            </a:r>
            <a:endParaRPr lang="en-US" dirty="0"/>
          </a:p>
        </p:txBody>
      </p:sp>
      <p:sp>
        <p:nvSpPr>
          <p:cNvPr id="4" name="Slide Number Placeholder 3"/>
          <p:cNvSpPr>
            <a:spLocks noGrp="1"/>
          </p:cNvSpPr>
          <p:nvPr>
            <p:ph type="sldNum" sz="quarter" idx="15"/>
          </p:nvPr>
        </p:nvSpPr>
        <p:spPr/>
        <p:txBody>
          <a:bodyPr/>
          <a:lstStyle/>
          <a:p>
            <a:fld id="{38F0D292-BF5D-4BD8-A952-2D50DECA9969}" type="slidenum">
              <a:rPr lang="en-US" smtClean="0">
                <a:solidFill>
                  <a:srgbClr val="FFFFFF">
                    <a:alpha val="65000"/>
                  </a:srgbClr>
                </a:solidFill>
              </a:rPr>
              <a:pPr/>
              <a:t>3</a:t>
            </a:fld>
            <a:endParaRPr lang="en-US">
              <a:solidFill>
                <a:srgbClr val="FFFFFF">
                  <a:alpha val="65000"/>
                </a:srgbClr>
              </a:solidFill>
            </a:endParaRPr>
          </a:p>
        </p:txBody>
      </p:sp>
    </p:spTree>
    <p:extLst>
      <p:ext uri="{BB962C8B-B14F-4D97-AF65-F5344CB8AC3E}">
        <p14:creationId xmlns="" xmlns:p14="http://schemas.microsoft.com/office/powerpoint/2010/main" val="183375103"/>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81000" y="1524000"/>
            <a:ext cx="7680960" cy="4724400"/>
          </a:xfrm>
        </p:spPr>
        <p:txBody>
          <a:bodyPr>
            <a:normAutofit/>
          </a:bodyPr>
          <a:lstStyle/>
          <a:p>
            <a:r>
              <a:rPr lang="en-US" b="1" dirty="0">
                <a:solidFill>
                  <a:srgbClr val="FFFF00"/>
                </a:solidFill>
              </a:rPr>
              <a:t>THE BETTER SACRIFICE ESTABLISHED</a:t>
            </a:r>
          </a:p>
          <a:p>
            <a:r>
              <a:rPr lang="en-US" b="1" dirty="0" err="1" smtClean="0">
                <a:solidFill>
                  <a:srgbClr val="FFFF00"/>
                </a:solidFill>
              </a:rPr>
              <a:t>Heb</a:t>
            </a:r>
            <a:r>
              <a:rPr lang="en-US" b="1" dirty="0" smtClean="0">
                <a:solidFill>
                  <a:srgbClr val="FFFF00"/>
                </a:solidFill>
              </a:rPr>
              <a:t> </a:t>
            </a:r>
            <a:r>
              <a:rPr lang="en-US" b="1" dirty="0">
                <a:solidFill>
                  <a:srgbClr val="FFFF00"/>
                </a:solidFill>
              </a:rPr>
              <a:t>9:23-27</a:t>
            </a:r>
          </a:p>
          <a:p>
            <a:r>
              <a:rPr lang="en-US" b="1" dirty="0" smtClean="0"/>
              <a:t>To </a:t>
            </a:r>
            <a:r>
              <a:rPr lang="en-US" b="1" dirty="0"/>
              <a:t>say that the copies remained as "obligations" even while the TRUE and SUBSTANCE was in place is to say that which no verse says or implies, and AGAINST all evidence</a:t>
            </a:r>
            <a:r>
              <a:rPr lang="en-US" b="1" dirty="0" smtClean="0"/>
              <a:t>.</a:t>
            </a:r>
          </a:p>
          <a:p>
            <a:r>
              <a:rPr lang="en-US" b="1" dirty="0" smtClean="0"/>
              <a:t> </a:t>
            </a:r>
            <a:r>
              <a:rPr lang="en-US" b="1" dirty="0"/>
              <a:t>It calls upon us to believe that either</a:t>
            </a:r>
            <a:r>
              <a:rPr lang="en-US" b="1" dirty="0" smtClean="0"/>
              <a:t>:</a:t>
            </a:r>
          </a:p>
          <a:p>
            <a:r>
              <a:rPr lang="en-US" b="1" dirty="0" smtClean="0"/>
              <a:t> </a:t>
            </a:r>
            <a:r>
              <a:rPr lang="en-US" b="1" dirty="0"/>
              <a:t>1) obligation was to Moses instead of Jesus, </a:t>
            </a:r>
            <a:r>
              <a:rPr lang="en-US" b="1" dirty="0" smtClean="0"/>
              <a:t>or</a:t>
            </a:r>
          </a:p>
          <a:p>
            <a:r>
              <a:rPr lang="en-US" b="1" dirty="0" smtClean="0"/>
              <a:t> </a:t>
            </a:r>
            <a:r>
              <a:rPr lang="en-US" b="1" dirty="0"/>
              <a:t>2) obligation was to both Jesus and Moses at the same time, </a:t>
            </a:r>
            <a:r>
              <a:rPr lang="en-US" b="1" dirty="0" smtClean="0"/>
              <a:t>or</a:t>
            </a:r>
          </a:p>
          <a:p>
            <a:r>
              <a:rPr lang="en-US" b="1" dirty="0" smtClean="0"/>
              <a:t> </a:t>
            </a:r>
            <a:r>
              <a:rPr lang="en-US" b="1" dirty="0"/>
              <a:t>3) obligation was to Jesus the Greater and possessor of "all authority</a:t>
            </a:r>
            <a:r>
              <a:rPr lang="en-US" b="1" dirty="0" smtClean="0"/>
              <a:t>".</a:t>
            </a:r>
          </a:p>
          <a:p>
            <a:r>
              <a:rPr lang="en-US" b="1" dirty="0" smtClean="0"/>
              <a:t> </a:t>
            </a:r>
            <a:r>
              <a:rPr lang="en-US" b="1" dirty="0"/>
              <a:t>The copies of the heavenly things were annulled when Jesus changed the law and priesthood and went into HEAVEN ITSELF. The copies were replaced by the real thing by Christ.</a:t>
            </a:r>
          </a:p>
          <a:p>
            <a:endParaRPr lang="en-US" dirty="0"/>
          </a:p>
          <a:p>
            <a:endParaRPr lang="en-US" dirty="0"/>
          </a:p>
        </p:txBody>
      </p:sp>
      <p:sp>
        <p:nvSpPr>
          <p:cNvPr id="3" name="Title 2"/>
          <p:cNvSpPr>
            <a:spLocks noGrp="1"/>
          </p:cNvSpPr>
          <p:nvPr>
            <p:ph type="title"/>
          </p:nvPr>
        </p:nvSpPr>
        <p:spPr/>
        <p:txBody>
          <a:bodyPr>
            <a:normAutofit fontScale="90000"/>
          </a:bodyPr>
          <a:lstStyle/>
          <a:p>
            <a:pPr algn="ctr"/>
            <a:r>
              <a:rPr lang="en-US" dirty="0" smtClean="0"/>
              <a:t/>
            </a:r>
            <a:br>
              <a:rPr lang="en-US" dirty="0" smtClean="0"/>
            </a:br>
            <a:r>
              <a:rPr lang="en-US" dirty="0" smtClean="0"/>
              <a:t>Proof of Proposition</a:t>
            </a:r>
            <a:endParaRPr lang="en-US" dirty="0"/>
          </a:p>
        </p:txBody>
      </p:sp>
      <p:sp>
        <p:nvSpPr>
          <p:cNvPr id="4" name="Slide Number Placeholder 3"/>
          <p:cNvSpPr>
            <a:spLocks noGrp="1"/>
          </p:cNvSpPr>
          <p:nvPr>
            <p:ph type="sldNum" sz="quarter" idx="15"/>
          </p:nvPr>
        </p:nvSpPr>
        <p:spPr/>
        <p:txBody>
          <a:bodyPr/>
          <a:lstStyle/>
          <a:p>
            <a:fld id="{38F0D292-BF5D-4BD8-A952-2D50DECA9969}" type="slidenum">
              <a:rPr lang="en-US" smtClean="0">
                <a:solidFill>
                  <a:srgbClr val="FFFFFF">
                    <a:alpha val="65000"/>
                  </a:srgbClr>
                </a:solidFill>
              </a:rPr>
              <a:pPr/>
              <a:t>30</a:t>
            </a:fld>
            <a:endParaRPr lang="en-US">
              <a:solidFill>
                <a:srgbClr val="FFFFFF">
                  <a:alpha val="65000"/>
                </a:srgbClr>
              </a:solidFill>
            </a:endParaRPr>
          </a:p>
        </p:txBody>
      </p:sp>
    </p:spTree>
    <p:extLst>
      <p:ext uri="{BB962C8B-B14F-4D97-AF65-F5344CB8AC3E}">
        <p14:creationId xmlns="" xmlns:p14="http://schemas.microsoft.com/office/powerpoint/2010/main" val="2214833992"/>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 calcmode="lin" valueType="num">
                                      <p:cBhvr>
                                        <p:cTn id="14"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2">
                                            <p:txEl>
                                              <p:pRg st="3" end="3"/>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p:cTn id="19"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 calcmode="lin" valueType="num">
                                      <p:cBhvr>
                                        <p:cTn id="26"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7"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28" dur="5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p:cTn id="33"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4"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35" dur="500"/>
                                        <p:tgtEl>
                                          <p:spTgt spid="2">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 calcmode="lin" valueType="num">
                                      <p:cBhvr>
                                        <p:cTn id="40"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41"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10000"/>
          </a:bodyPr>
          <a:lstStyle/>
          <a:p>
            <a:r>
              <a:rPr lang="en-US" b="1" dirty="0">
                <a:solidFill>
                  <a:srgbClr val="FFC000"/>
                </a:solidFill>
              </a:rPr>
              <a:t>THE HANDWRITING OF REQUIREMENTS TAKEN OUT OF THE WAY</a:t>
            </a:r>
          </a:p>
          <a:p>
            <a:r>
              <a:rPr lang="en-US" b="1" dirty="0" smtClean="0">
                <a:solidFill>
                  <a:srgbClr val="FFFF00"/>
                </a:solidFill>
              </a:rPr>
              <a:t>Col </a:t>
            </a:r>
            <a:r>
              <a:rPr lang="en-US" b="1" dirty="0">
                <a:solidFill>
                  <a:srgbClr val="FFFF00"/>
                </a:solidFill>
              </a:rPr>
              <a:t>2:13-18</a:t>
            </a:r>
          </a:p>
          <a:p>
            <a:r>
              <a:rPr lang="en-US" b="1" i="1" dirty="0" smtClean="0"/>
              <a:t>14 </a:t>
            </a:r>
            <a:r>
              <a:rPr lang="en-US" b="1" i="1" dirty="0"/>
              <a:t>having wiped out the handwriting of requirements that was against us, which was contrary to us. And He has taken it out of the way, having nailed it to the cross. 15 Having disarmed principalities and powers, He made a public spectacle of them, triumphing over them in it. </a:t>
            </a:r>
          </a:p>
          <a:p>
            <a:r>
              <a:rPr lang="en-US" b="1" i="1" dirty="0" smtClean="0"/>
              <a:t>16 </a:t>
            </a:r>
            <a:r>
              <a:rPr lang="en-US" b="1" i="1" dirty="0"/>
              <a:t>So let no one judge you in food or in drink, or regarding a festival or a new moon or </a:t>
            </a:r>
            <a:r>
              <a:rPr lang="en-US" b="1" i="1" dirty="0" smtClean="0"/>
              <a:t> </a:t>
            </a:r>
            <a:r>
              <a:rPr lang="en-US" b="1" i="1" dirty="0" err="1" smtClean="0"/>
              <a:t>sabbaths</a:t>
            </a:r>
            <a:r>
              <a:rPr lang="en-US" b="1" i="1" dirty="0" smtClean="0"/>
              <a:t>…</a:t>
            </a:r>
            <a:endParaRPr lang="en-US" b="1" i="1" dirty="0"/>
          </a:p>
          <a:p>
            <a:r>
              <a:rPr lang="en-US" b="1" dirty="0" smtClean="0"/>
              <a:t>The </a:t>
            </a:r>
            <a:r>
              <a:rPr lang="en-US" b="1" dirty="0"/>
              <a:t>handwriting of requirements is a reference to that Law of Moses that imposed food and drink laws, festivals, new moons and Sabbaths</a:t>
            </a:r>
            <a:r>
              <a:rPr lang="en-US" b="1" dirty="0" smtClean="0"/>
              <a:t>.</a:t>
            </a:r>
          </a:p>
          <a:p>
            <a:r>
              <a:rPr lang="en-US" b="1" dirty="0" smtClean="0"/>
              <a:t> </a:t>
            </a:r>
            <a:r>
              <a:rPr lang="en-US" b="1" dirty="0"/>
              <a:t>That law could not be used as a basis for judging others at the time Paul wrote Colossians. This was several years before AD 70</a:t>
            </a:r>
            <a:r>
              <a:rPr lang="en-US" b="1" dirty="0" smtClean="0"/>
              <a:t>.</a:t>
            </a:r>
          </a:p>
          <a:p>
            <a:r>
              <a:rPr lang="en-US" b="1" dirty="0" smtClean="0"/>
              <a:t> </a:t>
            </a:r>
            <a:r>
              <a:rPr lang="en-US" b="1" dirty="0"/>
              <a:t>Paul said that law was "nailed to the cross</a:t>
            </a:r>
            <a:r>
              <a:rPr lang="en-US" b="1" dirty="0" smtClean="0"/>
              <a:t>". Reason we can’t be judged by it.</a:t>
            </a:r>
          </a:p>
          <a:p>
            <a:r>
              <a:rPr lang="en-US" b="1" dirty="0" smtClean="0"/>
              <a:t> </a:t>
            </a:r>
            <a:endParaRPr lang="en-US" b="1" dirty="0"/>
          </a:p>
        </p:txBody>
      </p:sp>
      <p:sp>
        <p:nvSpPr>
          <p:cNvPr id="3" name="Title 2"/>
          <p:cNvSpPr>
            <a:spLocks noGrp="1"/>
          </p:cNvSpPr>
          <p:nvPr>
            <p:ph type="title"/>
          </p:nvPr>
        </p:nvSpPr>
        <p:spPr/>
        <p:txBody>
          <a:bodyPr>
            <a:normAutofit fontScale="90000"/>
          </a:bodyPr>
          <a:lstStyle/>
          <a:p>
            <a:pPr algn="ctr"/>
            <a:r>
              <a:rPr lang="en-US" dirty="0" smtClean="0"/>
              <a:t/>
            </a:r>
            <a:br>
              <a:rPr lang="en-US" dirty="0" smtClean="0"/>
            </a:br>
            <a:r>
              <a:rPr lang="en-US" dirty="0" smtClean="0"/>
              <a:t>Proof of Proposition</a:t>
            </a:r>
            <a:endParaRPr lang="en-US" dirty="0"/>
          </a:p>
        </p:txBody>
      </p:sp>
      <p:sp>
        <p:nvSpPr>
          <p:cNvPr id="4" name="Slide Number Placeholder 3"/>
          <p:cNvSpPr>
            <a:spLocks noGrp="1"/>
          </p:cNvSpPr>
          <p:nvPr>
            <p:ph type="sldNum" sz="quarter" idx="15"/>
          </p:nvPr>
        </p:nvSpPr>
        <p:spPr/>
        <p:txBody>
          <a:bodyPr/>
          <a:lstStyle/>
          <a:p>
            <a:fld id="{38F0D292-BF5D-4BD8-A952-2D50DECA9969}" type="slidenum">
              <a:rPr lang="en-US" smtClean="0">
                <a:solidFill>
                  <a:srgbClr val="FFFFFF">
                    <a:alpha val="65000"/>
                  </a:srgbClr>
                </a:solidFill>
              </a:rPr>
              <a:pPr/>
              <a:t>31</a:t>
            </a:fld>
            <a:endParaRPr lang="en-US">
              <a:solidFill>
                <a:srgbClr val="FFFFFF">
                  <a:alpha val="65000"/>
                </a:srgbClr>
              </a:solidFill>
            </a:endParaRPr>
          </a:p>
        </p:txBody>
      </p:sp>
    </p:spTree>
    <p:extLst>
      <p:ext uri="{BB962C8B-B14F-4D97-AF65-F5344CB8AC3E}">
        <p14:creationId xmlns="" xmlns:p14="http://schemas.microsoft.com/office/powerpoint/2010/main" val="1998412155"/>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p:cTn id="7"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2">
                                            <p:txEl>
                                              <p:pRg st="4" end="4"/>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 calcmode="lin" valueType="num">
                                      <p:cBhvr>
                                        <p:cTn id="14"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16" dur="500"/>
                                        <p:tgtEl>
                                          <p:spTgt spid="2">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 calcmode="lin" valueType="num">
                                      <p:cBhvr>
                                        <p:cTn id="21"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23" dur="500"/>
                                        <p:tgtEl>
                                          <p:spTgt spid="2">
                                            <p:txEl>
                                              <p:pRg st="6" end="6"/>
                                            </p:txEl>
                                          </p:spTgt>
                                        </p:tgtEl>
                                      </p:cBhvr>
                                    </p:animEffect>
                                  </p:childTnLst>
                                </p:cTn>
                              </p:par>
                              <p:par>
                                <p:cTn id="24" presetID="53" presetClass="entr" presetSubtype="16" fill="hold"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 calcmode="lin" valueType="num">
                                      <p:cBhvr>
                                        <p:cTn id="26"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27"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81000" y="1219200"/>
            <a:ext cx="8486774" cy="5166360"/>
          </a:xfrm>
        </p:spPr>
        <p:txBody>
          <a:bodyPr>
            <a:normAutofit lnSpcReduction="10000"/>
          </a:bodyPr>
          <a:lstStyle/>
          <a:p>
            <a:r>
              <a:rPr lang="en-US" b="1" dirty="0">
                <a:solidFill>
                  <a:srgbClr val="FFC000"/>
                </a:solidFill>
              </a:rPr>
              <a:t>THE LAW OF COMMANDMENTS ABOLISHED</a:t>
            </a:r>
          </a:p>
          <a:p>
            <a:r>
              <a:rPr lang="en-US" b="1" dirty="0" err="1" smtClean="0">
                <a:solidFill>
                  <a:srgbClr val="FFFF00"/>
                </a:solidFill>
              </a:rPr>
              <a:t>Eph</a:t>
            </a:r>
            <a:r>
              <a:rPr lang="en-US" b="1" dirty="0" smtClean="0">
                <a:solidFill>
                  <a:srgbClr val="FFFF00"/>
                </a:solidFill>
              </a:rPr>
              <a:t> </a:t>
            </a:r>
            <a:r>
              <a:rPr lang="en-US" b="1" dirty="0">
                <a:solidFill>
                  <a:srgbClr val="FFFF00"/>
                </a:solidFill>
              </a:rPr>
              <a:t>2:14-17</a:t>
            </a:r>
          </a:p>
          <a:p>
            <a:r>
              <a:rPr lang="en-US" b="1" i="1" dirty="0" smtClean="0"/>
              <a:t>For </a:t>
            </a:r>
            <a:r>
              <a:rPr lang="en-US" b="1" i="1" dirty="0"/>
              <a:t>He Himself is our peace, who </a:t>
            </a:r>
            <a:r>
              <a:rPr lang="en-US" b="1" i="1" u="sng" dirty="0"/>
              <a:t>has made both one</a:t>
            </a:r>
            <a:r>
              <a:rPr lang="en-US" b="1" i="1" dirty="0"/>
              <a:t>, and </a:t>
            </a:r>
            <a:r>
              <a:rPr lang="en-US" b="1" i="1" u="sng" dirty="0"/>
              <a:t>has broken down the middle wall of separation</a:t>
            </a:r>
            <a:r>
              <a:rPr lang="en-US" b="1" i="1" dirty="0"/>
              <a:t>, 15 </a:t>
            </a:r>
            <a:r>
              <a:rPr lang="en-US" b="1" i="1" u="sng" dirty="0"/>
              <a:t>having abolished in His flesh the enmity, that is, the law of commandments contained in ordinances</a:t>
            </a:r>
            <a:r>
              <a:rPr lang="en-US" b="1" i="1" dirty="0"/>
              <a:t>, so as to create in Himself one new man from the two, thus making peace, 16 and that He might reconcile them both to God in one body through the cross, thereby putting to death the </a:t>
            </a:r>
            <a:r>
              <a:rPr lang="en-US" b="1" i="1" dirty="0" smtClean="0"/>
              <a:t>enmity. NKJV</a:t>
            </a:r>
            <a:endParaRPr lang="en-US" b="1" i="1" dirty="0"/>
          </a:p>
          <a:p>
            <a:r>
              <a:rPr lang="en-US" b="1" dirty="0" smtClean="0"/>
              <a:t>When Jews and Gentiles were made ONE was long before AD 70</a:t>
            </a:r>
          </a:p>
          <a:p>
            <a:r>
              <a:rPr lang="en-US" b="1" dirty="0" smtClean="0"/>
              <a:t>All </a:t>
            </a:r>
            <a:r>
              <a:rPr lang="en-US" b="1" dirty="0"/>
              <a:t>one has to do to determine when the law of commandments was abolished is to determine when Jesus was "in His flesh" and on "the cross</a:t>
            </a:r>
            <a:r>
              <a:rPr lang="en-US" b="1" dirty="0" smtClean="0"/>
              <a:t>".</a:t>
            </a:r>
          </a:p>
          <a:p>
            <a:r>
              <a:rPr lang="en-US" b="1" dirty="0" smtClean="0"/>
              <a:t> </a:t>
            </a:r>
            <a:r>
              <a:rPr lang="en-US" b="1" dirty="0"/>
              <a:t>When did Jesus put to death the source of enmity between Jew and Gentile? He did this when He abolished it in His flesh</a:t>
            </a:r>
            <a:r>
              <a:rPr lang="en-US" b="1" dirty="0" smtClean="0"/>
              <a:t>.</a:t>
            </a:r>
          </a:p>
          <a:p>
            <a:r>
              <a:rPr lang="en-US" b="1" dirty="0" smtClean="0"/>
              <a:t> </a:t>
            </a:r>
            <a:r>
              <a:rPr lang="en-US" b="1" dirty="0"/>
              <a:t>When did He make possible the unification of Jew and Gentile in one body? He did this "through the cross". </a:t>
            </a:r>
            <a:endParaRPr lang="en-US" b="1" dirty="0" smtClean="0"/>
          </a:p>
          <a:p>
            <a:r>
              <a:rPr lang="en-US" b="1" dirty="0" smtClean="0">
                <a:solidFill>
                  <a:srgbClr val="FFFF00"/>
                </a:solidFill>
              </a:rPr>
              <a:t>The </a:t>
            </a:r>
            <a:r>
              <a:rPr lang="en-US" b="1" dirty="0">
                <a:solidFill>
                  <a:srgbClr val="FFFF00"/>
                </a:solidFill>
              </a:rPr>
              <a:t>cross became the means of abolishing the law contained in ordinances. </a:t>
            </a:r>
            <a:endParaRPr lang="en-US" dirty="0"/>
          </a:p>
          <a:p>
            <a:endParaRPr lang="en-US" dirty="0"/>
          </a:p>
        </p:txBody>
      </p:sp>
      <p:sp>
        <p:nvSpPr>
          <p:cNvPr id="3" name="Title 2"/>
          <p:cNvSpPr>
            <a:spLocks noGrp="1"/>
          </p:cNvSpPr>
          <p:nvPr>
            <p:ph type="title"/>
          </p:nvPr>
        </p:nvSpPr>
        <p:spPr/>
        <p:txBody>
          <a:bodyPr>
            <a:normAutofit fontScale="90000"/>
          </a:bodyPr>
          <a:lstStyle/>
          <a:p>
            <a:pPr algn="ctr"/>
            <a:r>
              <a:rPr lang="en-US" dirty="0" smtClean="0"/>
              <a:t/>
            </a:r>
            <a:br>
              <a:rPr lang="en-US" dirty="0" smtClean="0"/>
            </a:br>
            <a:r>
              <a:rPr lang="en-US" dirty="0" smtClean="0"/>
              <a:t>Proof of Proposition</a:t>
            </a:r>
            <a:endParaRPr lang="en-US" dirty="0"/>
          </a:p>
        </p:txBody>
      </p:sp>
      <p:sp>
        <p:nvSpPr>
          <p:cNvPr id="4" name="Slide Number Placeholder 3"/>
          <p:cNvSpPr>
            <a:spLocks noGrp="1"/>
          </p:cNvSpPr>
          <p:nvPr>
            <p:ph type="sldNum" sz="quarter" idx="15"/>
          </p:nvPr>
        </p:nvSpPr>
        <p:spPr/>
        <p:txBody>
          <a:bodyPr/>
          <a:lstStyle/>
          <a:p>
            <a:fld id="{38F0D292-BF5D-4BD8-A952-2D50DECA9969}" type="slidenum">
              <a:rPr lang="en-US" smtClean="0">
                <a:solidFill>
                  <a:srgbClr val="FFFFFF">
                    <a:alpha val="65000"/>
                  </a:srgbClr>
                </a:solidFill>
              </a:rPr>
              <a:pPr/>
              <a:t>32</a:t>
            </a:fld>
            <a:endParaRPr lang="en-US">
              <a:solidFill>
                <a:srgbClr val="FFFFFF">
                  <a:alpha val="65000"/>
                </a:srgbClr>
              </a:solidFill>
            </a:endParaRPr>
          </a:p>
        </p:txBody>
      </p:sp>
    </p:spTree>
    <p:extLst>
      <p:ext uri="{BB962C8B-B14F-4D97-AF65-F5344CB8AC3E}">
        <p14:creationId xmlns="" xmlns:p14="http://schemas.microsoft.com/office/powerpoint/2010/main" val="1280373305"/>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p:cTn id="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2">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 calcmode="lin" valueType="num">
                                      <p:cBhvr>
                                        <p:cTn id="14"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p:cTn id="21"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2">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 calcmode="lin" valueType="num">
                                      <p:cBhvr>
                                        <p:cTn id="28"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2">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 calcmode="lin" valueType="num">
                                      <p:cBhvr>
                                        <p:cTn id="35"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486774" cy="5166360"/>
          </a:xfrm>
        </p:spPr>
        <p:txBody>
          <a:bodyPr>
            <a:normAutofit/>
          </a:bodyPr>
          <a:lstStyle/>
          <a:p>
            <a:r>
              <a:rPr lang="en-US" b="1" dirty="0">
                <a:solidFill>
                  <a:srgbClr val="FFC000"/>
                </a:solidFill>
              </a:rPr>
              <a:t>THE LAW OF COMMANDMENTS ABOLISHED</a:t>
            </a:r>
          </a:p>
          <a:p>
            <a:r>
              <a:rPr lang="en-US" b="1" dirty="0" err="1" smtClean="0">
                <a:solidFill>
                  <a:srgbClr val="FFFF00"/>
                </a:solidFill>
              </a:rPr>
              <a:t>Eph</a:t>
            </a:r>
            <a:r>
              <a:rPr lang="en-US" b="1" dirty="0" smtClean="0">
                <a:solidFill>
                  <a:srgbClr val="FFFF00"/>
                </a:solidFill>
              </a:rPr>
              <a:t> </a:t>
            </a:r>
            <a:r>
              <a:rPr lang="en-US" b="1" dirty="0">
                <a:solidFill>
                  <a:srgbClr val="FFFF00"/>
                </a:solidFill>
              </a:rPr>
              <a:t>2:14-17</a:t>
            </a:r>
          </a:p>
          <a:p>
            <a:r>
              <a:rPr lang="en-US" b="1" i="1" dirty="0" smtClean="0"/>
              <a:t>For </a:t>
            </a:r>
            <a:r>
              <a:rPr lang="en-US" b="1" i="1" dirty="0"/>
              <a:t>He Himself is our peace, who </a:t>
            </a:r>
            <a:r>
              <a:rPr lang="en-US" b="1" i="1" u="sng" dirty="0"/>
              <a:t>has made both one</a:t>
            </a:r>
            <a:r>
              <a:rPr lang="en-US" b="1" i="1" dirty="0"/>
              <a:t>, and </a:t>
            </a:r>
            <a:r>
              <a:rPr lang="en-US" b="1" i="1" u="sng" dirty="0"/>
              <a:t>has broken down the middle wall of separation</a:t>
            </a:r>
            <a:r>
              <a:rPr lang="en-US" b="1" i="1" dirty="0"/>
              <a:t>, 15 </a:t>
            </a:r>
            <a:r>
              <a:rPr lang="en-US" b="1" i="1" u="sng" dirty="0"/>
              <a:t>having abolished in His flesh the enmity, that is, the law of commandments contained in ordinances</a:t>
            </a:r>
            <a:r>
              <a:rPr lang="en-US" b="1" i="1" dirty="0"/>
              <a:t>, so as to create in Himself one new man from the two, thus making peace, 16 and that He might reconcile them both to God in one body through the cross, thereby putting to death the </a:t>
            </a:r>
            <a:r>
              <a:rPr lang="en-US" b="1" i="1" dirty="0" smtClean="0"/>
              <a:t>enmity. NKJV</a:t>
            </a:r>
            <a:endParaRPr lang="en-US" b="1" i="1" dirty="0"/>
          </a:p>
          <a:p>
            <a:r>
              <a:rPr lang="en-US" b="1" dirty="0"/>
              <a:t>Should we say anything further about the PAST TENSES that he also ignores in this passage</a:t>
            </a:r>
            <a:r>
              <a:rPr lang="en-US" b="1" dirty="0" smtClean="0"/>
              <a:t>?</a:t>
            </a:r>
          </a:p>
          <a:p>
            <a:r>
              <a:rPr lang="en-US" b="1" dirty="0" smtClean="0"/>
              <a:t> </a:t>
            </a:r>
            <a:r>
              <a:rPr lang="en-US" b="1" dirty="0"/>
              <a:t>"He HAS made both one" and "He HAS broken down the middle wall of division between us" and "having abolished in His flesh the law of commandments</a:t>
            </a:r>
            <a:r>
              <a:rPr lang="en-US" b="1" dirty="0" smtClean="0"/>
              <a:t>".</a:t>
            </a:r>
          </a:p>
          <a:p>
            <a:r>
              <a:rPr lang="en-US" b="1" dirty="0" smtClean="0"/>
              <a:t> </a:t>
            </a:r>
            <a:r>
              <a:rPr lang="en-US" b="1" dirty="0"/>
              <a:t>Don says that Jesus didn’t really do it in His flesh. He says that Jesus merely "initiated" it then, but would really abolish it in AD 70. </a:t>
            </a:r>
          </a:p>
          <a:p>
            <a:endParaRPr lang="en-US" dirty="0"/>
          </a:p>
        </p:txBody>
      </p:sp>
      <p:sp>
        <p:nvSpPr>
          <p:cNvPr id="3" name="Title 2"/>
          <p:cNvSpPr>
            <a:spLocks noGrp="1"/>
          </p:cNvSpPr>
          <p:nvPr>
            <p:ph type="title"/>
          </p:nvPr>
        </p:nvSpPr>
        <p:spPr/>
        <p:txBody>
          <a:bodyPr>
            <a:normAutofit fontScale="90000"/>
          </a:bodyPr>
          <a:lstStyle/>
          <a:p>
            <a:pPr algn="ctr"/>
            <a:r>
              <a:rPr lang="en-US" dirty="0" smtClean="0"/>
              <a:t/>
            </a:r>
            <a:br>
              <a:rPr lang="en-US" dirty="0" smtClean="0"/>
            </a:br>
            <a:r>
              <a:rPr lang="en-US" dirty="0" smtClean="0"/>
              <a:t>Proof of Proposition</a:t>
            </a:r>
            <a:endParaRPr lang="en-US" dirty="0"/>
          </a:p>
        </p:txBody>
      </p:sp>
      <p:sp>
        <p:nvSpPr>
          <p:cNvPr id="4" name="Slide Number Placeholder 3"/>
          <p:cNvSpPr>
            <a:spLocks noGrp="1"/>
          </p:cNvSpPr>
          <p:nvPr>
            <p:ph type="sldNum" sz="quarter" idx="15"/>
          </p:nvPr>
        </p:nvSpPr>
        <p:spPr/>
        <p:txBody>
          <a:bodyPr/>
          <a:lstStyle/>
          <a:p>
            <a:fld id="{38F0D292-BF5D-4BD8-A952-2D50DECA9969}" type="slidenum">
              <a:rPr lang="en-US" smtClean="0">
                <a:solidFill>
                  <a:srgbClr val="FFFFFF">
                    <a:alpha val="65000"/>
                  </a:srgbClr>
                </a:solidFill>
              </a:rPr>
              <a:pPr/>
              <a:t>33</a:t>
            </a:fld>
            <a:endParaRPr lang="en-US">
              <a:solidFill>
                <a:srgbClr val="FFFFFF">
                  <a:alpha val="65000"/>
                </a:srgbClr>
              </a:solidFill>
            </a:endParaRPr>
          </a:p>
        </p:txBody>
      </p:sp>
    </p:spTree>
    <p:extLst>
      <p:ext uri="{BB962C8B-B14F-4D97-AF65-F5344CB8AC3E}">
        <p14:creationId xmlns="" xmlns:p14="http://schemas.microsoft.com/office/powerpoint/2010/main" val="1550031176"/>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p:cTn id="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2">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 calcmode="lin" valueType="num">
                                      <p:cBhvr>
                                        <p:cTn id="14"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p:cTn id="21"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486774" cy="5166360"/>
          </a:xfrm>
        </p:spPr>
        <p:txBody>
          <a:bodyPr>
            <a:normAutofit/>
          </a:bodyPr>
          <a:lstStyle/>
          <a:p>
            <a:r>
              <a:rPr lang="en-US" b="1" dirty="0">
                <a:solidFill>
                  <a:srgbClr val="FFC000"/>
                </a:solidFill>
              </a:rPr>
              <a:t>THE LAW OF COMMANDMENTS ABOLISHED</a:t>
            </a:r>
          </a:p>
          <a:p>
            <a:r>
              <a:rPr lang="en-US" b="1" dirty="0" err="1" smtClean="0">
                <a:solidFill>
                  <a:srgbClr val="FFFF00"/>
                </a:solidFill>
              </a:rPr>
              <a:t>Eph</a:t>
            </a:r>
            <a:r>
              <a:rPr lang="en-US" b="1" dirty="0" smtClean="0">
                <a:solidFill>
                  <a:srgbClr val="FFFF00"/>
                </a:solidFill>
              </a:rPr>
              <a:t> </a:t>
            </a:r>
            <a:r>
              <a:rPr lang="en-US" b="1" dirty="0">
                <a:solidFill>
                  <a:srgbClr val="FFFF00"/>
                </a:solidFill>
              </a:rPr>
              <a:t>2:14-17</a:t>
            </a:r>
          </a:p>
          <a:p>
            <a:r>
              <a:rPr lang="en-US" b="1" i="1" dirty="0" smtClean="0"/>
              <a:t>For </a:t>
            </a:r>
            <a:r>
              <a:rPr lang="en-US" b="1" i="1" dirty="0"/>
              <a:t>He Himself is our peace, who </a:t>
            </a:r>
            <a:r>
              <a:rPr lang="en-US" b="1" i="1" u="sng" dirty="0"/>
              <a:t>has made both one</a:t>
            </a:r>
            <a:r>
              <a:rPr lang="en-US" b="1" i="1" dirty="0"/>
              <a:t>, and </a:t>
            </a:r>
            <a:r>
              <a:rPr lang="en-US" b="1" i="1" u="sng" dirty="0"/>
              <a:t>has broken down the middle wall of separation</a:t>
            </a:r>
            <a:r>
              <a:rPr lang="en-US" b="1" i="1" dirty="0"/>
              <a:t>, 15 </a:t>
            </a:r>
            <a:r>
              <a:rPr lang="en-US" b="1" i="1" u="sng" dirty="0"/>
              <a:t>having abolished in His flesh the enmity, that is, the law of commandments contained in ordinances</a:t>
            </a:r>
            <a:r>
              <a:rPr lang="en-US" b="1" i="1" dirty="0"/>
              <a:t>, so as to create in Himself one new man from the two, thus making peace, 16 and that He might reconcile them both to God in one body through the cross, thereby putting to death the </a:t>
            </a:r>
            <a:r>
              <a:rPr lang="en-US" b="1" i="1" dirty="0" smtClean="0"/>
              <a:t>enmity. NKJV</a:t>
            </a:r>
          </a:p>
          <a:p>
            <a:r>
              <a:rPr lang="en-US" b="1" i="1" dirty="0"/>
              <a:t>Don has argued that the law was abolished in Christ for believers even before it was all fulfilled (thus cancelling any validity to his Matthew 5:17 argument), and even before Jesus "consummated" the new covenant by "coming back out of the MHP" (thus cancelling an validity to his argument that consummating the covenant in this way was necessary</a:t>
            </a:r>
            <a:r>
              <a:rPr lang="en-US" b="1" i="1" dirty="0" smtClean="0"/>
              <a:t>).</a:t>
            </a:r>
          </a:p>
          <a:p>
            <a:r>
              <a:rPr lang="en-US" b="1" i="1" dirty="0" smtClean="0"/>
              <a:t>He </a:t>
            </a:r>
            <a:r>
              <a:rPr lang="en-US" b="1" i="1" dirty="0"/>
              <a:t>has Christians not being obligated to a still binding Law of Moses but bound to an initialized but not consummated new covenant for forty years. </a:t>
            </a:r>
          </a:p>
        </p:txBody>
      </p:sp>
      <p:sp>
        <p:nvSpPr>
          <p:cNvPr id="3" name="Title 2"/>
          <p:cNvSpPr>
            <a:spLocks noGrp="1"/>
          </p:cNvSpPr>
          <p:nvPr>
            <p:ph type="title"/>
          </p:nvPr>
        </p:nvSpPr>
        <p:spPr/>
        <p:txBody>
          <a:bodyPr>
            <a:normAutofit fontScale="90000"/>
          </a:bodyPr>
          <a:lstStyle/>
          <a:p>
            <a:pPr algn="ctr"/>
            <a:r>
              <a:rPr lang="en-US" dirty="0" smtClean="0"/>
              <a:t/>
            </a:r>
            <a:br>
              <a:rPr lang="en-US" dirty="0" smtClean="0"/>
            </a:br>
            <a:r>
              <a:rPr lang="en-US" dirty="0" smtClean="0"/>
              <a:t>Proof of Proposition</a:t>
            </a:r>
            <a:endParaRPr lang="en-US" dirty="0"/>
          </a:p>
        </p:txBody>
      </p:sp>
      <p:sp>
        <p:nvSpPr>
          <p:cNvPr id="4" name="Slide Number Placeholder 3"/>
          <p:cNvSpPr>
            <a:spLocks noGrp="1"/>
          </p:cNvSpPr>
          <p:nvPr>
            <p:ph type="sldNum" sz="quarter" idx="15"/>
          </p:nvPr>
        </p:nvSpPr>
        <p:spPr/>
        <p:txBody>
          <a:bodyPr/>
          <a:lstStyle/>
          <a:p>
            <a:fld id="{38F0D292-BF5D-4BD8-A952-2D50DECA9969}" type="slidenum">
              <a:rPr lang="en-US" smtClean="0">
                <a:solidFill>
                  <a:srgbClr val="FFFFFF">
                    <a:alpha val="65000"/>
                  </a:srgbClr>
                </a:solidFill>
              </a:rPr>
              <a:pPr/>
              <a:t>34</a:t>
            </a:fld>
            <a:endParaRPr lang="en-US">
              <a:solidFill>
                <a:srgbClr val="FFFFFF">
                  <a:alpha val="65000"/>
                </a:srgbClr>
              </a:solidFill>
            </a:endParaRPr>
          </a:p>
        </p:txBody>
      </p:sp>
    </p:spTree>
    <p:extLst>
      <p:ext uri="{BB962C8B-B14F-4D97-AF65-F5344CB8AC3E}">
        <p14:creationId xmlns="" xmlns:p14="http://schemas.microsoft.com/office/powerpoint/2010/main" val="1582119783"/>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p:cTn id="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2">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 calcmode="lin" valueType="num">
                                      <p:cBhvr>
                                        <p:cTn id="14"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486774" cy="5166360"/>
          </a:xfrm>
        </p:spPr>
        <p:txBody>
          <a:bodyPr>
            <a:normAutofit/>
          </a:bodyPr>
          <a:lstStyle/>
          <a:p>
            <a:r>
              <a:rPr lang="en-US" b="1" dirty="0">
                <a:solidFill>
                  <a:srgbClr val="FFC000"/>
                </a:solidFill>
              </a:rPr>
              <a:t>THE LAW OF COMMANDMENTS ABOLISHED</a:t>
            </a:r>
          </a:p>
          <a:p>
            <a:r>
              <a:rPr lang="en-US" b="1" dirty="0" err="1" smtClean="0">
                <a:solidFill>
                  <a:srgbClr val="FFFF00"/>
                </a:solidFill>
              </a:rPr>
              <a:t>Eph</a:t>
            </a:r>
            <a:r>
              <a:rPr lang="en-US" b="1" dirty="0" smtClean="0">
                <a:solidFill>
                  <a:srgbClr val="FFFF00"/>
                </a:solidFill>
              </a:rPr>
              <a:t> </a:t>
            </a:r>
            <a:r>
              <a:rPr lang="en-US" b="1" dirty="0">
                <a:solidFill>
                  <a:srgbClr val="FFFF00"/>
                </a:solidFill>
              </a:rPr>
              <a:t>2:14-17</a:t>
            </a:r>
          </a:p>
          <a:p>
            <a:r>
              <a:rPr lang="en-US" b="1" i="1" dirty="0" smtClean="0"/>
              <a:t>For </a:t>
            </a:r>
            <a:r>
              <a:rPr lang="en-US" b="1" i="1" dirty="0"/>
              <a:t>He Himself is our peace, who </a:t>
            </a:r>
            <a:r>
              <a:rPr lang="en-US" b="1" i="1" u="sng" dirty="0"/>
              <a:t>has made both one</a:t>
            </a:r>
            <a:r>
              <a:rPr lang="en-US" b="1" i="1" dirty="0"/>
              <a:t>, and </a:t>
            </a:r>
            <a:r>
              <a:rPr lang="en-US" b="1" i="1" u="sng" dirty="0"/>
              <a:t>has broken down the middle wall of separation</a:t>
            </a:r>
            <a:r>
              <a:rPr lang="en-US" b="1" i="1" dirty="0"/>
              <a:t>, 15 </a:t>
            </a:r>
            <a:r>
              <a:rPr lang="en-US" b="1" i="1" u="sng" dirty="0"/>
              <a:t>having abolished in His flesh the enmity, that is, the law of commandments contained in ordinances</a:t>
            </a:r>
            <a:r>
              <a:rPr lang="en-US" b="1" i="1" dirty="0"/>
              <a:t>, so as to create in Himself one new man from the two, thus making peace, 16 and that He might reconcile them </a:t>
            </a:r>
            <a:r>
              <a:rPr lang="en-US" b="1" i="1" dirty="0" smtClean="0"/>
              <a:t>both to God </a:t>
            </a:r>
            <a:r>
              <a:rPr lang="en-US" b="1" i="1" dirty="0"/>
              <a:t>in one body through the cross, thereby putting to death the </a:t>
            </a:r>
            <a:r>
              <a:rPr lang="en-US" b="1" i="1" dirty="0" smtClean="0"/>
              <a:t>enmity. NKJV</a:t>
            </a:r>
          </a:p>
          <a:p>
            <a:r>
              <a:rPr lang="en-US" b="1" i="1" dirty="0"/>
              <a:t>He has unbelieving Jews still bound to the </a:t>
            </a:r>
            <a:r>
              <a:rPr lang="en-US" b="1" i="1" dirty="0" err="1"/>
              <a:t>Levitical</a:t>
            </a:r>
            <a:r>
              <a:rPr lang="en-US" b="1" i="1" dirty="0"/>
              <a:t> priesthood even though the greater, prophesied and fully established priesthood of their Messiah was already in place</a:t>
            </a:r>
            <a:r>
              <a:rPr lang="en-US" b="1" i="1" dirty="0" smtClean="0"/>
              <a:t>.</a:t>
            </a:r>
          </a:p>
          <a:p>
            <a:r>
              <a:rPr lang="en-US" b="1" i="1" dirty="0" smtClean="0"/>
              <a:t>In </a:t>
            </a:r>
            <a:r>
              <a:rPr lang="en-US" b="1" i="1" dirty="0"/>
              <a:t>this case, ALL were obligated to believe and enter Jesus’ death, while none were obligated to remain under the Law of Moses, but at the same time NONE could actually be out from under the Law of Moses until it was ALL fulfilled, and NONE could actually be under obligation to an "unconsummated" covenant until it is consummated. </a:t>
            </a:r>
            <a:endParaRPr lang="en-US" b="1" i="1" dirty="0" smtClean="0"/>
          </a:p>
        </p:txBody>
      </p:sp>
      <p:sp>
        <p:nvSpPr>
          <p:cNvPr id="3" name="Title 2"/>
          <p:cNvSpPr>
            <a:spLocks noGrp="1"/>
          </p:cNvSpPr>
          <p:nvPr>
            <p:ph type="title"/>
          </p:nvPr>
        </p:nvSpPr>
        <p:spPr/>
        <p:txBody>
          <a:bodyPr>
            <a:normAutofit fontScale="90000"/>
          </a:bodyPr>
          <a:lstStyle/>
          <a:p>
            <a:pPr algn="ctr"/>
            <a:r>
              <a:rPr lang="en-US" dirty="0" smtClean="0"/>
              <a:t/>
            </a:r>
            <a:br>
              <a:rPr lang="en-US" dirty="0" smtClean="0"/>
            </a:br>
            <a:r>
              <a:rPr lang="en-US" dirty="0" smtClean="0"/>
              <a:t>Proof of Proposition</a:t>
            </a:r>
            <a:endParaRPr lang="en-US" dirty="0"/>
          </a:p>
        </p:txBody>
      </p:sp>
      <p:sp>
        <p:nvSpPr>
          <p:cNvPr id="4" name="Slide Number Placeholder 3"/>
          <p:cNvSpPr>
            <a:spLocks noGrp="1"/>
          </p:cNvSpPr>
          <p:nvPr>
            <p:ph type="sldNum" sz="quarter" idx="15"/>
          </p:nvPr>
        </p:nvSpPr>
        <p:spPr/>
        <p:txBody>
          <a:bodyPr/>
          <a:lstStyle/>
          <a:p>
            <a:fld id="{38F0D292-BF5D-4BD8-A952-2D50DECA9969}" type="slidenum">
              <a:rPr lang="en-US" smtClean="0">
                <a:solidFill>
                  <a:srgbClr val="FFFFFF">
                    <a:alpha val="65000"/>
                  </a:srgbClr>
                </a:solidFill>
              </a:rPr>
              <a:pPr/>
              <a:t>35</a:t>
            </a:fld>
            <a:endParaRPr lang="en-US">
              <a:solidFill>
                <a:srgbClr val="FFFFFF">
                  <a:alpha val="65000"/>
                </a:srgbClr>
              </a:solidFill>
            </a:endParaRPr>
          </a:p>
        </p:txBody>
      </p:sp>
    </p:spTree>
    <p:extLst>
      <p:ext uri="{BB962C8B-B14F-4D97-AF65-F5344CB8AC3E}">
        <p14:creationId xmlns="" xmlns:p14="http://schemas.microsoft.com/office/powerpoint/2010/main" val="115907712"/>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p:cTn id="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2">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 calcmode="lin" valueType="num">
                                      <p:cBhvr>
                                        <p:cTn id="14"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fontScale="90000"/>
          </a:bodyPr>
          <a:lstStyle/>
          <a:p>
            <a:r>
              <a:rPr lang="en-US" dirty="0" smtClean="0">
                <a:solidFill>
                  <a:srgbClr val="FFFF00"/>
                </a:solidFill>
              </a:rPr>
              <a:t/>
            </a:r>
            <a:br>
              <a:rPr lang="en-US" dirty="0" smtClean="0">
                <a:solidFill>
                  <a:srgbClr val="FFFF00"/>
                </a:solidFill>
              </a:rPr>
            </a:br>
            <a:r>
              <a:rPr lang="en-US" dirty="0" smtClean="0">
                <a:solidFill>
                  <a:srgbClr val="FFFF00"/>
                </a:solidFill>
              </a:rPr>
              <a:t>AD 70 Doctrine and the Covenants</a:t>
            </a:r>
          </a:p>
        </p:txBody>
      </p:sp>
      <p:sp>
        <p:nvSpPr>
          <p:cNvPr id="3" name="Content Placeholder 2"/>
          <p:cNvSpPr>
            <a:spLocks noGrp="1"/>
          </p:cNvSpPr>
          <p:nvPr>
            <p:ph idx="4294967295"/>
          </p:nvPr>
        </p:nvSpPr>
        <p:spPr>
          <a:xfrm>
            <a:off x="457200" y="1600200"/>
            <a:ext cx="8229600" cy="4525963"/>
          </a:xfrm>
          <a:prstGeom prst="rect">
            <a:avLst/>
          </a:prstGeom>
        </p:spPr>
        <p:txBody>
          <a:bodyPr/>
          <a:lstStyle/>
          <a:p>
            <a:r>
              <a:rPr lang="en-US" sz="2800" b="1" dirty="0" smtClean="0"/>
              <a:t>Alleges an overlapping of the Old and New Covenants.</a:t>
            </a:r>
          </a:p>
          <a:p>
            <a:r>
              <a:rPr lang="en-US" sz="2800" b="1" dirty="0" smtClean="0"/>
              <a:t>Says the “Last Days” ended in AD 70.</a:t>
            </a:r>
          </a:p>
          <a:p>
            <a:r>
              <a:rPr lang="en-US" sz="2800" b="1" dirty="0" smtClean="0"/>
              <a:t>Assigns a 40-year transition period (the Last Days) where the New Covenant is being established and the Old Covenant is passing away (</a:t>
            </a:r>
            <a:r>
              <a:rPr lang="en-US" sz="2800" b="1" dirty="0" err="1" smtClean="0"/>
              <a:t>Heb</a:t>
            </a:r>
            <a:r>
              <a:rPr lang="en-US" sz="2800" b="1" dirty="0" smtClean="0"/>
              <a:t> 8:13; 2 </a:t>
            </a:r>
            <a:r>
              <a:rPr lang="en-US" sz="2800" b="1" dirty="0" err="1" smtClean="0"/>
              <a:t>Cor</a:t>
            </a:r>
            <a:r>
              <a:rPr lang="en-US" sz="2800" b="1" dirty="0" smtClean="0"/>
              <a:t> 3:11). </a:t>
            </a:r>
          </a:p>
        </p:txBody>
      </p:sp>
      <p:sp>
        <p:nvSpPr>
          <p:cNvPr id="4" name="Slide Number Placeholder 3"/>
          <p:cNvSpPr>
            <a:spLocks noGrp="1"/>
          </p:cNvSpPr>
          <p:nvPr>
            <p:ph type="sldNum" sz="quarter" idx="15"/>
          </p:nvPr>
        </p:nvSpPr>
        <p:spPr/>
        <p:txBody>
          <a:bodyPr/>
          <a:lstStyle/>
          <a:p>
            <a:fld id="{38F0D292-BF5D-4BD8-A952-2D50DECA9969}" type="slidenum">
              <a:rPr lang="en-US" smtClean="0">
                <a:solidFill>
                  <a:srgbClr val="FFFFFF">
                    <a:alpha val="65000"/>
                  </a:srgbClr>
                </a:solidFill>
              </a:rPr>
              <a:pPr/>
              <a:t>36</a:t>
            </a:fld>
            <a:endParaRPr lang="en-US">
              <a:solidFill>
                <a:srgbClr val="FFFFFF">
                  <a:alpha val="65000"/>
                </a:srgbClr>
              </a:solidFill>
            </a:endParaRPr>
          </a:p>
        </p:txBody>
      </p:sp>
    </p:spTree>
    <p:extLst>
      <p:ext uri="{BB962C8B-B14F-4D97-AF65-F5344CB8AC3E}">
        <p14:creationId xmlns="" xmlns:p14="http://schemas.microsoft.com/office/powerpoint/2010/main" val="980088949"/>
      </p:ext>
    </p:extLst>
  </p:cSld>
  <p:clrMapOvr>
    <a:masterClrMapping/>
  </p:clrMapOvr>
  <p:transition>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ormAutofit fontScale="90000"/>
          </a:bodyPr>
          <a:lstStyle/>
          <a:p>
            <a:r>
              <a:rPr lang="en-US" sz="3600" dirty="0" smtClean="0">
                <a:solidFill>
                  <a:srgbClr val="FFFF00"/>
                </a:solidFill>
              </a:rPr>
              <a:t/>
            </a:r>
            <a:br>
              <a:rPr lang="en-US" sz="3600" dirty="0" smtClean="0">
                <a:solidFill>
                  <a:srgbClr val="FFFF00"/>
                </a:solidFill>
              </a:rPr>
            </a:br>
            <a:r>
              <a:rPr lang="en-US" sz="3600" dirty="0" smtClean="0">
                <a:solidFill>
                  <a:srgbClr val="FFFF00"/>
                </a:solidFill>
              </a:rPr>
              <a:t>No Overlapping of Covenants</a:t>
            </a:r>
          </a:p>
        </p:txBody>
      </p:sp>
      <p:sp>
        <p:nvSpPr>
          <p:cNvPr id="3" name="Content Placeholder 2"/>
          <p:cNvSpPr>
            <a:spLocks noGrp="1"/>
          </p:cNvSpPr>
          <p:nvPr>
            <p:ph idx="4294967295"/>
          </p:nvPr>
        </p:nvSpPr>
        <p:spPr>
          <a:xfrm>
            <a:off x="457200" y="1600200"/>
            <a:ext cx="8229600" cy="5257800"/>
          </a:xfrm>
          <a:prstGeom prst="rect">
            <a:avLst/>
          </a:prstGeom>
        </p:spPr>
        <p:txBody>
          <a:bodyPr rtlCol="0">
            <a:normAutofit/>
          </a:bodyPr>
          <a:lstStyle/>
          <a:p>
            <a:pPr fontAlgn="auto">
              <a:spcAft>
                <a:spcPts val="0"/>
              </a:spcAft>
              <a:buFont typeface="Arial" pitchFamily="34" charset="0"/>
              <a:buNone/>
              <a:defRPr/>
            </a:pPr>
            <a:r>
              <a:rPr lang="en-US" sz="2400" i="1" dirty="0" smtClean="0"/>
              <a:t>Rom 7:4-6</a:t>
            </a:r>
          </a:p>
          <a:p>
            <a:pPr fontAlgn="auto">
              <a:spcAft>
                <a:spcPts val="0"/>
              </a:spcAft>
              <a:buFont typeface="Arial" pitchFamily="34" charset="0"/>
              <a:buNone/>
              <a:defRPr/>
            </a:pPr>
            <a:r>
              <a:rPr lang="en-US" sz="2400" i="1" dirty="0" smtClean="0"/>
              <a:t>Therefore, my brethren, </a:t>
            </a:r>
            <a:r>
              <a:rPr lang="en-US" sz="2400" i="1" u="sng" dirty="0" smtClean="0"/>
              <a:t>you also have become dead to the law through the body of Christ</a:t>
            </a:r>
            <a:r>
              <a:rPr lang="en-US" sz="2400" i="1" dirty="0" smtClean="0"/>
              <a:t>, that you may be married to another -- to Him who was raised from the dead, that we should bear fruit to God.  For when we were in the flesh, the sinful passions which were aroused by the law were at work in our members to bear fruit to death.  But now </a:t>
            </a:r>
            <a:r>
              <a:rPr lang="en-US" sz="2400" i="1" u="sng" dirty="0" smtClean="0"/>
              <a:t>we have been delivered from the law</a:t>
            </a:r>
            <a:r>
              <a:rPr lang="en-US" sz="2400" i="1" dirty="0" smtClean="0"/>
              <a:t>, having died to what we were held by, so that we should serve in the newness of the Spirit and not in the oldness of the letter. </a:t>
            </a:r>
          </a:p>
          <a:p>
            <a:pPr fontAlgn="auto">
              <a:spcAft>
                <a:spcPts val="0"/>
              </a:spcAft>
              <a:buFont typeface="Arial" pitchFamily="34" charset="0"/>
              <a:buNone/>
              <a:defRPr/>
            </a:pPr>
            <a:r>
              <a:rPr lang="en-US" sz="2400" i="1" dirty="0" smtClean="0"/>
              <a:t>NKJV</a:t>
            </a:r>
          </a:p>
          <a:p>
            <a:pPr fontAlgn="auto">
              <a:spcAft>
                <a:spcPts val="0"/>
              </a:spcAft>
              <a:buFont typeface="Arial" pitchFamily="34" charset="0"/>
              <a:buNone/>
              <a:defRPr/>
            </a:pPr>
            <a:endParaRPr lang="en-US" sz="2400" i="1" dirty="0"/>
          </a:p>
        </p:txBody>
      </p:sp>
      <p:sp>
        <p:nvSpPr>
          <p:cNvPr id="4" name="Slide Number Placeholder 3"/>
          <p:cNvSpPr>
            <a:spLocks noGrp="1"/>
          </p:cNvSpPr>
          <p:nvPr>
            <p:ph type="sldNum" sz="quarter" idx="15"/>
          </p:nvPr>
        </p:nvSpPr>
        <p:spPr/>
        <p:txBody>
          <a:bodyPr/>
          <a:lstStyle/>
          <a:p>
            <a:fld id="{38F0D292-BF5D-4BD8-A952-2D50DECA9969}" type="slidenum">
              <a:rPr lang="en-US" smtClean="0">
                <a:solidFill>
                  <a:srgbClr val="FFFFFF">
                    <a:alpha val="65000"/>
                  </a:srgbClr>
                </a:solidFill>
              </a:rPr>
              <a:pPr/>
              <a:t>37</a:t>
            </a:fld>
            <a:endParaRPr lang="en-US">
              <a:solidFill>
                <a:srgbClr val="FFFFFF">
                  <a:alpha val="65000"/>
                </a:srgbClr>
              </a:solidFill>
            </a:endParaRPr>
          </a:p>
        </p:txBody>
      </p:sp>
    </p:spTree>
    <p:extLst>
      <p:ext uri="{BB962C8B-B14F-4D97-AF65-F5344CB8AC3E}">
        <p14:creationId xmlns="" xmlns:p14="http://schemas.microsoft.com/office/powerpoint/2010/main" val="80176783"/>
      </p:ext>
    </p:extLst>
  </p:cSld>
  <p:clrMapOvr>
    <a:masterClrMapping/>
  </p:clrMapOvr>
  <p:transition>
    <p:plus/>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normAutofit fontScale="90000"/>
          </a:bodyPr>
          <a:lstStyle/>
          <a:p>
            <a:r>
              <a:rPr lang="en-US" dirty="0" smtClean="0">
                <a:solidFill>
                  <a:srgbClr val="FFFF00"/>
                </a:solidFill>
              </a:rPr>
              <a:t/>
            </a:r>
            <a:br>
              <a:rPr lang="en-US" dirty="0" smtClean="0">
                <a:solidFill>
                  <a:srgbClr val="FFFF00"/>
                </a:solidFill>
              </a:rPr>
            </a:br>
            <a:r>
              <a:rPr lang="en-US" dirty="0" smtClean="0">
                <a:solidFill>
                  <a:srgbClr val="FFFF00"/>
                </a:solidFill>
              </a:rPr>
              <a:t>Significance of the Torn Veil</a:t>
            </a:r>
          </a:p>
        </p:txBody>
      </p:sp>
      <p:sp>
        <p:nvSpPr>
          <p:cNvPr id="53251" name="Content Placeholder 2"/>
          <p:cNvSpPr>
            <a:spLocks noGrp="1"/>
          </p:cNvSpPr>
          <p:nvPr>
            <p:ph idx="4294967295"/>
          </p:nvPr>
        </p:nvSpPr>
        <p:spPr>
          <a:xfrm>
            <a:off x="457200" y="1600200"/>
            <a:ext cx="8229600" cy="4525963"/>
          </a:xfrm>
          <a:prstGeom prst="rect">
            <a:avLst/>
          </a:prstGeom>
        </p:spPr>
        <p:txBody>
          <a:bodyPr/>
          <a:lstStyle/>
          <a:p>
            <a:pPr>
              <a:buFont typeface="Arial" charset="0"/>
              <a:buNone/>
            </a:pPr>
            <a:r>
              <a:rPr lang="en-US" sz="2400" i="1" dirty="0" smtClean="0"/>
              <a:t>Matt 27:51</a:t>
            </a:r>
          </a:p>
          <a:p>
            <a:pPr>
              <a:buFont typeface="Arial" charset="0"/>
              <a:buNone/>
            </a:pPr>
            <a:r>
              <a:rPr lang="en-US" sz="2400" i="1" dirty="0" smtClean="0"/>
              <a:t>Then, behold, </a:t>
            </a:r>
            <a:r>
              <a:rPr lang="en-US" sz="2400" i="1" u="sng" dirty="0" smtClean="0"/>
              <a:t>the veil of the temple was torn in two from top to bottom</a:t>
            </a:r>
            <a:r>
              <a:rPr lang="en-US" sz="2400" i="1" dirty="0" smtClean="0"/>
              <a:t>; and the earth quaked, and the rocks were split,</a:t>
            </a:r>
          </a:p>
          <a:p>
            <a:pPr>
              <a:buFont typeface="Arial" charset="0"/>
              <a:buNone/>
            </a:pPr>
            <a:r>
              <a:rPr lang="en-US" sz="2400" i="1" dirty="0" smtClean="0"/>
              <a:t>NKJV</a:t>
            </a:r>
          </a:p>
          <a:p>
            <a:pPr>
              <a:buFont typeface="Arial" charset="0"/>
              <a:buNone/>
            </a:pPr>
            <a:r>
              <a:rPr lang="en-US" sz="2400" dirty="0" smtClean="0"/>
              <a:t>God was out of use for the temple from the time of the cross.</a:t>
            </a:r>
          </a:p>
          <a:p>
            <a:pPr>
              <a:buFont typeface="Arial" charset="0"/>
              <a:buNone/>
            </a:pPr>
            <a:r>
              <a:rPr lang="en-US" sz="2400" dirty="0" smtClean="0"/>
              <a:t>God did not phase out. He tore out.</a:t>
            </a:r>
          </a:p>
        </p:txBody>
      </p:sp>
      <p:sp>
        <p:nvSpPr>
          <p:cNvPr id="4" name="Slide Number Placeholder 3"/>
          <p:cNvSpPr>
            <a:spLocks noGrp="1"/>
          </p:cNvSpPr>
          <p:nvPr>
            <p:ph type="sldNum" sz="quarter" idx="15"/>
          </p:nvPr>
        </p:nvSpPr>
        <p:spPr/>
        <p:txBody>
          <a:bodyPr/>
          <a:lstStyle/>
          <a:p>
            <a:fld id="{38F0D292-BF5D-4BD8-A952-2D50DECA9969}" type="slidenum">
              <a:rPr lang="en-US" smtClean="0">
                <a:solidFill>
                  <a:srgbClr val="FFFFFF">
                    <a:alpha val="65000"/>
                  </a:srgbClr>
                </a:solidFill>
              </a:rPr>
              <a:pPr/>
              <a:t>38</a:t>
            </a:fld>
            <a:endParaRPr lang="en-US">
              <a:solidFill>
                <a:srgbClr val="FFFFFF">
                  <a:alpha val="65000"/>
                </a:srgbClr>
              </a:solidFill>
            </a:endParaRPr>
          </a:p>
        </p:txBody>
      </p:sp>
    </p:spTree>
    <p:extLst>
      <p:ext uri="{BB962C8B-B14F-4D97-AF65-F5344CB8AC3E}">
        <p14:creationId xmlns="" xmlns:p14="http://schemas.microsoft.com/office/powerpoint/2010/main" val="2370370531"/>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3251">
                                            <p:txEl>
                                              <p:pRg st="3" end="3"/>
                                            </p:txEl>
                                          </p:spTgt>
                                        </p:tgtEl>
                                        <p:attrNameLst>
                                          <p:attrName>style.visibility</p:attrName>
                                        </p:attrNameLst>
                                      </p:cBhvr>
                                      <p:to>
                                        <p:strVal val="visible"/>
                                      </p:to>
                                    </p:set>
                                    <p:anim calcmode="lin" valueType="num">
                                      <p:cBhvr>
                                        <p:cTn id="7" dur="500" fill="hold"/>
                                        <p:tgtEl>
                                          <p:spTgt spid="53251">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53251">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53251">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3251">
                                            <p:txEl>
                                              <p:pRg st="4" end="4"/>
                                            </p:txEl>
                                          </p:spTgt>
                                        </p:tgtEl>
                                        <p:attrNameLst>
                                          <p:attrName>style.visibility</p:attrName>
                                        </p:attrNameLst>
                                      </p:cBhvr>
                                      <p:to>
                                        <p:strVal val="visible"/>
                                      </p:to>
                                    </p:set>
                                    <p:anim calcmode="lin" valueType="num">
                                      <p:cBhvr>
                                        <p:cTn id="14" dur="500" fill="hold"/>
                                        <p:tgtEl>
                                          <p:spTgt spid="53251">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53251">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532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200" b="1" dirty="0" smtClean="0"/>
              <a:t>Hebrew </a:t>
            </a:r>
            <a:r>
              <a:rPr lang="en-US" sz="2200" b="1" dirty="0"/>
              <a:t>8:13: Ready to Vanish Away</a:t>
            </a:r>
          </a:p>
          <a:p>
            <a:r>
              <a:rPr lang="en-US" b="1" dirty="0" smtClean="0"/>
              <a:t>The </a:t>
            </a:r>
            <a:r>
              <a:rPr lang="en-US" b="1" dirty="0"/>
              <a:t>Inspired writer said:</a:t>
            </a:r>
          </a:p>
          <a:p>
            <a:r>
              <a:rPr lang="en-US" b="1" dirty="0" smtClean="0"/>
              <a:t>13 </a:t>
            </a:r>
            <a:r>
              <a:rPr lang="en-US" b="1" dirty="0"/>
              <a:t>In that He says, "A new covenant," He has made the first obsolete. Now what is becoming obsolete and growing old is ready to vanish away. NKJV</a:t>
            </a:r>
          </a:p>
          <a:p>
            <a:r>
              <a:rPr lang="en-US" b="1" dirty="0" smtClean="0"/>
              <a:t>The </a:t>
            </a:r>
            <a:r>
              <a:rPr lang="en-US" b="1" dirty="0"/>
              <a:t>passage he is quoting and analyzing is Jeremiah 31. The Hebrews writer says that God was speaking through Jeremiah, and "In that He says, "A new covenant", He has made the first obsolete. </a:t>
            </a:r>
            <a:endParaRPr lang="en-US" b="1" dirty="0" smtClean="0"/>
          </a:p>
          <a:p>
            <a:r>
              <a:rPr lang="en-US" b="1" dirty="0" smtClean="0"/>
              <a:t>It </a:t>
            </a:r>
            <a:r>
              <a:rPr lang="en-US" b="1" dirty="0"/>
              <a:t>was in standby mode and ready to vanish away as soon as God said "a new covenant".</a:t>
            </a:r>
          </a:p>
          <a:p>
            <a:endParaRPr lang="en-US" dirty="0"/>
          </a:p>
        </p:txBody>
      </p:sp>
      <p:sp>
        <p:nvSpPr>
          <p:cNvPr id="3" name="Title 2"/>
          <p:cNvSpPr>
            <a:spLocks noGrp="1"/>
          </p:cNvSpPr>
          <p:nvPr>
            <p:ph type="title"/>
          </p:nvPr>
        </p:nvSpPr>
        <p:spPr/>
        <p:txBody>
          <a:bodyPr>
            <a:normAutofit fontScale="90000"/>
          </a:bodyPr>
          <a:lstStyle/>
          <a:p>
            <a:pPr algn="ctr"/>
            <a:r>
              <a:rPr lang="en-US" dirty="0" smtClean="0"/>
              <a:t/>
            </a:r>
            <a:br>
              <a:rPr lang="en-US" dirty="0" smtClean="0"/>
            </a:br>
            <a:r>
              <a:rPr lang="en-US" dirty="0" smtClean="0"/>
              <a:t>Misused Texts</a:t>
            </a:r>
            <a:endParaRPr lang="en-US" dirty="0"/>
          </a:p>
        </p:txBody>
      </p:sp>
      <p:sp>
        <p:nvSpPr>
          <p:cNvPr id="4" name="Slide Number Placeholder 3"/>
          <p:cNvSpPr>
            <a:spLocks noGrp="1"/>
          </p:cNvSpPr>
          <p:nvPr>
            <p:ph type="sldNum" sz="quarter" idx="15"/>
          </p:nvPr>
        </p:nvSpPr>
        <p:spPr/>
        <p:txBody>
          <a:bodyPr/>
          <a:lstStyle/>
          <a:p>
            <a:fld id="{38F0D292-BF5D-4BD8-A952-2D50DECA9969}" type="slidenum">
              <a:rPr lang="en-US" smtClean="0">
                <a:solidFill>
                  <a:srgbClr val="FFFFFF">
                    <a:alpha val="65000"/>
                  </a:srgbClr>
                </a:solidFill>
              </a:rPr>
              <a:pPr/>
              <a:t>39</a:t>
            </a:fld>
            <a:endParaRPr lang="en-US">
              <a:solidFill>
                <a:srgbClr val="FFFFFF">
                  <a:alpha val="65000"/>
                </a:srgbClr>
              </a:solidFill>
            </a:endParaRPr>
          </a:p>
        </p:txBody>
      </p:sp>
    </p:spTree>
    <p:extLst>
      <p:ext uri="{BB962C8B-B14F-4D97-AF65-F5344CB8AC3E}">
        <p14:creationId xmlns="" xmlns:p14="http://schemas.microsoft.com/office/powerpoint/2010/main" val="3201613412"/>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p:cTn id="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2">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 calcmode="lin" valueType="num">
                                      <p:cBhvr>
                                        <p:cTn id="14"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sz="4000" dirty="0" smtClean="0"/>
              <a:t>Don Preston’s Foundational Argument</a:t>
            </a:r>
            <a:endParaRPr lang="en-US" dirty="0"/>
          </a:p>
        </p:txBody>
      </p:sp>
      <p:sp>
        <p:nvSpPr>
          <p:cNvPr id="3" name="Content Placeholder 2"/>
          <p:cNvSpPr>
            <a:spLocks noGrp="1"/>
          </p:cNvSpPr>
          <p:nvPr>
            <p:ph idx="4294967295"/>
          </p:nvPr>
        </p:nvSpPr>
        <p:spPr>
          <a:xfrm>
            <a:off x="457200" y="1600200"/>
            <a:ext cx="8458200" cy="4953000"/>
          </a:xfrm>
          <a:prstGeom prst="rect">
            <a:avLst/>
          </a:prstGeom>
        </p:spPr>
        <p:txBody>
          <a:bodyPr>
            <a:normAutofit/>
          </a:bodyPr>
          <a:lstStyle/>
          <a:p>
            <a:r>
              <a:rPr lang="en-US" sz="1200" b="1" dirty="0" smtClean="0">
                <a:solidFill>
                  <a:srgbClr val="FFC000"/>
                </a:solidFill>
              </a:rPr>
              <a:t>Jesus said "Not one jot or one </a:t>
            </a:r>
            <a:r>
              <a:rPr lang="en-US" sz="1200" b="1" dirty="0" err="1" smtClean="0">
                <a:solidFill>
                  <a:srgbClr val="FFC000"/>
                </a:solidFill>
              </a:rPr>
              <a:t>tittle</a:t>
            </a:r>
            <a:r>
              <a:rPr lang="en-US" sz="1200" b="1" dirty="0" smtClean="0">
                <a:solidFill>
                  <a:srgbClr val="FFC000"/>
                </a:solidFill>
              </a:rPr>
              <a:t> shall pass from the law until</a:t>
            </a:r>
            <a:br>
              <a:rPr lang="en-US" sz="1200" b="1" dirty="0" smtClean="0">
                <a:solidFill>
                  <a:srgbClr val="FFC000"/>
                </a:solidFill>
              </a:rPr>
            </a:br>
            <a:r>
              <a:rPr lang="en-US" sz="1200" b="1" dirty="0" smtClean="0">
                <a:solidFill>
                  <a:srgbClr val="FFC000"/>
                </a:solidFill>
              </a:rPr>
              <a:t>it is all fulfilled" (Matthew 5:18). So, let me offer an argument:</a:t>
            </a:r>
            <a:r>
              <a:rPr lang="en-US" sz="1200" b="1" dirty="0" smtClean="0"/>
              <a:t/>
            </a:r>
            <a:br>
              <a:rPr lang="en-US" sz="1200" b="1" dirty="0" smtClean="0"/>
            </a:br>
            <a:r>
              <a:rPr lang="en-US" sz="1200" b="1" dirty="0" smtClean="0"/>
              <a:t/>
            </a:r>
            <a:br>
              <a:rPr lang="en-US" sz="1200" b="1" dirty="0" smtClean="0"/>
            </a:br>
            <a:r>
              <a:rPr lang="en-US" sz="1200" b="1" dirty="0" smtClean="0"/>
              <a:t/>
            </a:r>
            <a:br>
              <a:rPr lang="en-US" sz="1200" b="1" dirty="0" smtClean="0"/>
            </a:br>
            <a:r>
              <a:rPr lang="en-US" sz="1200" b="1" dirty="0" smtClean="0"/>
              <a:t>Major: Not one jot or one </a:t>
            </a:r>
            <a:r>
              <a:rPr lang="en-US" sz="1200" b="1" dirty="0" err="1" smtClean="0"/>
              <a:t>tittle</a:t>
            </a:r>
            <a:r>
              <a:rPr lang="en-US" sz="1200" b="1" dirty="0" smtClean="0"/>
              <a:t> of Torah would pass until it was all fulfilled.</a:t>
            </a:r>
            <a:br>
              <a:rPr lang="en-US" sz="1200" b="1" dirty="0" smtClean="0"/>
            </a:br>
            <a:r>
              <a:rPr lang="en-US" sz="1200" b="1" dirty="0" smtClean="0"/>
              <a:t/>
            </a:r>
            <a:br>
              <a:rPr lang="en-US" sz="1200" b="1" dirty="0" smtClean="0"/>
            </a:br>
            <a:r>
              <a:rPr lang="en-US" sz="1200" b="1" dirty="0" smtClean="0"/>
              <a:t>Minor: But, Torah predicted the second coming of Christ, the judgment and the</a:t>
            </a:r>
            <a:br>
              <a:rPr lang="en-US" sz="1200" b="1" dirty="0" smtClean="0"/>
            </a:br>
            <a:r>
              <a:rPr lang="en-US" sz="1200" b="1" dirty="0" smtClean="0"/>
              <a:t>resurrection.</a:t>
            </a:r>
            <a:br>
              <a:rPr lang="en-US" sz="1200" b="1" dirty="0" smtClean="0"/>
            </a:br>
            <a:r>
              <a:rPr lang="en-US" sz="1200" b="1" dirty="0" smtClean="0"/>
              <a:t/>
            </a:r>
            <a:br>
              <a:rPr lang="en-US" sz="1200" b="1" dirty="0" smtClean="0"/>
            </a:br>
            <a:r>
              <a:rPr lang="en-US" sz="1200" b="1" dirty="0" smtClean="0"/>
              <a:t/>
            </a:r>
            <a:br>
              <a:rPr lang="en-US" sz="1200" b="1" dirty="0" smtClean="0"/>
            </a:br>
            <a:r>
              <a:rPr lang="en-US" sz="1200" b="1" dirty="0" smtClean="0"/>
              <a:t>Conclusion: Therefore, not one jot or one </a:t>
            </a:r>
            <a:r>
              <a:rPr lang="en-US" sz="1200" b="1" dirty="0" err="1" smtClean="0"/>
              <a:t>tittle</a:t>
            </a:r>
            <a:r>
              <a:rPr lang="en-US" sz="1200" b="1" dirty="0" smtClean="0"/>
              <a:t> would pass from Torah until the second coming of Christ, the judgment and the resurrection were fulfilled.</a:t>
            </a:r>
            <a:br>
              <a:rPr lang="en-US" sz="1200" b="1" dirty="0" smtClean="0"/>
            </a:br>
            <a:r>
              <a:rPr lang="en-US" sz="1200" b="1" dirty="0" smtClean="0"/>
              <a:t>___________________________</a:t>
            </a:r>
            <a:br>
              <a:rPr lang="en-US" sz="1200" b="1" dirty="0" smtClean="0"/>
            </a:br>
            <a:r>
              <a:rPr lang="en-US" sz="1200" b="1" dirty="0" smtClean="0"/>
              <a:t/>
            </a:r>
            <a:br>
              <a:rPr lang="en-US" sz="1200" b="1" dirty="0" smtClean="0"/>
            </a:br>
            <a:r>
              <a:rPr lang="en-US" sz="1200" b="1" dirty="0" smtClean="0"/>
              <a:t/>
            </a:r>
            <a:br>
              <a:rPr lang="en-US" sz="1200" b="1" dirty="0" smtClean="0"/>
            </a:br>
            <a:r>
              <a:rPr lang="en-US" sz="1200" b="1" dirty="0" smtClean="0"/>
              <a:t>The major premise is undeniable. </a:t>
            </a:r>
          </a:p>
          <a:p>
            <a:r>
              <a:rPr lang="en-US" sz="1200" b="1" dirty="0" smtClean="0"/>
              <a:t>The minor is irrefutable. </a:t>
            </a:r>
          </a:p>
          <a:p>
            <a:r>
              <a:rPr lang="en-US" sz="1200" b="1" dirty="0" smtClean="0"/>
              <a:t>The conclusion is</a:t>
            </a:r>
            <a:br>
              <a:rPr lang="en-US" sz="1200" b="1" dirty="0" smtClean="0"/>
            </a:br>
            <a:r>
              <a:rPr lang="en-US" sz="1200" b="1" dirty="0" smtClean="0"/>
              <a:t>inescapable.</a:t>
            </a:r>
            <a:br>
              <a:rPr lang="en-US" sz="1200" b="1" dirty="0" smtClean="0"/>
            </a:br>
            <a:r>
              <a:rPr lang="en-US" sz="1200" b="1" dirty="0" smtClean="0"/>
              <a:t/>
            </a:r>
            <a:br>
              <a:rPr lang="en-US" sz="1200" b="1" dirty="0" smtClean="0"/>
            </a:br>
            <a:endParaRPr lang="en-US" sz="1200" b="1" dirty="0"/>
          </a:p>
        </p:txBody>
      </p:sp>
      <p:sp>
        <p:nvSpPr>
          <p:cNvPr id="4" name="Slide Number Placeholder 3"/>
          <p:cNvSpPr>
            <a:spLocks noGrp="1"/>
          </p:cNvSpPr>
          <p:nvPr>
            <p:ph type="sldNum" sz="quarter" idx="15"/>
          </p:nvPr>
        </p:nvSpPr>
        <p:spPr/>
        <p:txBody>
          <a:bodyPr/>
          <a:lstStyle/>
          <a:p>
            <a:fld id="{38F0D292-BF5D-4BD8-A952-2D50DECA9969}" type="slidenum">
              <a:rPr lang="en-US" smtClean="0">
                <a:solidFill>
                  <a:srgbClr val="FFFFFF">
                    <a:alpha val="65000"/>
                  </a:srgbClr>
                </a:solidFill>
              </a:rPr>
              <a:pPr/>
              <a:t>4</a:t>
            </a:fld>
            <a:endParaRPr lang="en-US">
              <a:solidFill>
                <a:srgbClr val="FFFFFF">
                  <a:alpha val="65000"/>
                </a:srgbClr>
              </a:solidFill>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200" b="1" dirty="0" smtClean="0">
                <a:solidFill>
                  <a:srgbClr val="FFFF00"/>
                </a:solidFill>
              </a:rPr>
              <a:t>Hebrew </a:t>
            </a:r>
            <a:r>
              <a:rPr lang="en-US" sz="2200" b="1" dirty="0">
                <a:solidFill>
                  <a:srgbClr val="FFFF00"/>
                </a:solidFill>
              </a:rPr>
              <a:t>8:13: Ready to Vanish Away</a:t>
            </a:r>
          </a:p>
          <a:p>
            <a:r>
              <a:rPr lang="en-US" sz="2000" b="1" dirty="0" smtClean="0"/>
              <a:t>This </a:t>
            </a:r>
            <a:r>
              <a:rPr lang="en-US" sz="2000" b="1" dirty="0"/>
              <a:t>passage is speaking from His (God’s) standpoint. "In that He (God) said"…"He (God) has made the first obsolete". So the argument is from God’s standpoint, and from His standpoint the first covenant was nigh unto passing away</a:t>
            </a:r>
            <a:r>
              <a:rPr lang="en-US" sz="2000" b="1" dirty="0" smtClean="0"/>
              <a:t>.</a:t>
            </a:r>
          </a:p>
          <a:p>
            <a:r>
              <a:rPr lang="en-US" sz="2000" b="1" dirty="0" smtClean="0"/>
              <a:t>From </a:t>
            </a:r>
            <a:r>
              <a:rPr lang="en-US" sz="2000" b="1" dirty="0"/>
              <a:t>a human standpoint several hundred years is not "nigh", but the Hebrews writer is not making observations from human standpoint</a:t>
            </a:r>
            <a:r>
              <a:rPr lang="en-US" sz="2000" b="1" dirty="0" smtClean="0"/>
              <a:t>.</a:t>
            </a:r>
          </a:p>
          <a:p>
            <a:r>
              <a:rPr lang="en-US" sz="2000" b="1" dirty="0" smtClean="0"/>
              <a:t> </a:t>
            </a:r>
            <a:r>
              <a:rPr lang="en-US" sz="2000" b="1" dirty="0"/>
              <a:t>He is looking at it from God’s standpoint and analyzing that as soon as God said "a new covenant" is coming, He (God) viewed that first covenant as obsolete and ready to vanish away. </a:t>
            </a:r>
          </a:p>
        </p:txBody>
      </p:sp>
      <p:sp>
        <p:nvSpPr>
          <p:cNvPr id="3" name="Title 2"/>
          <p:cNvSpPr>
            <a:spLocks noGrp="1"/>
          </p:cNvSpPr>
          <p:nvPr>
            <p:ph type="title"/>
          </p:nvPr>
        </p:nvSpPr>
        <p:spPr/>
        <p:txBody>
          <a:bodyPr>
            <a:normAutofit fontScale="90000"/>
          </a:bodyPr>
          <a:lstStyle/>
          <a:p>
            <a:pPr algn="ctr"/>
            <a:r>
              <a:rPr lang="en-US" dirty="0" smtClean="0"/>
              <a:t/>
            </a:r>
            <a:br>
              <a:rPr lang="en-US" dirty="0" smtClean="0"/>
            </a:br>
            <a:r>
              <a:rPr lang="en-US" dirty="0" smtClean="0"/>
              <a:t>Misused Texts</a:t>
            </a:r>
            <a:endParaRPr lang="en-US" dirty="0"/>
          </a:p>
        </p:txBody>
      </p:sp>
      <p:sp>
        <p:nvSpPr>
          <p:cNvPr id="4" name="Slide Number Placeholder 3"/>
          <p:cNvSpPr>
            <a:spLocks noGrp="1"/>
          </p:cNvSpPr>
          <p:nvPr>
            <p:ph type="sldNum" sz="quarter" idx="15"/>
          </p:nvPr>
        </p:nvSpPr>
        <p:spPr/>
        <p:txBody>
          <a:bodyPr/>
          <a:lstStyle/>
          <a:p>
            <a:fld id="{38F0D292-BF5D-4BD8-A952-2D50DECA9969}" type="slidenum">
              <a:rPr lang="en-US" smtClean="0">
                <a:solidFill>
                  <a:srgbClr val="FFFFFF">
                    <a:alpha val="65000"/>
                  </a:srgbClr>
                </a:solidFill>
              </a:rPr>
              <a:pPr/>
              <a:t>40</a:t>
            </a:fld>
            <a:endParaRPr lang="en-US">
              <a:solidFill>
                <a:srgbClr val="FFFFFF">
                  <a:alpha val="65000"/>
                </a:srgbClr>
              </a:solidFill>
            </a:endParaRPr>
          </a:p>
        </p:txBody>
      </p:sp>
    </p:spTree>
    <p:extLst>
      <p:ext uri="{BB962C8B-B14F-4D97-AF65-F5344CB8AC3E}">
        <p14:creationId xmlns="" xmlns:p14="http://schemas.microsoft.com/office/powerpoint/2010/main" val="1591021259"/>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Jesus’ Blood Not Needed Now</a:t>
            </a:r>
            <a:endParaRPr lang="en-US" dirty="0">
              <a:solidFill>
                <a:srgbClr val="FFFF00"/>
              </a:solidFill>
            </a:endParaRPr>
          </a:p>
        </p:txBody>
      </p:sp>
      <p:sp>
        <p:nvSpPr>
          <p:cNvPr id="3" name="Content Placeholder 2"/>
          <p:cNvSpPr>
            <a:spLocks noGrp="1"/>
          </p:cNvSpPr>
          <p:nvPr>
            <p:ph idx="4294967295"/>
          </p:nvPr>
        </p:nvSpPr>
        <p:spPr>
          <a:xfrm>
            <a:off x="457200" y="1600200"/>
            <a:ext cx="8229600" cy="4709160"/>
          </a:xfrm>
          <a:prstGeom prst="rect">
            <a:avLst/>
          </a:prstGeom>
          <a:solidFill>
            <a:schemeClr val="bg1"/>
          </a:solidFill>
        </p:spPr>
        <p:txBody>
          <a:bodyPr>
            <a:normAutofit/>
          </a:bodyPr>
          <a:lstStyle/>
          <a:p>
            <a:r>
              <a:rPr lang="en-US" sz="2400" dirty="0" smtClean="0"/>
              <a:t>For forty years Jesus' cross was of no effect, according AD 70 advocates, because they say that it entirely depended on the completion of the destruction of Jerusalem and a so-called coming out of the Most Holy Place by the High Priest, which they say did not happen till AD 70.  </a:t>
            </a:r>
          </a:p>
          <a:p>
            <a:r>
              <a:rPr lang="en-US" sz="2400" dirty="0" smtClean="0"/>
              <a:t>Thus, the cross of Christ is made of none effect for forty years, and not even needed after that point because they also teach that sin and death were destroyed in AD 70. </a:t>
            </a:r>
          </a:p>
          <a:p>
            <a:r>
              <a:rPr lang="en-US" sz="2400" dirty="0" smtClean="0"/>
              <a:t>False doctrine tangles itself in its own deceitful web</a:t>
            </a:r>
            <a:endParaRPr lang="en-US" sz="2400" dirty="0"/>
          </a:p>
        </p:txBody>
      </p:sp>
      <p:sp>
        <p:nvSpPr>
          <p:cNvPr id="4" name="Slide Number Placeholder 3"/>
          <p:cNvSpPr>
            <a:spLocks noGrp="1"/>
          </p:cNvSpPr>
          <p:nvPr>
            <p:ph type="sldNum" sz="quarter" idx="15"/>
          </p:nvPr>
        </p:nvSpPr>
        <p:spPr/>
        <p:txBody>
          <a:bodyPr/>
          <a:lstStyle/>
          <a:p>
            <a:fld id="{38F0D292-BF5D-4BD8-A952-2D50DECA9969}" type="slidenum">
              <a:rPr lang="en-US" smtClean="0">
                <a:solidFill>
                  <a:srgbClr val="FFFFFF">
                    <a:alpha val="65000"/>
                  </a:srgbClr>
                </a:solidFill>
              </a:rPr>
              <a:pPr/>
              <a:t>41</a:t>
            </a:fld>
            <a:endParaRPr lang="en-US">
              <a:solidFill>
                <a:srgbClr val="FFFFFF">
                  <a:alpha val="65000"/>
                </a:srgbClr>
              </a:solidFill>
            </a:endParaRPr>
          </a:p>
        </p:txBody>
      </p:sp>
    </p:spTree>
    <p:extLst>
      <p:ext uri="{BB962C8B-B14F-4D97-AF65-F5344CB8AC3E}">
        <p14:creationId xmlns="" xmlns:p14="http://schemas.microsoft.com/office/powerpoint/2010/main" val="2053581510"/>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31" y="2967335"/>
            <a:ext cx="9264075" cy="2585323"/>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rPr>
              <a:t>The End</a:t>
            </a:r>
          </a:p>
          <a:p>
            <a:pPr algn="ctr"/>
            <a:r>
              <a:rPr lang="en-US" sz="5400" b="1" dirty="0" smtClean="0">
                <a:ln/>
                <a:solidFill>
                  <a:schemeClr val="accent3"/>
                </a:solidFill>
              </a:rPr>
              <a:t>Of this element of the AD 70</a:t>
            </a:r>
          </a:p>
          <a:p>
            <a:pPr algn="ctr"/>
            <a:r>
              <a:rPr lang="en-US" sz="5400" b="1" cap="none" spc="0" dirty="0" smtClean="0">
                <a:ln/>
                <a:solidFill>
                  <a:schemeClr val="accent3"/>
                </a:solidFill>
                <a:effectLst/>
              </a:rPr>
              <a:t>False Doctrine</a:t>
            </a:r>
            <a:endParaRPr lang="en-US" sz="5400" b="1" cap="none" spc="0" dirty="0">
              <a:ln/>
              <a:solidFill>
                <a:schemeClr val="accent3"/>
              </a:solidFill>
              <a:effectLst/>
            </a:endParaRPr>
          </a:p>
        </p:txBody>
      </p:sp>
      <p:sp>
        <p:nvSpPr>
          <p:cNvPr id="3" name="Slide Number Placeholder 2"/>
          <p:cNvSpPr>
            <a:spLocks noGrp="1"/>
          </p:cNvSpPr>
          <p:nvPr>
            <p:ph type="sldNum" sz="quarter" idx="11"/>
          </p:nvPr>
        </p:nvSpPr>
        <p:spPr/>
        <p:txBody>
          <a:bodyPr/>
          <a:lstStyle/>
          <a:p>
            <a:fld id="{38F0D292-BF5D-4BD8-A952-2D50DECA9969}" type="slidenum">
              <a:rPr lang="en-US" smtClean="0">
                <a:solidFill>
                  <a:srgbClr val="FFFFFF">
                    <a:alpha val="65000"/>
                  </a:srgbClr>
                </a:solidFill>
              </a:rPr>
              <a:pPr/>
              <a:t>42</a:t>
            </a:fld>
            <a:endParaRPr lang="en-US">
              <a:solidFill>
                <a:srgbClr val="FFFFFF">
                  <a:alpha val="65000"/>
                </a:srgbClr>
              </a:solidFill>
            </a:endParaRPr>
          </a:p>
        </p:txBody>
      </p:sp>
    </p:spTree>
  </p:cSld>
  <p:clrMapOvr>
    <a:masterClrMapping/>
  </p:clrMapOvr>
  <p:transition>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
            </a:r>
            <a:br>
              <a:rPr lang="en-US" dirty="0" smtClean="0"/>
            </a:br>
            <a:r>
              <a:rPr lang="en-US" dirty="0" smtClean="0"/>
              <a:t>Law Prophesies Past the Cross</a:t>
            </a:r>
            <a:endParaRPr lang="en-US" dirty="0"/>
          </a:p>
        </p:txBody>
      </p:sp>
      <p:pic>
        <p:nvPicPr>
          <p:cNvPr id="1026" name="Picture 2" descr="http://www.churchathome.org/images/design/article_icons/large/how_did_jesus_law_article.jpg"/>
          <p:cNvPicPr>
            <a:picLocks noChangeAspect="1" noChangeArrowheads="1"/>
          </p:cNvPicPr>
          <p:nvPr/>
        </p:nvPicPr>
        <p:blipFill>
          <a:blip r:embed="rId2" cstate="print"/>
          <a:srcRect/>
          <a:stretch>
            <a:fillRect/>
          </a:stretch>
        </p:blipFill>
        <p:spPr bwMode="auto">
          <a:xfrm>
            <a:off x="304800" y="3276600"/>
            <a:ext cx="1812648" cy="1362076"/>
          </a:xfrm>
          <a:prstGeom prst="rect">
            <a:avLst/>
          </a:prstGeom>
          <a:noFill/>
        </p:spPr>
      </p:pic>
      <p:pic>
        <p:nvPicPr>
          <p:cNvPr id="1030" name="Picture 6" descr="http://www.vindicatehim.com/Jesus_cross_crucifixion.jpg"/>
          <p:cNvPicPr>
            <a:picLocks noChangeAspect="1" noChangeArrowheads="1"/>
          </p:cNvPicPr>
          <p:nvPr/>
        </p:nvPicPr>
        <p:blipFill>
          <a:blip r:embed="rId3" cstate="print"/>
          <a:srcRect/>
          <a:stretch>
            <a:fillRect/>
          </a:stretch>
        </p:blipFill>
        <p:spPr bwMode="auto">
          <a:xfrm>
            <a:off x="3429000" y="3276600"/>
            <a:ext cx="2286000" cy="1343026"/>
          </a:xfrm>
          <a:prstGeom prst="rect">
            <a:avLst/>
          </a:prstGeom>
          <a:noFill/>
        </p:spPr>
      </p:pic>
      <p:pic>
        <p:nvPicPr>
          <p:cNvPr id="1032" name="Picture 8" descr="http://www.preteristarchive.com/JewishWars/images/churban/doj_days-of-vengeance.gif"/>
          <p:cNvPicPr>
            <a:picLocks noChangeAspect="1" noChangeArrowheads="1"/>
          </p:cNvPicPr>
          <p:nvPr/>
        </p:nvPicPr>
        <p:blipFill>
          <a:blip r:embed="rId4" cstate="print"/>
          <a:srcRect/>
          <a:stretch>
            <a:fillRect/>
          </a:stretch>
        </p:blipFill>
        <p:spPr bwMode="auto">
          <a:xfrm>
            <a:off x="7672106" y="3048000"/>
            <a:ext cx="1471894" cy="2085975"/>
          </a:xfrm>
          <a:prstGeom prst="rect">
            <a:avLst/>
          </a:prstGeom>
          <a:noFill/>
        </p:spPr>
      </p:pic>
      <p:sp>
        <p:nvSpPr>
          <p:cNvPr id="9" name="Curved Down Arrow 8"/>
          <p:cNvSpPr/>
          <p:nvPr/>
        </p:nvSpPr>
        <p:spPr>
          <a:xfrm>
            <a:off x="1143000" y="2133600"/>
            <a:ext cx="3657600" cy="9906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Down Arrow 9"/>
          <p:cNvSpPr/>
          <p:nvPr/>
        </p:nvSpPr>
        <p:spPr>
          <a:xfrm>
            <a:off x="4038600" y="1752600"/>
            <a:ext cx="4114800" cy="762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Down Arrow 10"/>
          <p:cNvSpPr/>
          <p:nvPr/>
        </p:nvSpPr>
        <p:spPr>
          <a:xfrm>
            <a:off x="838200" y="1905000"/>
            <a:ext cx="7162800" cy="1143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3048000" y="4953000"/>
            <a:ext cx="4267200" cy="1200329"/>
          </a:xfrm>
          <a:prstGeom prst="rect">
            <a:avLst/>
          </a:prstGeom>
          <a:noFill/>
        </p:spPr>
        <p:txBody>
          <a:bodyPr wrap="square" rtlCol="0">
            <a:spAutoFit/>
          </a:bodyPr>
          <a:lstStyle/>
          <a:p>
            <a:r>
              <a:rPr lang="en-US" dirty="0" smtClean="0"/>
              <a:t>Law can’t pass till ALL fulfilled (Matt.5:17);</a:t>
            </a:r>
          </a:p>
          <a:p>
            <a:r>
              <a:rPr lang="en-US" dirty="0" smtClean="0"/>
              <a:t>Therefore, remained binding till the destruction of Jerusalem</a:t>
            </a:r>
            <a:endParaRPr lang="en-US" dirty="0"/>
          </a:p>
        </p:txBody>
      </p:sp>
      <p:sp>
        <p:nvSpPr>
          <p:cNvPr id="13" name="TextBox 12"/>
          <p:cNvSpPr txBox="1"/>
          <p:nvPr/>
        </p:nvSpPr>
        <p:spPr>
          <a:xfrm>
            <a:off x="1828800" y="1447800"/>
            <a:ext cx="2667000" cy="923330"/>
          </a:xfrm>
          <a:prstGeom prst="rect">
            <a:avLst/>
          </a:prstGeom>
          <a:noFill/>
        </p:spPr>
        <p:txBody>
          <a:bodyPr wrap="square" rtlCol="0">
            <a:spAutoFit/>
          </a:bodyPr>
          <a:lstStyle/>
          <a:p>
            <a:r>
              <a:rPr lang="en-US" dirty="0" smtClean="0"/>
              <a:t>Dan.9:24-27  prophesies of events past the cross</a:t>
            </a:r>
            <a:endParaRPr lang="en-US" dirty="0"/>
          </a:p>
        </p:txBody>
      </p:sp>
      <p:sp>
        <p:nvSpPr>
          <p:cNvPr id="14" name="TextBox 13"/>
          <p:cNvSpPr txBox="1"/>
          <p:nvPr/>
        </p:nvSpPr>
        <p:spPr>
          <a:xfrm>
            <a:off x="7772400" y="5257800"/>
            <a:ext cx="1143000" cy="369332"/>
          </a:xfrm>
          <a:prstGeom prst="rect">
            <a:avLst/>
          </a:prstGeom>
          <a:noFill/>
        </p:spPr>
        <p:txBody>
          <a:bodyPr wrap="square" rtlCol="0">
            <a:spAutoFit/>
          </a:bodyPr>
          <a:lstStyle/>
          <a:p>
            <a:r>
              <a:rPr lang="en-US" dirty="0" smtClean="0"/>
              <a:t>AD 70</a:t>
            </a:r>
            <a:endParaRPr lang="en-US" dirty="0"/>
          </a:p>
        </p:txBody>
      </p:sp>
      <p:sp>
        <p:nvSpPr>
          <p:cNvPr id="15" name="TextBox 14"/>
          <p:cNvSpPr txBox="1"/>
          <p:nvPr/>
        </p:nvSpPr>
        <p:spPr>
          <a:xfrm>
            <a:off x="228600" y="4876800"/>
            <a:ext cx="2057400" cy="646331"/>
          </a:xfrm>
          <a:prstGeom prst="rect">
            <a:avLst/>
          </a:prstGeom>
          <a:noFill/>
        </p:spPr>
        <p:txBody>
          <a:bodyPr wrap="square" rtlCol="0">
            <a:spAutoFit/>
          </a:bodyPr>
          <a:lstStyle/>
          <a:p>
            <a:r>
              <a:rPr lang="en-US" dirty="0" smtClean="0"/>
              <a:t>The Law &amp; the Prophets</a:t>
            </a:r>
            <a:endParaRPr lang="en-US" dirty="0"/>
          </a:p>
        </p:txBody>
      </p:sp>
      <p:sp>
        <p:nvSpPr>
          <p:cNvPr id="16" name="Slide Number Placeholder 15"/>
          <p:cNvSpPr>
            <a:spLocks noGrp="1"/>
          </p:cNvSpPr>
          <p:nvPr>
            <p:ph type="sldNum" sz="quarter" idx="11"/>
          </p:nvPr>
        </p:nvSpPr>
        <p:spPr/>
        <p:txBody>
          <a:bodyPr/>
          <a:lstStyle/>
          <a:p>
            <a:fld id="{38F0D292-BF5D-4BD8-A952-2D50DECA9969}" type="slidenum">
              <a:rPr lang="en-US" smtClean="0">
                <a:solidFill>
                  <a:srgbClr val="FFFFFF">
                    <a:alpha val="65000"/>
                  </a:srgbClr>
                </a:solidFill>
              </a:rPr>
              <a:pPr/>
              <a:t>5</a:t>
            </a:fld>
            <a:endParaRPr lang="en-US">
              <a:solidFill>
                <a:srgbClr val="FFFFFF">
                  <a:alpha val="65000"/>
                </a:srgbClr>
              </a:solidFill>
            </a:endParaRPr>
          </a:p>
        </p:txBody>
      </p:sp>
    </p:spTree>
  </p:cSld>
  <p:clrMapOvr>
    <a:masterClrMapping/>
  </p:clrMapOvr>
  <p:transition>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Daniel 2:40 Not Fulfilled by AD 70</a:t>
            </a:r>
            <a:endParaRPr lang="en-US" dirty="0"/>
          </a:p>
        </p:txBody>
      </p:sp>
      <p:sp>
        <p:nvSpPr>
          <p:cNvPr id="3" name="Content Placeholder 2"/>
          <p:cNvSpPr>
            <a:spLocks noGrp="1"/>
          </p:cNvSpPr>
          <p:nvPr>
            <p:ph idx="4294967295"/>
          </p:nvPr>
        </p:nvSpPr>
        <p:spPr>
          <a:xfrm>
            <a:off x="457200" y="1600200"/>
            <a:ext cx="8229600" cy="4709160"/>
          </a:xfrm>
          <a:prstGeom prst="rect">
            <a:avLst/>
          </a:prstGeom>
          <a:solidFill>
            <a:schemeClr val="bg1"/>
          </a:solidFill>
        </p:spPr>
        <p:txBody>
          <a:bodyPr>
            <a:normAutofit/>
          </a:bodyPr>
          <a:lstStyle/>
          <a:p>
            <a:r>
              <a:rPr lang="en-US" dirty="0" smtClean="0">
                <a:solidFill>
                  <a:srgbClr val="FFFF00"/>
                </a:solidFill>
              </a:rPr>
              <a:t>If </a:t>
            </a:r>
            <a:r>
              <a:rPr lang="en-US" b="1" dirty="0" smtClean="0">
                <a:solidFill>
                  <a:srgbClr val="FFFF00"/>
                </a:solidFill>
              </a:rPr>
              <a:t>only one</a:t>
            </a:r>
            <a:r>
              <a:rPr lang="en-US" dirty="0" smtClean="0">
                <a:solidFill>
                  <a:srgbClr val="FFFF00"/>
                </a:solidFill>
              </a:rPr>
              <a:t> prophecy was fulfilled </a:t>
            </a:r>
            <a:r>
              <a:rPr lang="en-US" b="1" dirty="0" smtClean="0">
                <a:solidFill>
                  <a:srgbClr val="FFFF00"/>
                </a:solidFill>
              </a:rPr>
              <a:t>after </a:t>
            </a:r>
            <a:r>
              <a:rPr lang="en-US" dirty="0" smtClean="0">
                <a:solidFill>
                  <a:srgbClr val="FFFF00"/>
                </a:solidFill>
              </a:rPr>
              <a:t>AD 70, the entire belief system will crumble. </a:t>
            </a:r>
          </a:p>
          <a:p>
            <a:r>
              <a:rPr lang="en-US" dirty="0" smtClean="0">
                <a:solidFill>
                  <a:srgbClr val="FFFF00"/>
                </a:solidFill>
              </a:rPr>
              <a:t>At least one was not fulfilled until almost </a:t>
            </a:r>
            <a:r>
              <a:rPr lang="en-US" b="1" dirty="0" smtClean="0">
                <a:solidFill>
                  <a:srgbClr val="FFFF00"/>
                </a:solidFill>
              </a:rPr>
              <a:t>four hundred years later</a:t>
            </a:r>
            <a:r>
              <a:rPr lang="en-US" dirty="0" smtClean="0">
                <a:solidFill>
                  <a:srgbClr val="FFFF00"/>
                </a:solidFill>
              </a:rPr>
              <a:t>.</a:t>
            </a:r>
          </a:p>
          <a:p>
            <a:r>
              <a:rPr lang="en-US" dirty="0" smtClean="0">
                <a:solidFill>
                  <a:srgbClr val="FFFF00"/>
                </a:solidFill>
              </a:rPr>
              <a:t> In Daniel 2, four different kingdoms are described. The fourth kingdom (v. 40) would be in power at the time the everlasting kingdom/church would be set up (v. 44). </a:t>
            </a:r>
          </a:p>
          <a:p>
            <a:r>
              <a:rPr lang="en-US" dirty="0" smtClean="0">
                <a:solidFill>
                  <a:srgbClr val="FFFF00"/>
                </a:solidFill>
              </a:rPr>
              <a:t>This fourth kingdom referred to the Roman Empire.</a:t>
            </a:r>
          </a:p>
          <a:p>
            <a:r>
              <a:rPr lang="en-US" dirty="0" smtClean="0">
                <a:solidFill>
                  <a:srgbClr val="FFFF00"/>
                </a:solidFill>
              </a:rPr>
              <a:t> Daniel prophesied that the fourth kingdom would be destroyed (vv. 34-35; 44-45), which did not occur until AD 476.</a:t>
            </a:r>
          </a:p>
          <a:p>
            <a:r>
              <a:rPr lang="en-US" dirty="0" smtClean="0">
                <a:solidFill>
                  <a:srgbClr val="FFFF00"/>
                </a:solidFill>
              </a:rPr>
              <a:t>This prophecy alone destroys the AD 70 system.</a:t>
            </a:r>
            <a:endParaRPr lang="en-US" dirty="0">
              <a:solidFill>
                <a:srgbClr val="FFFF00"/>
              </a:solidFill>
            </a:endParaRPr>
          </a:p>
        </p:txBody>
      </p:sp>
      <p:sp>
        <p:nvSpPr>
          <p:cNvPr id="4" name="Slide Number Placeholder 3"/>
          <p:cNvSpPr>
            <a:spLocks noGrp="1"/>
          </p:cNvSpPr>
          <p:nvPr>
            <p:ph type="sldNum" sz="quarter" idx="15"/>
          </p:nvPr>
        </p:nvSpPr>
        <p:spPr/>
        <p:txBody>
          <a:bodyPr/>
          <a:lstStyle/>
          <a:p>
            <a:fld id="{38F0D292-BF5D-4BD8-A952-2D50DECA9969}" type="slidenum">
              <a:rPr lang="en-US" smtClean="0">
                <a:solidFill>
                  <a:srgbClr val="FFFFFF">
                    <a:alpha val="65000"/>
                  </a:srgbClr>
                </a:solidFill>
              </a:rPr>
              <a:pPr/>
              <a:t>6</a:t>
            </a:fld>
            <a:endParaRPr lang="en-US">
              <a:solidFill>
                <a:srgbClr val="FFFFFF">
                  <a:alpha val="65000"/>
                </a:srgbClr>
              </a:solidFill>
            </a:endParaRPr>
          </a:p>
        </p:txBody>
      </p:sp>
    </p:spTree>
    <p:extLst>
      <p:ext uri="{BB962C8B-B14F-4D97-AF65-F5344CB8AC3E}">
        <p14:creationId xmlns="" xmlns:p14="http://schemas.microsoft.com/office/powerpoint/2010/main" val="1130094126"/>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
            </a:r>
            <a:br>
              <a:rPr lang="en-US" dirty="0" smtClean="0"/>
            </a:br>
            <a:r>
              <a:rPr lang="en-US" dirty="0" smtClean="0"/>
              <a:t>Law Prophesies Past the Cross</a:t>
            </a:r>
            <a:endParaRPr lang="en-US" dirty="0"/>
          </a:p>
        </p:txBody>
      </p:sp>
      <p:pic>
        <p:nvPicPr>
          <p:cNvPr id="1026" name="Picture 2" descr="http://www.churchathome.org/images/design/article_icons/large/how_did_jesus_law_article.jpg"/>
          <p:cNvPicPr>
            <a:picLocks noChangeAspect="1" noChangeArrowheads="1"/>
          </p:cNvPicPr>
          <p:nvPr/>
        </p:nvPicPr>
        <p:blipFill>
          <a:blip r:embed="rId2" cstate="print"/>
          <a:srcRect/>
          <a:stretch>
            <a:fillRect/>
          </a:stretch>
        </p:blipFill>
        <p:spPr bwMode="auto">
          <a:xfrm>
            <a:off x="304800" y="3276600"/>
            <a:ext cx="1812648" cy="1362076"/>
          </a:xfrm>
          <a:prstGeom prst="rect">
            <a:avLst/>
          </a:prstGeom>
          <a:noFill/>
        </p:spPr>
      </p:pic>
      <p:pic>
        <p:nvPicPr>
          <p:cNvPr id="1030" name="Picture 6" descr="http://www.vindicatehim.com/Jesus_cross_crucifixion.jpg"/>
          <p:cNvPicPr>
            <a:picLocks noChangeAspect="1" noChangeArrowheads="1"/>
          </p:cNvPicPr>
          <p:nvPr/>
        </p:nvPicPr>
        <p:blipFill>
          <a:blip r:embed="rId3" cstate="print"/>
          <a:srcRect/>
          <a:stretch>
            <a:fillRect/>
          </a:stretch>
        </p:blipFill>
        <p:spPr bwMode="auto">
          <a:xfrm>
            <a:off x="2287044" y="3286125"/>
            <a:ext cx="2286000" cy="1343026"/>
          </a:xfrm>
          <a:prstGeom prst="rect">
            <a:avLst/>
          </a:prstGeom>
          <a:noFill/>
        </p:spPr>
      </p:pic>
      <p:pic>
        <p:nvPicPr>
          <p:cNvPr id="1032" name="Picture 8" descr="http://www.preteristarchive.com/JewishWars/images/churban/doj_days-of-vengeance.gif"/>
          <p:cNvPicPr>
            <a:picLocks noChangeAspect="1" noChangeArrowheads="1"/>
          </p:cNvPicPr>
          <p:nvPr/>
        </p:nvPicPr>
        <p:blipFill>
          <a:blip r:embed="rId4" cstate="print"/>
          <a:srcRect/>
          <a:stretch>
            <a:fillRect/>
          </a:stretch>
        </p:blipFill>
        <p:spPr bwMode="auto">
          <a:xfrm>
            <a:off x="4794337" y="2914650"/>
            <a:ext cx="1471894" cy="2085975"/>
          </a:xfrm>
          <a:prstGeom prst="rect">
            <a:avLst/>
          </a:prstGeom>
          <a:noFill/>
        </p:spPr>
      </p:pic>
      <p:sp>
        <p:nvSpPr>
          <p:cNvPr id="9" name="Curved Down Arrow 8"/>
          <p:cNvSpPr/>
          <p:nvPr/>
        </p:nvSpPr>
        <p:spPr>
          <a:xfrm>
            <a:off x="1143000" y="2133600"/>
            <a:ext cx="4114800" cy="9906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Down Arrow 9"/>
          <p:cNvSpPr/>
          <p:nvPr/>
        </p:nvSpPr>
        <p:spPr>
          <a:xfrm>
            <a:off x="2209800" y="1752600"/>
            <a:ext cx="5943600" cy="762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Down Arrow 10"/>
          <p:cNvSpPr/>
          <p:nvPr/>
        </p:nvSpPr>
        <p:spPr>
          <a:xfrm>
            <a:off x="838200" y="1905000"/>
            <a:ext cx="6400800" cy="1143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3276600" y="5523131"/>
            <a:ext cx="4953000" cy="923330"/>
          </a:xfrm>
          <a:prstGeom prst="rect">
            <a:avLst/>
          </a:prstGeom>
          <a:noFill/>
        </p:spPr>
        <p:txBody>
          <a:bodyPr wrap="square" rtlCol="0">
            <a:spAutoFit/>
          </a:bodyPr>
          <a:lstStyle/>
          <a:p>
            <a:r>
              <a:rPr lang="en-US" dirty="0" smtClean="0"/>
              <a:t>Law can’t pass till ALL fulfilled;</a:t>
            </a:r>
          </a:p>
          <a:p>
            <a:r>
              <a:rPr lang="en-US" dirty="0" smtClean="0"/>
              <a:t>Therefore, remained binding till the destruction of Rome??? </a:t>
            </a:r>
            <a:r>
              <a:rPr lang="en-US" dirty="0" smtClean="0"/>
              <a:t>476AD</a:t>
            </a:r>
            <a:r>
              <a:rPr lang="en-US" dirty="0" smtClean="0"/>
              <a:t>???? Or “Last Day”</a:t>
            </a:r>
            <a:endParaRPr lang="en-US" dirty="0"/>
          </a:p>
        </p:txBody>
      </p:sp>
      <p:sp>
        <p:nvSpPr>
          <p:cNvPr id="13" name="TextBox 12"/>
          <p:cNvSpPr txBox="1"/>
          <p:nvPr/>
        </p:nvSpPr>
        <p:spPr>
          <a:xfrm>
            <a:off x="1828800" y="1447800"/>
            <a:ext cx="2667000" cy="923330"/>
          </a:xfrm>
          <a:prstGeom prst="rect">
            <a:avLst/>
          </a:prstGeom>
          <a:noFill/>
        </p:spPr>
        <p:txBody>
          <a:bodyPr wrap="square" rtlCol="0">
            <a:spAutoFit/>
          </a:bodyPr>
          <a:lstStyle/>
          <a:p>
            <a:r>
              <a:rPr lang="en-US" dirty="0" smtClean="0"/>
              <a:t>Dan.9:24-27  prophesies of events past the cross</a:t>
            </a:r>
            <a:endParaRPr lang="en-US" dirty="0"/>
          </a:p>
        </p:txBody>
      </p:sp>
      <p:sp>
        <p:nvSpPr>
          <p:cNvPr id="14" name="TextBox 13"/>
          <p:cNvSpPr txBox="1"/>
          <p:nvPr/>
        </p:nvSpPr>
        <p:spPr>
          <a:xfrm>
            <a:off x="5123231" y="5000625"/>
            <a:ext cx="1143000" cy="369332"/>
          </a:xfrm>
          <a:prstGeom prst="rect">
            <a:avLst/>
          </a:prstGeom>
          <a:noFill/>
        </p:spPr>
        <p:txBody>
          <a:bodyPr wrap="square" rtlCol="0">
            <a:spAutoFit/>
          </a:bodyPr>
          <a:lstStyle/>
          <a:p>
            <a:r>
              <a:rPr lang="en-US" dirty="0" smtClean="0"/>
              <a:t>AD 70</a:t>
            </a:r>
            <a:endParaRPr lang="en-US" dirty="0"/>
          </a:p>
        </p:txBody>
      </p:sp>
      <p:sp>
        <p:nvSpPr>
          <p:cNvPr id="15" name="TextBox 14"/>
          <p:cNvSpPr txBox="1"/>
          <p:nvPr/>
        </p:nvSpPr>
        <p:spPr>
          <a:xfrm>
            <a:off x="228600" y="4876800"/>
            <a:ext cx="2057400" cy="646331"/>
          </a:xfrm>
          <a:prstGeom prst="rect">
            <a:avLst/>
          </a:prstGeom>
          <a:noFill/>
        </p:spPr>
        <p:txBody>
          <a:bodyPr wrap="square" rtlCol="0">
            <a:spAutoFit/>
          </a:bodyPr>
          <a:lstStyle/>
          <a:p>
            <a:r>
              <a:rPr lang="en-US" dirty="0" smtClean="0"/>
              <a:t>The Law &amp; the Prophets</a:t>
            </a:r>
            <a:endParaRPr lang="en-US" dirty="0"/>
          </a:p>
        </p:txBody>
      </p:sp>
      <p:sp>
        <p:nvSpPr>
          <p:cNvPr id="2" name="TextBox 1"/>
          <p:cNvSpPr txBox="1"/>
          <p:nvPr/>
        </p:nvSpPr>
        <p:spPr>
          <a:xfrm>
            <a:off x="7467600" y="3276600"/>
            <a:ext cx="1524000" cy="1200329"/>
          </a:xfrm>
          <a:prstGeom prst="rect">
            <a:avLst/>
          </a:prstGeom>
          <a:noFill/>
        </p:spPr>
        <p:txBody>
          <a:bodyPr wrap="square" rtlCol="0">
            <a:spAutoFit/>
          </a:bodyPr>
          <a:lstStyle/>
          <a:p>
            <a:r>
              <a:rPr lang="en-US" dirty="0" smtClean="0"/>
              <a:t>Resurrection; Last Day; Final Judgment</a:t>
            </a:r>
            <a:endParaRPr lang="en-US" dirty="0"/>
          </a:p>
        </p:txBody>
      </p:sp>
      <p:sp>
        <p:nvSpPr>
          <p:cNvPr id="3" name="TextBox 2"/>
          <p:cNvSpPr txBox="1"/>
          <p:nvPr/>
        </p:nvSpPr>
        <p:spPr>
          <a:xfrm>
            <a:off x="7696200" y="4876800"/>
            <a:ext cx="1447800" cy="646331"/>
          </a:xfrm>
          <a:prstGeom prst="rect">
            <a:avLst/>
          </a:prstGeom>
          <a:noFill/>
        </p:spPr>
        <p:txBody>
          <a:bodyPr wrap="square" rtlCol="0">
            <a:spAutoFit/>
          </a:bodyPr>
          <a:lstStyle/>
          <a:p>
            <a:r>
              <a:rPr lang="en-US" dirty="0" smtClean="0"/>
              <a:t>Law STILL</a:t>
            </a:r>
          </a:p>
          <a:p>
            <a:r>
              <a:rPr lang="en-US" dirty="0" smtClean="0"/>
              <a:t>Binding</a:t>
            </a:r>
            <a:endParaRPr lang="en-US" dirty="0"/>
          </a:p>
        </p:txBody>
      </p:sp>
      <p:sp>
        <p:nvSpPr>
          <p:cNvPr id="16" name="TextBox 15"/>
          <p:cNvSpPr txBox="1"/>
          <p:nvPr/>
        </p:nvSpPr>
        <p:spPr>
          <a:xfrm>
            <a:off x="6400800" y="3200400"/>
            <a:ext cx="990600" cy="2031325"/>
          </a:xfrm>
          <a:prstGeom prst="rect">
            <a:avLst/>
          </a:prstGeom>
          <a:solidFill>
            <a:schemeClr val="accent1">
              <a:lumMod val="75000"/>
            </a:schemeClr>
          </a:solidFill>
        </p:spPr>
        <p:txBody>
          <a:bodyPr wrap="square" rtlCol="0">
            <a:spAutoFit/>
          </a:bodyPr>
          <a:lstStyle/>
          <a:p>
            <a:r>
              <a:rPr lang="en-US" dirty="0" smtClean="0"/>
              <a:t>Rome to be broken in pieces-</a:t>
            </a:r>
          </a:p>
          <a:p>
            <a:r>
              <a:rPr lang="en-US" b="1" dirty="0" smtClean="0">
                <a:solidFill>
                  <a:srgbClr val="FF0000"/>
                </a:solidFill>
              </a:rPr>
              <a:t>Dan.2: 44-45 </a:t>
            </a:r>
            <a:endParaRPr lang="en-US" b="1" dirty="0">
              <a:solidFill>
                <a:srgbClr val="FF0000"/>
              </a:solidFill>
            </a:endParaRPr>
          </a:p>
        </p:txBody>
      </p:sp>
      <p:sp>
        <p:nvSpPr>
          <p:cNvPr id="17" name="Slide Number Placeholder 16"/>
          <p:cNvSpPr>
            <a:spLocks noGrp="1"/>
          </p:cNvSpPr>
          <p:nvPr>
            <p:ph type="sldNum" sz="quarter" idx="11"/>
          </p:nvPr>
        </p:nvSpPr>
        <p:spPr/>
        <p:txBody>
          <a:bodyPr/>
          <a:lstStyle/>
          <a:p>
            <a:fld id="{38F0D292-BF5D-4BD8-A952-2D50DECA9969}" type="slidenum">
              <a:rPr lang="en-US" smtClean="0">
                <a:solidFill>
                  <a:srgbClr val="FFFFFF">
                    <a:alpha val="65000"/>
                  </a:srgbClr>
                </a:solidFill>
              </a:rPr>
              <a:pPr/>
              <a:t>7</a:t>
            </a:fld>
            <a:endParaRPr lang="en-US">
              <a:solidFill>
                <a:srgbClr val="FFFFFF">
                  <a:alpha val="65000"/>
                </a:srgbClr>
              </a:solidFill>
            </a:endParaRPr>
          </a:p>
        </p:txBody>
      </p:sp>
    </p:spTree>
    <p:extLst>
      <p:ext uri="{BB962C8B-B14F-4D97-AF65-F5344CB8AC3E}">
        <p14:creationId xmlns="" xmlns:p14="http://schemas.microsoft.com/office/powerpoint/2010/main" val="2647157449"/>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t/>
            </a:r>
            <a:br>
              <a:rPr lang="en-US" sz="2800" dirty="0" smtClean="0"/>
            </a:br>
            <a:r>
              <a:rPr lang="en-US" sz="2800" dirty="0" smtClean="0"/>
              <a:t>Don Preston’s Foundational Argument  - Reply #1</a:t>
            </a:r>
            <a:endParaRPr lang="en-US" sz="2800" dirty="0"/>
          </a:p>
        </p:txBody>
      </p:sp>
      <p:sp>
        <p:nvSpPr>
          <p:cNvPr id="3" name="Content Placeholder 2"/>
          <p:cNvSpPr>
            <a:spLocks noGrp="1"/>
          </p:cNvSpPr>
          <p:nvPr>
            <p:ph idx="4294967295"/>
          </p:nvPr>
        </p:nvSpPr>
        <p:spPr>
          <a:xfrm>
            <a:off x="457200" y="1600200"/>
            <a:ext cx="8458200" cy="4953000"/>
          </a:xfrm>
          <a:prstGeom prst="rect">
            <a:avLst/>
          </a:prstGeom>
        </p:spPr>
        <p:txBody>
          <a:bodyPr>
            <a:normAutofit fontScale="92500" lnSpcReduction="20000"/>
          </a:bodyPr>
          <a:lstStyle/>
          <a:p>
            <a:r>
              <a:rPr lang="en-US" dirty="0" smtClean="0">
                <a:solidFill>
                  <a:srgbClr val="FFC000"/>
                </a:solidFill>
              </a:rPr>
              <a:t>Jesus said "Not one jot or one </a:t>
            </a:r>
            <a:r>
              <a:rPr lang="en-US" dirty="0" err="1" smtClean="0">
                <a:solidFill>
                  <a:srgbClr val="FFC000"/>
                </a:solidFill>
              </a:rPr>
              <a:t>tittle</a:t>
            </a:r>
            <a:r>
              <a:rPr lang="en-US" dirty="0" smtClean="0">
                <a:solidFill>
                  <a:srgbClr val="FFC000"/>
                </a:solidFill>
              </a:rPr>
              <a:t> shall pass from the law until</a:t>
            </a:r>
            <a:br>
              <a:rPr lang="en-US" dirty="0" smtClean="0">
                <a:solidFill>
                  <a:srgbClr val="FFC000"/>
                </a:solidFill>
              </a:rPr>
            </a:br>
            <a:r>
              <a:rPr lang="en-US" dirty="0" smtClean="0">
                <a:solidFill>
                  <a:srgbClr val="FFC000"/>
                </a:solidFill>
              </a:rPr>
              <a:t>it is all fulfilled" (Matthew 5:18). So, let me offer an argument:</a:t>
            </a:r>
            <a:r>
              <a:rPr lang="en-US" dirty="0" smtClean="0"/>
              <a:t/>
            </a:r>
            <a:br>
              <a:rPr lang="en-US" dirty="0" smtClean="0"/>
            </a:br>
            <a:r>
              <a:rPr lang="en-US" dirty="0" smtClean="0"/>
              <a:t/>
            </a:r>
            <a:br>
              <a:rPr lang="en-US" dirty="0" smtClean="0"/>
            </a:br>
            <a:r>
              <a:rPr lang="en-US" dirty="0" smtClean="0"/>
              <a:t/>
            </a:r>
            <a:br>
              <a:rPr lang="en-US" dirty="0" smtClean="0"/>
            </a:br>
            <a:r>
              <a:rPr lang="en-US" dirty="0" smtClean="0"/>
              <a:t>Major: Not one jot or one </a:t>
            </a:r>
            <a:r>
              <a:rPr lang="en-US" dirty="0" err="1" smtClean="0"/>
              <a:t>tittle</a:t>
            </a:r>
            <a:r>
              <a:rPr lang="en-US" dirty="0" smtClean="0"/>
              <a:t> of Torah would pass until it was all fulfilled.</a:t>
            </a:r>
            <a:br>
              <a:rPr lang="en-US" dirty="0" smtClean="0"/>
            </a:br>
            <a:r>
              <a:rPr lang="en-US" dirty="0" smtClean="0"/>
              <a:t/>
            </a:r>
            <a:br>
              <a:rPr lang="en-US" dirty="0" smtClean="0"/>
            </a:br>
            <a:r>
              <a:rPr lang="en-US" dirty="0" smtClean="0">
                <a:solidFill>
                  <a:srgbClr val="FFC000"/>
                </a:solidFill>
              </a:rPr>
              <a:t>Answer:</a:t>
            </a:r>
          </a:p>
          <a:p>
            <a:r>
              <a:rPr lang="en-US" dirty="0" smtClean="0"/>
              <a:t>The context of Matt.5:18 is regarding keeping the “commandments”, even the least of “these commandments”; see 7:12</a:t>
            </a:r>
          </a:p>
          <a:p>
            <a:r>
              <a:rPr lang="en-US" dirty="0" smtClean="0"/>
              <a:t>It is not about “promises” that only God could </a:t>
            </a:r>
            <a:r>
              <a:rPr lang="en-US" dirty="0" smtClean="0"/>
              <a:t>keep </a:t>
            </a:r>
            <a:endParaRPr lang="en-US" dirty="0" smtClean="0"/>
          </a:p>
          <a:p>
            <a:r>
              <a:rPr lang="en-US" dirty="0" smtClean="0"/>
              <a:t>Jesus fulfilled all the righteous commandments before His </a:t>
            </a:r>
            <a:r>
              <a:rPr lang="en-US" dirty="0" smtClean="0"/>
              <a:t>death (</a:t>
            </a:r>
            <a:r>
              <a:rPr lang="en-US" dirty="0" smtClean="0"/>
              <a:t>Jn. </a:t>
            </a:r>
            <a:r>
              <a:rPr lang="en-US" dirty="0" smtClean="0"/>
              <a:t>17:4; 1 Pet.2:22)</a:t>
            </a:r>
            <a:endParaRPr lang="en-US" dirty="0" smtClean="0"/>
          </a:p>
          <a:p>
            <a:r>
              <a:rPr lang="en-US" dirty="0" smtClean="0"/>
              <a:t>Jesus “finished” that task and nailed the “LAW OF COMMANDMENTS” TO THE CROSS – Eph.2:11-14  He did not nail all </a:t>
            </a:r>
            <a:r>
              <a:rPr lang="en-US" u="sng" dirty="0" smtClean="0"/>
              <a:t>promises</a:t>
            </a:r>
            <a:r>
              <a:rPr lang="en-US" dirty="0" smtClean="0"/>
              <a:t> to the cross</a:t>
            </a:r>
          </a:p>
          <a:p>
            <a:r>
              <a:rPr lang="en-US" dirty="0" smtClean="0"/>
              <a:t>Thus, Don’s major premise involves a misuse and misapplication of his starting scripture</a:t>
            </a:r>
          </a:p>
          <a:p>
            <a:r>
              <a:rPr lang="en-US" dirty="0" smtClean="0"/>
              <a:t>Therefore, his minor premise and conclusion will be wrong.</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5"/>
          </p:nvPr>
        </p:nvSpPr>
        <p:spPr/>
        <p:txBody>
          <a:bodyPr/>
          <a:lstStyle/>
          <a:p>
            <a:fld id="{38F0D292-BF5D-4BD8-A952-2D50DECA9969}" type="slidenum">
              <a:rPr lang="en-US" smtClean="0">
                <a:solidFill>
                  <a:srgbClr val="FFFFFF">
                    <a:alpha val="65000"/>
                  </a:srgbClr>
                </a:solidFill>
              </a:rPr>
              <a:pPr/>
              <a:t>8</a:t>
            </a:fld>
            <a:endParaRPr lang="en-US">
              <a:solidFill>
                <a:srgbClr val="FFFFFF">
                  <a:alpha val="65000"/>
                </a:srgbClr>
              </a:solidFill>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down)">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p:cTn id="40"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t/>
            </a:r>
            <a:br>
              <a:rPr lang="en-US" sz="2800" dirty="0" smtClean="0"/>
            </a:br>
            <a:r>
              <a:rPr lang="en-US" sz="2800" dirty="0" smtClean="0"/>
              <a:t>Don Preston’s Foundational Argument  - Reply #2</a:t>
            </a:r>
            <a:endParaRPr lang="en-US" sz="2800" dirty="0"/>
          </a:p>
        </p:txBody>
      </p:sp>
      <p:sp>
        <p:nvSpPr>
          <p:cNvPr id="3" name="Content Placeholder 2"/>
          <p:cNvSpPr>
            <a:spLocks noGrp="1"/>
          </p:cNvSpPr>
          <p:nvPr>
            <p:ph idx="4294967295"/>
          </p:nvPr>
        </p:nvSpPr>
        <p:spPr>
          <a:xfrm>
            <a:off x="457200" y="1600200"/>
            <a:ext cx="8458200" cy="4953000"/>
          </a:xfrm>
          <a:prstGeom prst="rect">
            <a:avLst/>
          </a:prstGeom>
        </p:spPr>
        <p:txBody>
          <a:bodyPr>
            <a:normAutofit fontScale="55000" lnSpcReduction="20000"/>
          </a:bodyPr>
          <a:lstStyle/>
          <a:p>
            <a:r>
              <a:rPr lang="en-US" b="1" dirty="0" smtClean="0">
                <a:solidFill>
                  <a:srgbClr val="FFC000"/>
                </a:solidFill>
              </a:rPr>
              <a:t>Jesus said "Not one jot or one </a:t>
            </a:r>
            <a:r>
              <a:rPr lang="en-US" b="1" dirty="0" err="1" smtClean="0">
                <a:solidFill>
                  <a:srgbClr val="FFC000"/>
                </a:solidFill>
              </a:rPr>
              <a:t>tittle</a:t>
            </a:r>
            <a:r>
              <a:rPr lang="en-US" b="1" dirty="0" smtClean="0">
                <a:solidFill>
                  <a:srgbClr val="FFC000"/>
                </a:solidFill>
              </a:rPr>
              <a:t> shall pass from the law until</a:t>
            </a:r>
            <a:br>
              <a:rPr lang="en-US" b="1" dirty="0" smtClean="0">
                <a:solidFill>
                  <a:srgbClr val="FFC000"/>
                </a:solidFill>
              </a:rPr>
            </a:br>
            <a:r>
              <a:rPr lang="en-US" b="1" dirty="0" smtClean="0">
                <a:solidFill>
                  <a:srgbClr val="FFC000"/>
                </a:solidFill>
              </a:rPr>
              <a:t>it is all fulfilled" (Matthew 5:18). So, let me offer an argument:</a:t>
            </a:r>
            <a:r>
              <a:rPr lang="en-US" dirty="0" smtClean="0"/>
              <a:t/>
            </a:r>
            <a:br>
              <a:rPr lang="en-US" dirty="0" smtClean="0"/>
            </a:br>
            <a:r>
              <a:rPr lang="en-US" dirty="0" smtClean="0"/>
              <a:t/>
            </a:r>
            <a:br>
              <a:rPr lang="en-US" dirty="0" smtClean="0"/>
            </a:br>
            <a:r>
              <a:rPr lang="en-US" dirty="0" smtClean="0"/>
              <a:t/>
            </a:r>
            <a:br>
              <a:rPr lang="en-US" dirty="0" smtClean="0"/>
            </a:br>
            <a:r>
              <a:rPr lang="en-US" sz="3300" dirty="0" smtClean="0"/>
              <a:t>Major: Not one jot or one </a:t>
            </a:r>
            <a:r>
              <a:rPr lang="en-US" sz="3300" dirty="0" err="1" smtClean="0"/>
              <a:t>tittle</a:t>
            </a:r>
            <a:r>
              <a:rPr lang="en-US" sz="3300" dirty="0" smtClean="0"/>
              <a:t> of Torah would pass until it was all fulfilled.</a:t>
            </a:r>
            <a:br>
              <a:rPr lang="en-US" sz="3300" dirty="0" smtClean="0"/>
            </a:br>
            <a:r>
              <a:rPr lang="en-US" sz="3300" dirty="0" smtClean="0"/>
              <a:t/>
            </a:r>
            <a:br>
              <a:rPr lang="en-US" sz="3300" dirty="0" smtClean="0"/>
            </a:br>
            <a:r>
              <a:rPr lang="en-US" sz="3300" dirty="0" smtClean="0"/>
              <a:t>Answer:</a:t>
            </a:r>
          </a:p>
          <a:p>
            <a:r>
              <a:rPr lang="en-US" sz="3300" dirty="0" smtClean="0"/>
              <a:t>The Old Testament predicted things beyond the AD 70 destruction of Jerusalem </a:t>
            </a:r>
          </a:p>
          <a:p>
            <a:pPr lvl="1"/>
            <a:r>
              <a:rPr lang="en-US" sz="2900" dirty="0" smtClean="0"/>
              <a:t>It predicted the end of death – Isa.25:8</a:t>
            </a:r>
          </a:p>
          <a:p>
            <a:pPr lvl="1"/>
            <a:r>
              <a:rPr lang="en-US" sz="2900" dirty="0" smtClean="0"/>
              <a:t>But, death is still here.</a:t>
            </a:r>
          </a:p>
          <a:p>
            <a:pPr lvl="1"/>
            <a:r>
              <a:rPr lang="en-US" sz="2900" dirty="0" smtClean="0"/>
              <a:t>It predicted the end of sin by implication, but sin is still here.</a:t>
            </a:r>
          </a:p>
          <a:p>
            <a:pPr lvl="1"/>
            <a:r>
              <a:rPr lang="en-US" sz="2900" dirty="0" smtClean="0"/>
              <a:t>Law is still testifying of sin – 1 Cor.15:54-56</a:t>
            </a:r>
          </a:p>
          <a:p>
            <a:pPr lvl="1"/>
            <a:r>
              <a:rPr lang="en-US" sz="2900" dirty="0" smtClean="0"/>
              <a:t>This corruptible body has not put on incorruption (which fulfills the back to pre-sin and death Paradise with God)  plan</a:t>
            </a:r>
          </a:p>
          <a:p>
            <a:r>
              <a:rPr lang="en-US" sz="3300" dirty="0" smtClean="0"/>
              <a:t>Therefore, Don’s argument does not work for AD 70</a:t>
            </a:r>
          </a:p>
          <a:p>
            <a:r>
              <a:rPr lang="en-US" sz="3300" dirty="0" smtClean="0"/>
              <a:t>IF every prophecy had to be fulfilled before the Law of Moses could be annulled, then the argument would mean the Law of Moses has not even yet been abolished.</a:t>
            </a:r>
            <a:br>
              <a:rPr lang="en-US" sz="3300" dirty="0" smtClean="0"/>
            </a:br>
            <a:r>
              <a:rPr lang="en-US" sz="3300" dirty="0" smtClean="0"/>
              <a:t/>
            </a:r>
            <a:br>
              <a:rPr lang="en-US" sz="3300" dirty="0" smtClean="0"/>
            </a:br>
            <a:endParaRPr lang="en-US" sz="3300" dirty="0"/>
          </a:p>
        </p:txBody>
      </p:sp>
      <p:sp>
        <p:nvSpPr>
          <p:cNvPr id="4" name="Slide Number Placeholder 3"/>
          <p:cNvSpPr>
            <a:spLocks noGrp="1"/>
          </p:cNvSpPr>
          <p:nvPr>
            <p:ph type="sldNum" sz="quarter" idx="15"/>
          </p:nvPr>
        </p:nvSpPr>
        <p:spPr/>
        <p:txBody>
          <a:bodyPr/>
          <a:lstStyle/>
          <a:p>
            <a:fld id="{38F0D292-BF5D-4BD8-A952-2D50DECA9969}" type="slidenum">
              <a:rPr lang="en-US" smtClean="0">
                <a:solidFill>
                  <a:srgbClr val="FFFFFF">
                    <a:alpha val="65000"/>
                  </a:srgbClr>
                </a:solidFill>
              </a:rPr>
              <a:pPr/>
              <a:t>9</a:t>
            </a:fld>
            <a:endParaRPr lang="en-US">
              <a:solidFill>
                <a:srgbClr val="FFFFFF">
                  <a:alpha val="65000"/>
                </a:srgbClr>
              </a:solidFill>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3">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 calcmode="lin" valueType="num">
                                      <p:cBhvr>
                                        <p:cTn id="56"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TotalTime>
  <Words>4218</Words>
  <Application>Microsoft Office PowerPoint</Application>
  <PresentationFormat>On-screen Show (4:3)</PresentationFormat>
  <Paragraphs>333</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Mylar</vt:lpstr>
      <vt:lpstr>The AD 70 Doctrine Concerning the Law of Moses</vt:lpstr>
      <vt:lpstr> What Did NOT Happen at the Cross OR at AD 70</vt:lpstr>
      <vt:lpstr> The Law Was Abolished at the Cross</vt:lpstr>
      <vt:lpstr> Don Preston’s Foundational Argument</vt:lpstr>
      <vt:lpstr> Law Prophesies Past the Cross</vt:lpstr>
      <vt:lpstr>Daniel 2:40 Not Fulfilled by AD 70</vt:lpstr>
      <vt:lpstr> Law Prophesies Past the Cross</vt:lpstr>
      <vt:lpstr> Don Preston’s Foundational Argument  - Reply #1</vt:lpstr>
      <vt:lpstr> Don Preston’s Foundational Argument  - Reply #2</vt:lpstr>
      <vt:lpstr> Don Preston’s Foundational Argument –Reply #3</vt:lpstr>
      <vt:lpstr> Don Preston’s Foundational Argument –Reply #3</vt:lpstr>
      <vt:lpstr> The Contextual Aspect of Matthew 5:17f</vt:lpstr>
      <vt:lpstr> The consequences of Don's misuse of Matthew 5:17-19 are as follows: </vt:lpstr>
      <vt:lpstr> Rebuttal of False Arguments</vt:lpstr>
      <vt:lpstr> Argument Made on Matt.5:17 &amp; Lk.21:22</vt:lpstr>
      <vt:lpstr> Proof of the Proposition</vt:lpstr>
      <vt:lpstr>Baptism = Commitment to Jesus</vt:lpstr>
      <vt:lpstr>Baptism = For Remission of Sins</vt:lpstr>
      <vt:lpstr>Baptism = For Remission of Sins</vt:lpstr>
      <vt:lpstr> Proof of the Proposition</vt:lpstr>
      <vt:lpstr>Died TO The Law  vs   The Law Died</vt:lpstr>
      <vt:lpstr> Proof of Proposition</vt:lpstr>
      <vt:lpstr> Proof of Proposition</vt:lpstr>
      <vt:lpstr> Proof of Proposition</vt:lpstr>
      <vt:lpstr> Proof of Proposition</vt:lpstr>
      <vt:lpstr> Proof of Proposition</vt:lpstr>
      <vt:lpstr> Proof of Proposition</vt:lpstr>
      <vt:lpstr> Proof of Proposition</vt:lpstr>
      <vt:lpstr> Proof of Proposition</vt:lpstr>
      <vt:lpstr> Proof of Proposition</vt:lpstr>
      <vt:lpstr> Proof of Proposition</vt:lpstr>
      <vt:lpstr> Proof of Proposition</vt:lpstr>
      <vt:lpstr> Proof of Proposition</vt:lpstr>
      <vt:lpstr> Proof of Proposition</vt:lpstr>
      <vt:lpstr> Proof of Proposition</vt:lpstr>
      <vt:lpstr> AD 70 Doctrine and the Covenants</vt:lpstr>
      <vt:lpstr> No Overlapping of Covenants</vt:lpstr>
      <vt:lpstr> Significance of the Torn Veil</vt:lpstr>
      <vt:lpstr> Misused Texts</vt:lpstr>
      <vt:lpstr> Misused Texts</vt:lpstr>
      <vt:lpstr>Jesus’ Blood Not Needed Now</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AD 70 Doctrine Concerning the Law of Moses</dc:title>
  <dc:creator>Terry</dc:creator>
  <cp:lastModifiedBy>Terry</cp:lastModifiedBy>
  <cp:revision>23</cp:revision>
  <dcterms:created xsi:type="dcterms:W3CDTF">2011-09-14T16:57:33Z</dcterms:created>
  <dcterms:modified xsi:type="dcterms:W3CDTF">2011-09-14T20:24:12Z</dcterms:modified>
</cp:coreProperties>
</file>