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7" r:id="rId3"/>
    <p:sldId id="258" r:id="rId4"/>
    <p:sldId id="266" r:id="rId5"/>
    <p:sldId id="262" r:id="rId6"/>
    <p:sldId id="267" r:id="rId7"/>
    <p:sldId id="263" r:id="rId8"/>
    <p:sldId id="268" r:id="rId9"/>
    <p:sldId id="261"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4" r:id="rId25"/>
    <p:sldId id="285" r:id="rId26"/>
    <p:sldId id="286" r:id="rId27"/>
    <p:sldId id="25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554" autoAdjust="0"/>
  </p:normalViewPr>
  <p:slideViewPr>
    <p:cSldViewPr>
      <p:cViewPr varScale="1">
        <p:scale>
          <a:sx n="60" d="100"/>
          <a:sy n="60" d="100"/>
        </p:scale>
        <p:origin x="-96" y="-6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54035AF-6FA5-49EA-851C-3739EEB7C461}" type="datetimeFigureOut">
              <a:rPr lang="en-US" smtClean="0"/>
              <a:t>10/3/2011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45E48F2-EF30-4023-9EFE-87A009D4944C}" type="slidenum">
              <a:rPr lang="en-US" smtClean="0"/>
              <a:t>‹#›</a:t>
            </a:fld>
            <a:endParaRPr lang="en-US"/>
          </a:p>
        </p:txBody>
      </p:sp>
    </p:spTree>
    <p:extLst>
      <p:ext uri="{BB962C8B-B14F-4D97-AF65-F5344CB8AC3E}">
        <p14:creationId xmlns:p14="http://schemas.microsoft.com/office/powerpoint/2010/main" val="15153843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9BA37E-369E-437D-BBD4-A96A4F7640E2}" type="datetimeFigureOut">
              <a:rPr lang="en-US" smtClean="0"/>
              <a:t>10/3/2011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FCBB60-5DD9-4463-B066-651B177E1AB7}" type="slidenum">
              <a:rPr lang="en-US" smtClean="0"/>
              <a:t>‹#›</a:t>
            </a:fld>
            <a:endParaRPr lang="en-US"/>
          </a:p>
        </p:txBody>
      </p:sp>
    </p:spTree>
    <p:extLst>
      <p:ext uri="{BB962C8B-B14F-4D97-AF65-F5344CB8AC3E}">
        <p14:creationId xmlns:p14="http://schemas.microsoft.com/office/powerpoint/2010/main" val="271135120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AD36DF-5F96-42E3-AE22-29EE27292B5B}" type="datetime1">
              <a:rPr lang="en-US" smtClean="0"/>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BC64B-A349-4505-B28F-6AB608C06925}" type="slidenum">
              <a:rPr lang="en-US" smtClean="0"/>
              <a:t>‹#›</a:t>
            </a:fld>
            <a:endParaRPr lang="en-US"/>
          </a:p>
        </p:txBody>
      </p:sp>
    </p:spTree>
    <p:extLst>
      <p:ext uri="{BB962C8B-B14F-4D97-AF65-F5344CB8AC3E}">
        <p14:creationId xmlns:p14="http://schemas.microsoft.com/office/powerpoint/2010/main" val="3514016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09752A-3601-4FBB-B3AA-30A09E3A1E04}" type="datetime1">
              <a:rPr lang="en-US" smtClean="0"/>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BC64B-A349-4505-B28F-6AB608C06925}" type="slidenum">
              <a:rPr lang="en-US" smtClean="0"/>
              <a:t>‹#›</a:t>
            </a:fld>
            <a:endParaRPr lang="en-US"/>
          </a:p>
        </p:txBody>
      </p:sp>
    </p:spTree>
    <p:extLst>
      <p:ext uri="{BB962C8B-B14F-4D97-AF65-F5344CB8AC3E}">
        <p14:creationId xmlns:p14="http://schemas.microsoft.com/office/powerpoint/2010/main" val="2433951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855D0C-7B7F-428C-A1A2-6AE750712AF3}" type="datetime1">
              <a:rPr lang="en-US" smtClean="0"/>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BC64B-A349-4505-B28F-6AB608C06925}" type="slidenum">
              <a:rPr lang="en-US" smtClean="0"/>
              <a:t>‹#›</a:t>
            </a:fld>
            <a:endParaRPr lang="en-US"/>
          </a:p>
        </p:txBody>
      </p:sp>
    </p:spTree>
    <p:extLst>
      <p:ext uri="{BB962C8B-B14F-4D97-AF65-F5344CB8AC3E}">
        <p14:creationId xmlns:p14="http://schemas.microsoft.com/office/powerpoint/2010/main" val="3931527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57B68D-D6C9-466B-B74A-B2BD8BD6DB70}" type="datetime1">
              <a:rPr lang="en-US" smtClean="0"/>
              <a:t>10/3/2011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BBC64B-A349-4505-B28F-6AB608C06925}" type="slidenum">
              <a:rPr lang="en-US" smtClean="0"/>
              <a:pPr/>
              <a:t>‹#›</a:t>
            </a:fld>
            <a:endParaRPr lang="en-US" dirty="0"/>
          </a:p>
        </p:txBody>
      </p:sp>
    </p:spTree>
    <p:extLst>
      <p:ext uri="{BB962C8B-B14F-4D97-AF65-F5344CB8AC3E}">
        <p14:creationId xmlns:p14="http://schemas.microsoft.com/office/powerpoint/2010/main" val="386148271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37089C-3409-446A-A203-90392BCA22FE}" type="datetime1">
              <a:rPr lang="en-US" smtClean="0"/>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BBC64B-A349-4505-B28F-6AB608C06925}" type="slidenum">
              <a:rPr lang="en-US" smtClean="0"/>
              <a:t>‹#›</a:t>
            </a:fld>
            <a:endParaRPr lang="en-US"/>
          </a:p>
        </p:txBody>
      </p:sp>
    </p:spTree>
    <p:extLst>
      <p:ext uri="{BB962C8B-B14F-4D97-AF65-F5344CB8AC3E}">
        <p14:creationId xmlns:p14="http://schemas.microsoft.com/office/powerpoint/2010/main" val="514357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059495-A99F-42E8-83DD-ADF63398C10E}" type="datetime1">
              <a:rPr lang="en-US" smtClean="0"/>
              <a:t>10/3/2011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BBC64B-A349-4505-B28F-6AB608C06925}" type="slidenum">
              <a:rPr lang="en-US" smtClean="0"/>
              <a:t>‹#›</a:t>
            </a:fld>
            <a:endParaRPr lang="en-US"/>
          </a:p>
        </p:txBody>
      </p:sp>
    </p:spTree>
    <p:extLst>
      <p:ext uri="{BB962C8B-B14F-4D97-AF65-F5344CB8AC3E}">
        <p14:creationId xmlns:p14="http://schemas.microsoft.com/office/powerpoint/2010/main" val="912009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11D3A5-181A-424E-8BA9-4E48E76A7D61}" type="datetime1">
              <a:rPr lang="en-US" smtClean="0"/>
              <a:t>10/3/2011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BBC64B-A349-4505-B28F-6AB608C06925}" type="slidenum">
              <a:rPr lang="en-US" smtClean="0"/>
              <a:t>‹#›</a:t>
            </a:fld>
            <a:endParaRPr lang="en-US"/>
          </a:p>
        </p:txBody>
      </p:sp>
    </p:spTree>
    <p:extLst>
      <p:ext uri="{BB962C8B-B14F-4D97-AF65-F5344CB8AC3E}">
        <p14:creationId xmlns:p14="http://schemas.microsoft.com/office/powerpoint/2010/main" val="1175832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844243-E609-4D73-A663-5DA744A13B75}" type="datetime1">
              <a:rPr lang="en-US" smtClean="0"/>
              <a:t>10/3/2011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BBC64B-A349-4505-B28F-6AB608C06925}" type="slidenum">
              <a:rPr lang="en-US" smtClean="0"/>
              <a:t>‹#›</a:t>
            </a:fld>
            <a:endParaRPr lang="en-US"/>
          </a:p>
        </p:txBody>
      </p:sp>
    </p:spTree>
    <p:extLst>
      <p:ext uri="{BB962C8B-B14F-4D97-AF65-F5344CB8AC3E}">
        <p14:creationId xmlns:p14="http://schemas.microsoft.com/office/powerpoint/2010/main" val="3854965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F52E09-FDB8-421C-B429-A1E3D709AEEB}" type="datetime1">
              <a:rPr lang="en-US" smtClean="0"/>
              <a:t>10/3/2011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lvl1pPr>
              <a:defRPr b="1">
                <a:solidFill>
                  <a:schemeClr val="tx1"/>
                </a:solidFill>
              </a:defRPr>
            </a:lvl1pPr>
          </a:lstStyle>
          <a:p>
            <a:fld id="{D0BBC64B-A349-4505-B28F-6AB608C06925}" type="slidenum">
              <a:rPr lang="en-US" smtClean="0"/>
              <a:pPr/>
              <a:t>‹#›</a:t>
            </a:fld>
            <a:endParaRPr lang="en-US" dirty="0"/>
          </a:p>
        </p:txBody>
      </p:sp>
    </p:spTree>
    <p:extLst>
      <p:ext uri="{BB962C8B-B14F-4D97-AF65-F5344CB8AC3E}">
        <p14:creationId xmlns:p14="http://schemas.microsoft.com/office/powerpoint/2010/main" val="294954968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AFF055-DF20-4787-AD1F-87576AD430A9}" type="datetime1">
              <a:rPr lang="en-US" smtClean="0"/>
              <a:t>10/3/2011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BBC64B-A349-4505-B28F-6AB608C06925}" type="slidenum">
              <a:rPr lang="en-US" smtClean="0"/>
              <a:t>‹#›</a:t>
            </a:fld>
            <a:endParaRPr lang="en-US"/>
          </a:p>
        </p:txBody>
      </p:sp>
    </p:spTree>
    <p:extLst>
      <p:ext uri="{BB962C8B-B14F-4D97-AF65-F5344CB8AC3E}">
        <p14:creationId xmlns:p14="http://schemas.microsoft.com/office/powerpoint/2010/main" val="1968067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86F6A1-7ADD-4C95-AD76-A5DA7940166C}" type="datetime1">
              <a:rPr lang="en-US" smtClean="0"/>
              <a:t>10/3/2011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BBC64B-A349-4505-B28F-6AB608C06925}" type="slidenum">
              <a:rPr lang="en-US" smtClean="0"/>
              <a:t>‹#›</a:t>
            </a:fld>
            <a:endParaRPr lang="en-US"/>
          </a:p>
        </p:txBody>
      </p:sp>
    </p:spTree>
    <p:extLst>
      <p:ext uri="{BB962C8B-B14F-4D97-AF65-F5344CB8AC3E}">
        <p14:creationId xmlns:p14="http://schemas.microsoft.com/office/powerpoint/2010/main" val="2681002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13">
            <a:extLst>
              <a:ext uri="{28A0092B-C50C-407E-A947-70E740481C1C}">
                <a14:useLocalDpi xmlns:a14="http://schemas.microsoft.com/office/drawing/2010/main" val="0"/>
              </a:ext>
            </a:extLst>
          </a:blip>
          <a:srcRect l="21199" t="15963" r="1429" b="5688"/>
          <a:stretch/>
        </p:blipFill>
        <p:spPr>
          <a:xfrm>
            <a:off x="0" y="-70603"/>
            <a:ext cx="9144000" cy="6944682"/>
          </a:xfrm>
          <a:prstGeom prst="rect">
            <a:avLst/>
          </a:prstGeom>
        </p:spPr>
      </p:pic>
      <p:sp>
        <p:nvSpPr>
          <p:cNvPr id="2" name="Title Placeholder 1"/>
          <p:cNvSpPr>
            <a:spLocks noGrp="1"/>
          </p:cNvSpPr>
          <p:nvPr>
            <p:ph type="title"/>
          </p:nvPr>
        </p:nvSpPr>
        <p:spPr>
          <a:xfrm>
            <a:off x="457200" y="274638"/>
            <a:ext cx="8229600" cy="86836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295400"/>
            <a:ext cx="8229600" cy="48307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5FB116-705C-4F2D-AD4B-49FC4D14899B}" type="datetime1">
              <a:rPr lang="en-US" smtClean="0"/>
              <a:t>10/3/2011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b="1">
                <a:solidFill>
                  <a:schemeClr val="tx1"/>
                </a:solidFill>
              </a:defRPr>
            </a:lvl1pPr>
          </a:lstStyle>
          <a:p>
            <a:fld id="{D0BBC64B-A349-4505-B28F-6AB608C06925}" type="slidenum">
              <a:rPr lang="en-US" smtClean="0"/>
              <a:pPr/>
              <a:t>‹#›</a:t>
            </a:fld>
            <a:endParaRPr lang="en-US" dirty="0"/>
          </a:p>
        </p:txBody>
      </p:sp>
    </p:spTree>
    <p:extLst>
      <p:ext uri="{BB962C8B-B14F-4D97-AF65-F5344CB8AC3E}">
        <p14:creationId xmlns:p14="http://schemas.microsoft.com/office/powerpoint/2010/main" val="1202022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hf hdr="0" ftr="0" dt="0"/>
  <p:txStyles>
    <p:titleStyle>
      <a:lvl1pPr algn="l" defTabSz="914400" rtl="0" eaLnBrk="1" latinLnBrk="0" hangingPunct="1">
        <a:spcBef>
          <a:spcPct val="0"/>
        </a:spcBef>
        <a:buNone/>
        <a:defRPr sz="4000" b="1" kern="1200">
          <a:solidFill>
            <a:srgbClr val="FF000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b="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1"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b="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b="1"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b="1"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0BBC64B-A349-4505-B28F-6AB608C06925}" type="slidenum">
              <a:rPr lang="en-US" smtClean="0"/>
              <a:pPr/>
              <a:t>1</a:t>
            </a:fld>
            <a:endParaRPr lang="en-US" dirty="0"/>
          </a:p>
        </p:txBody>
      </p:sp>
    </p:spTree>
    <p:extLst>
      <p:ext uri="{BB962C8B-B14F-4D97-AF65-F5344CB8AC3E}">
        <p14:creationId xmlns:p14="http://schemas.microsoft.com/office/powerpoint/2010/main" val="1973186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Establishment of the Kingdom</a:t>
            </a:r>
          </a:p>
        </p:txBody>
      </p:sp>
      <p:sp>
        <p:nvSpPr>
          <p:cNvPr id="3" name="Content Placeholder 2"/>
          <p:cNvSpPr>
            <a:spLocks noGrp="1"/>
          </p:cNvSpPr>
          <p:nvPr>
            <p:ph idx="1"/>
          </p:nvPr>
        </p:nvSpPr>
        <p:spPr/>
        <p:txBody>
          <a:bodyPr/>
          <a:lstStyle/>
          <a:p>
            <a:r>
              <a:rPr lang="en-US" dirty="0" smtClean="0"/>
              <a:t>The period of transition is the “Last Days.”</a:t>
            </a:r>
          </a:p>
          <a:p>
            <a:endParaRPr lang="en-US" dirty="0" smtClean="0"/>
          </a:p>
        </p:txBody>
      </p:sp>
      <p:sp>
        <p:nvSpPr>
          <p:cNvPr id="4" name="Slide Number Placeholder 3"/>
          <p:cNvSpPr>
            <a:spLocks noGrp="1"/>
          </p:cNvSpPr>
          <p:nvPr>
            <p:ph type="sldNum" sz="quarter" idx="12"/>
          </p:nvPr>
        </p:nvSpPr>
        <p:spPr/>
        <p:txBody>
          <a:bodyPr/>
          <a:lstStyle/>
          <a:p>
            <a:fld id="{D0BBC64B-A349-4505-B28F-6AB608C06925}" type="slidenum">
              <a:rPr lang="en-US" smtClean="0"/>
              <a:pPr/>
              <a:t>10</a:t>
            </a:fld>
            <a:endParaRPr lang="en-US" dirty="0"/>
          </a:p>
        </p:txBody>
      </p:sp>
    </p:spTree>
    <p:extLst>
      <p:ext uri="{BB962C8B-B14F-4D97-AF65-F5344CB8AC3E}">
        <p14:creationId xmlns:p14="http://schemas.microsoft.com/office/powerpoint/2010/main" val="424100210"/>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610600" cy="3477875"/>
          </a:xfrm>
          <a:prstGeom prst="rect">
            <a:avLst/>
          </a:prstGeom>
          <a:noFill/>
        </p:spPr>
        <p:txBody>
          <a:bodyPr wrap="square" rtlCol="0">
            <a:spAutoFit/>
          </a:bodyPr>
          <a:lstStyle/>
          <a:p>
            <a:r>
              <a:rPr lang="en-US" sz="2800" b="1" dirty="0"/>
              <a:t>“My opinion is that the last days began after the four hundred years of biblical silence after the close of Malachi, and the coming of John the Baptist, whose work began six months before Jesus, and who introduced Jesus as the Messiah. Obviously, the last days of the Mosaic Age concluded with the destruction of Jerusalem in </a:t>
            </a:r>
            <a:r>
              <a:rPr lang="en-US" sz="2800" b="1" cap="small" dirty="0" err="1"/>
              <a:t>a.d.</a:t>
            </a:r>
            <a:r>
              <a:rPr lang="en-US" sz="2800" b="1" dirty="0"/>
              <a:t> </a:t>
            </a:r>
            <a:r>
              <a:rPr lang="en-US" sz="2800" b="1" dirty="0" smtClean="0"/>
              <a:t>70.” </a:t>
            </a:r>
          </a:p>
          <a:p>
            <a:pPr algn="r"/>
            <a:r>
              <a:rPr lang="en-US" sz="2400" b="1" dirty="0" smtClean="0"/>
              <a:t>–Samuel Dawson</a:t>
            </a:r>
            <a:endParaRPr lang="en-US" sz="2400" b="1" dirty="0"/>
          </a:p>
        </p:txBody>
      </p:sp>
      <p:sp>
        <p:nvSpPr>
          <p:cNvPr id="3" name="Slide Number Placeholder 2"/>
          <p:cNvSpPr>
            <a:spLocks noGrp="1"/>
          </p:cNvSpPr>
          <p:nvPr>
            <p:ph type="sldNum" sz="quarter" idx="12"/>
          </p:nvPr>
        </p:nvSpPr>
        <p:spPr/>
        <p:txBody>
          <a:bodyPr/>
          <a:lstStyle/>
          <a:p>
            <a:fld id="{D0BBC64B-A349-4505-B28F-6AB608C06925}" type="slidenum">
              <a:rPr lang="en-US" smtClean="0"/>
              <a:pPr/>
              <a:t>11</a:t>
            </a:fld>
            <a:endParaRPr lang="en-US" dirty="0"/>
          </a:p>
        </p:txBody>
      </p:sp>
    </p:spTree>
    <p:extLst>
      <p:ext uri="{BB962C8B-B14F-4D97-AF65-F5344CB8AC3E}">
        <p14:creationId xmlns:p14="http://schemas.microsoft.com/office/powerpoint/2010/main" val="467702104"/>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610600" cy="3046988"/>
          </a:xfrm>
          <a:prstGeom prst="rect">
            <a:avLst/>
          </a:prstGeom>
          <a:noFill/>
        </p:spPr>
        <p:txBody>
          <a:bodyPr wrap="square" rtlCol="0">
            <a:spAutoFit/>
          </a:bodyPr>
          <a:lstStyle/>
          <a:p>
            <a:r>
              <a:rPr lang="en-US" sz="2800" b="1" dirty="0"/>
              <a:t>“The term ‘the last days’ has nothing to do with the end of time or the end of the Christian age, or even as a definition of the entire Christian age. In my book, </a:t>
            </a:r>
            <a:r>
              <a:rPr lang="en-US" sz="2800" b="1" i="1" dirty="0"/>
              <a:t>The Last Days Identified</a:t>
            </a:r>
            <a:r>
              <a:rPr lang="en-US" sz="2800" b="1" dirty="0"/>
              <a:t>, I examine every major text that mentions the last days, and I show that not one of them refers to the Christian age</a:t>
            </a:r>
            <a:r>
              <a:rPr lang="en-US" sz="2800" b="1" dirty="0" smtClean="0"/>
              <a:t>”</a:t>
            </a:r>
          </a:p>
          <a:p>
            <a:pPr algn="r"/>
            <a:r>
              <a:rPr lang="en-US" sz="2400" b="1" dirty="0" smtClean="0"/>
              <a:t>–Don K. Preston</a:t>
            </a:r>
            <a:endParaRPr lang="en-US" sz="2400" b="1" dirty="0"/>
          </a:p>
        </p:txBody>
      </p:sp>
      <p:sp>
        <p:nvSpPr>
          <p:cNvPr id="3" name="Slide Number Placeholder 2"/>
          <p:cNvSpPr>
            <a:spLocks noGrp="1"/>
          </p:cNvSpPr>
          <p:nvPr>
            <p:ph type="sldNum" sz="quarter" idx="12"/>
          </p:nvPr>
        </p:nvSpPr>
        <p:spPr/>
        <p:txBody>
          <a:bodyPr/>
          <a:lstStyle/>
          <a:p>
            <a:fld id="{D0BBC64B-A349-4505-B28F-6AB608C06925}" type="slidenum">
              <a:rPr lang="en-US" smtClean="0"/>
              <a:pPr/>
              <a:t>12</a:t>
            </a:fld>
            <a:endParaRPr lang="en-US" dirty="0"/>
          </a:p>
        </p:txBody>
      </p:sp>
    </p:spTree>
    <p:extLst>
      <p:ext uri="{BB962C8B-B14F-4D97-AF65-F5344CB8AC3E}">
        <p14:creationId xmlns:p14="http://schemas.microsoft.com/office/powerpoint/2010/main" val="3512566574"/>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Establishment of the Kingdom</a:t>
            </a:r>
          </a:p>
        </p:txBody>
      </p:sp>
      <p:sp>
        <p:nvSpPr>
          <p:cNvPr id="3" name="Content Placeholder 2"/>
          <p:cNvSpPr>
            <a:spLocks noGrp="1"/>
          </p:cNvSpPr>
          <p:nvPr>
            <p:ph idx="1"/>
          </p:nvPr>
        </p:nvSpPr>
        <p:spPr/>
        <p:txBody>
          <a:bodyPr/>
          <a:lstStyle/>
          <a:p>
            <a:r>
              <a:rPr lang="en-US" dirty="0" smtClean="0"/>
              <a:t>The period of transition is the “Last Days.”</a:t>
            </a:r>
          </a:p>
          <a:p>
            <a:r>
              <a:rPr lang="en-US" dirty="0" smtClean="0"/>
              <a:t>Joel 2:28–32</a:t>
            </a:r>
          </a:p>
          <a:p>
            <a:r>
              <a:rPr lang="en-US" dirty="0" smtClean="0"/>
              <a:t>Peter declares that the last days had begun (Acts 2:16–21).</a:t>
            </a:r>
          </a:p>
          <a:p>
            <a:r>
              <a:rPr lang="en-US" dirty="0" smtClean="0"/>
              <a:t>1 Corinthians 13:11</a:t>
            </a:r>
          </a:p>
          <a:p>
            <a:endParaRPr lang="en-US" dirty="0" smtClean="0"/>
          </a:p>
        </p:txBody>
      </p:sp>
      <p:sp>
        <p:nvSpPr>
          <p:cNvPr id="4" name="Slide Number Placeholder 3"/>
          <p:cNvSpPr>
            <a:spLocks noGrp="1"/>
          </p:cNvSpPr>
          <p:nvPr>
            <p:ph type="sldNum" sz="quarter" idx="12"/>
          </p:nvPr>
        </p:nvSpPr>
        <p:spPr/>
        <p:txBody>
          <a:bodyPr/>
          <a:lstStyle/>
          <a:p>
            <a:fld id="{D0BBC64B-A349-4505-B28F-6AB608C06925}" type="slidenum">
              <a:rPr lang="en-US" smtClean="0"/>
              <a:pPr/>
              <a:t>13</a:t>
            </a:fld>
            <a:endParaRPr lang="en-US" dirty="0"/>
          </a:p>
        </p:txBody>
      </p:sp>
    </p:spTree>
    <p:extLst>
      <p:ext uri="{BB962C8B-B14F-4D97-AF65-F5344CB8AC3E}">
        <p14:creationId xmlns:p14="http://schemas.microsoft.com/office/powerpoint/2010/main" val="27242447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left)">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610600" cy="5632311"/>
          </a:xfrm>
          <a:prstGeom prst="rect">
            <a:avLst/>
          </a:prstGeom>
          <a:noFill/>
        </p:spPr>
        <p:txBody>
          <a:bodyPr wrap="square" rtlCol="0">
            <a:spAutoFit/>
          </a:bodyPr>
          <a:lstStyle/>
          <a:p>
            <a:r>
              <a:rPr lang="en-US" sz="2400" b="1" dirty="0"/>
              <a:t>“What reward did Jesus give to </a:t>
            </a:r>
            <a:r>
              <a:rPr lang="en-US" sz="2400" b="1" i="1" dirty="0"/>
              <a:t>every man </a:t>
            </a:r>
            <a:r>
              <a:rPr lang="en-US" sz="2400" b="1" dirty="0"/>
              <a:t>on Pentecost day? Is the day of beginning the day of judgment? Would it not be more reasonable to put this judgment at the ‘end’ rather than the ‘beginning?’ Jesus </a:t>
            </a:r>
            <a:r>
              <a:rPr lang="en-US" sz="2400" b="1" dirty="0" smtClean="0"/>
              <a:t>came </a:t>
            </a:r>
            <a:r>
              <a:rPr lang="en-US" sz="2400" b="1" dirty="0"/>
              <a:t>in the end of the Jewish age in judgment upon all who opposed his rule and authority… That was his coming in glory (Matt. 16:27) to reward every man according to his work…</a:t>
            </a:r>
            <a:br>
              <a:rPr lang="en-US" sz="2400" b="1" dirty="0"/>
            </a:br>
            <a:r>
              <a:rPr lang="en-US" sz="2400" b="1" dirty="0"/>
              <a:t/>
            </a:r>
            <a:br>
              <a:rPr lang="en-US" sz="2400" b="1" dirty="0"/>
            </a:br>
            <a:r>
              <a:rPr lang="en-US" sz="2400" b="1" dirty="0"/>
              <a:t>“Therefore, Mark 9:1; Matthew 16:27–28; Matthew 24:30; and Revelation 22:12 are concurrent passages and relate to the coming of Christ in his kingdom with power and in glory and judgment at the end of Judaism. Pentecost was the beginning of his kingdom, but the fall of Jerusalem was the climactic state of its development and manifestation in power, glory, and </a:t>
            </a:r>
            <a:r>
              <a:rPr lang="en-US" sz="2400" b="1" dirty="0" smtClean="0"/>
              <a:t>judgment.” </a:t>
            </a:r>
          </a:p>
          <a:p>
            <a:pPr algn="r"/>
            <a:r>
              <a:rPr lang="en-US" sz="2400" b="1" dirty="0" smtClean="0"/>
              <a:t>–Max King</a:t>
            </a:r>
            <a:endParaRPr lang="en-US" sz="2400" b="1" dirty="0"/>
          </a:p>
        </p:txBody>
      </p:sp>
      <p:sp>
        <p:nvSpPr>
          <p:cNvPr id="3" name="Slide Number Placeholder 2"/>
          <p:cNvSpPr>
            <a:spLocks noGrp="1"/>
          </p:cNvSpPr>
          <p:nvPr>
            <p:ph type="sldNum" sz="quarter" idx="12"/>
          </p:nvPr>
        </p:nvSpPr>
        <p:spPr/>
        <p:txBody>
          <a:bodyPr/>
          <a:lstStyle/>
          <a:p>
            <a:fld id="{D0BBC64B-A349-4505-B28F-6AB608C06925}" type="slidenum">
              <a:rPr lang="en-US" smtClean="0"/>
              <a:pPr/>
              <a:t>14</a:t>
            </a:fld>
            <a:endParaRPr lang="en-US" dirty="0"/>
          </a:p>
        </p:txBody>
      </p:sp>
    </p:spTree>
    <p:extLst>
      <p:ext uri="{BB962C8B-B14F-4D97-AF65-F5344CB8AC3E}">
        <p14:creationId xmlns:p14="http://schemas.microsoft.com/office/powerpoint/2010/main" val="3720024077"/>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Establishment of the Kingdom</a:t>
            </a:r>
          </a:p>
        </p:txBody>
      </p:sp>
      <p:sp>
        <p:nvSpPr>
          <p:cNvPr id="3" name="Content Placeholder 2"/>
          <p:cNvSpPr>
            <a:spLocks noGrp="1"/>
          </p:cNvSpPr>
          <p:nvPr>
            <p:ph idx="1"/>
          </p:nvPr>
        </p:nvSpPr>
        <p:spPr/>
        <p:txBody>
          <a:bodyPr/>
          <a:lstStyle/>
          <a:p>
            <a:r>
              <a:rPr lang="en-US" dirty="0" smtClean="0"/>
              <a:t>When did Jesus receive His authority?</a:t>
            </a:r>
          </a:p>
          <a:p>
            <a:pPr lvl="1"/>
            <a:r>
              <a:rPr lang="en-US" dirty="0" smtClean="0"/>
              <a:t>Parable of the Minas (Luke 19).</a:t>
            </a:r>
          </a:p>
          <a:p>
            <a:pPr lvl="1"/>
            <a:r>
              <a:rPr lang="en-US" dirty="0" smtClean="0"/>
              <a:t>“all authority” (Matthew 28:18).</a:t>
            </a:r>
          </a:p>
          <a:p>
            <a:r>
              <a:rPr lang="en-US" dirty="0" smtClean="0"/>
              <a:t>Jesus could not fully reign as King until Israel—the final enemy needing to be destroyed—was taken and placed under the feet of Jesus the King. </a:t>
            </a:r>
          </a:p>
          <a:p>
            <a:endParaRPr lang="en-US" dirty="0" smtClean="0"/>
          </a:p>
        </p:txBody>
      </p:sp>
      <p:sp>
        <p:nvSpPr>
          <p:cNvPr id="4" name="Slide Number Placeholder 3"/>
          <p:cNvSpPr>
            <a:spLocks noGrp="1"/>
          </p:cNvSpPr>
          <p:nvPr>
            <p:ph type="sldNum" sz="quarter" idx="12"/>
          </p:nvPr>
        </p:nvSpPr>
        <p:spPr/>
        <p:txBody>
          <a:bodyPr/>
          <a:lstStyle/>
          <a:p>
            <a:fld id="{D0BBC64B-A349-4505-B28F-6AB608C06925}" type="slidenum">
              <a:rPr lang="en-US" smtClean="0"/>
              <a:pPr/>
              <a:t>15</a:t>
            </a:fld>
            <a:endParaRPr lang="en-US" dirty="0"/>
          </a:p>
        </p:txBody>
      </p:sp>
    </p:spTree>
    <p:extLst>
      <p:ext uri="{BB962C8B-B14F-4D97-AF65-F5344CB8AC3E}">
        <p14:creationId xmlns:p14="http://schemas.microsoft.com/office/powerpoint/2010/main" val="49959341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Galatians 4</a:t>
            </a:r>
            <a:endParaRPr lang="en-US" dirty="0"/>
          </a:p>
        </p:txBody>
      </p:sp>
      <p:sp>
        <p:nvSpPr>
          <p:cNvPr id="3" name="Content Placeholder 2"/>
          <p:cNvSpPr>
            <a:spLocks noGrp="1"/>
          </p:cNvSpPr>
          <p:nvPr>
            <p:ph idx="1"/>
          </p:nvPr>
        </p:nvSpPr>
        <p:spPr/>
        <p:txBody>
          <a:bodyPr/>
          <a:lstStyle/>
          <a:p>
            <a:r>
              <a:rPr lang="en-US" dirty="0" smtClean="0"/>
              <a:t>The problem with the R.E. position is that the text does not support it. </a:t>
            </a:r>
          </a:p>
          <a:p>
            <a:pPr lvl="1"/>
            <a:r>
              <a:rPr lang="en-US" dirty="0" smtClean="0"/>
              <a:t>“Tell me, you who desire to be under the law, do you not listen to the law?” (v. 21). </a:t>
            </a:r>
          </a:p>
          <a:p>
            <a:r>
              <a:rPr lang="en-US" dirty="0" smtClean="0"/>
              <a:t>The question was whether the Galatian brethren were going to hold themselves to the slavery of the Old Covenant or live under the liberty of the New Covenant. </a:t>
            </a:r>
          </a:p>
          <a:p>
            <a:pPr lvl="1"/>
            <a:endParaRPr lang="en-US" dirty="0" smtClean="0"/>
          </a:p>
        </p:txBody>
      </p:sp>
      <p:sp>
        <p:nvSpPr>
          <p:cNvPr id="4" name="Slide Number Placeholder 3"/>
          <p:cNvSpPr>
            <a:spLocks noGrp="1"/>
          </p:cNvSpPr>
          <p:nvPr>
            <p:ph type="sldNum" sz="quarter" idx="12"/>
          </p:nvPr>
        </p:nvSpPr>
        <p:spPr/>
        <p:txBody>
          <a:bodyPr/>
          <a:lstStyle/>
          <a:p>
            <a:fld id="{D0BBC64B-A349-4505-B28F-6AB608C06925}" type="slidenum">
              <a:rPr lang="en-US" smtClean="0"/>
              <a:pPr/>
              <a:t>16</a:t>
            </a:fld>
            <a:endParaRPr lang="en-US" dirty="0"/>
          </a:p>
        </p:txBody>
      </p:sp>
    </p:spTree>
    <p:extLst>
      <p:ext uri="{BB962C8B-B14F-4D97-AF65-F5344CB8AC3E}">
        <p14:creationId xmlns:p14="http://schemas.microsoft.com/office/powerpoint/2010/main" val="1244433093"/>
      </p:ext>
    </p:ext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did Jesus receive His power?</a:t>
            </a:r>
            <a:endParaRPr lang="en-US" dirty="0"/>
          </a:p>
        </p:txBody>
      </p:sp>
      <p:sp>
        <p:nvSpPr>
          <p:cNvPr id="3" name="Content Placeholder 2"/>
          <p:cNvSpPr>
            <a:spLocks noGrp="1"/>
          </p:cNvSpPr>
          <p:nvPr>
            <p:ph idx="1"/>
          </p:nvPr>
        </p:nvSpPr>
        <p:spPr/>
        <p:txBody>
          <a:bodyPr/>
          <a:lstStyle/>
          <a:p>
            <a:r>
              <a:rPr lang="en-US" dirty="0" smtClean="0"/>
              <a:t>Matthew 28:18</a:t>
            </a:r>
          </a:p>
          <a:p>
            <a:r>
              <a:rPr lang="en-US" dirty="0" smtClean="0"/>
              <a:t>Ephesians 1:20–23</a:t>
            </a:r>
          </a:p>
          <a:p>
            <a:r>
              <a:rPr lang="en-US" dirty="0" smtClean="0"/>
              <a:t>Jesus received His power and authority upon his resurrection. </a:t>
            </a:r>
          </a:p>
        </p:txBody>
      </p:sp>
      <p:sp>
        <p:nvSpPr>
          <p:cNvPr id="4" name="Slide Number Placeholder 3"/>
          <p:cNvSpPr>
            <a:spLocks noGrp="1"/>
          </p:cNvSpPr>
          <p:nvPr>
            <p:ph type="sldNum" sz="quarter" idx="12"/>
          </p:nvPr>
        </p:nvSpPr>
        <p:spPr/>
        <p:txBody>
          <a:bodyPr/>
          <a:lstStyle/>
          <a:p>
            <a:fld id="{D0BBC64B-A349-4505-B28F-6AB608C06925}" type="slidenum">
              <a:rPr lang="en-US" smtClean="0"/>
              <a:pPr/>
              <a:t>17</a:t>
            </a:fld>
            <a:endParaRPr lang="en-US" dirty="0"/>
          </a:p>
        </p:txBody>
      </p:sp>
    </p:spTree>
    <p:extLst>
      <p:ext uri="{BB962C8B-B14F-4D97-AF65-F5344CB8AC3E}">
        <p14:creationId xmlns:p14="http://schemas.microsoft.com/office/powerpoint/2010/main" val="1244433093"/>
      </p:ext>
    </p:extLst>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was the Kingdom established?</a:t>
            </a:r>
            <a:endParaRPr lang="en-US" dirty="0"/>
          </a:p>
        </p:txBody>
      </p:sp>
      <p:sp>
        <p:nvSpPr>
          <p:cNvPr id="3" name="Content Placeholder 2"/>
          <p:cNvSpPr>
            <a:spLocks noGrp="1"/>
          </p:cNvSpPr>
          <p:nvPr>
            <p:ph idx="1"/>
          </p:nvPr>
        </p:nvSpPr>
        <p:spPr>
          <a:xfrm>
            <a:off x="457200" y="1295400"/>
            <a:ext cx="8229600" cy="5257800"/>
          </a:xfrm>
        </p:spPr>
        <p:txBody>
          <a:bodyPr>
            <a:normAutofit lnSpcReduction="10000"/>
          </a:bodyPr>
          <a:lstStyle/>
          <a:p>
            <a:r>
              <a:rPr lang="en-US" dirty="0" smtClean="0"/>
              <a:t>Ephesians 3:20–21</a:t>
            </a:r>
          </a:p>
          <a:p>
            <a:pPr lvl="1"/>
            <a:r>
              <a:rPr lang="en-US" dirty="0" smtClean="0"/>
              <a:t>A present power (v. 20).</a:t>
            </a:r>
          </a:p>
          <a:p>
            <a:pPr lvl="1"/>
            <a:r>
              <a:rPr lang="en-US" dirty="0" smtClean="0"/>
              <a:t>A present glory (v. 21). </a:t>
            </a:r>
          </a:p>
          <a:p>
            <a:r>
              <a:rPr lang="en-US" dirty="0" smtClean="0"/>
              <a:t>What is the kingdom in 2 Timothy 4 and </a:t>
            </a:r>
            <a:br>
              <a:rPr lang="en-US" dirty="0" smtClean="0"/>
            </a:br>
            <a:r>
              <a:rPr lang="en-US" dirty="0" smtClean="0"/>
              <a:t>2 Peter 1?</a:t>
            </a:r>
          </a:p>
          <a:p>
            <a:pPr lvl="1"/>
            <a:r>
              <a:rPr lang="en-US" dirty="0" smtClean="0"/>
              <a:t>R.E. equates all uses of “kingdom” with the church. </a:t>
            </a:r>
          </a:p>
          <a:p>
            <a:pPr lvl="1"/>
            <a:r>
              <a:rPr lang="en-US" dirty="0" smtClean="0"/>
              <a:t>“There is a phase of the kingdom that we enter after we leave this life” (Jackson). </a:t>
            </a:r>
          </a:p>
          <a:p>
            <a:pPr lvl="1"/>
            <a:r>
              <a:rPr lang="en-US" dirty="0" smtClean="0"/>
              <a:t>These passages are qualified by “heavenly” and eternal.” </a:t>
            </a:r>
            <a:endParaRPr lang="en-US" dirty="0"/>
          </a:p>
        </p:txBody>
      </p:sp>
      <p:sp>
        <p:nvSpPr>
          <p:cNvPr id="4" name="Slide Number Placeholder 3"/>
          <p:cNvSpPr>
            <a:spLocks noGrp="1"/>
          </p:cNvSpPr>
          <p:nvPr>
            <p:ph type="sldNum" sz="quarter" idx="12"/>
          </p:nvPr>
        </p:nvSpPr>
        <p:spPr/>
        <p:txBody>
          <a:bodyPr/>
          <a:lstStyle/>
          <a:p>
            <a:fld id="{D0BBC64B-A349-4505-B28F-6AB608C06925}" type="slidenum">
              <a:rPr lang="en-US" smtClean="0"/>
              <a:pPr/>
              <a:t>18</a:t>
            </a:fld>
            <a:endParaRPr lang="en-US" dirty="0"/>
          </a:p>
        </p:txBody>
      </p:sp>
    </p:spTree>
    <p:extLst>
      <p:ext uri="{BB962C8B-B14F-4D97-AF65-F5344CB8AC3E}">
        <p14:creationId xmlns:p14="http://schemas.microsoft.com/office/powerpoint/2010/main" val="2854043661"/>
      </p:ext>
    </p:extLst>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was the Kingdom established?</a:t>
            </a:r>
            <a:endParaRPr lang="en-US" dirty="0"/>
          </a:p>
        </p:txBody>
      </p:sp>
      <p:sp>
        <p:nvSpPr>
          <p:cNvPr id="3" name="Content Placeholder 2"/>
          <p:cNvSpPr>
            <a:spLocks noGrp="1"/>
          </p:cNvSpPr>
          <p:nvPr>
            <p:ph idx="1"/>
          </p:nvPr>
        </p:nvSpPr>
        <p:spPr>
          <a:xfrm>
            <a:off x="457200" y="1295400"/>
            <a:ext cx="8229600" cy="5257800"/>
          </a:xfrm>
        </p:spPr>
        <p:txBody>
          <a:bodyPr>
            <a:normAutofit/>
          </a:bodyPr>
          <a:lstStyle/>
          <a:p>
            <a:r>
              <a:rPr lang="en-US" dirty="0" smtClean="0"/>
              <a:t>The King had power prior to </a:t>
            </a:r>
            <a:r>
              <a:rPr lang="en-US" cap="small" dirty="0" err="1" smtClean="0"/>
              <a:t>a.d.</a:t>
            </a:r>
            <a:r>
              <a:rPr lang="en-US" cap="small" dirty="0" smtClean="0"/>
              <a:t> </a:t>
            </a:r>
            <a:r>
              <a:rPr lang="en-US" dirty="0" smtClean="0"/>
              <a:t>70.</a:t>
            </a:r>
          </a:p>
          <a:p>
            <a:r>
              <a:rPr lang="en-US" dirty="0" smtClean="0"/>
              <a:t>The kingdom was established prior to </a:t>
            </a:r>
            <a:r>
              <a:rPr lang="en-US" cap="small" dirty="0" err="1"/>
              <a:t>a.d.</a:t>
            </a:r>
            <a:r>
              <a:rPr lang="en-US" cap="small" dirty="0"/>
              <a:t> </a:t>
            </a:r>
            <a:r>
              <a:rPr lang="en-US" dirty="0"/>
              <a:t>70.</a:t>
            </a:r>
          </a:p>
          <a:p>
            <a:r>
              <a:rPr lang="en-US" dirty="0" smtClean="0"/>
              <a:t>The kingdom had power and glory prior to </a:t>
            </a:r>
            <a:r>
              <a:rPr lang="en-US" cap="small" dirty="0" err="1"/>
              <a:t>a.d.</a:t>
            </a:r>
            <a:r>
              <a:rPr lang="en-US" cap="small" dirty="0"/>
              <a:t> </a:t>
            </a:r>
            <a:r>
              <a:rPr lang="en-US" dirty="0"/>
              <a:t>70</a:t>
            </a:r>
            <a:r>
              <a:rPr lang="en-US" dirty="0" smtClean="0"/>
              <a:t>.</a:t>
            </a:r>
            <a:endParaRPr lang="en-US" dirty="0"/>
          </a:p>
        </p:txBody>
      </p:sp>
      <p:sp>
        <p:nvSpPr>
          <p:cNvPr id="4" name="Slide Number Placeholder 3"/>
          <p:cNvSpPr>
            <a:spLocks noGrp="1"/>
          </p:cNvSpPr>
          <p:nvPr>
            <p:ph type="sldNum" sz="quarter" idx="12"/>
          </p:nvPr>
        </p:nvSpPr>
        <p:spPr/>
        <p:txBody>
          <a:bodyPr/>
          <a:lstStyle/>
          <a:p>
            <a:fld id="{D0BBC64B-A349-4505-B28F-6AB608C06925}" type="slidenum">
              <a:rPr lang="en-US" smtClean="0"/>
              <a:pPr/>
              <a:t>19</a:t>
            </a:fld>
            <a:endParaRPr lang="en-US" dirty="0"/>
          </a:p>
        </p:txBody>
      </p:sp>
    </p:spTree>
    <p:extLst>
      <p:ext uri="{BB962C8B-B14F-4D97-AF65-F5344CB8AC3E}">
        <p14:creationId xmlns:p14="http://schemas.microsoft.com/office/powerpoint/2010/main" val="19420275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Slide Number Placeholder 1"/>
          <p:cNvSpPr>
            <a:spLocks noGrp="1"/>
          </p:cNvSpPr>
          <p:nvPr>
            <p:ph type="sldNum" sz="quarter" idx="12"/>
          </p:nvPr>
        </p:nvSpPr>
        <p:spPr/>
        <p:txBody>
          <a:bodyPr/>
          <a:lstStyle/>
          <a:p>
            <a:fld id="{D0BBC64B-A349-4505-B28F-6AB608C06925}" type="slidenum">
              <a:rPr lang="en-US" smtClean="0"/>
              <a:pPr/>
              <a:t>2</a:t>
            </a:fld>
            <a:endParaRPr lang="en-US" dirty="0"/>
          </a:p>
        </p:txBody>
      </p:sp>
    </p:spTree>
    <p:extLst>
      <p:ext uri="{BB962C8B-B14F-4D97-AF65-F5344CB8AC3E}">
        <p14:creationId xmlns:p14="http://schemas.microsoft.com/office/powerpoint/2010/main" val="613665510"/>
      </p:ext>
    </p:extLst>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Kingdom?</a:t>
            </a:r>
            <a:endParaRPr lang="en-US" dirty="0"/>
          </a:p>
        </p:txBody>
      </p:sp>
      <p:sp>
        <p:nvSpPr>
          <p:cNvPr id="3" name="Content Placeholder 2"/>
          <p:cNvSpPr>
            <a:spLocks noGrp="1"/>
          </p:cNvSpPr>
          <p:nvPr>
            <p:ph idx="1"/>
          </p:nvPr>
        </p:nvSpPr>
        <p:spPr/>
        <p:txBody>
          <a:bodyPr/>
          <a:lstStyle/>
          <a:p>
            <a:r>
              <a:rPr lang="en-US" dirty="0" smtClean="0"/>
              <a:t>Kingdom = Church?</a:t>
            </a:r>
          </a:p>
          <a:p>
            <a:pPr lvl="1"/>
            <a:r>
              <a:rPr lang="en-US" dirty="0" smtClean="0"/>
              <a:t>Matthew 16:18–19</a:t>
            </a:r>
          </a:p>
          <a:p>
            <a:pPr lvl="1"/>
            <a:r>
              <a:rPr lang="en-US" dirty="0" smtClean="0"/>
              <a:t>1 Thessalonians 2:11–12</a:t>
            </a:r>
          </a:p>
          <a:p>
            <a:r>
              <a:rPr lang="en-US" dirty="0" smtClean="0"/>
              <a:t>The Kingdom is not always the church.</a:t>
            </a:r>
          </a:p>
          <a:p>
            <a:pPr lvl="1"/>
            <a:r>
              <a:rPr lang="en-US" dirty="0" smtClean="0"/>
              <a:t>2 Timothy 4:18; 2 Peter 1:10–11</a:t>
            </a:r>
          </a:p>
          <a:p>
            <a:pPr lvl="1"/>
            <a:r>
              <a:rPr lang="en-US" dirty="0" smtClean="0"/>
              <a:t>Acts 14:22</a:t>
            </a:r>
          </a:p>
          <a:p>
            <a:r>
              <a:rPr lang="en-US" dirty="0" smtClean="0"/>
              <a:t>Kingdom: “royal power, rule; territory subject to the rule of a king; the reign of the Messiah”</a:t>
            </a:r>
          </a:p>
        </p:txBody>
      </p:sp>
      <p:sp>
        <p:nvSpPr>
          <p:cNvPr id="4" name="Slide Number Placeholder 3"/>
          <p:cNvSpPr>
            <a:spLocks noGrp="1"/>
          </p:cNvSpPr>
          <p:nvPr>
            <p:ph type="sldNum" sz="quarter" idx="12"/>
          </p:nvPr>
        </p:nvSpPr>
        <p:spPr/>
        <p:txBody>
          <a:bodyPr/>
          <a:lstStyle/>
          <a:p>
            <a:fld id="{D0BBC64B-A349-4505-B28F-6AB608C06925}" type="slidenum">
              <a:rPr lang="en-US" smtClean="0"/>
              <a:pPr/>
              <a:t>20</a:t>
            </a:fld>
            <a:endParaRPr lang="en-US" dirty="0"/>
          </a:p>
        </p:txBody>
      </p:sp>
    </p:spTree>
    <p:extLst>
      <p:ext uri="{BB962C8B-B14F-4D97-AF65-F5344CB8AC3E}">
        <p14:creationId xmlns:p14="http://schemas.microsoft.com/office/powerpoint/2010/main" val="2231186161"/>
      </p:ext>
    </p:extLst>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610600" cy="5139869"/>
          </a:xfrm>
          <a:prstGeom prst="rect">
            <a:avLst/>
          </a:prstGeom>
          <a:noFill/>
        </p:spPr>
        <p:txBody>
          <a:bodyPr wrap="square" rtlCol="0">
            <a:spAutoFit/>
          </a:bodyPr>
          <a:lstStyle/>
          <a:p>
            <a:r>
              <a:rPr lang="en-US" sz="2800" b="1" dirty="0"/>
              <a:t>“We miss the point re. kingdom when we think of people— the ‘party’—instead of ‘rule.’ … Think ‘rule,’ not ‘people,’ when you speak of Christ's </a:t>
            </a:r>
            <a:r>
              <a:rPr lang="en-US" sz="2800" b="1" dirty="0" smtClean="0"/>
              <a:t>kingdom.” </a:t>
            </a:r>
          </a:p>
          <a:p>
            <a:pPr algn="r"/>
            <a:r>
              <a:rPr lang="en-US" sz="2400" b="1" dirty="0" smtClean="0"/>
              <a:t>–Robert Turner</a:t>
            </a:r>
          </a:p>
          <a:p>
            <a:pPr algn="r"/>
            <a:endParaRPr lang="en-US" sz="2400" b="1" dirty="0"/>
          </a:p>
          <a:p>
            <a:r>
              <a:rPr lang="en-US" sz="2800" b="1" dirty="0" smtClean="0"/>
              <a:t>“When we see the word ‘kingdom’ we should think ‘rule.’ Then, after the idea of ‘rule’ is firmly planted in our mind, we may examine the context to see if, in this case, the word is extended to designate the realm of that rule , the people ruled, the nature of that rule (physical or spiritual), or some other extended use.”</a:t>
            </a:r>
          </a:p>
          <a:p>
            <a:pPr algn="r"/>
            <a:r>
              <a:rPr lang="en-US" sz="2800" b="1" dirty="0" smtClean="0"/>
              <a:t>–Robert Turner</a:t>
            </a:r>
            <a:endParaRPr lang="en-US" sz="2800" b="1" dirty="0"/>
          </a:p>
        </p:txBody>
      </p:sp>
      <p:sp>
        <p:nvSpPr>
          <p:cNvPr id="3" name="Slide Number Placeholder 2"/>
          <p:cNvSpPr>
            <a:spLocks noGrp="1"/>
          </p:cNvSpPr>
          <p:nvPr>
            <p:ph type="sldNum" sz="quarter" idx="12"/>
          </p:nvPr>
        </p:nvSpPr>
        <p:spPr/>
        <p:txBody>
          <a:bodyPr/>
          <a:lstStyle/>
          <a:p>
            <a:fld id="{D0BBC64B-A349-4505-B28F-6AB608C06925}" type="slidenum">
              <a:rPr lang="en-US" smtClean="0"/>
              <a:pPr/>
              <a:t>21</a:t>
            </a:fld>
            <a:endParaRPr lang="en-US" dirty="0"/>
          </a:p>
        </p:txBody>
      </p:sp>
    </p:spTree>
    <p:extLst>
      <p:ext uri="{BB962C8B-B14F-4D97-AF65-F5344CB8AC3E}">
        <p14:creationId xmlns:p14="http://schemas.microsoft.com/office/powerpoint/2010/main" val="97312008"/>
      </p:ext>
    </p:extLst>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Kingdom?</a:t>
            </a:r>
            <a:endParaRPr lang="en-US" dirty="0"/>
          </a:p>
        </p:txBody>
      </p:sp>
      <p:sp>
        <p:nvSpPr>
          <p:cNvPr id="3" name="Content Placeholder 2"/>
          <p:cNvSpPr>
            <a:spLocks noGrp="1"/>
          </p:cNvSpPr>
          <p:nvPr>
            <p:ph idx="1"/>
          </p:nvPr>
        </p:nvSpPr>
        <p:spPr/>
        <p:txBody>
          <a:bodyPr/>
          <a:lstStyle/>
          <a:p>
            <a:r>
              <a:rPr lang="en-US" dirty="0" smtClean="0"/>
              <a:t>The Kingdom of Christ is the rule or reign of Christ. </a:t>
            </a:r>
          </a:p>
          <a:p>
            <a:pPr lvl="1"/>
            <a:r>
              <a:rPr lang="en-US" dirty="0" smtClean="0"/>
              <a:t>The church serves as a manifestation of that rule and reign of Christ. </a:t>
            </a:r>
          </a:p>
          <a:p>
            <a:r>
              <a:rPr lang="en-US" dirty="0" smtClean="0"/>
              <a:t>Matthew 6:33</a:t>
            </a:r>
          </a:p>
          <a:p>
            <a:r>
              <a:rPr lang="en-US" dirty="0" smtClean="0"/>
              <a:t>Matthew 12:28</a:t>
            </a:r>
          </a:p>
          <a:p>
            <a:r>
              <a:rPr lang="en-US" dirty="0" smtClean="0"/>
              <a:t>Matthew 21:43</a:t>
            </a:r>
          </a:p>
        </p:txBody>
      </p:sp>
      <p:sp>
        <p:nvSpPr>
          <p:cNvPr id="4" name="Slide Number Placeholder 3"/>
          <p:cNvSpPr>
            <a:spLocks noGrp="1"/>
          </p:cNvSpPr>
          <p:nvPr>
            <p:ph type="sldNum" sz="quarter" idx="12"/>
          </p:nvPr>
        </p:nvSpPr>
        <p:spPr/>
        <p:txBody>
          <a:bodyPr/>
          <a:lstStyle/>
          <a:p>
            <a:fld id="{D0BBC64B-A349-4505-B28F-6AB608C06925}" type="slidenum">
              <a:rPr lang="en-US" smtClean="0"/>
              <a:pPr/>
              <a:t>22</a:t>
            </a:fld>
            <a:endParaRPr lang="en-US" dirty="0"/>
          </a:p>
        </p:txBody>
      </p:sp>
    </p:spTree>
    <p:extLst>
      <p:ext uri="{BB962C8B-B14F-4D97-AF65-F5344CB8AC3E}">
        <p14:creationId xmlns:p14="http://schemas.microsoft.com/office/powerpoint/2010/main" val="265647080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Kingdom?</a:t>
            </a:r>
            <a:endParaRPr lang="en-US" dirty="0"/>
          </a:p>
        </p:txBody>
      </p:sp>
      <p:sp>
        <p:nvSpPr>
          <p:cNvPr id="3" name="Content Placeholder 2"/>
          <p:cNvSpPr>
            <a:spLocks noGrp="1"/>
          </p:cNvSpPr>
          <p:nvPr>
            <p:ph idx="1"/>
          </p:nvPr>
        </p:nvSpPr>
        <p:spPr/>
        <p:txBody>
          <a:bodyPr/>
          <a:lstStyle/>
          <a:p>
            <a:r>
              <a:rPr lang="en-US" dirty="0" smtClean="0"/>
              <a:t>When Paul preaches the Kingdom, what is he preaching?</a:t>
            </a:r>
          </a:p>
          <a:p>
            <a:pPr lvl="1"/>
            <a:r>
              <a:rPr lang="en-US" dirty="0" smtClean="0"/>
              <a:t>Acts 19:8</a:t>
            </a:r>
          </a:p>
          <a:p>
            <a:pPr lvl="1"/>
            <a:r>
              <a:rPr lang="en-US" dirty="0" smtClean="0"/>
              <a:t>Acts 28:23, 30–31</a:t>
            </a:r>
          </a:p>
          <a:p>
            <a:r>
              <a:rPr lang="en-US" dirty="0" smtClean="0"/>
              <a:t>Daniel 2:31–45</a:t>
            </a:r>
          </a:p>
          <a:p>
            <a:pPr lvl="1"/>
            <a:r>
              <a:rPr lang="en-US" dirty="0" smtClean="0"/>
              <a:t>The “great mountain” fills the whole earth.</a:t>
            </a:r>
          </a:p>
          <a:p>
            <a:pPr lvl="1"/>
            <a:r>
              <a:rPr lang="en-US" dirty="0" smtClean="0"/>
              <a:t>Did the church cover the entire earth by </a:t>
            </a:r>
            <a:r>
              <a:rPr lang="en-US" cap="small" dirty="0" err="1" smtClean="0"/>
              <a:t>a.d.</a:t>
            </a:r>
            <a:r>
              <a:rPr lang="en-US" cap="small" dirty="0" smtClean="0"/>
              <a:t> </a:t>
            </a:r>
            <a:r>
              <a:rPr lang="en-US" dirty="0" smtClean="0"/>
              <a:t>70?</a:t>
            </a:r>
          </a:p>
          <a:p>
            <a:r>
              <a:rPr lang="en-US" dirty="0" smtClean="0"/>
              <a:t>At judgment, who is accountable to the rule of Christ? All men? Or just the church? </a:t>
            </a:r>
          </a:p>
        </p:txBody>
      </p:sp>
      <p:sp>
        <p:nvSpPr>
          <p:cNvPr id="4" name="Slide Number Placeholder 3"/>
          <p:cNvSpPr>
            <a:spLocks noGrp="1"/>
          </p:cNvSpPr>
          <p:nvPr>
            <p:ph type="sldNum" sz="quarter" idx="12"/>
          </p:nvPr>
        </p:nvSpPr>
        <p:spPr/>
        <p:txBody>
          <a:bodyPr/>
          <a:lstStyle/>
          <a:p>
            <a:fld id="{D0BBC64B-A349-4505-B28F-6AB608C06925}" type="slidenum">
              <a:rPr lang="en-US" smtClean="0"/>
              <a:pPr/>
              <a:t>23</a:t>
            </a:fld>
            <a:endParaRPr lang="en-US" dirty="0"/>
          </a:p>
        </p:txBody>
      </p:sp>
    </p:spTree>
    <p:extLst>
      <p:ext uri="{BB962C8B-B14F-4D97-AF65-F5344CB8AC3E}">
        <p14:creationId xmlns:p14="http://schemas.microsoft.com/office/powerpoint/2010/main" val="132614720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Kingdom?</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“Therefore let us be grateful for receiving [the rule of Christ] that cannot be shaken, and thus let us offer to God acceptable worship, with reverence and awe, for our God is a consuming fire” (Hebrews 12:28–29</a:t>
            </a:r>
            <a:r>
              <a:rPr lang="en-US" dirty="0" smtClean="0"/>
              <a:t>).</a:t>
            </a:r>
          </a:p>
          <a:p>
            <a:r>
              <a:rPr lang="en-US" dirty="0" smtClean="0"/>
              <a:t>“I charge you in the presence of God and of Christ Jesus, who is to judge the living and the dead, and by his appearing and his </a:t>
            </a:r>
            <a:r>
              <a:rPr lang="en-US" dirty="0" smtClean="0"/>
              <a:t>[rule]: </a:t>
            </a:r>
            <a:r>
              <a:rPr lang="en-US" dirty="0" smtClean="0"/>
              <a:t>preach the word; be ready in season and out of season; reprove, rebuke, and exhort, with complete patience and teaching” </a:t>
            </a:r>
            <a:br>
              <a:rPr lang="en-US" dirty="0" smtClean="0"/>
            </a:br>
            <a:r>
              <a:rPr lang="en-US" dirty="0" smtClean="0"/>
              <a:t>(2 Timothy 4:1–2).</a:t>
            </a:r>
          </a:p>
        </p:txBody>
      </p:sp>
      <p:sp>
        <p:nvSpPr>
          <p:cNvPr id="4" name="Slide Number Placeholder 3"/>
          <p:cNvSpPr>
            <a:spLocks noGrp="1"/>
          </p:cNvSpPr>
          <p:nvPr>
            <p:ph type="sldNum" sz="quarter" idx="12"/>
          </p:nvPr>
        </p:nvSpPr>
        <p:spPr/>
        <p:txBody>
          <a:bodyPr/>
          <a:lstStyle/>
          <a:p>
            <a:fld id="{D0BBC64B-A349-4505-B28F-6AB608C06925}" type="slidenum">
              <a:rPr lang="en-US" smtClean="0"/>
              <a:pPr/>
              <a:t>24</a:t>
            </a:fld>
            <a:endParaRPr lang="en-US" dirty="0"/>
          </a:p>
        </p:txBody>
      </p:sp>
    </p:spTree>
    <p:extLst>
      <p:ext uri="{BB962C8B-B14F-4D97-AF65-F5344CB8AC3E}">
        <p14:creationId xmlns:p14="http://schemas.microsoft.com/office/powerpoint/2010/main" val="216379876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there a future aspect to the kingdom?</a:t>
            </a:r>
            <a:endParaRPr lang="en-US" dirty="0"/>
          </a:p>
        </p:txBody>
      </p:sp>
      <p:sp>
        <p:nvSpPr>
          <p:cNvPr id="3" name="Content Placeholder 2"/>
          <p:cNvSpPr>
            <a:spLocks noGrp="1"/>
          </p:cNvSpPr>
          <p:nvPr>
            <p:ph idx="1"/>
          </p:nvPr>
        </p:nvSpPr>
        <p:spPr/>
        <p:txBody>
          <a:bodyPr>
            <a:normAutofit/>
          </a:bodyPr>
          <a:lstStyle/>
          <a:p>
            <a:r>
              <a:rPr lang="en-US" dirty="0" smtClean="0"/>
              <a:t>Some prophecies concerning the kingdom are still being fulfilled.</a:t>
            </a:r>
          </a:p>
          <a:p>
            <a:pPr lvl="1"/>
            <a:r>
              <a:rPr lang="en-US" dirty="0" smtClean="0"/>
              <a:t>Matthew 13:31–32</a:t>
            </a:r>
          </a:p>
          <a:p>
            <a:pPr lvl="1"/>
            <a:r>
              <a:rPr lang="en-US" dirty="0" smtClean="0"/>
              <a:t>Matthew 13:33</a:t>
            </a:r>
          </a:p>
          <a:p>
            <a:r>
              <a:rPr lang="en-US" dirty="0" smtClean="0"/>
              <a:t>Jesus will return to deliver up the kingdom to the Father (1 Corinthians 15:24–26).</a:t>
            </a:r>
          </a:p>
        </p:txBody>
      </p:sp>
      <p:sp>
        <p:nvSpPr>
          <p:cNvPr id="4" name="Slide Number Placeholder 3"/>
          <p:cNvSpPr>
            <a:spLocks noGrp="1"/>
          </p:cNvSpPr>
          <p:nvPr>
            <p:ph type="sldNum" sz="quarter" idx="12"/>
          </p:nvPr>
        </p:nvSpPr>
        <p:spPr/>
        <p:txBody>
          <a:bodyPr/>
          <a:lstStyle/>
          <a:p>
            <a:fld id="{D0BBC64B-A349-4505-B28F-6AB608C06925}" type="slidenum">
              <a:rPr lang="en-US" smtClean="0"/>
              <a:pPr/>
              <a:t>25</a:t>
            </a:fld>
            <a:endParaRPr lang="en-US" dirty="0"/>
          </a:p>
        </p:txBody>
      </p:sp>
    </p:spTree>
    <p:extLst>
      <p:ext uri="{BB962C8B-B14F-4D97-AF65-F5344CB8AC3E}">
        <p14:creationId xmlns:p14="http://schemas.microsoft.com/office/powerpoint/2010/main" val="2138894289"/>
      </p:ext>
    </p:extLst>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for us as preachers…</a:t>
            </a:r>
            <a:endParaRPr lang="en-US" dirty="0"/>
          </a:p>
        </p:txBody>
      </p:sp>
      <p:sp>
        <p:nvSpPr>
          <p:cNvPr id="3" name="Content Placeholder 2"/>
          <p:cNvSpPr>
            <a:spLocks noGrp="1"/>
          </p:cNvSpPr>
          <p:nvPr>
            <p:ph idx="1"/>
          </p:nvPr>
        </p:nvSpPr>
        <p:spPr/>
        <p:txBody>
          <a:bodyPr/>
          <a:lstStyle/>
          <a:p>
            <a:r>
              <a:rPr lang="en-US" dirty="0" smtClean="0"/>
              <a:t>We need to promote the truth on these matters.</a:t>
            </a:r>
          </a:p>
          <a:p>
            <a:r>
              <a:rPr lang="en-US" dirty="0" smtClean="0"/>
              <a:t>We need to understand the importance of the destruction of Jerusalem.</a:t>
            </a:r>
          </a:p>
          <a:p>
            <a:r>
              <a:rPr lang="en-US" dirty="0" smtClean="0"/>
              <a:t>We must handle the Word carefully and correctly.</a:t>
            </a:r>
          </a:p>
          <a:p>
            <a:r>
              <a:rPr lang="en-US" dirty="0" smtClean="0"/>
              <a:t>We must know what we believe. </a:t>
            </a:r>
            <a:endParaRPr lang="en-US" dirty="0"/>
          </a:p>
        </p:txBody>
      </p:sp>
      <p:sp>
        <p:nvSpPr>
          <p:cNvPr id="4" name="Slide Number Placeholder 3"/>
          <p:cNvSpPr>
            <a:spLocks noGrp="1"/>
          </p:cNvSpPr>
          <p:nvPr>
            <p:ph type="sldNum" sz="quarter" idx="12"/>
          </p:nvPr>
        </p:nvSpPr>
        <p:spPr/>
        <p:txBody>
          <a:bodyPr/>
          <a:lstStyle/>
          <a:p>
            <a:fld id="{D0BBC64B-A349-4505-B28F-6AB608C06925}" type="slidenum">
              <a:rPr lang="en-US" smtClean="0"/>
              <a:pPr/>
              <a:t>26</a:t>
            </a:fld>
            <a:endParaRPr lang="en-US" dirty="0"/>
          </a:p>
        </p:txBody>
      </p:sp>
    </p:spTree>
    <p:extLst>
      <p:ext uri="{BB962C8B-B14F-4D97-AF65-F5344CB8AC3E}">
        <p14:creationId xmlns:p14="http://schemas.microsoft.com/office/powerpoint/2010/main" val="1761835208"/>
      </p:ext>
    </p:extLst>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0BBC64B-A349-4505-B28F-6AB608C06925}" type="slidenum">
              <a:rPr lang="en-US" smtClean="0"/>
              <a:pPr/>
              <a:t>27</a:t>
            </a:fld>
            <a:endParaRPr lang="en-US" dirty="0"/>
          </a:p>
        </p:txBody>
      </p:sp>
    </p:spTree>
    <p:extLst>
      <p:ext uri="{BB962C8B-B14F-4D97-AF65-F5344CB8AC3E}">
        <p14:creationId xmlns:p14="http://schemas.microsoft.com/office/powerpoint/2010/main" val="2876180778"/>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Nature of the Kingdom</a:t>
            </a:r>
            <a:endParaRPr lang="en-US" dirty="0"/>
          </a:p>
        </p:txBody>
      </p:sp>
      <p:sp>
        <p:nvSpPr>
          <p:cNvPr id="3" name="Content Placeholder 2"/>
          <p:cNvSpPr>
            <a:spLocks noGrp="1"/>
          </p:cNvSpPr>
          <p:nvPr>
            <p:ph idx="1"/>
          </p:nvPr>
        </p:nvSpPr>
        <p:spPr/>
        <p:txBody>
          <a:bodyPr/>
          <a:lstStyle/>
          <a:p>
            <a:r>
              <a:rPr lang="en-US" dirty="0" smtClean="0"/>
              <a:t>Is it literal or spiritual?</a:t>
            </a:r>
          </a:p>
          <a:p>
            <a:pPr lvl="1"/>
            <a:r>
              <a:rPr lang="en-US" dirty="0" smtClean="0"/>
              <a:t>Spiritual.</a:t>
            </a:r>
          </a:p>
          <a:p>
            <a:r>
              <a:rPr lang="en-US" dirty="0" smtClean="0"/>
              <a:t>“We need to change the landscape of evangelical Christianity in regard to the concept of the nature of the kingdom”</a:t>
            </a:r>
            <a:br>
              <a:rPr lang="en-US" dirty="0" smtClean="0"/>
            </a:br>
            <a:r>
              <a:rPr lang="en-US" dirty="0" smtClean="0"/>
              <a:t>–Don K. Preston</a:t>
            </a:r>
          </a:p>
          <a:p>
            <a:r>
              <a:rPr lang="en-US" dirty="0" smtClean="0"/>
              <a:t>Mark 9:1; Luke 21:31–32</a:t>
            </a:r>
          </a:p>
        </p:txBody>
      </p:sp>
      <p:sp>
        <p:nvSpPr>
          <p:cNvPr id="4" name="Slide Number Placeholder 3"/>
          <p:cNvSpPr>
            <a:spLocks noGrp="1"/>
          </p:cNvSpPr>
          <p:nvPr>
            <p:ph type="sldNum" sz="quarter" idx="12"/>
          </p:nvPr>
        </p:nvSpPr>
        <p:spPr/>
        <p:txBody>
          <a:bodyPr/>
          <a:lstStyle/>
          <a:p>
            <a:fld id="{D0BBC64B-A349-4505-B28F-6AB608C06925}" type="slidenum">
              <a:rPr lang="en-US" smtClean="0"/>
              <a:pPr/>
              <a:t>3</a:t>
            </a:fld>
            <a:endParaRPr lang="en-US" dirty="0"/>
          </a:p>
        </p:txBody>
      </p:sp>
    </p:spTree>
    <p:extLst>
      <p:ext uri="{BB962C8B-B14F-4D97-AF65-F5344CB8AC3E}">
        <p14:creationId xmlns:p14="http://schemas.microsoft.com/office/powerpoint/2010/main" val="1508175365"/>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Nature of the Kingdom</a:t>
            </a:r>
            <a:endParaRPr lang="en-US" dirty="0"/>
          </a:p>
        </p:txBody>
      </p:sp>
      <p:sp>
        <p:nvSpPr>
          <p:cNvPr id="3" name="Content Placeholder 2"/>
          <p:cNvSpPr>
            <a:spLocks noGrp="1"/>
          </p:cNvSpPr>
          <p:nvPr>
            <p:ph idx="1"/>
          </p:nvPr>
        </p:nvSpPr>
        <p:spPr/>
        <p:txBody>
          <a:bodyPr/>
          <a:lstStyle/>
          <a:p>
            <a:r>
              <a:rPr lang="en-US" dirty="0" smtClean="0"/>
              <a:t>The prophecies concerning the coming kingdom were fulfilled with a spiritual kingdom.</a:t>
            </a:r>
          </a:p>
          <a:p>
            <a:pPr lvl="1"/>
            <a:r>
              <a:rPr lang="en-US" dirty="0" smtClean="0"/>
              <a:t>Isaiah 2:1–3</a:t>
            </a:r>
          </a:p>
          <a:p>
            <a:pPr lvl="1"/>
            <a:r>
              <a:rPr lang="en-US" dirty="0" smtClean="0"/>
              <a:t>Zechariah 12:10; 13:1</a:t>
            </a:r>
          </a:p>
          <a:p>
            <a:pPr lvl="1"/>
            <a:r>
              <a:rPr lang="en-US" dirty="0" smtClean="0"/>
              <a:t>Daniel 2:44–45</a:t>
            </a:r>
          </a:p>
        </p:txBody>
      </p:sp>
      <p:sp>
        <p:nvSpPr>
          <p:cNvPr id="4" name="Slide Number Placeholder 3"/>
          <p:cNvSpPr>
            <a:spLocks noGrp="1"/>
          </p:cNvSpPr>
          <p:nvPr>
            <p:ph type="sldNum" sz="quarter" idx="12"/>
          </p:nvPr>
        </p:nvSpPr>
        <p:spPr/>
        <p:txBody>
          <a:bodyPr/>
          <a:lstStyle/>
          <a:p>
            <a:fld id="{D0BBC64B-A349-4505-B28F-6AB608C06925}" type="slidenum">
              <a:rPr lang="en-US" smtClean="0"/>
              <a:pPr/>
              <a:t>4</a:t>
            </a:fld>
            <a:endParaRPr lang="en-US" dirty="0"/>
          </a:p>
        </p:txBody>
      </p:sp>
    </p:spTree>
    <p:extLst>
      <p:ext uri="{BB962C8B-B14F-4D97-AF65-F5344CB8AC3E}">
        <p14:creationId xmlns:p14="http://schemas.microsoft.com/office/powerpoint/2010/main" val="421600258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Establishment of the Kingdom</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“We </a:t>
            </a:r>
            <a:r>
              <a:rPr lang="en-US" sz="2800" dirty="0"/>
              <a:t>must be careful here, for the realized eschatologists do not contend that the kingdom did not come in any sense until </a:t>
            </a:r>
            <a:r>
              <a:rPr lang="en-US" sz="2800" cap="small" dirty="0" err="1"/>
              <a:t>a.d.</a:t>
            </a:r>
            <a:r>
              <a:rPr lang="en-US" sz="2800" dirty="0"/>
              <a:t> 70. They concede that the kingdom came on Pentecost, but it was not in its glory; it was not in its power. It was not complete. It only received its glorious status, it only came with power, it only came in its completeness when God destroyed the Jewish Nation in </a:t>
            </a:r>
            <a:r>
              <a:rPr lang="en-US" sz="2800" cap="small" dirty="0" err="1"/>
              <a:t>a.d.</a:t>
            </a:r>
            <a:r>
              <a:rPr lang="en-US" sz="2800" dirty="0"/>
              <a:t> 70” </a:t>
            </a:r>
            <a:endParaRPr lang="en-US" sz="2800" dirty="0" smtClean="0"/>
          </a:p>
          <a:p>
            <a:pPr marL="0" indent="0" algn="r">
              <a:buNone/>
            </a:pPr>
            <a:r>
              <a:rPr lang="en-US" sz="2800" dirty="0" smtClean="0"/>
              <a:t>–Wayne Jackson</a:t>
            </a:r>
            <a:endParaRPr lang="en-US" sz="2800" dirty="0"/>
          </a:p>
        </p:txBody>
      </p:sp>
      <p:sp>
        <p:nvSpPr>
          <p:cNvPr id="4" name="Slide Number Placeholder 3"/>
          <p:cNvSpPr>
            <a:spLocks noGrp="1"/>
          </p:cNvSpPr>
          <p:nvPr>
            <p:ph type="sldNum" sz="quarter" idx="12"/>
          </p:nvPr>
        </p:nvSpPr>
        <p:spPr/>
        <p:txBody>
          <a:bodyPr/>
          <a:lstStyle/>
          <a:p>
            <a:fld id="{D0BBC64B-A349-4505-B28F-6AB608C06925}" type="slidenum">
              <a:rPr lang="en-US" smtClean="0"/>
              <a:pPr/>
              <a:t>5</a:t>
            </a:fld>
            <a:endParaRPr lang="en-US" dirty="0"/>
          </a:p>
        </p:txBody>
      </p:sp>
    </p:spTree>
    <p:extLst>
      <p:ext uri="{BB962C8B-B14F-4D97-AF65-F5344CB8AC3E}">
        <p14:creationId xmlns:p14="http://schemas.microsoft.com/office/powerpoint/2010/main" val="281280596"/>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Establishment of the Kingdom</a:t>
            </a:r>
          </a:p>
        </p:txBody>
      </p:sp>
      <p:sp>
        <p:nvSpPr>
          <p:cNvPr id="3" name="Content Placeholder 2"/>
          <p:cNvSpPr>
            <a:spLocks noGrp="1"/>
          </p:cNvSpPr>
          <p:nvPr>
            <p:ph idx="1"/>
          </p:nvPr>
        </p:nvSpPr>
        <p:spPr/>
        <p:txBody>
          <a:bodyPr/>
          <a:lstStyle/>
          <a:p>
            <a:r>
              <a:rPr lang="en-US" dirty="0" smtClean="0"/>
              <a:t>The immediacy of language. </a:t>
            </a:r>
          </a:p>
          <a:p>
            <a:pPr lvl="1"/>
            <a:r>
              <a:rPr lang="en-US" dirty="0" smtClean="0"/>
              <a:t>Revelation 1:3</a:t>
            </a:r>
          </a:p>
          <a:p>
            <a:r>
              <a:rPr lang="en-US" dirty="0" smtClean="0"/>
              <a:t>Some passages appear to say the kingdom is not fully established. </a:t>
            </a:r>
          </a:p>
          <a:p>
            <a:pPr lvl="1"/>
            <a:r>
              <a:rPr lang="en-US" dirty="0" smtClean="0"/>
              <a:t>2 Timothy 4:18</a:t>
            </a:r>
          </a:p>
          <a:p>
            <a:pPr lvl="1"/>
            <a:r>
              <a:rPr lang="en-US" dirty="0" smtClean="0"/>
              <a:t>2 Peter 1:10–11</a:t>
            </a:r>
          </a:p>
          <a:p>
            <a:pPr lvl="1"/>
            <a:r>
              <a:rPr lang="en-US" dirty="0" smtClean="0"/>
              <a:t>Hebrews 12:28–29</a:t>
            </a:r>
          </a:p>
        </p:txBody>
      </p:sp>
      <p:sp>
        <p:nvSpPr>
          <p:cNvPr id="4" name="Slide Number Placeholder 3"/>
          <p:cNvSpPr>
            <a:spLocks noGrp="1"/>
          </p:cNvSpPr>
          <p:nvPr>
            <p:ph type="sldNum" sz="quarter" idx="12"/>
          </p:nvPr>
        </p:nvSpPr>
        <p:spPr/>
        <p:txBody>
          <a:bodyPr/>
          <a:lstStyle/>
          <a:p>
            <a:fld id="{D0BBC64B-A349-4505-B28F-6AB608C06925}" type="slidenum">
              <a:rPr lang="en-US" smtClean="0"/>
              <a:pPr/>
              <a:t>6</a:t>
            </a:fld>
            <a:endParaRPr lang="en-US" dirty="0"/>
          </a:p>
        </p:txBody>
      </p:sp>
    </p:spTree>
    <p:extLst>
      <p:ext uri="{BB962C8B-B14F-4D97-AF65-F5344CB8AC3E}">
        <p14:creationId xmlns:p14="http://schemas.microsoft.com/office/powerpoint/2010/main" val="361164254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Galatians 4:21–31</a:t>
            </a:r>
            <a:endParaRPr lang="en-US" dirty="0"/>
          </a:p>
        </p:txBody>
      </p:sp>
      <p:sp>
        <p:nvSpPr>
          <p:cNvPr id="3" name="Content Placeholder 2"/>
          <p:cNvSpPr>
            <a:spLocks noGrp="1"/>
          </p:cNvSpPr>
          <p:nvPr>
            <p:ph idx="1"/>
          </p:nvPr>
        </p:nvSpPr>
        <p:spPr/>
        <p:txBody>
          <a:bodyPr/>
          <a:lstStyle/>
          <a:p>
            <a:r>
              <a:rPr lang="en-US" dirty="0" smtClean="0"/>
              <a:t>Hagar = Law of Moses</a:t>
            </a:r>
            <a:br>
              <a:rPr lang="en-US" dirty="0" smtClean="0"/>
            </a:br>
            <a:r>
              <a:rPr lang="en-US" dirty="0" smtClean="0"/>
              <a:t>Sarah = Gospel of Christ</a:t>
            </a:r>
          </a:p>
          <a:p>
            <a:r>
              <a:rPr lang="en-US" dirty="0" smtClean="0"/>
              <a:t>Ishmael = physical kingdom of Israel</a:t>
            </a:r>
            <a:br>
              <a:rPr lang="en-US" dirty="0" smtClean="0"/>
            </a:br>
            <a:r>
              <a:rPr lang="en-US" dirty="0" smtClean="0"/>
              <a:t>Isaac = spiritual Israel. </a:t>
            </a:r>
          </a:p>
        </p:txBody>
      </p:sp>
      <p:sp>
        <p:nvSpPr>
          <p:cNvPr id="4" name="Slide Number Placeholder 3"/>
          <p:cNvSpPr>
            <a:spLocks noGrp="1"/>
          </p:cNvSpPr>
          <p:nvPr>
            <p:ph type="sldNum" sz="quarter" idx="12"/>
          </p:nvPr>
        </p:nvSpPr>
        <p:spPr/>
        <p:txBody>
          <a:bodyPr/>
          <a:lstStyle/>
          <a:p>
            <a:fld id="{D0BBC64B-A349-4505-B28F-6AB608C06925}" type="slidenum">
              <a:rPr lang="en-US" smtClean="0"/>
              <a:pPr/>
              <a:t>7</a:t>
            </a:fld>
            <a:endParaRPr lang="en-US" dirty="0"/>
          </a:p>
        </p:txBody>
      </p:sp>
    </p:spTree>
    <p:extLst>
      <p:ext uri="{BB962C8B-B14F-4D97-AF65-F5344CB8AC3E}">
        <p14:creationId xmlns:p14="http://schemas.microsoft.com/office/powerpoint/2010/main" val="4074867812"/>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610600" cy="3908762"/>
          </a:xfrm>
          <a:prstGeom prst="rect">
            <a:avLst/>
          </a:prstGeom>
          <a:noFill/>
        </p:spPr>
        <p:txBody>
          <a:bodyPr wrap="square" rtlCol="0">
            <a:spAutoFit/>
          </a:bodyPr>
          <a:lstStyle/>
          <a:p>
            <a:r>
              <a:rPr lang="en-US" sz="2800" b="1" dirty="0"/>
              <a:t>“An element of confusion in prophecy is man’s inability to see two Israel’s born of Abraham. There is an Israel after the flesh, and an Israel after the spirit. This fact is clearly shown in the allegory of Ishmael and Isaac (Gal. 4:21–31). Both were born into the household of Abraham, but of one, (Ishmael) it is said that he was born after the FLESH, and of the other, (Isaac) it is said that he was born after the SPIRIT” </a:t>
            </a:r>
            <a:endParaRPr lang="en-US" sz="2800" b="1" dirty="0" smtClean="0"/>
          </a:p>
          <a:p>
            <a:pPr algn="r"/>
            <a:r>
              <a:rPr lang="en-US" sz="2400" b="1" dirty="0" smtClean="0"/>
              <a:t>–Max King</a:t>
            </a:r>
            <a:endParaRPr lang="en-US" sz="2400" b="1" dirty="0"/>
          </a:p>
        </p:txBody>
      </p:sp>
      <p:sp>
        <p:nvSpPr>
          <p:cNvPr id="3" name="Slide Number Placeholder 2"/>
          <p:cNvSpPr>
            <a:spLocks noGrp="1"/>
          </p:cNvSpPr>
          <p:nvPr>
            <p:ph type="sldNum" sz="quarter" idx="12"/>
          </p:nvPr>
        </p:nvSpPr>
        <p:spPr/>
        <p:txBody>
          <a:bodyPr/>
          <a:lstStyle/>
          <a:p>
            <a:fld id="{D0BBC64B-A349-4505-B28F-6AB608C06925}" type="slidenum">
              <a:rPr lang="en-US" smtClean="0"/>
              <a:pPr/>
              <a:t>8</a:t>
            </a:fld>
            <a:endParaRPr lang="en-US" dirty="0"/>
          </a:p>
        </p:txBody>
      </p:sp>
    </p:spTree>
    <p:extLst>
      <p:ext uri="{BB962C8B-B14F-4D97-AF65-F5344CB8AC3E}">
        <p14:creationId xmlns:p14="http://schemas.microsoft.com/office/powerpoint/2010/main" val="3112084958"/>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78" y="-76201"/>
            <a:ext cx="9135122" cy="6945891"/>
          </a:xfrm>
          <a:prstGeom prst="rect">
            <a:avLst/>
          </a:prstGeom>
        </p:spPr>
      </p:pic>
      <p:sp>
        <p:nvSpPr>
          <p:cNvPr id="3" name="Slide Number Placeholder 2"/>
          <p:cNvSpPr>
            <a:spLocks noGrp="1"/>
          </p:cNvSpPr>
          <p:nvPr>
            <p:ph type="sldNum" sz="quarter" idx="12"/>
          </p:nvPr>
        </p:nvSpPr>
        <p:spPr/>
        <p:txBody>
          <a:bodyPr/>
          <a:lstStyle/>
          <a:p>
            <a:fld id="{D0BBC64B-A349-4505-B28F-6AB608C06925}" type="slidenum">
              <a:rPr lang="en-US" smtClean="0"/>
              <a:pPr/>
              <a:t>9</a:t>
            </a:fld>
            <a:endParaRPr lang="en-US" dirty="0"/>
          </a:p>
        </p:txBody>
      </p:sp>
    </p:spTree>
    <p:extLst>
      <p:ext uri="{BB962C8B-B14F-4D97-AF65-F5344CB8AC3E}">
        <p14:creationId xmlns:p14="http://schemas.microsoft.com/office/powerpoint/2010/main" val="3938382151"/>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1287</Words>
  <Application>Microsoft Office PowerPoint</Application>
  <PresentationFormat>On-screen Show (4:3)</PresentationFormat>
  <Paragraphs>130</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The Nature of the Kingdom</vt:lpstr>
      <vt:lpstr>The Nature of the Kingdom</vt:lpstr>
      <vt:lpstr>The Establishment of the Kingdom</vt:lpstr>
      <vt:lpstr>The Establishment of the Kingdom</vt:lpstr>
      <vt:lpstr>Galatians 4:21–31</vt:lpstr>
      <vt:lpstr>PowerPoint Presentation</vt:lpstr>
      <vt:lpstr>PowerPoint Presentation</vt:lpstr>
      <vt:lpstr>The Establishment of the Kingdom</vt:lpstr>
      <vt:lpstr>PowerPoint Presentation</vt:lpstr>
      <vt:lpstr>PowerPoint Presentation</vt:lpstr>
      <vt:lpstr>The Establishment of the Kingdom</vt:lpstr>
      <vt:lpstr>PowerPoint Presentation</vt:lpstr>
      <vt:lpstr>The Establishment of the Kingdom</vt:lpstr>
      <vt:lpstr>Galatians 4</vt:lpstr>
      <vt:lpstr>When did Jesus receive His power?</vt:lpstr>
      <vt:lpstr>When was the Kingdom established?</vt:lpstr>
      <vt:lpstr>When was the Kingdom established?</vt:lpstr>
      <vt:lpstr>What is the Kingdom?</vt:lpstr>
      <vt:lpstr>PowerPoint Presentation</vt:lpstr>
      <vt:lpstr>What is the Kingdom?</vt:lpstr>
      <vt:lpstr>What is the Kingdom?</vt:lpstr>
      <vt:lpstr>What is the Kingdom?</vt:lpstr>
      <vt:lpstr>Is there a future aspect to the kingdom?</vt:lpstr>
      <vt:lpstr>Lessons for us as preachers…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Owner</cp:lastModifiedBy>
  <cp:revision>10</cp:revision>
  <dcterms:created xsi:type="dcterms:W3CDTF">2011-09-28T19:53:04Z</dcterms:created>
  <dcterms:modified xsi:type="dcterms:W3CDTF">2011-10-04T02:59:18Z</dcterms:modified>
</cp:coreProperties>
</file>