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58"/>
  </p:notesMasterIdLst>
  <p:sldIdLst>
    <p:sldId id="299" r:id="rId3"/>
    <p:sldId id="258" r:id="rId4"/>
    <p:sldId id="257" r:id="rId5"/>
    <p:sldId id="305" r:id="rId6"/>
    <p:sldId id="263" r:id="rId7"/>
    <p:sldId id="306" r:id="rId8"/>
    <p:sldId id="307" r:id="rId9"/>
    <p:sldId id="308" r:id="rId10"/>
    <p:sldId id="309" r:id="rId11"/>
    <p:sldId id="310" r:id="rId12"/>
    <p:sldId id="312" r:id="rId13"/>
    <p:sldId id="313" r:id="rId14"/>
    <p:sldId id="314" r:id="rId15"/>
    <p:sldId id="315" r:id="rId16"/>
    <p:sldId id="311" r:id="rId17"/>
    <p:sldId id="316" r:id="rId18"/>
    <p:sldId id="318" r:id="rId19"/>
    <p:sldId id="319" r:id="rId20"/>
    <p:sldId id="320" r:id="rId21"/>
    <p:sldId id="321" r:id="rId22"/>
    <p:sldId id="322" r:id="rId23"/>
    <p:sldId id="323" r:id="rId24"/>
    <p:sldId id="359" r:id="rId25"/>
    <p:sldId id="324" r:id="rId26"/>
    <p:sldId id="325" r:id="rId27"/>
    <p:sldId id="326" r:id="rId28"/>
    <p:sldId id="330" r:id="rId29"/>
    <p:sldId id="331" r:id="rId30"/>
    <p:sldId id="332" r:id="rId31"/>
    <p:sldId id="333" r:id="rId32"/>
    <p:sldId id="334" r:id="rId33"/>
    <p:sldId id="335" r:id="rId34"/>
    <p:sldId id="336" r:id="rId35"/>
    <p:sldId id="337" r:id="rId36"/>
    <p:sldId id="338" r:id="rId37"/>
    <p:sldId id="341" r:id="rId38"/>
    <p:sldId id="342" r:id="rId39"/>
    <p:sldId id="339"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60" r:id="rId56"/>
    <p:sldId id="298" r:id="rId57"/>
  </p:sldIdLst>
  <p:sldSz cx="9144000" cy="6858000" type="screen4x3"/>
  <p:notesSz cx="6858000" cy="9144000"/>
  <p:embeddedFontLst>
    <p:embeddedFont>
      <p:font typeface="Biondi" pitchFamily="2" charset="0"/>
      <p:regular r:id="rId59"/>
    </p:embeddedFont>
    <p:embeddedFont>
      <p:font typeface="Arial Rounded MT Bold" pitchFamily="34" charset="0"/>
      <p:regular r:id="rId60"/>
    </p:embeddedFont>
    <p:embeddedFont>
      <p:font typeface="Aharoni" pitchFamily="2" charset="-79"/>
      <p:bold r:id="rId61"/>
    </p:embeddedFont>
    <p:embeddedFont>
      <p:font typeface="Calibri" pitchFamily="34" charset="0"/>
      <p:regular r:id="rId62"/>
      <p:bold r:id="rId63"/>
      <p:italic r:id="rId64"/>
      <p:boldItalic r:id="rId65"/>
    </p:embeddedFont>
    <p:embeddedFont>
      <p:font typeface="Castellar" pitchFamily="18" charset="0"/>
      <p:regular r:id="rId66"/>
    </p:embeddedFont>
    <p:embeddedFont>
      <p:font typeface="Broadway" pitchFamily="82" charset="0"/>
      <p:regular r:id="rId6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autoAdjust="0"/>
  </p:normalViewPr>
  <p:slideViewPr>
    <p:cSldViewPr>
      <p:cViewPr varScale="1">
        <p:scale>
          <a:sx n="88" d="100"/>
          <a:sy n="88" d="100"/>
        </p:scale>
        <p:origin x="-5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8"/>
    </p:cViewPr>
  </p:sorterViewPr>
  <p:notesViewPr>
    <p:cSldViewPr>
      <p:cViewPr varScale="1">
        <p:scale>
          <a:sx n="70" d="100"/>
          <a:sy n="70" d="100"/>
        </p:scale>
        <p:origin x="-275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34EBB-226A-4841-BFA1-3DAF638765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534EBB-226A-4841-BFA1-3DAF638765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4EBB-226A-4841-BFA1-3DAF638765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667000" y="685800"/>
            <a:ext cx="5791200" cy="2917825"/>
          </a:xfrm>
        </p:spPr>
        <p:txBody>
          <a:bodyPr/>
          <a:lstStyle>
            <a:lvl1pPr algn="l">
              <a:defRPr sz="60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743200" y="3810000"/>
            <a:ext cx="5715000" cy="1143000"/>
          </a:xfrm>
        </p:spPr>
        <p:txBody>
          <a:bodyPr/>
          <a:lstStyle>
            <a:lvl1pPr marL="0" indent="0">
              <a:buFontTx/>
              <a:buNone/>
              <a:defRPr/>
            </a:lvl1pPr>
          </a:lstStyle>
          <a:p>
            <a:r>
              <a:rPr lang="en-US" smtClean="0"/>
              <a:t>Click to edit Master subtitle style</a:t>
            </a:r>
            <a:endParaRPr lang="en-US"/>
          </a:p>
        </p:txBody>
      </p:sp>
      <p:sp>
        <p:nvSpPr>
          <p:cNvPr id="4102" name="Rectangle 6"/>
          <p:cNvSpPr>
            <a:spLocks noChangeArrowheads="1"/>
          </p:cNvSpPr>
          <p:nvPr/>
        </p:nvSpPr>
        <p:spPr bwMode="auto">
          <a:xfrm flipV="1">
            <a:off x="0" y="0"/>
            <a:ext cx="1447800" cy="6858000"/>
          </a:xfrm>
          <a:prstGeom prst="rect">
            <a:avLst/>
          </a:prstGeom>
          <a:solidFill>
            <a:srgbClr val="C00000"/>
          </a:solidFill>
          <a:ln w="9525">
            <a:solidFill>
              <a:schemeClr val="tx1"/>
            </a:solidFill>
            <a:miter lim="800000"/>
            <a:headEnd/>
            <a:tailEnd/>
          </a:ln>
          <a:effectLst>
            <a:outerShdw dist="35921" dir="2700000" algn="ctr" rotWithShape="0">
              <a:schemeClr val="bg2"/>
            </a:outerShdw>
          </a:effectLst>
        </p:spPr>
        <p:txBody>
          <a:bodyPr vert="eaVert" wrap="none" anchor="ctr"/>
          <a:lstStyle/>
          <a:p>
            <a:pPr algn="ctr"/>
            <a:r>
              <a:rPr lang="en-US" sz="8000" b="0" i="0" dirty="0" smtClean="0">
                <a:latin typeface="Broadway" pitchFamily="82" charset="0"/>
                <a:cs typeface="Aharoni" pitchFamily="2" charset="-79"/>
              </a:rPr>
              <a:t>A.D. 70</a:t>
            </a:r>
            <a:endParaRPr lang="en-US" sz="8000" b="0" i="0" dirty="0">
              <a:latin typeface="Broadway" pitchFamily="82" charset="0"/>
              <a:cs typeface="Aharoni" pitchFamily="2" charset="-79"/>
            </a:endParaRPr>
          </a:p>
        </p:txBody>
      </p:sp>
    </p:spTree>
  </p:cSld>
  <p:clrMapOvr>
    <a:masterClrMapping/>
  </p:clrMapOvr>
  <p:transition spd="slow">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7010400" y="6400800"/>
            <a:ext cx="2133600" cy="457200"/>
          </a:xfrm>
          <a:prstGeom prst="rect">
            <a:avLst/>
          </a:prstGeom>
        </p:spPr>
        <p:txBody>
          <a:bodyPr/>
          <a:lstStyle>
            <a:lvl1pPr>
              <a:defRPr/>
            </a:lvl1pPr>
          </a:lstStyle>
          <a:p>
            <a:pPr algn="r"/>
            <a:fld id="{05126ADF-110B-4514-A1D1-41696A311B44}" type="slidenum">
              <a:rPr lang="en-US" smtClean="0"/>
              <a:pPr algn="r"/>
              <a:t>‹#›</a:t>
            </a:fld>
            <a:endParaRPr lang="en-US" dirty="0"/>
          </a:p>
        </p:txBody>
      </p:sp>
      <p:sp>
        <p:nvSpPr>
          <p:cNvPr id="6" name="Date Placeholder 5"/>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74638"/>
            <a:ext cx="1790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7010400" y="6400800"/>
            <a:ext cx="2133600" cy="457200"/>
          </a:xfrm>
          <a:prstGeom prst="rect">
            <a:avLst/>
          </a:prstGeom>
        </p:spPr>
        <p:txBody>
          <a:bodyPr/>
          <a:lstStyle>
            <a:lvl1pPr>
              <a:defRPr/>
            </a:lvl1pPr>
          </a:lstStyle>
          <a:p>
            <a:pPr algn="r"/>
            <a:fld id="{90C5A1CB-E4DE-4780-8443-F62184B5758B}" type="slidenum">
              <a:rPr lang="en-US" smtClean="0"/>
              <a:pPr algn="r"/>
              <a:t>‹#›</a:t>
            </a:fld>
            <a:endParaRPr lang="en-US" dirty="0"/>
          </a:p>
        </p:txBody>
      </p:sp>
      <p:sp>
        <p:nvSpPr>
          <p:cNvPr id="6" name="Date Placeholder 5"/>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7010400" y="6400800"/>
            <a:ext cx="2133600" cy="457200"/>
          </a:xfrm>
          <a:prstGeom prst="rect">
            <a:avLst/>
          </a:prstGeom>
        </p:spPr>
        <p:txBody>
          <a:bodyPr/>
          <a:lstStyle>
            <a:lvl1pPr>
              <a:defRPr/>
            </a:lvl1pPr>
          </a:lstStyle>
          <a:p>
            <a:pPr algn="r"/>
            <a:fld id="{0DA30DF4-57C3-49CA-97C7-210E3839DD33}" type="slidenum">
              <a:rPr lang="en-US" smtClean="0"/>
              <a:pPr algn="r"/>
              <a:t>‹#›</a:t>
            </a:fld>
            <a:endParaRPr lang="en-US" dirty="0"/>
          </a:p>
        </p:txBody>
      </p:sp>
      <p:sp>
        <p:nvSpPr>
          <p:cNvPr id="6" name="Date Placeholder 5"/>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B940-8F3E-4BD2-B01C-5D56143828F6}" type="slidenum">
              <a:rPr lang="en-US" smtClean="0"/>
              <a:pPr/>
              <a:t>‹#›</a:t>
            </a:fld>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7010400" y="6400800"/>
            <a:ext cx="2133600" cy="457200"/>
          </a:xfrm>
          <a:prstGeom prst="rect">
            <a:avLst/>
          </a:prstGeom>
        </p:spPr>
        <p:txBody>
          <a:bodyPr/>
          <a:lstStyle>
            <a:lvl1pPr>
              <a:defRPr/>
            </a:lvl1pPr>
          </a:lstStyle>
          <a:p>
            <a:pPr algn="r"/>
            <a:fld id="{03079D8D-2661-4BC7-B443-92A32FAA0144}" type="slidenum">
              <a:rPr lang="en-US" smtClean="0"/>
              <a:pPr algn="r"/>
              <a:t>‹#›</a:t>
            </a:fld>
            <a:endParaRPr lang="en-US" dirty="0"/>
          </a:p>
        </p:txBody>
      </p:sp>
      <p:sp>
        <p:nvSpPr>
          <p:cNvPr id="6" name="Date Placeholder 5"/>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7010400" y="6400800"/>
            <a:ext cx="2133600" cy="457200"/>
          </a:xfrm>
          <a:prstGeom prst="rect">
            <a:avLst/>
          </a:prstGeom>
        </p:spPr>
        <p:txBody>
          <a:bodyPr/>
          <a:lstStyle>
            <a:lvl1pPr>
              <a:defRPr/>
            </a:lvl1pPr>
          </a:lstStyle>
          <a:p>
            <a:pPr algn="r"/>
            <a:fld id="{6EB3078E-755F-4C95-9C71-F9D15BB63AB4}" type="slidenum">
              <a:rPr lang="en-US" smtClean="0"/>
              <a:pPr algn="r"/>
              <a:t>‹#›</a:t>
            </a:fld>
            <a:endParaRPr lang="en-US" dirty="0"/>
          </a:p>
        </p:txBody>
      </p:sp>
      <p:sp>
        <p:nvSpPr>
          <p:cNvPr id="7" name="Date Placeholder 6"/>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8" name="Slide Number Placeholder 7"/>
          <p:cNvSpPr>
            <a:spLocks noGrp="1"/>
          </p:cNvSpPr>
          <p:nvPr>
            <p:ph type="sldNum" sz="quarter" idx="11"/>
          </p:nvPr>
        </p:nvSpPr>
        <p:spPr>
          <a:xfrm>
            <a:off x="7010400" y="6400800"/>
            <a:ext cx="2133600" cy="457200"/>
          </a:xfrm>
          <a:prstGeom prst="rect">
            <a:avLst/>
          </a:prstGeom>
        </p:spPr>
        <p:txBody>
          <a:bodyPr/>
          <a:lstStyle>
            <a:lvl1pPr>
              <a:defRPr/>
            </a:lvl1pPr>
          </a:lstStyle>
          <a:p>
            <a:pPr algn="r"/>
            <a:fld id="{8E2AD17C-6BB6-4116-BC78-A67986BF35A1}" type="slidenum">
              <a:rPr lang="en-US" smtClean="0"/>
              <a:pPr algn="r"/>
              <a:t>‹#›</a:t>
            </a:fld>
            <a:endParaRPr lang="en-US" dirty="0"/>
          </a:p>
        </p:txBody>
      </p:sp>
      <p:sp>
        <p:nvSpPr>
          <p:cNvPr id="9" name="Date Placeholder 8"/>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4" name="Slide Number Placeholder 3"/>
          <p:cNvSpPr>
            <a:spLocks noGrp="1"/>
          </p:cNvSpPr>
          <p:nvPr>
            <p:ph type="sldNum" sz="quarter" idx="11"/>
          </p:nvPr>
        </p:nvSpPr>
        <p:spPr>
          <a:xfrm>
            <a:off x="7010400" y="6400800"/>
            <a:ext cx="2133600" cy="457200"/>
          </a:xfrm>
          <a:prstGeom prst="rect">
            <a:avLst/>
          </a:prstGeom>
        </p:spPr>
        <p:txBody>
          <a:bodyPr/>
          <a:lstStyle>
            <a:lvl1pPr>
              <a:defRPr/>
            </a:lvl1pPr>
          </a:lstStyle>
          <a:p>
            <a:pPr algn="r"/>
            <a:fld id="{2A217A26-8FCD-4B5D-A44A-0514295D6D62}" type="slidenum">
              <a:rPr lang="en-US" smtClean="0"/>
              <a:pPr algn="r"/>
              <a:t>‹#›</a:t>
            </a:fld>
            <a:endParaRPr lang="en-US" dirty="0"/>
          </a:p>
        </p:txBody>
      </p:sp>
      <p:sp>
        <p:nvSpPr>
          <p:cNvPr id="5" name="Date Placeholder 4"/>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438400" y="6553200"/>
            <a:ext cx="4267200" cy="304800"/>
          </a:xfrm>
          <a:prstGeom prst="rect">
            <a:avLst/>
          </a:prstGeom>
        </p:spPr>
        <p:txBody>
          <a:bodyPr/>
          <a:lstStyle>
            <a:lvl1pPr>
              <a:defRPr b="1"/>
            </a:lvl1pPr>
          </a:lstStyle>
          <a:p>
            <a:endParaRPr lang="en-US" dirty="0"/>
          </a:p>
        </p:txBody>
      </p:sp>
      <p:sp>
        <p:nvSpPr>
          <p:cNvPr id="3" name="Slide Number Placeholder 2"/>
          <p:cNvSpPr>
            <a:spLocks noGrp="1"/>
          </p:cNvSpPr>
          <p:nvPr>
            <p:ph type="sldNum" sz="quarter" idx="11"/>
          </p:nvPr>
        </p:nvSpPr>
        <p:spPr>
          <a:xfrm>
            <a:off x="7010400" y="6400800"/>
            <a:ext cx="2133600" cy="457200"/>
          </a:xfrm>
          <a:prstGeom prst="rect">
            <a:avLst/>
          </a:prstGeom>
        </p:spPr>
        <p:txBody>
          <a:bodyPr/>
          <a:lstStyle>
            <a:lvl1pPr>
              <a:defRPr/>
            </a:lvl1pPr>
          </a:lstStyle>
          <a:p>
            <a:pPr algn="r"/>
            <a:fld id="{B4B76FB2-379F-401B-A280-4A1393E08C50}" type="slidenum">
              <a:rPr lang="en-US" smtClean="0"/>
              <a:pPr algn="r"/>
              <a:t>‹#›</a:t>
            </a:fld>
            <a:endParaRPr lang="en-US" dirty="0"/>
          </a:p>
        </p:txBody>
      </p:sp>
      <p:sp>
        <p:nvSpPr>
          <p:cNvPr id="4" name="Date Placeholder 3"/>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7010400" y="6400800"/>
            <a:ext cx="2133600" cy="457200"/>
          </a:xfrm>
          <a:prstGeom prst="rect">
            <a:avLst/>
          </a:prstGeom>
        </p:spPr>
        <p:txBody>
          <a:bodyPr/>
          <a:lstStyle>
            <a:lvl1pPr>
              <a:defRPr/>
            </a:lvl1pPr>
          </a:lstStyle>
          <a:p>
            <a:pPr algn="r"/>
            <a:fld id="{A5232A61-3F02-4636-88B0-3F599010C53F}" type="slidenum">
              <a:rPr lang="en-US" smtClean="0"/>
              <a:pPr algn="r"/>
              <a:t>‹#›</a:t>
            </a:fld>
            <a:endParaRPr lang="en-US" dirty="0"/>
          </a:p>
        </p:txBody>
      </p:sp>
      <p:sp>
        <p:nvSpPr>
          <p:cNvPr id="7" name="Date Placeholder 6"/>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2438400" y="6553200"/>
            <a:ext cx="4267200" cy="3048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7010400" y="6400800"/>
            <a:ext cx="2133600" cy="457200"/>
          </a:xfrm>
          <a:prstGeom prst="rect">
            <a:avLst/>
          </a:prstGeom>
        </p:spPr>
        <p:txBody>
          <a:bodyPr/>
          <a:lstStyle>
            <a:lvl1pPr>
              <a:defRPr/>
            </a:lvl1pPr>
          </a:lstStyle>
          <a:p>
            <a:pPr algn="r"/>
            <a:fld id="{CC2ACCC9-39DE-4E64-BF07-166361B644A1}" type="slidenum">
              <a:rPr lang="en-US" smtClean="0"/>
              <a:pPr algn="r"/>
              <a:t>‹#›</a:t>
            </a:fld>
            <a:endParaRPr lang="en-US" dirty="0"/>
          </a:p>
        </p:txBody>
      </p:sp>
      <p:sp>
        <p:nvSpPr>
          <p:cNvPr id="7" name="Date Placeholder 6"/>
          <p:cNvSpPr>
            <a:spLocks noGrp="1"/>
          </p:cNvSpPr>
          <p:nvPr>
            <p:ph type="dt" sz="half" idx="12"/>
          </p:nvPr>
        </p:nvSpPr>
        <p:spPr>
          <a:xfrm>
            <a:off x="228600" y="6553200"/>
            <a:ext cx="2133600" cy="304800"/>
          </a:xfrm>
          <a:prstGeom prst="rect">
            <a:avLst/>
          </a:prstGeom>
        </p:spPr>
        <p:txBody>
          <a:bodyPr/>
          <a:lstStyle>
            <a:lvl1pPr>
              <a:defRPr/>
            </a:lvl1pPr>
          </a:lstStyle>
          <a:p>
            <a:endParaRPr lang="en-US"/>
          </a:p>
        </p:txBody>
      </p:sp>
    </p:spTree>
  </p:cSld>
  <p:clrMapOvr>
    <a:masterClrMapping/>
  </p:clrMapOvr>
  <p:transition spd="slow">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74638"/>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600200" y="1600200"/>
            <a:ext cx="7086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7"/>
          <p:cNvSpPr>
            <a:spLocks noChangeArrowheads="1"/>
          </p:cNvSpPr>
          <p:nvPr/>
        </p:nvSpPr>
        <p:spPr bwMode="auto">
          <a:xfrm flipV="1">
            <a:off x="-46086" y="-1370006"/>
            <a:ext cx="1539973" cy="9598013"/>
          </a:xfrm>
          <a:prstGeom prst="rect">
            <a:avLst/>
          </a:prstGeom>
          <a:solidFill>
            <a:srgbClr val="C00000"/>
          </a:solidFill>
          <a:ln w="9525">
            <a:solidFill>
              <a:schemeClr val="tx1"/>
            </a:solidFill>
            <a:miter lim="800000"/>
            <a:headEnd/>
            <a:tailEnd/>
          </a:ln>
          <a:effectLst/>
        </p:spPr>
        <p:txBody>
          <a:bodyPr vert="vert" wrap="none" anchor="ctr">
            <a:noAutofit/>
          </a:bodyPr>
          <a:lstStyle/>
          <a:p>
            <a:pPr algn="ctr"/>
            <a:r>
              <a:rPr lang="en-US" sz="8000" b="0" i="0" dirty="0" smtClean="0">
                <a:latin typeface="Broadway" pitchFamily="82" charset="0"/>
              </a:rPr>
              <a:t>A.D. 70</a:t>
            </a:r>
            <a:endParaRPr lang="en-US" sz="8000" b="0" i="0" dirty="0">
              <a:latin typeface="Broadway" pitchFamily="8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zoom/>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BB940-8F3E-4BD2-B01C-5D56143828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9677400" cy="716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B4B76FB2-379F-401B-A280-4A1393E08C50}" type="slidenum">
              <a:rPr lang="en-US" smtClean="0"/>
              <a:pPr/>
              <a:t>1</a:t>
            </a:fld>
            <a:endParaRPr lang="en-US"/>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Matthew 25:31-46</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sz="2700" dirty="0" smtClean="0">
                <a:latin typeface="Calibri" pitchFamily="34" charset="0"/>
              </a:rPr>
              <a:t>“Here is a prophecy concerning the judgment day. Yet, the </a:t>
            </a:r>
            <a:r>
              <a:rPr lang="en-US" sz="2700" b="1" dirty="0" smtClean="0">
                <a:latin typeface="Calibri" pitchFamily="34" charset="0"/>
              </a:rPr>
              <a:t>passing away of heaven and earth</a:t>
            </a:r>
            <a:r>
              <a:rPr lang="en-US" sz="2700" dirty="0" smtClean="0">
                <a:latin typeface="Calibri" pitchFamily="34" charset="0"/>
              </a:rPr>
              <a:t> (emphasis is the author’s, GCK) occurs simultaneous with this event. These things are not in the past; they are still in the future.”   (Jackson, 102)</a:t>
            </a:r>
          </a:p>
          <a:p>
            <a:pPr lvl="1"/>
            <a:r>
              <a:rPr lang="en-US" sz="2700" dirty="0" smtClean="0">
                <a:latin typeface="Calibri" pitchFamily="34" charset="0"/>
              </a:rPr>
              <a:t>These passages (Matthew 25 &amp; Revelation 20) present an exceptionally clear picture of a </a:t>
            </a:r>
            <a:r>
              <a:rPr lang="en-US" sz="2700" b="1" i="1" dirty="0" smtClean="0">
                <a:latin typeface="Calibri" pitchFamily="34" charset="0"/>
              </a:rPr>
              <a:t>universal judgment</a:t>
            </a:r>
            <a:r>
              <a:rPr lang="en-US" sz="2700" dirty="0" smtClean="0">
                <a:latin typeface="Calibri" pitchFamily="34" charset="0"/>
              </a:rPr>
              <a:t> that will follow immediately after the second coming and the general resurrection, with all nations are judged together in a public manner. </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10</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sz="2600" dirty="0" smtClean="0">
                <a:latin typeface="Calibri" pitchFamily="34" charset="0"/>
              </a:rPr>
              <a:t>“…the most comprehensive discussion of this entire matter is found in Second Peter 3.”  (Jackson, 98)</a:t>
            </a:r>
          </a:p>
          <a:p>
            <a:pPr lvl="1"/>
            <a:r>
              <a:rPr lang="en-US" sz="2600" dirty="0" smtClean="0">
                <a:latin typeface="Calibri" pitchFamily="34" charset="0"/>
              </a:rPr>
              <a:t>“…the purpose of Peter’s words in this chapter was to warn faithful people of his time concerning the approaching physical judgment so they could escape it.”     (Dawson, 100)</a:t>
            </a:r>
          </a:p>
          <a:p>
            <a:pPr lvl="1"/>
            <a:r>
              <a:rPr lang="en-US" sz="2600" dirty="0" smtClean="0">
                <a:latin typeface="Calibri" pitchFamily="34" charset="0"/>
              </a:rPr>
              <a:t>“Thus, the world reserved unto fire against the Day of Judgment and perdition of ungodly men (1 Pet. 3: 7) was the Jewish world… Fiery judgment was going to fall on Judaism.”   (King, </a:t>
            </a:r>
            <a:r>
              <a:rPr lang="en-US" sz="2600" i="1" dirty="0" smtClean="0">
                <a:latin typeface="Calibri" pitchFamily="34" charset="0"/>
              </a:rPr>
              <a:t>Spirit of Prophecy</a:t>
            </a:r>
            <a:r>
              <a:rPr lang="en-US" sz="2600" dirty="0" smtClean="0">
                <a:latin typeface="Calibri" pitchFamily="34" charset="0"/>
              </a:rPr>
              <a:t>, 131)</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11</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dirty="0" smtClean="0">
                <a:latin typeface="Calibri" pitchFamily="34" charset="0"/>
              </a:rPr>
              <a:t>Peter discusses God’s patience, God’s timing, and long periods of time.</a:t>
            </a:r>
            <a:endParaRPr lang="en-US" sz="3200" dirty="0" smtClean="0">
              <a:latin typeface="Calibri" pitchFamily="34" charset="0"/>
            </a:endParaRPr>
          </a:p>
          <a:p>
            <a:pPr lvl="1"/>
            <a:r>
              <a:rPr lang="en-US" dirty="0" smtClean="0">
                <a:latin typeface="Calibri" pitchFamily="34" charset="0"/>
              </a:rPr>
              <a:t>He alludes to Psalm 90 in 3:8.</a:t>
            </a:r>
            <a:endParaRPr lang="en-US" sz="3200" dirty="0" smtClean="0">
              <a:latin typeface="Calibri" pitchFamily="34" charset="0"/>
            </a:endParaRPr>
          </a:p>
          <a:p>
            <a:pPr lvl="2"/>
            <a:r>
              <a:rPr lang="en-US" i="1" dirty="0" smtClean="0">
                <a:latin typeface="Calibri" pitchFamily="34" charset="0"/>
              </a:rPr>
              <a:t>“But do not let this one fact escape your notice, beloved, that with the Lord one day is like a thousand years, and a thousand years like one day.” </a:t>
            </a:r>
            <a:r>
              <a:rPr lang="en-US" dirty="0" smtClean="0">
                <a:latin typeface="Calibri" pitchFamily="34" charset="0"/>
              </a:rPr>
              <a:t> (3:8)</a:t>
            </a:r>
            <a:endParaRPr lang="en-US" sz="2800" dirty="0" smtClean="0">
              <a:latin typeface="Calibri" pitchFamily="34" charset="0"/>
            </a:endParaRPr>
          </a:p>
          <a:p>
            <a:pPr lvl="2"/>
            <a:r>
              <a:rPr lang="en-US" i="1" dirty="0" smtClean="0">
                <a:latin typeface="Calibri" pitchFamily="34" charset="0"/>
              </a:rPr>
              <a:t>“For a thousand years in Your sight are like yesterday when it passes by, or as a watch in the night.”</a:t>
            </a:r>
            <a:r>
              <a:rPr lang="en-US" dirty="0" smtClean="0">
                <a:latin typeface="Calibri" pitchFamily="34" charset="0"/>
              </a:rPr>
              <a:t>   (Psalm 90:4)</a:t>
            </a:r>
            <a:endParaRPr lang="en-US" sz="28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12</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par>
                          <p:cTn id="17" fill="hold">
                            <p:stCondLst>
                              <p:cond delay="1000"/>
                            </p:stCondLst>
                            <p:childTnLst>
                              <p:par>
                                <p:cTn id="18" presetID="29"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2" end="2"/>
                                            </p:txEl>
                                          </p:spTgt>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dirty="0" smtClean="0">
                <a:latin typeface="Calibri" pitchFamily="34" charset="0"/>
              </a:rPr>
              <a:t>Peter uses this verse to remind his readers to be patient, that God is not slack (verse 9) regarding his promise to return. </a:t>
            </a:r>
            <a:endParaRPr lang="en-US" sz="2400" dirty="0" smtClean="0">
              <a:latin typeface="Calibri" pitchFamily="34" charset="0"/>
            </a:endParaRPr>
          </a:p>
          <a:p>
            <a:pPr lvl="1"/>
            <a:r>
              <a:rPr lang="en-US" dirty="0" smtClean="0">
                <a:latin typeface="Calibri" pitchFamily="34" charset="0"/>
              </a:rPr>
              <a:t>In Greek the word slack is Strong’s #1019. </a:t>
            </a:r>
            <a:endParaRPr lang="en-US" sz="3200" dirty="0" smtClean="0">
              <a:latin typeface="Calibri" pitchFamily="34" charset="0"/>
            </a:endParaRPr>
          </a:p>
          <a:p>
            <a:pPr lvl="2"/>
            <a:r>
              <a:rPr lang="en-US" dirty="0" smtClean="0">
                <a:latin typeface="Calibri" pitchFamily="34" charset="0"/>
              </a:rPr>
              <a:t>Thayer’s definition is: “1019 </a:t>
            </a:r>
            <a:r>
              <a:rPr lang="en-US" dirty="0" err="1" smtClean="0">
                <a:latin typeface="Calibri" pitchFamily="34" charset="0"/>
              </a:rPr>
              <a:t>braduno</a:t>
            </a:r>
            <a:r>
              <a:rPr lang="en-US" dirty="0" smtClean="0">
                <a:latin typeface="Calibri" pitchFamily="34" charset="0"/>
              </a:rPr>
              <a:t> {brad-</a:t>
            </a:r>
            <a:r>
              <a:rPr lang="en-US" dirty="0" err="1" smtClean="0">
                <a:latin typeface="Calibri" pitchFamily="34" charset="0"/>
              </a:rPr>
              <a:t>oo</a:t>
            </a:r>
            <a:r>
              <a:rPr lang="en-US" dirty="0" smtClean="0">
                <a:latin typeface="Calibri" pitchFamily="34" charset="0"/>
              </a:rPr>
              <a:t>’-no}, from 1021; AV - tarry 1, be slack 1; 1) to delay, be slow, 1a) to render slowly, retard, 1b) to be long, to tarry, loiter.” </a:t>
            </a:r>
          </a:p>
          <a:p>
            <a:pPr lvl="1"/>
            <a:r>
              <a:rPr lang="en-US" dirty="0" smtClean="0">
                <a:latin typeface="Calibri" pitchFamily="34" charset="0"/>
              </a:rPr>
              <a:t>Peter understood that although almost 40 years had passed since Jesus ascended into heaven, Jesus’ promise to return was not discredited. </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13</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par>
                          <p:cTn id="17" fill="hold">
                            <p:stCondLst>
                              <p:cond delay="1000"/>
                            </p:stCondLst>
                            <p:childTnLst>
                              <p:par>
                                <p:cTn id="18" presetID="29"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dirty="0" smtClean="0">
                <a:latin typeface="Calibri" pitchFamily="34" charset="0"/>
              </a:rPr>
              <a:t>This is important given that </a:t>
            </a:r>
            <a:r>
              <a:rPr lang="en-US" dirty="0" err="1" smtClean="0">
                <a:latin typeface="Calibri" pitchFamily="34" charset="0"/>
              </a:rPr>
              <a:t>preterists</a:t>
            </a:r>
            <a:r>
              <a:rPr lang="en-US" dirty="0" smtClean="0">
                <a:latin typeface="Calibri" pitchFamily="34" charset="0"/>
              </a:rPr>
              <a:t> insist at the time this epistle was written the second coming was only a few years away. </a:t>
            </a:r>
            <a:endParaRPr lang="en-US" sz="3200" dirty="0" smtClean="0">
              <a:latin typeface="Calibri" pitchFamily="34" charset="0"/>
            </a:endParaRPr>
          </a:p>
          <a:p>
            <a:pPr lvl="2"/>
            <a:r>
              <a:rPr lang="en-US" dirty="0" smtClean="0">
                <a:latin typeface="Calibri" pitchFamily="34" charset="0"/>
              </a:rPr>
              <a:t>How could Peter not have known this? </a:t>
            </a:r>
            <a:endParaRPr lang="en-US" sz="2800" dirty="0" smtClean="0">
              <a:latin typeface="Calibri" pitchFamily="34" charset="0"/>
            </a:endParaRPr>
          </a:p>
          <a:p>
            <a:pPr lvl="2"/>
            <a:r>
              <a:rPr lang="en-US" dirty="0" smtClean="0">
                <a:latin typeface="Calibri" pitchFamily="34" charset="0"/>
              </a:rPr>
              <a:t>Why does he not remind his audience that the second coming of Christ was about to occur? </a:t>
            </a:r>
            <a:endParaRPr lang="en-US" sz="2800" dirty="0" smtClean="0">
              <a:latin typeface="Calibri" pitchFamily="34" charset="0"/>
            </a:endParaRPr>
          </a:p>
          <a:p>
            <a:pPr lvl="2"/>
            <a:r>
              <a:rPr lang="en-US" dirty="0" smtClean="0">
                <a:latin typeface="Calibri" pitchFamily="34" charset="0"/>
              </a:rPr>
              <a:t>Why does he not remind the believers that Jesus said he would come within their lifetimes? </a:t>
            </a:r>
            <a:endParaRPr lang="en-US" sz="2800" dirty="0" smtClean="0">
              <a:latin typeface="Calibri" pitchFamily="34" charset="0"/>
            </a:endParaRPr>
          </a:p>
          <a:p>
            <a:pPr lvl="2"/>
            <a:r>
              <a:rPr lang="en-US" dirty="0" smtClean="0">
                <a:latin typeface="Calibri" pitchFamily="34" charset="0"/>
              </a:rPr>
              <a:t>Why instead does he speak of God’s patience, God’s timing, and thousands of years being as a day to the Lord? </a:t>
            </a:r>
            <a:endParaRPr lang="en-US" sz="28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14</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r>
              <a:rPr lang="en-US" sz="3600" dirty="0" err="1" smtClean="0">
                <a:latin typeface="Calibri" pitchFamily="34" charset="0"/>
              </a:rPr>
              <a:t>Preterist</a:t>
            </a:r>
            <a:r>
              <a:rPr lang="en-US" sz="3600" dirty="0" smtClean="0">
                <a:latin typeface="Calibri" pitchFamily="34" charset="0"/>
              </a:rPr>
              <a:t> position:  </a:t>
            </a:r>
          </a:p>
          <a:p>
            <a:pPr lvl="1"/>
            <a:r>
              <a:rPr lang="en-US" sz="3200" dirty="0" smtClean="0">
                <a:latin typeface="Calibri" pitchFamily="34" charset="0"/>
              </a:rPr>
              <a:t>That the heavens and earth that are to be </a:t>
            </a:r>
            <a:r>
              <a:rPr lang="en-US" sz="3200" i="1" dirty="0" smtClean="0">
                <a:latin typeface="Calibri" pitchFamily="34" charset="0"/>
              </a:rPr>
              <a:t>“destroyed by burning”</a:t>
            </a:r>
            <a:r>
              <a:rPr lang="en-US" sz="3200" dirty="0" smtClean="0">
                <a:latin typeface="Calibri" pitchFamily="34" charset="0"/>
              </a:rPr>
              <a:t> (v. 12) refers to the fall of Judaism, or the Jewish world.</a:t>
            </a:r>
          </a:p>
          <a:p>
            <a:pPr lvl="1"/>
            <a:r>
              <a:rPr lang="en-US" sz="3200" dirty="0" smtClean="0">
                <a:latin typeface="Calibri" pitchFamily="34" charset="0"/>
              </a:rPr>
              <a:t>Matthew 3:12; 13:40,42 and 2 Thess. 1:8 are also used to refer to the “symbolic fire in the destruction of Judaism.”                                        (King, </a:t>
            </a:r>
            <a:r>
              <a:rPr lang="en-US" sz="3200" i="1" dirty="0" smtClean="0">
                <a:latin typeface="Calibri" pitchFamily="34" charset="0"/>
              </a:rPr>
              <a:t>The Spirit of Prophecy</a:t>
            </a:r>
            <a:r>
              <a:rPr lang="en-US" sz="3200" dirty="0" smtClean="0">
                <a:latin typeface="Calibri" pitchFamily="34" charset="0"/>
              </a:rPr>
              <a:t>, 131)</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15</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“earth” (Greek: </a:t>
            </a:r>
            <a:r>
              <a:rPr lang="en-US" b="1" i="1" dirty="0" err="1" smtClean="0">
                <a:latin typeface="Calibri" pitchFamily="34" charset="0"/>
              </a:rPr>
              <a:t>ge</a:t>
            </a:r>
            <a:r>
              <a:rPr lang="en-US" dirty="0" smtClean="0">
                <a:latin typeface="Calibri" pitchFamily="34" charset="0"/>
              </a:rPr>
              <a:t>; 3:5,7,10 – denotes earth as arable land. </a:t>
            </a:r>
            <a:endParaRPr lang="en-US" sz="3200" dirty="0" smtClean="0">
              <a:latin typeface="Calibri" pitchFamily="34" charset="0"/>
            </a:endParaRPr>
          </a:p>
          <a:p>
            <a:pPr lvl="1"/>
            <a:r>
              <a:rPr lang="en-US" dirty="0" smtClean="0">
                <a:latin typeface="Calibri" pitchFamily="34" charset="0"/>
              </a:rPr>
              <a:t>The same word is used in 1 Corinthians 15:47 – </a:t>
            </a:r>
            <a:r>
              <a:rPr lang="en-US" i="1" dirty="0" smtClean="0">
                <a:latin typeface="Calibri" pitchFamily="34" charset="0"/>
              </a:rPr>
              <a:t>“The first man is from the earth, earthy; the second man is from heaven,”</a:t>
            </a:r>
            <a:r>
              <a:rPr lang="en-US" dirty="0" smtClean="0">
                <a:latin typeface="Calibri" pitchFamily="34" charset="0"/>
              </a:rPr>
              <a:t> where Paul is saying that the first man was made out of physical (earthly) material.</a:t>
            </a:r>
            <a:endParaRPr lang="en-US" sz="3200" dirty="0" smtClean="0">
              <a:latin typeface="Calibri" pitchFamily="34" charset="0"/>
            </a:endParaRP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16</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Greek word </a:t>
            </a:r>
            <a:r>
              <a:rPr lang="en-US" b="1" dirty="0" err="1" smtClean="0">
                <a:latin typeface="Calibri" pitchFamily="34" charset="0"/>
              </a:rPr>
              <a:t>stoicheion</a:t>
            </a:r>
            <a:r>
              <a:rPr lang="en-US" b="1" dirty="0" smtClean="0">
                <a:latin typeface="Calibri" pitchFamily="34" charset="0"/>
              </a:rPr>
              <a:t> </a:t>
            </a:r>
            <a:r>
              <a:rPr lang="en-US" dirty="0" smtClean="0">
                <a:latin typeface="Calibri" pitchFamily="34" charset="0"/>
              </a:rPr>
              <a:t>(elements [NASB], heavenly bodies [ESV]).</a:t>
            </a:r>
            <a:endParaRPr lang="en-US" sz="3200" dirty="0" smtClean="0">
              <a:latin typeface="Calibri" pitchFamily="34" charset="0"/>
            </a:endParaRPr>
          </a:p>
          <a:p>
            <a:pPr lvl="2"/>
            <a:r>
              <a:rPr lang="en-US" dirty="0" smtClean="0">
                <a:latin typeface="Calibri" pitchFamily="34" charset="0"/>
              </a:rPr>
              <a:t>Appears </a:t>
            </a:r>
            <a:r>
              <a:rPr lang="en-US" u="sng" dirty="0" smtClean="0">
                <a:latin typeface="Calibri" pitchFamily="34" charset="0"/>
              </a:rPr>
              <a:t>7</a:t>
            </a:r>
            <a:r>
              <a:rPr lang="en-US" dirty="0" smtClean="0">
                <a:latin typeface="Calibri" pitchFamily="34" charset="0"/>
              </a:rPr>
              <a:t> times in the N.T. (Galatians 4:3,9; Colossians 2:8,20; Hebrews 5:12;  2 Peter 3:10,12).</a:t>
            </a:r>
            <a:endParaRPr lang="en-US" sz="2800" dirty="0" smtClean="0">
              <a:latin typeface="Calibri" pitchFamily="34" charset="0"/>
            </a:endParaRPr>
          </a:p>
          <a:p>
            <a:pPr lvl="2"/>
            <a:r>
              <a:rPr lang="en-US" dirty="0" smtClean="0">
                <a:latin typeface="Calibri" pitchFamily="34" charset="0"/>
              </a:rPr>
              <a:t>In classical Greek a part of a series; the basic parts of which make up something larger. </a:t>
            </a:r>
            <a:endParaRPr lang="en-US" sz="2800" dirty="0" smtClean="0">
              <a:latin typeface="Calibri" pitchFamily="34" charset="0"/>
            </a:endParaRPr>
          </a:p>
          <a:p>
            <a:pPr lvl="2"/>
            <a:r>
              <a:rPr lang="en-US" dirty="0" smtClean="0">
                <a:latin typeface="Calibri" pitchFamily="34" charset="0"/>
              </a:rPr>
              <a:t>“….any first thing, from which the others belonging to some series or composite whole take their rise, an element, first principal.”</a:t>
            </a:r>
            <a:endParaRPr lang="en-US" sz="2800" dirty="0" smtClean="0">
              <a:latin typeface="Calibri" pitchFamily="34" charset="0"/>
            </a:endParaRP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17</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Greek word </a:t>
            </a:r>
            <a:r>
              <a:rPr lang="en-US" b="1" dirty="0" err="1" smtClean="0">
                <a:latin typeface="Calibri" pitchFamily="34" charset="0"/>
              </a:rPr>
              <a:t>stoicheion</a:t>
            </a:r>
            <a:r>
              <a:rPr lang="en-US" b="1" dirty="0" smtClean="0">
                <a:latin typeface="Calibri" pitchFamily="34" charset="0"/>
              </a:rPr>
              <a:t> </a:t>
            </a:r>
            <a:r>
              <a:rPr lang="en-US" dirty="0" smtClean="0">
                <a:latin typeface="Calibri" pitchFamily="34" charset="0"/>
              </a:rPr>
              <a:t>(elements [NASB], heavenly bodies [ESV]).</a:t>
            </a:r>
            <a:endParaRPr lang="en-US" sz="3200" dirty="0" smtClean="0">
              <a:latin typeface="Calibri" pitchFamily="34" charset="0"/>
            </a:endParaRPr>
          </a:p>
          <a:p>
            <a:pPr lvl="2"/>
            <a:r>
              <a:rPr lang="en-US" dirty="0" smtClean="0">
                <a:latin typeface="Calibri" pitchFamily="34" charset="0"/>
              </a:rPr>
              <a:t>Supplementary uses of the word as shown by Thayer include the letters of the alphabet, the elements from which all things have come (the material causes of the universe), and the heavenly bodies.</a:t>
            </a:r>
            <a:endParaRPr lang="en-US" sz="2400" dirty="0" smtClean="0">
              <a:latin typeface="Calibri" pitchFamily="34" charset="0"/>
            </a:endParaRP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18</a:t>
            </a:fld>
            <a:endParaRPr lang="en-US" dirty="0"/>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Greek word </a:t>
            </a:r>
            <a:r>
              <a:rPr lang="en-US" b="1" dirty="0" err="1" smtClean="0">
                <a:latin typeface="Calibri" pitchFamily="34" charset="0"/>
              </a:rPr>
              <a:t>stoicheion</a:t>
            </a:r>
            <a:r>
              <a:rPr lang="en-US" b="1" dirty="0" smtClean="0">
                <a:latin typeface="Calibri" pitchFamily="34" charset="0"/>
              </a:rPr>
              <a:t> </a:t>
            </a:r>
            <a:r>
              <a:rPr lang="en-US" dirty="0" smtClean="0">
                <a:latin typeface="Calibri" pitchFamily="34" charset="0"/>
              </a:rPr>
              <a:t>(elements [NASB], heavenly bodies [ESV]).</a:t>
            </a:r>
            <a:endParaRPr lang="en-US" sz="3200" dirty="0" smtClean="0">
              <a:latin typeface="Calibri" pitchFamily="34" charset="0"/>
            </a:endParaRPr>
          </a:p>
          <a:p>
            <a:pPr lvl="2"/>
            <a:r>
              <a:rPr lang="en-US" sz="2300" dirty="0" err="1" smtClean="0">
                <a:latin typeface="Calibri" pitchFamily="34" charset="0"/>
              </a:rPr>
              <a:t>Preterists</a:t>
            </a:r>
            <a:r>
              <a:rPr lang="en-US" sz="2300" dirty="0" smtClean="0">
                <a:latin typeface="Calibri" pitchFamily="34" charset="0"/>
              </a:rPr>
              <a:t> – when you examine the other </a:t>
            </a:r>
            <a:r>
              <a:rPr lang="en-US" sz="2300" u="sng" dirty="0" smtClean="0">
                <a:latin typeface="Calibri" pitchFamily="34" charset="0"/>
              </a:rPr>
              <a:t>6</a:t>
            </a:r>
            <a:r>
              <a:rPr lang="en-US" sz="2300" dirty="0" smtClean="0">
                <a:latin typeface="Calibri" pitchFamily="34" charset="0"/>
              </a:rPr>
              <a:t> uses of the term in the N.T., you do not get the idea that the word “elements” refers to the scientific idea of the elements of matter, all the “atoms” of the universe, or the periodic table of elements.</a:t>
            </a:r>
          </a:p>
          <a:p>
            <a:pPr lvl="2"/>
            <a:r>
              <a:rPr lang="en-US" sz="2300" dirty="0" err="1" smtClean="0">
                <a:latin typeface="Calibri" pitchFamily="34" charset="0"/>
              </a:rPr>
              <a:t>Preterists</a:t>
            </a:r>
            <a:r>
              <a:rPr lang="en-US" sz="2300" dirty="0" smtClean="0">
                <a:latin typeface="Calibri" pitchFamily="34" charset="0"/>
              </a:rPr>
              <a:t> contend that in those other passages they refer to the elements of Jewish religion or worldly philosophy, and conclude that it must also have that meaning in 2 Peter 3.</a:t>
            </a: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19</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685800"/>
            <a:ext cx="6477000" cy="2917825"/>
          </a:xfrm>
        </p:spPr>
        <p:txBody>
          <a:bodyPr/>
          <a:lstStyle/>
          <a:p>
            <a:pPr algn="ctr"/>
            <a:r>
              <a:rPr lang="en-US" sz="4000" b="1" dirty="0" smtClean="0">
                <a:latin typeface="Biondi" pitchFamily="2" charset="0"/>
              </a:rPr>
              <a:t>Judgment &amp; Destruction</a:t>
            </a:r>
            <a:r>
              <a:rPr lang="en-US" sz="4000" dirty="0" smtClean="0"/>
              <a:t/>
            </a:r>
            <a:br>
              <a:rPr lang="en-US" sz="4000" dirty="0" smtClean="0"/>
            </a:br>
            <a:r>
              <a:rPr lang="en-US" sz="2400" dirty="0" smtClean="0">
                <a:latin typeface="Arial Rounded MT Bold" pitchFamily="34" charset="0"/>
              </a:rPr>
              <a:t>Realized Eschatology &amp; N.T. Teaching on the Final Judgment</a:t>
            </a:r>
            <a:endParaRPr lang="en-US" sz="2400" dirty="0">
              <a:latin typeface="Arial Rounded MT Bold" pitchFamily="34" charset="0"/>
              <a:cs typeface="Aharoni" pitchFamily="2" charset="-79"/>
            </a:endParaRPr>
          </a:p>
        </p:txBody>
      </p:sp>
      <p:sp>
        <p:nvSpPr>
          <p:cNvPr id="3" name="Subtitle 2"/>
          <p:cNvSpPr>
            <a:spLocks noGrp="1"/>
          </p:cNvSpPr>
          <p:nvPr>
            <p:ph type="subTitle" idx="1"/>
          </p:nvPr>
        </p:nvSpPr>
        <p:spPr>
          <a:xfrm>
            <a:off x="2362200" y="4419600"/>
            <a:ext cx="5715000" cy="2057400"/>
          </a:xfrm>
          <a:noFill/>
          <a:ln>
            <a:solidFill>
              <a:srgbClr val="C00000"/>
            </a:solidFill>
          </a:ln>
        </p:spPr>
        <p:txBody>
          <a:bodyPr/>
          <a:lstStyle/>
          <a:p>
            <a:pPr algn="ctr"/>
            <a:r>
              <a:rPr lang="en-US" sz="3600" b="1" dirty="0" smtClean="0">
                <a:latin typeface="Aharoni" pitchFamily="2" charset="-79"/>
                <a:cs typeface="Aharoni" pitchFamily="2" charset="-79"/>
              </a:rPr>
              <a:t>ECI Conference</a:t>
            </a:r>
          </a:p>
          <a:p>
            <a:pPr algn="ctr"/>
            <a:r>
              <a:rPr lang="en-US" sz="2400" dirty="0" smtClean="0">
                <a:latin typeface="Arial Rounded MT Bold" pitchFamily="34" charset="0"/>
              </a:rPr>
              <a:t>Cullman, Alabama</a:t>
            </a:r>
          </a:p>
          <a:p>
            <a:pPr algn="ctr"/>
            <a:r>
              <a:rPr lang="en-US" sz="2400" dirty="0" smtClean="0">
                <a:latin typeface="Arial Rounded MT Bold" pitchFamily="34" charset="0"/>
              </a:rPr>
              <a:t>October 3-4, 2011</a:t>
            </a:r>
            <a:endParaRPr lang="en-US" sz="2400" dirty="0">
              <a:latin typeface="Arial Rounded MT Bold" pitchFamily="34" charset="0"/>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Greek word </a:t>
            </a:r>
            <a:r>
              <a:rPr lang="en-US" b="1" dirty="0" err="1" smtClean="0">
                <a:latin typeface="Calibri" pitchFamily="34" charset="0"/>
              </a:rPr>
              <a:t>stoicheion</a:t>
            </a:r>
            <a:r>
              <a:rPr lang="en-US" b="1" dirty="0" smtClean="0">
                <a:latin typeface="Calibri" pitchFamily="34" charset="0"/>
              </a:rPr>
              <a:t> </a:t>
            </a:r>
            <a:r>
              <a:rPr lang="en-US" dirty="0" smtClean="0">
                <a:latin typeface="Calibri" pitchFamily="34" charset="0"/>
              </a:rPr>
              <a:t>(elements [NASB], heavenly bodies [ESV]).</a:t>
            </a:r>
            <a:endParaRPr lang="en-US" sz="3200" dirty="0" smtClean="0">
              <a:latin typeface="Calibri" pitchFamily="34" charset="0"/>
            </a:endParaRPr>
          </a:p>
          <a:p>
            <a:pPr lvl="2"/>
            <a:r>
              <a:rPr lang="en-US" dirty="0" smtClean="0">
                <a:latin typeface="Calibri" pitchFamily="34" charset="0"/>
              </a:rPr>
              <a:t>Fails to take into consideration the </a:t>
            </a:r>
            <a:r>
              <a:rPr lang="en-US" i="1" u="sng" dirty="0" smtClean="0">
                <a:latin typeface="Calibri" pitchFamily="34" charset="0"/>
              </a:rPr>
              <a:t>context</a:t>
            </a:r>
            <a:r>
              <a:rPr lang="en-US" dirty="0" smtClean="0">
                <a:latin typeface="Calibri" pitchFamily="34" charset="0"/>
              </a:rPr>
              <a:t> in which Peter uses the word in 2 Peter 3.</a:t>
            </a:r>
          </a:p>
          <a:p>
            <a:pPr lvl="3"/>
            <a:r>
              <a:rPr lang="en-US" sz="2200" dirty="0" smtClean="0">
                <a:latin typeface="Calibri" pitchFamily="34" charset="0"/>
              </a:rPr>
              <a:t>He tells us what he means by his use of this word – </a:t>
            </a:r>
            <a:r>
              <a:rPr lang="en-US" sz="2200" i="1" dirty="0" smtClean="0">
                <a:latin typeface="Calibri" pitchFamily="34" charset="0"/>
              </a:rPr>
              <a:t>“the elements </a:t>
            </a:r>
            <a:r>
              <a:rPr lang="en-US" sz="2200" dirty="0" smtClean="0">
                <a:latin typeface="Calibri" pitchFamily="34" charset="0"/>
              </a:rPr>
              <a:t>[heavenly bodies – small pieces of what will be destroyed]</a:t>
            </a:r>
            <a:r>
              <a:rPr lang="en-US" sz="2200" i="1" dirty="0" smtClean="0">
                <a:latin typeface="Calibri" pitchFamily="34" charset="0"/>
              </a:rPr>
              <a:t> … and the earth and its works.” </a:t>
            </a:r>
            <a:r>
              <a:rPr lang="en-US" sz="2200" dirty="0" smtClean="0">
                <a:latin typeface="Calibri" pitchFamily="34" charset="0"/>
              </a:rPr>
              <a:t>(3:10)</a:t>
            </a:r>
          </a:p>
          <a:p>
            <a:pPr lvl="3"/>
            <a:r>
              <a:rPr lang="en-US" sz="2200" dirty="0" smtClean="0">
                <a:latin typeface="Calibri" pitchFamily="34" charset="0"/>
              </a:rPr>
              <a:t>Since these things will be destroyed </a:t>
            </a:r>
            <a:r>
              <a:rPr lang="en-US" sz="2200" i="1" dirty="0" smtClean="0">
                <a:latin typeface="Calibri" pitchFamily="34" charset="0"/>
              </a:rPr>
              <a:t>“we are looking for new heavens and a new earth.”</a:t>
            </a:r>
            <a:endParaRPr lang="en-US" sz="2200" dirty="0" smtClean="0">
              <a:latin typeface="Calibri" pitchFamily="34" charset="0"/>
            </a:endParaRPr>
          </a:p>
          <a:p>
            <a:pPr lvl="3"/>
            <a:r>
              <a:rPr lang="en-US" sz="2200" b="1" dirty="0" smtClean="0">
                <a:latin typeface="Calibri" pitchFamily="34" charset="0"/>
              </a:rPr>
              <a:t>How does that fit the Jewish system? </a:t>
            </a: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20</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i="1" dirty="0" smtClean="0">
                <a:latin typeface="Calibri" pitchFamily="34" charset="0"/>
              </a:rPr>
              <a:t>“Out of water and by water”</a:t>
            </a:r>
            <a:r>
              <a:rPr lang="en-US" dirty="0" smtClean="0">
                <a:latin typeface="Calibri" pitchFamily="34" charset="0"/>
              </a:rPr>
              <a:t> (3:5) also points to a natural, physical intent.</a:t>
            </a:r>
            <a:endParaRPr lang="en-US" sz="3200" dirty="0" smtClean="0">
              <a:latin typeface="Calibri" pitchFamily="34" charset="0"/>
            </a:endParaRPr>
          </a:p>
          <a:p>
            <a:pPr lvl="2"/>
            <a:r>
              <a:rPr lang="en-US" dirty="0" smtClean="0">
                <a:latin typeface="Calibri" pitchFamily="34" charset="0"/>
              </a:rPr>
              <a:t>The world (Greek: </a:t>
            </a:r>
            <a:r>
              <a:rPr lang="en-US" dirty="0" err="1" smtClean="0">
                <a:latin typeface="Calibri" pitchFamily="34" charset="0"/>
              </a:rPr>
              <a:t>kosmos</a:t>
            </a:r>
            <a:r>
              <a:rPr lang="en-US" dirty="0" smtClean="0">
                <a:latin typeface="Calibri" pitchFamily="34" charset="0"/>
              </a:rPr>
              <a:t>; 3:6) – “primarily order, arrangement, ornament, adornment, 1 Pet. 3:3…used to denote the earth in contrast to heaven,  1 Jn. 3:17…” (Vine), was </a:t>
            </a:r>
            <a:r>
              <a:rPr lang="en-US" i="1" dirty="0" smtClean="0">
                <a:latin typeface="Calibri" pitchFamily="34" charset="0"/>
              </a:rPr>
              <a:t>“flooded with water.”</a:t>
            </a:r>
            <a:r>
              <a:rPr lang="en-US" dirty="0" smtClean="0">
                <a:latin typeface="Calibri" pitchFamily="34" charset="0"/>
              </a:rPr>
              <a:t>  </a:t>
            </a:r>
            <a:endParaRPr lang="en-US" sz="2800" dirty="0" smtClean="0">
              <a:latin typeface="Calibri" pitchFamily="34" charset="0"/>
            </a:endParaRPr>
          </a:p>
          <a:p>
            <a:pPr lvl="2"/>
            <a:r>
              <a:rPr lang="en-US" b="1" dirty="0" smtClean="0">
                <a:latin typeface="Calibri" pitchFamily="34" charset="0"/>
              </a:rPr>
              <a:t>How does that fit the Jewish system? </a:t>
            </a:r>
            <a:endParaRPr lang="en-US" sz="2800" b="1" dirty="0" smtClean="0">
              <a:latin typeface="Calibri" pitchFamily="34" charset="0"/>
            </a:endParaRPr>
          </a:p>
          <a:p>
            <a:pPr lvl="2"/>
            <a:r>
              <a:rPr lang="en-US" dirty="0" smtClean="0">
                <a:latin typeface="Calibri" pitchFamily="34" charset="0"/>
              </a:rPr>
              <a:t>Was Judaism and/or Jerusalem flooded with water? </a:t>
            </a:r>
            <a:endParaRPr lang="en-US" sz="2800" dirty="0" smtClean="0">
              <a:latin typeface="Calibri" pitchFamily="34" charset="0"/>
            </a:endParaRP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21</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a:t>
            </a:r>
            <a:r>
              <a:rPr lang="en-US" i="1" dirty="0" smtClean="0">
                <a:latin typeface="Calibri" pitchFamily="34" charset="0"/>
              </a:rPr>
              <a:t>“day of the Lord” </a:t>
            </a:r>
            <a:r>
              <a:rPr lang="en-US" dirty="0" smtClean="0">
                <a:latin typeface="Calibri" pitchFamily="34" charset="0"/>
              </a:rPr>
              <a:t>would </a:t>
            </a:r>
            <a:r>
              <a:rPr lang="en-US" i="1" dirty="0" smtClean="0">
                <a:latin typeface="Calibri" pitchFamily="34" charset="0"/>
              </a:rPr>
              <a:t>“come like a thief.” </a:t>
            </a:r>
            <a:r>
              <a:rPr lang="en-US" dirty="0" smtClean="0">
                <a:latin typeface="Calibri" pitchFamily="34" charset="0"/>
              </a:rPr>
              <a:t>(3:10)</a:t>
            </a:r>
            <a:endParaRPr lang="en-US" sz="3200" dirty="0" smtClean="0">
              <a:latin typeface="Calibri" pitchFamily="34" charset="0"/>
            </a:endParaRPr>
          </a:p>
          <a:p>
            <a:pPr lvl="2"/>
            <a:r>
              <a:rPr lang="en-US" dirty="0" smtClean="0">
                <a:latin typeface="Calibri" pitchFamily="34" charset="0"/>
              </a:rPr>
              <a:t>The destruction of Jerusalem did not come as a thief. </a:t>
            </a:r>
            <a:endParaRPr lang="en-US" sz="2800" dirty="0" smtClean="0">
              <a:latin typeface="Calibri" pitchFamily="34" charset="0"/>
            </a:endParaRPr>
          </a:p>
          <a:p>
            <a:pPr lvl="2"/>
            <a:r>
              <a:rPr lang="en-US" dirty="0" smtClean="0">
                <a:latin typeface="Calibri" pitchFamily="34" charset="0"/>
              </a:rPr>
              <a:t>In fact, Jesus gave specific signs so Christians could know when to flee. (cf. Matthew 24)</a:t>
            </a:r>
            <a:endParaRPr lang="en-US" sz="2800" dirty="0" smtClean="0">
              <a:latin typeface="Calibri" pitchFamily="34" charset="0"/>
            </a:endParaRP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22</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a:t>
            </a:r>
            <a:r>
              <a:rPr lang="en-US" i="1" dirty="0" smtClean="0">
                <a:latin typeface="Calibri" pitchFamily="34" charset="0"/>
              </a:rPr>
              <a:t>“new heavens and a new earth”</a:t>
            </a:r>
            <a:r>
              <a:rPr lang="en-US" dirty="0" smtClean="0">
                <a:latin typeface="Calibri" pitchFamily="34" charset="0"/>
              </a:rPr>
              <a:t> follows the destruction of the present heavens and earth. </a:t>
            </a:r>
            <a:endParaRPr lang="en-US" sz="3200" dirty="0" smtClean="0">
              <a:latin typeface="Calibri" pitchFamily="34" charset="0"/>
            </a:endParaRPr>
          </a:p>
          <a:p>
            <a:pPr lvl="2"/>
            <a:r>
              <a:rPr lang="en-US" dirty="0" smtClean="0">
                <a:latin typeface="Calibri" pitchFamily="34" charset="0"/>
              </a:rPr>
              <a:t>It is </a:t>
            </a:r>
            <a:r>
              <a:rPr lang="en-US" i="1" dirty="0" smtClean="0">
                <a:latin typeface="Calibri" pitchFamily="34" charset="0"/>
              </a:rPr>
              <a:t>“reserved in heaven.”</a:t>
            </a:r>
            <a:r>
              <a:rPr lang="en-US" dirty="0" smtClean="0">
                <a:latin typeface="Calibri" pitchFamily="34" charset="0"/>
              </a:rPr>
              <a:t>   (1 Peter 1:4)</a:t>
            </a:r>
            <a:endParaRPr lang="en-US" sz="2800" dirty="0" smtClean="0">
              <a:latin typeface="Calibri" pitchFamily="34" charset="0"/>
            </a:endParaRPr>
          </a:p>
          <a:p>
            <a:pPr lvl="2"/>
            <a:r>
              <a:rPr lang="en-US" dirty="0" smtClean="0">
                <a:latin typeface="Calibri" pitchFamily="34" charset="0"/>
              </a:rPr>
              <a:t>When Jesus returns not only will all evil and sin be destroyed, but the earth as we know it now will likewise be destroyed. </a:t>
            </a:r>
            <a:endParaRPr lang="en-US" sz="2800" dirty="0" smtClean="0">
              <a:latin typeface="Calibri" pitchFamily="34" charset="0"/>
            </a:endParaRPr>
          </a:p>
          <a:p>
            <a:pPr lvl="2"/>
            <a:r>
              <a:rPr lang="en-US" dirty="0" smtClean="0">
                <a:latin typeface="Calibri" pitchFamily="34" charset="0"/>
              </a:rPr>
              <a:t>There will be no more disease; there will be no more death, crying and sorrow – all suffering will be removed. </a:t>
            </a:r>
            <a:endParaRPr lang="en-US" sz="2800" dirty="0" smtClean="0">
              <a:latin typeface="Calibri" pitchFamily="34" charset="0"/>
            </a:endParaRP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23</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2 Peter 3</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2209800"/>
            <a:ext cx="7086600" cy="4495800"/>
          </a:xfrm>
        </p:spPr>
        <p:txBody>
          <a:bodyPr/>
          <a:lstStyle/>
          <a:p>
            <a:pPr lvl="1"/>
            <a:r>
              <a:rPr lang="en-US" dirty="0" smtClean="0">
                <a:latin typeface="Calibri" pitchFamily="34" charset="0"/>
              </a:rPr>
              <a:t>The final consummation is a world-wide (i.e., it covers the entire globe) event; it cannot be limited to Palestine or the Roman Empire in A.D. 70. </a:t>
            </a:r>
          </a:p>
          <a:p>
            <a:pPr lvl="1"/>
            <a:r>
              <a:rPr lang="en-US" dirty="0" smtClean="0">
                <a:latin typeface="Calibri" pitchFamily="34" charset="0"/>
              </a:rPr>
              <a:t>“…the language (i.e., of 2 Peter 3, GCK) is far too grand for that,” i.e., the </a:t>
            </a:r>
            <a:r>
              <a:rPr lang="en-US" dirty="0" err="1" smtClean="0">
                <a:latin typeface="Calibri" pitchFamily="34" charset="0"/>
              </a:rPr>
              <a:t>preterist</a:t>
            </a:r>
            <a:r>
              <a:rPr lang="en-US" dirty="0" smtClean="0">
                <a:latin typeface="Calibri" pitchFamily="34" charset="0"/>
              </a:rPr>
              <a:t> interpretation that this passage is “dealing with the destruction of Jerusalem.”   (Jackson, 100)</a:t>
            </a:r>
          </a:p>
        </p:txBody>
      </p:sp>
      <p:sp>
        <p:nvSpPr>
          <p:cNvPr id="4" name="TextBox 3"/>
          <p:cNvSpPr txBox="1"/>
          <p:nvPr/>
        </p:nvSpPr>
        <p:spPr>
          <a:xfrm>
            <a:off x="1676400" y="1143000"/>
            <a:ext cx="7271542" cy="954107"/>
          </a:xfrm>
          <a:prstGeom prst="rect">
            <a:avLst/>
          </a:prstGeom>
          <a:noFill/>
          <a:ln>
            <a:solidFill>
              <a:srgbClr val="C00000"/>
            </a:solidFill>
          </a:ln>
        </p:spPr>
        <p:txBody>
          <a:bodyPr wrap="square" rtlCol="0">
            <a:spAutoFit/>
          </a:bodyPr>
          <a:lstStyle/>
          <a:p>
            <a:r>
              <a:rPr lang="en-US" sz="2800" dirty="0" smtClean="0">
                <a:latin typeface="Arial Rounded MT Bold" pitchFamily="34" charset="0"/>
                <a:cs typeface="Aharoni" pitchFamily="2" charset="-79"/>
              </a:rPr>
              <a:t>Some problems with the radical </a:t>
            </a:r>
          </a:p>
          <a:p>
            <a:r>
              <a:rPr lang="en-US" sz="2800" dirty="0" err="1" smtClean="0">
                <a:latin typeface="Arial Rounded MT Bold" pitchFamily="34" charset="0"/>
                <a:cs typeface="Aharoni" pitchFamily="2" charset="-79"/>
              </a:rPr>
              <a:t>preterist</a:t>
            </a:r>
            <a:r>
              <a:rPr lang="en-US" sz="2800" dirty="0" smtClean="0">
                <a:latin typeface="Arial Rounded MT Bold" pitchFamily="34" charset="0"/>
                <a:cs typeface="Aharoni" pitchFamily="2" charset="-79"/>
              </a:rPr>
              <a:t> interpretation of this passage:</a:t>
            </a:r>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24</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Acts 17</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752600" y="1066800"/>
            <a:ext cx="7086600" cy="5486400"/>
          </a:xfrm>
        </p:spPr>
        <p:txBody>
          <a:bodyPr/>
          <a:lstStyle/>
          <a:p>
            <a:pPr lvl="1"/>
            <a:r>
              <a:rPr lang="en-US" dirty="0" smtClean="0">
                <a:latin typeface="Calibri" pitchFamily="34" charset="0"/>
              </a:rPr>
              <a:t>God </a:t>
            </a:r>
            <a:r>
              <a:rPr lang="en-US" i="1" dirty="0" smtClean="0">
                <a:latin typeface="Calibri" pitchFamily="34" charset="0"/>
              </a:rPr>
              <a:t>“has fixed a day in which He will judge the world in righteousness through a Man whom He has appointed.”</a:t>
            </a:r>
            <a:r>
              <a:rPr lang="en-US" dirty="0" smtClean="0">
                <a:latin typeface="Calibri" pitchFamily="34" charset="0"/>
              </a:rPr>
              <a:t>   (v.31)</a:t>
            </a:r>
          </a:p>
          <a:p>
            <a:pPr lvl="1"/>
            <a:r>
              <a:rPr lang="en-US" dirty="0" smtClean="0">
                <a:latin typeface="Calibri" pitchFamily="34" charset="0"/>
              </a:rPr>
              <a:t>The fall of Jerusalem would have absolutely no impact upon the Athenians.</a:t>
            </a:r>
          </a:p>
          <a:p>
            <a:pPr lvl="1"/>
            <a:r>
              <a:rPr lang="en-US" dirty="0" smtClean="0">
                <a:latin typeface="Calibri" pitchFamily="34" charset="0"/>
              </a:rPr>
              <a:t>Athens to Jerusalem, “as the crow flies” approximately </a:t>
            </a:r>
            <a:r>
              <a:rPr lang="en-US" b="1" u="sng" dirty="0" smtClean="0">
                <a:latin typeface="Calibri" pitchFamily="34" charset="0"/>
              </a:rPr>
              <a:t>800</a:t>
            </a:r>
            <a:r>
              <a:rPr lang="en-US" b="1" dirty="0" smtClean="0">
                <a:latin typeface="Calibri" pitchFamily="34" charset="0"/>
              </a:rPr>
              <a:t> </a:t>
            </a:r>
            <a:r>
              <a:rPr lang="en-US" dirty="0" smtClean="0">
                <a:latin typeface="Calibri" pitchFamily="34" charset="0"/>
              </a:rPr>
              <a:t>miles!</a:t>
            </a:r>
          </a:p>
          <a:p>
            <a:pPr lvl="1"/>
            <a:r>
              <a:rPr lang="en-US" dirty="0" smtClean="0">
                <a:latin typeface="Calibri" pitchFamily="34" charset="0"/>
              </a:rPr>
              <a:t>Paul says that they ought to repent because of this coming judgment, and such a warning is nonsensical if it only refers to a local judgment against a specific race of people in a far away land.</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25</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Acts 17</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752600" y="1219200"/>
            <a:ext cx="7086600" cy="5486400"/>
          </a:xfrm>
        </p:spPr>
        <p:txBody>
          <a:bodyPr/>
          <a:lstStyle/>
          <a:p>
            <a:pPr lvl="1"/>
            <a:r>
              <a:rPr lang="en-US" i="1" dirty="0" smtClean="0">
                <a:latin typeface="Calibri" pitchFamily="34" charset="0"/>
              </a:rPr>
              <a:t>“But as he was discussing righteousness, self-control and the judgment to come, Felix became frightened and said, ‘Go away for the present, and when I find time I will summon you.’”   </a:t>
            </a:r>
            <a:r>
              <a:rPr lang="en-US" dirty="0" smtClean="0">
                <a:latin typeface="Calibri" pitchFamily="34" charset="0"/>
              </a:rPr>
              <a:t>Acts 24:25</a:t>
            </a:r>
            <a:endParaRPr lang="en-US" sz="3200" dirty="0" smtClean="0">
              <a:latin typeface="Calibri" pitchFamily="34" charset="0"/>
            </a:endParaRPr>
          </a:p>
          <a:p>
            <a:pPr lvl="2"/>
            <a:r>
              <a:rPr lang="en-US" dirty="0" smtClean="0">
                <a:latin typeface="Calibri" pitchFamily="34" charset="0"/>
              </a:rPr>
              <a:t>It is difficult to imagine why preaching about a </a:t>
            </a:r>
            <a:r>
              <a:rPr lang="en-US" i="1" dirty="0" smtClean="0">
                <a:latin typeface="Calibri" pitchFamily="34" charset="0"/>
              </a:rPr>
              <a:t>“judgment to come”</a:t>
            </a:r>
            <a:r>
              <a:rPr lang="en-US" dirty="0" smtClean="0">
                <a:latin typeface="Calibri" pitchFamily="34" charset="0"/>
              </a:rPr>
              <a:t> would cause someone in Felix’s position to </a:t>
            </a:r>
            <a:r>
              <a:rPr lang="en-US" i="1" dirty="0" smtClean="0">
                <a:latin typeface="Calibri" pitchFamily="34" charset="0"/>
              </a:rPr>
              <a:t>“become frightened.”</a:t>
            </a:r>
            <a:endParaRPr lang="en-US" sz="2800" dirty="0" smtClean="0">
              <a:latin typeface="Calibri" pitchFamily="34" charset="0"/>
            </a:endParaRPr>
          </a:p>
          <a:p>
            <a:pPr lvl="2"/>
            <a:r>
              <a:rPr lang="en-US" dirty="0" smtClean="0">
                <a:latin typeface="Calibri" pitchFamily="34" charset="0"/>
              </a:rPr>
              <a:t>“Why would a Roman be ‘terrified’ with reference to the impending destruction of Judaism – when he would be on the winning side, not the losing one?” (Jackson, </a:t>
            </a:r>
            <a:r>
              <a:rPr lang="en-US" i="1" dirty="0" smtClean="0">
                <a:latin typeface="Calibri" pitchFamily="34" charset="0"/>
              </a:rPr>
              <a:t>The Menace of Radical </a:t>
            </a:r>
            <a:r>
              <a:rPr lang="en-US" i="1" dirty="0" err="1" smtClean="0">
                <a:latin typeface="Calibri" pitchFamily="34" charset="0"/>
              </a:rPr>
              <a:t>Preterism</a:t>
            </a:r>
            <a:r>
              <a:rPr lang="en-US" dirty="0" smtClean="0">
                <a:latin typeface="Calibri" pitchFamily="34" charset="0"/>
              </a:rPr>
              <a:t>)</a:t>
            </a:r>
            <a:endParaRPr lang="en-US" sz="28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26</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524000"/>
            <a:ext cx="7086600" cy="5334000"/>
          </a:xfrm>
        </p:spPr>
        <p:txBody>
          <a:bodyPr/>
          <a:lstStyle/>
          <a:p>
            <a:pPr lvl="1"/>
            <a:r>
              <a:rPr lang="en-US" dirty="0" smtClean="0">
                <a:latin typeface="Calibri" pitchFamily="34" charset="0"/>
              </a:rPr>
              <a:t>If radical </a:t>
            </a:r>
            <a:r>
              <a:rPr lang="en-US" dirty="0" err="1" smtClean="0">
                <a:latin typeface="Calibri" pitchFamily="34" charset="0"/>
              </a:rPr>
              <a:t>preterism</a:t>
            </a:r>
            <a:r>
              <a:rPr lang="en-US" dirty="0" smtClean="0">
                <a:latin typeface="Calibri" pitchFamily="34" charset="0"/>
              </a:rPr>
              <a:t> is true, we are very much just “reading other people’s mail” when we read much of the N.T.!</a:t>
            </a:r>
          </a:p>
          <a:p>
            <a:pPr lvl="2"/>
            <a:r>
              <a:rPr lang="en-US" dirty="0" smtClean="0">
                <a:latin typeface="Calibri" pitchFamily="34" charset="0"/>
              </a:rPr>
              <a:t>There is no general resurrection, only a spiritual body (unconnected with our own physical body) when we die. </a:t>
            </a:r>
          </a:p>
          <a:p>
            <a:pPr lvl="2"/>
            <a:r>
              <a:rPr lang="en-US" dirty="0" smtClean="0">
                <a:latin typeface="Calibri" pitchFamily="34" charset="0"/>
              </a:rPr>
              <a:t>There is no final resurrection of the righteous and the wicked, (cf. Daniel 12:2; John 5:28-29; Acts 24:15).</a:t>
            </a:r>
          </a:p>
          <a:p>
            <a:pPr lvl="2"/>
            <a:r>
              <a:rPr lang="en-US" dirty="0" smtClean="0">
                <a:latin typeface="Calibri" pitchFamily="34" charset="0"/>
              </a:rPr>
              <a:t>To the radical/full </a:t>
            </a:r>
            <a:r>
              <a:rPr lang="en-US" dirty="0" err="1" smtClean="0">
                <a:latin typeface="Calibri" pitchFamily="34" charset="0"/>
              </a:rPr>
              <a:t>preterist</a:t>
            </a:r>
            <a:r>
              <a:rPr lang="en-US" dirty="0" smtClean="0">
                <a:latin typeface="Calibri" pitchFamily="34" charset="0"/>
              </a:rPr>
              <a:t>, there is no end of history; it will continue as long as the sun and the planet can sustain life – evil will exist as long as the material universe exists.</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27</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524000"/>
            <a:ext cx="7086600" cy="5334000"/>
          </a:xfrm>
        </p:spPr>
        <p:txBody>
          <a:bodyPr/>
          <a:lstStyle/>
          <a:p>
            <a:r>
              <a:rPr lang="en-US" dirty="0" smtClean="0">
                <a:latin typeface="Calibri" pitchFamily="34" charset="0"/>
              </a:rPr>
              <a:t>The return of Christ will be to </a:t>
            </a:r>
            <a:r>
              <a:rPr lang="en-US" b="1" dirty="0" smtClean="0">
                <a:latin typeface="Calibri" pitchFamily="34" charset="0"/>
              </a:rPr>
              <a:t>judge the world</a:t>
            </a:r>
            <a:r>
              <a:rPr lang="en-US" dirty="0" smtClean="0">
                <a:latin typeface="Calibri" pitchFamily="34" charset="0"/>
              </a:rPr>
              <a:t>.   (John 5:27-29; 2 Timothy 4:1)</a:t>
            </a:r>
            <a:endParaRPr lang="en-US" sz="3600" dirty="0" smtClean="0">
              <a:latin typeface="Calibri" pitchFamily="34" charset="0"/>
            </a:endParaRPr>
          </a:p>
          <a:p>
            <a:pPr lvl="1"/>
            <a:r>
              <a:rPr lang="en-US" dirty="0" smtClean="0">
                <a:latin typeface="Calibri" pitchFamily="34" charset="0"/>
              </a:rPr>
              <a:t>Everyone will give an account.                   (2 Corinthians 5:10)</a:t>
            </a:r>
            <a:endParaRPr lang="en-US" sz="3200" dirty="0" smtClean="0">
              <a:latin typeface="Calibri" pitchFamily="34" charset="0"/>
            </a:endParaRPr>
          </a:p>
          <a:p>
            <a:pPr lvl="1"/>
            <a:r>
              <a:rPr lang="en-US" dirty="0" smtClean="0">
                <a:latin typeface="Calibri" pitchFamily="34" charset="0"/>
              </a:rPr>
              <a:t>The faithful will not come into condemnation.   (John 5:24)</a:t>
            </a:r>
            <a:endParaRPr lang="en-US" sz="3200" dirty="0" smtClean="0">
              <a:latin typeface="Calibri" pitchFamily="34" charset="0"/>
            </a:endParaRPr>
          </a:p>
          <a:p>
            <a:pPr lvl="1"/>
            <a:r>
              <a:rPr lang="en-US" dirty="0" smtClean="0">
                <a:latin typeface="Calibri" pitchFamily="34" charset="0"/>
              </a:rPr>
              <a:t>The final coming will bring </a:t>
            </a:r>
            <a:r>
              <a:rPr lang="en-US" i="1" dirty="0" smtClean="0">
                <a:latin typeface="Calibri" pitchFamily="34" charset="0"/>
              </a:rPr>
              <a:t>“salvation”</a:t>
            </a:r>
            <a:r>
              <a:rPr lang="en-US" dirty="0" smtClean="0">
                <a:latin typeface="Calibri" pitchFamily="34" charset="0"/>
              </a:rPr>
              <a:t> to the faithful (Hebrews 9:28) while it brings woe to those who are not forgiven            (2 Thessalonians 1:5-9).</a:t>
            </a:r>
            <a:endParaRPr lang="en-US" sz="3200" dirty="0" smtClean="0">
              <a:latin typeface="Calibri" pitchFamily="34" charset="0"/>
            </a:endParaRPr>
          </a:p>
        </p:txBody>
      </p:sp>
      <p:sp>
        <p:nvSpPr>
          <p:cNvPr id="4" name="TextBox 3"/>
          <p:cNvSpPr txBox="1"/>
          <p:nvPr/>
        </p:nvSpPr>
        <p:spPr>
          <a:xfrm>
            <a:off x="6781800" y="5867400"/>
            <a:ext cx="2061783" cy="577081"/>
          </a:xfrm>
          <a:prstGeom prst="rect">
            <a:avLst/>
          </a:prstGeom>
          <a:noFill/>
          <a:ln>
            <a:solidFill>
              <a:srgbClr val="C00000"/>
            </a:solidFill>
          </a:ln>
        </p:spPr>
        <p:txBody>
          <a:bodyPr wrap="none" rtlCol="0">
            <a:spAutoFit/>
          </a:bodyPr>
          <a:lstStyle/>
          <a:p>
            <a:r>
              <a:rPr lang="en-US" sz="1050" b="1" dirty="0" smtClean="0"/>
              <a:t>Jim </a:t>
            </a:r>
            <a:r>
              <a:rPr lang="en-US" sz="1050" b="1" dirty="0" err="1" smtClean="0"/>
              <a:t>McGuiggan</a:t>
            </a:r>
            <a:endParaRPr lang="en-US" sz="1050" b="1" dirty="0" smtClean="0"/>
          </a:p>
          <a:p>
            <a:r>
              <a:rPr lang="en-US" sz="1050" b="1" i="1" dirty="0" smtClean="0"/>
              <a:t>The Kingdom of God and the </a:t>
            </a:r>
          </a:p>
          <a:p>
            <a:r>
              <a:rPr lang="en-US" sz="1050" b="1" i="1" dirty="0" smtClean="0"/>
              <a:t>Planet Earth</a:t>
            </a:r>
            <a:r>
              <a:rPr lang="en-US" sz="1050" b="1" dirty="0" smtClean="0"/>
              <a:t>, pages 132-134</a:t>
            </a:r>
            <a:endParaRPr lang="en-US" sz="1050" b="1" dirty="0"/>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28</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524000"/>
            <a:ext cx="7086600" cy="5334000"/>
          </a:xfrm>
        </p:spPr>
        <p:txBody>
          <a:bodyPr/>
          <a:lstStyle/>
          <a:p>
            <a:r>
              <a:rPr lang="en-US" dirty="0" smtClean="0">
                <a:latin typeface="Calibri" pitchFamily="34" charset="0"/>
              </a:rPr>
              <a:t>This judgment is </a:t>
            </a:r>
            <a:r>
              <a:rPr lang="en-US" b="1" dirty="0" smtClean="0">
                <a:latin typeface="Calibri" pitchFamily="34" charset="0"/>
              </a:rPr>
              <a:t>declarative</a:t>
            </a:r>
            <a:r>
              <a:rPr lang="en-US" dirty="0" smtClean="0">
                <a:latin typeface="Calibri" pitchFamily="34" charset="0"/>
              </a:rPr>
              <a:t>.</a:t>
            </a:r>
            <a:endParaRPr lang="en-US" sz="3600" dirty="0" smtClean="0">
              <a:latin typeface="Calibri" pitchFamily="34" charset="0"/>
            </a:endParaRPr>
          </a:p>
          <a:p>
            <a:pPr lvl="1"/>
            <a:r>
              <a:rPr lang="en-US" dirty="0" smtClean="0">
                <a:latin typeface="Calibri" pitchFamily="34" charset="0"/>
              </a:rPr>
              <a:t>It is not to determine who will be condemned and who won’t – that is known already. (cf. John 3:17)</a:t>
            </a:r>
            <a:endParaRPr lang="en-US" sz="3200" dirty="0" smtClean="0">
              <a:latin typeface="Calibri" pitchFamily="34" charset="0"/>
            </a:endParaRPr>
          </a:p>
          <a:p>
            <a:pPr lvl="1"/>
            <a:r>
              <a:rPr lang="en-US" dirty="0" smtClean="0">
                <a:latin typeface="Calibri" pitchFamily="34" charset="0"/>
              </a:rPr>
              <a:t>Those who belong to Christ will be found blameless in that day.                                   (1 Thessalonians 5:23; Jude 24)</a:t>
            </a:r>
            <a:endParaRPr lang="en-US" sz="3200" dirty="0" smtClean="0">
              <a:latin typeface="Calibri" pitchFamily="34" charset="0"/>
            </a:endParaRPr>
          </a:p>
        </p:txBody>
      </p:sp>
      <p:sp>
        <p:nvSpPr>
          <p:cNvPr id="4" name="TextBox 3"/>
          <p:cNvSpPr txBox="1"/>
          <p:nvPr/>
        </p:nvSpPr>
        <p:spPr>
          <a:xfrm>
            <a:off x="6781800" y="5867400"/>
            <a:ext cx="2061783" cy="577081"/>
          </a:xfrm>
          <a:prstGeom prst="rect">
            <a:avLst/>
          </a:prstGeom>
          <a:noFill/>
          <a:ln>
            <a:solidFill>
              <a:srgbClr val="C00000"/>
            </a:solidFill>
          </a:ln>
        </p:spPr>
        <p:txBody>
          <a:bodyPr wrap="none" rtlCol="0">
            <a:spAutoFit/>
          </a:bodyPr>
          <a:lstStyle/>
          <a:p>
            <a:r>
              <a:rPr lang="en-US" sz="1050" b="1" dirty="0" smtClean="0"/>
              <a:t>Jim </a:t>
            </a:r>
            <a:r>
              <a:rPr lang="en-US" sz="1050" b="1" dirty="0" err="1" smtClean="0"/>
              <a:t>McGuiggan</a:t>
            </a:r>
            <a:endParaRPr lang="en-US" sz="1050" b="1" dirty="0" smtClean="0"/>
          </a:p>
          <a:p>
            <a:r>
              <a:rPr lang="en-US" sz="1050" b="1" i="1" dirty="0" smtClean="0"/>
              <a:t>The Kingdom of God and the </a:t>
            </a:r>
          </a:p>
          <a:p>
            <a:r>
              <a:rPr lang="en-US" sz="1050" b="1" i="1" dirty="0" smtClean="0"/>
              <a:t>Planet Earth</a:t>
            </a:r>
            <a:r>
              <a:rPr lang="en-US" sz="1050" b="1" dirty="0" smtClean="0"/>
              <a:t>, pages 132-134</a:t>
            </a:r>
            <a:endParaRPr lang="en-US" sz="1050" b="1" dirty="0"/>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29</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800" b="1" dirty="0" smtClean="0">
                <a:latin typeface="Aharoni" pitchFamily="2" charset="-79"/>
                <a:cs typeface="Aharoni" pitchFamily="2" charset="-79"/>
              </a:rPr>
              <a:t>Introductory Matters</a:t>
            </a:r>
            <a:endParaRPr lang="en-US" sz="4800" b="1" dirty="0">
              <a:latin typeface="Aharoni" pitchFamily="2" charset="-79"/>
              <a:cs typeface="Aharoni" pitchFamily="2" charset="-79"/>
            </a:endParaRPr>
          </a:p>
        </p:txBody>
      </p:sp>
      <p:sp>
        <p:nvSpPr>
          <p:cNvPr id="3075" name="Rectangle 3"/>
          <p:cNvSpPr>
            <a:spLocks noGrp="1" noChangeArrowheads="1"/>
          </p:cNvSpPr>
          <p:nvPr>
            <p:ph idx="1"/>
          </p:nvPr>
        </p:nvSpPr>
        <p:spPr>
          <a:xfrm>
            <a:off x="1752600" y="1371600"/>
            <a:ext cx="7086600" cy="5029200"/>
          </a:xfrm>
        </p:spPr>
        <p:txBody>
          <a:bodyPr/>
          <a:lstStyle/>
          <a:p>
            <a:pPr lvl="0"/>
            <a:r>
              <a:rPr lang="en-US" dirty="0" smtClean="0">
                <a:latin typeface="Calibri" pitchFamily="34" charset="0"/>
              </a:rPr>
              <a:t>Biblical teaching on </a:t>
            </a:r>
            <a:r>
              <a:rPr lang="en-US" i="1" dirty="0" smtClean="0">
                <a:latin typeface="Calibri" pitchFamily="34" charset="0"/>
              </a:rPr>
              <a:t>Judgment and Destruction</a:t>
            </a:r>
            <a:r>
              <a:rPr lang="en-US" dirty="0" smtClean="0">
                <a:latin typeface="Calibri" pitchFamily="34" charset="0"/>
              </a:rPr>
              <a:t>.</a:t>
            </a:r>
            <a:endParaRPr lang="en-US" sz="3600" dirty="0" smtClean="0">
              <a:latin typeface="Calibri" pitchFamily="34" charset="0"/>
            </a:endParaRPr>
          </a:p>
          <a:p>
            <a:pPr lvl="1"/>
            <a:r>
              <a:rPr lang="en-US" dirty="0" smtClean="0">
                <a:latin typeface="Calibri" pitchFamily="34" charset="0"/>
              </a:rPr>
              <a:t>Does the N.T. teach that Jesus is coming </a:t>
            </a:r>
            <a:r>
              <a:rPr lang="en-US" i="1" dirty="0" smtClean="0">
                <a:latin typeface="Calibri" pitchFamily="34" charset="0"/>
              </a:rPr>
              <a:t>bodily</a:t>
            </a:r>
            <a:r>
              <a:rPr lang="en-US" dirty="0" smtClean="0">
                <a:latin typeface="Calibri" pitchFamily="34" charset="0"/>
              </a:rPr>
              <a:t> and </a:t>
            </a:r>
            <a:r>
              <a:rPr lang="en-US" i="1" dirty="0" smtClean="0">
                <a:latin typeface="Calibri" pitchFamily="34" charset="0"/>
              </a:rPr>
              <a:t>personally</a:t>
            </a:r>
            <a:r>
              <a:rPr lang="en-US" dirty="0" smtClean="0">
                <a:latin typeface="Calibri" pitchFamily="34" charset="0"/>
              </a:rPr>
              <a:t> at some unknown time in the future?</a:t>
            </a:r>
            <a:endParaRPr lang="en-US" sz="3200" dirty="0" smtClean="0">
              <a:latin typeface="Calibri" pitchFamily="34" charset="0"/>
            </a:endParaRPr>
          </a:p>
          <a:p>
            <a:pPr lvl="1"/>
            <a:r>
              <a:rPr lang="en-US" dirty="0" smtClean="0">
                <a:latin typeface="Calibri" pitchFamily="34" charset="0"/>
              </a:rPr>
              <a:t>If so, does it also teach that this </a:t>
            </a:r>
            <a:r>
              <a:rPr lang="en-US" i="1" dirty="0" smtClean="0">
                <a:latin typeface="Calibri" pitchFamily="34" charset="0"/>
              </a:rPr>
              <a:t>coming</a:t>
            </a:r>
            <a:r>
              <a:rPr lang="en-US" dirty="0" smtClean="0">
                <a:latin typeface="Calibri" pitchFamily="34" charset="0"/>
              </a:rPr>
              <a:t> will result in the literal destruction of all physical creation, and the subsequent judgment of all human beings – both good and evil – who have ever lived?</a:t>
            </a:r>
            <a:endParaRPr lang="en-US" sz="32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3</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0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 calcmode="lin" valueType="num">
                                      <p:cBhvr>
                                        <p:cTn id="20"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07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524000"/>
            <a:ext cx="7086600" cy="5334000"/>
          </a:xfrm>
        </p:spPr>
        <p:txBody>
          <a:bodyPr/>
          <a:lstStyle/>
          <a:p>
            <a:r>
              <a:rPr lang="en-US" dirty="0" smtClean="0">
                <a:latin typeface="Calibri" pitchFamily="34" charset="0"/>
              </a:rPr>
              <a:t>The judgment will be </a:t>
            </a:r>
            <a:r>
              <a:rPr lang="en-US" b="1" dirty="0" smtClean="0">
                <a:latin typeface="Calibri" pitchFamily="34" charset="0"/>
              </a:rPr>
              <a:t>universal</a:t>
            </a:r>
            <a:r>
              <a:rPr lang="en-US" dirty="0" smtClean="0">
                <a:latin typeface="Calibri" pitchFamily="34" charset="0"/>
              </a:rPr>
              <a:t>.   </a:t>
            </a:r>
            <a:endParaRPr lang="en-US" sz="3600" dirty="0" smtClean="0">
              <a:latin typeface="Calibri" pitchFamily="34" charset="0"/>
            </a:endParaRPr>
          </a:p>
          <a:p>
            <a:pPr lvl="1"/>
            <a:r>
              <a:rPr lang="en-US" dirty="0" smtClean="0">
                <a:latin typeface="Calibri" pitchFamily="34" charset="0"/>
              </a:rPr>
              <a:t>See, for example, Acts 17:30-31.</a:t>
            </a:r>
            <a:endParaRPr lang="en-US" sz="3200" dirty="0" smtClean="0">
              <a:latin typeface="Calibri" pitchFamily="34" charset="0"/>
            </a:endParaRPr>
          </a:p>
          <a:p>
            <a:pPr lvl="1"/>
            <a:r>
              <a:rPr lang="en-US" dirty="0" smtClean="0">
                <a:latin typeface="Calibri" pitchFamily="34" charset="0"/>
              </a:rPr>
              <a:t>The universality of this judgment is seen not only in the declaration that it is worldwide, but (Matthew 11:20-24; 12:41-43) that it will include nations and individuals already judged in time.          (cf. Romans 14:9-12; 2 Timothy 4:1)</a:t>
            </a:r>
            <a:endParaRPr lang="en-US" sz="3200" dirty="0" smtClean="0">
              <a:latin typeface="Calibri" pitchFamily="34" charset="0"/>
            </a:endParaRPr>
          </a:p>
        </p:txBody>
      </p:sp>
      <p:sp>
        <p:nvSpPr>
          <p:cNvPr id="4" name="TextBox 3"/>
          <p:cNvSpPr txBox="1"/>
          <p:nvPr/>
        </p:nvSpPr>
        <p:spPr>
          <a:xfrm>
            <a:off x="6781800" y="5867400"/>
            <a:ext cx="2061783" cy="577081"/>
          </a:xfrm>
          <a:prstGeom prst="rect">
            <a:avLst/>
          </a:prstGeom>
          <a:noFill/>
          <a:ln>
            <a:solidFill>
              <a:srgbClr val="C00000"/>
            </a:solidFill>
          </a:ln>
        </p:spPr>
        <p:txBody>
          <a:bodyPr wrap="none" rtlCol="0">
            <a:spAutoFit/>
          </a:bodyPr>
          <a:lstStyle/>
          <a:p>
            <a:r>
              <a:rPr lang="en-US" sz="1050" b="1" dirty="0" smtClean="0"/>
              <a:t>Jim </a:t>
            </a:r>
            <a:r>
              <a:rPr lang="en-US" sz="1050" b="1" dirty="0" err="1" smtClean="0"/>
              <a:t>McGuiggan</a:t>
            </a:r>
            <a:endParaRPr lang="en-US" sz="1050" b="1" dirty="0" smtClean="0"/>
          </a:p>
          <a:p>
            <a:r>
              <a:rPr lang="en-US" sz="1050" b="1" i="1" dirty="0" smtClean="0"/>
              <a:t>The Kingdom of God and the </a:t>
            </a:r>
          </a:p>
          <a:p>
            <a:r>
              <a:rPr lang="en-US" sz="1050" b="1" i="1" dirty="0" smtClean="0"/>
              <a:t>Planet Earth</a:t>
            </a:r>
            <a:r>
              <a:rPr lang="en-US" sz="1050" b="1" dirty="0" smtClean="0"/>
              <a:t>, pages 132-134</a:t>
            </a:r>
            <a:endParaRPr lang="en-US" sz="1050" b="1" dirty="0"/>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30</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524000"/>
            <a:ext cx="7086600" cy="5334000"/>
          </a:xfrm>
        </p:spPr>
        <p:txBody>
          <a:bodyPr/>
          <a:lstStyle/>
          <a:p>
            <a:pPr lvl="1"/>
            <a:r>
              <a:rPr lang="en-US" dirty="0" smtClean="0">
                <a:latin typeface="Calibri" pitchFamily="34" charset="0"/>
              </a:rPr>
              <a:t>The coming of Christ </a:t>
            </a:r>
            <a:r>
              <a:rPr lang="en-US" b="1" dirty="0" smtClean="0">
                <a:latin typeface="Calibri" pitchFamily="34" charset="0"/>
              </a:rPr>
              <a:t>will result in the resurrection of the dead and the glorious transformation of the righteous</a:t>
            </a:r>
            <a:r>
              <a:rPr lang="en-US" dirty="0" smtClean="0">
                <a:latin typeface="Calibri" pitchFamily="34" charset="0"/>
              </a:rPr>
              <a:t>.        (John 5:28-29; 1 Thessalonians 4:13-18;    1 Corinthians  15:20ff, 35ff, 50ff)</a:t>
            </a:r>
          </a:p>
          <a:p>
            <a:pPr lvl="2"/>
            <a:r>
              <a:rPr lang="en-US" dirty="0" smtClean="0">
                <a:latin typeface="Calibri" pitchFamily="34" charset="0"/>
              </a:rPr>
              <a:t>Those not forgiven will be raised as well.   (Acts 24:15; John 5:28-29)</a:t>
            </a:r>
          </a:p>
          <a:p>
            <a:pPr lvl="2"/>
            <a:r>
              <a:rPr lang="en-US" dirty="0" smtClean="0">
                <a:latin typeface="Calibri" pitchFamily="34" charset="0"/>
              </a:rPr>
              <a:t>The Bible doesn’t speak of the nature of the body in which the </a:t>
            </a:r>
            <a:r>
              <a:rPr lang="en-US" dirty="0" err="1" smtClean="0">
                <a:latin typeface="Calibri" pitchFamily="34" charset="0"/>
              </a:rPr>
              <a:t>unforgiven</a:t>
            </a:r>
            <a:r>
              <a:rPr lang="en-US" dirty="0" smtClean="0">
                <a:latin typeface="Calibri" pitchFamily="34" charset="0"/>
              </a:rPr>
              <a:t> will arise</a:t>
            </a:r>
            <a:r>
              <a:rPr lang="en-US" dirty="0" smtClean="0"/>
              <a:t>.</a:t>
            </a:r>
          </a:p>
        </p:txBody>
      </p:sp>
      <p:sp>
        <p:nvSpPr>
          <p:cNvPr id="4" name="TextBox 3"/>
          <p:cNvSpPr txBox="1"/>
          <p:nvPr/>
        </p:nvSpPr>
        <p:spPr>
          <a:xfrm>
            <a:off x="6781800" y="5867400"/>
            <a:ext cx="2061783" cy="577081"/>
          </a:xfrm>
          <a:prstGeom prst="rect">
            <a:avLst/>
          </a:prstGeom>
          <a:noFill/>
          <a:ln>
            <a:solidFill>
              <a:srgbClr val="C00000"/>
            </a:solidFill>
          </a:ln>
        </p:spPr>
        <p:txBody>
          <a:bodyPr wrap="none" rtlCol="0">
            <a:spAutoFit/>
          </a:bodyPr>
          <a:lstStyle/>
          <a:p>
            <a:r>
              <a:rPr lang="en-US" sz="1050" b="1" dirty="0" smtClean="0"/>
              <a:t>Jim </a:t>
            </a:r>
            <a:r>
              <a:rPr lang="en-US" sz="1050" b="1" dirty="0" err="1" smtClean="0"/>
              <a:t>McGuiggan</a:t>
            </a:r>
            <a:endParaRPr lang="en-US" sz="1050" b="1" dirty="0" smtClean="0"/>
          </a:p>
          <a:p>
            <a:r>
              <a:rPr lang="en-US" sz="1050" b="1" i="1" dirty="0" smtClean="0"/>
              <a:t>The Kingdom of God and the </a:t>
            </a:r>
          </a:p>
          <a:p>
            <a:r>
              <a:rPr lang="en-US" sz="1050" b="1" i="1" dirty="0" smtClean="0"/>
              <a:t>Planet Earth</a:t>
            </a:r>
            <a:r>
              <a:rPr lang="en-US" sz="1050" b="1" dirty="0" smtClean="0"/>
              <a:t>, pages 132-134</a:t>
            </a:r>
            <a:endParaRPr lang="en-US" sz="1050" b="1" dirty="0"/>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31</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524000"/>
            <a:ext cx="7086600" cy="5334000"/>
          </a:xfrm>
        </p:spPr>
        <p:txBody>
          <a:bodyPr/>
          <a:lstStyle/>
          <a:p>
            <a:pPr lvl="1"/>
            <a:r>
              <a:rPr lang="en-US" dirty="0" smtClean="0">
                <a:latin typeface="Calibri" pitchFamily="34" charset="0"/>
              </a:rPr>
              <a:t>The coming of Christ </a:t>
            </a:r>
            <a:r>
              <a:rPr lang="en-US" b="1" dirty="0" smtClean="0">
                <a:latin typeface="Calibri" pitchFamily="34" charset="0"/>
              </a:rPr>
              <a:t>marks the end of this expression of the reign of Christ and God</a:t>
            </a:r>
            <a:r>
              <a:rPr lang="en-US" dirty="0" smtClean="0">
                <a:latin typeface="Calibri" pitchFamily="34" charset="0"/>
              </a:rPr>
              <a:t>.    (1 Corinthians 15:20-28)</a:t>
            </a:r>
          </a:p>
          <a:p>
            <a:pPr lvl="2"/>
            <a:r>
              <a:rPr lang="en-US" dirty="0" smtClean="0">
                <a:latin typeface="Calibri" pitchFamily="34" charset="0"/>
              </a:rPr>
              <a:t>Jesus is now ruling with a delegated authority.   (Matthew 28:18; John 13:3)</a:t>
            </a:r>
          </a:p>
          <a:p>
            <a:pPr lvl="2"/>
            <a:r>
              <a:rPr lang="en-US" dirty="0" smtClean="0">
                <a:latin typeface="Calibri" pitchFamily="34" charset="0"/>
              </a:rPr>
              <a:t>The power He currently exercises is </a:t>
            </a:r>
            <a:r>
              <a:rPr lang="en-US" dirty="0" err="1" smtClean="0">
                <a:latin typeface="Calibri" pitchFamily="34" charset="0"/>
              </a:rPr>
              <a:t>mediatorial</a:t>
            </a:r>
            <a:r>
              <a:rPr lang="en-US" dirty="0" smtClean="0">
                <a:latin typeface="Calibri" pitchFamily="34" charset="0"/>
              </a:rPr>
              <a:t> power, due to His work as Redeemer and Mediator.   (cf. Phil. 2:5ff)</a:t>
            </a:r>
          </a:p>
          <a:p>
            <a:pPr lvl="2"/>
            <a:r>
              <a:rPr lang="en-US" dirty="0" smtClean="0">
                <a:latin typeface="Calibri" pitchFamily="34" charset="0"/>
              </a:rPr>
              <a:t>When the end comes He will </a:t>
            </a:r>
            <a:r>
              <a:rPr lang="en-US" i="1" dirty="0" smtClean="0">
                <a:latin typeface="Calibri" pitchFamily="34" charset="0"/>
              </a:rPr>
              <a:t>“deliver up”</a:t>
            </a:r>
            <a:r>
              <a:rPr lang="en-US" dirty="0" smtClean="0">
                <a:latin typeface="Calibri" pitchFamily="34" charset="0"/>
              </a:rPr>
              <a:t> the kingdom to the Father.   </a:t>
            </a:r>
          </a:p>
        </p:txBody>
      </p:sp>
      <p:sp>
        <p:nvSpPr>
          <p:cNvPr id="4" name="TextBox 3"/>
          <p:cNvSpPr txBox="1"/>
          <p:nvPr/>
        </p:nvSpPr>
        <p:spPr>
          <a:xfrm>
            <a:off x="6781800" y="5867400"/>
            <a:ext cx="2061783" cy="577081"/>
          </a:xfrm>
          <a:prstGeom prst="rect">
            <a:avLst/>
          </a:prstGeom>
          <a:noFill/>
          <a:ln>
            <a:solidFill>
              <a:srgbClr val="C00000"/>
            </a:solidFill>
          </a:ln>
        </p:spPr>
        <p:txBody>
          <a:bodyPr wrap="none" rtlCol="0">
            <a:spAutoFit/>
          </a:bodyPr>
          <a:lstStyle/>
          <a:p>
            <a:r>
              <a:rPr lang="en-US" sz="1050" b="1" dirty="0" smtClean="0"/>
              <a:t>Jim </a:t>
            </a:r>
            <a:r>
              <a:rPr lang="en-US" sz="1050" b="1" dirty="0" err="1" smtClean="0"/>
              <a:t>McGuiggan</a:t>
            </a:r>
            <a:endParaRPr lang="en-US" sz="1050" b="1" dirty="0" smtClean="0"/>
          </a:p>
          <a:p>
            <a:r>
              <a:rPr lang="en-US" sz="1050" b="1" i="1" dirty="0" smtClean="0"/>
              <a:t>The Kingdom of God and the </a:t>
            </a:r>
          </a:p>
          <a:p>
            <a:r>
              <a:rPr lang="en-US" sz="1050" b="1" i="1" dirty="0" smtClean="0"/>
              <a:t>Planet Earth</a:t>
            </a:r>
            <a:r>
              <a:rPr lang="en-US" sz="1050" b="1" dirty="0" smtClean="0"/>
              <a:t>, pages 132-134</a:t>
            </a:r>
            <a:endParaRPr lang="en-US" sz="1050" b="1" dirty="0"/>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32</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latin typeface="Aharoni" pitchFamily="2" charset="-79"/>
                <a:cs typeface="Aharoni" pitchFamily="2" charset="-79"/>
              </a:rPr>
              <a:t>These &amp; other passages </a:t>
            </a:r>
            <a:r>
              <a:rPr lang="en-US" sz="2400" b="1" u="sng" dirty="0" smtClean="0">
                <a:latin typeface="Aharoni" pitchFamily="2" charset="-79"/>
                <a:cs typeface="Aharoni" pitchFamily="2" charset="-79"/>
              </a:rPr>
              <a:t>MUST</a:t>
            </a:r>
            <a:r>
              <a:rPr lang="en-US" sz="2400" b="1" dirty="0" smtClean="0">
                <a:latin typeface="Aharoni" pitchFamily="2" charset="-79"/>
                <a:cs typeface="Aharoni" pitchFamily="2" charset="-79"/>
              </a:rPr>
              <a:t> be pointing to a </a:t>
            </a:r>
            <a:r>
              <a:rPr lang="en-US" sz="2400" b="1" u="sng" dirty="0" smtClean="0">
                <a:latin typeface="Aharoni" pitchFamily="2" charset="-79"/>
                <a:cs typeface="Aharoni" pitchFamily="2" charset="-79"/>
              </a:rPr>
              <a:t>final</a:t>
            </a:r>
            <a:r>
              <a:rPr lang="en-US" sz="2400" b="1" dirty="0" smtClean="0">
                <a:latin typeface="Aharoni" pitchFamily="2" charset="-79"/>
                <a:cs typeface="Aharoni" pitchFamily="2" charset="-79"/>
              </a:rPr>
              <a:t> destruction of the material creation and a </a:t>
            </a:r>
            <a:r>
              <a:rPr lang="en-US" sz="2400" b="1" u="sng" dirty="0" smtClean="0">
                <a:latin typeface="Aharoni" pitchFamily="2" charset="-79"/>
                <a:cs typeface="Aharoni" pitchFamily="2" charset="-79"/>
              </a:rPr>
              <a:t>universal</a:t>
            </a:r>
            <a:r>
              <a:rPr lang="en-US" sz="2400" b="1" dirty="0" smtClean="0">
                <a:latin typeface="Aharoni" pitchFamily="2" charset="-79"/>
                <a:cs typeface="Aharoni" pitchFamily="2" charset="-79"/>
              </a:rPr>
              <a:t> judgment</a:t>
            </a:r>
            <a:endParaRPr lang="en-US" sz="2400" b="1" dirty="0">
              <a:latin typeface="Aharoni" pitchFamily="2" charset="-79"/>
              <a:cs typeface="Aharoni" pitchFamily="2" charset="-79"/>
            </a:endParaRPr>
          </a:p>
        </p:txBody>
      </p:sp>
      <p:sp>
        <p:nvSpPr>
          <p:cNvPr id="3" name="Content Placeholder 2"/>
          <p:cNvSpPr>
            <a:spLocks noGrp="1"/>
          </p:cNvSpPr>
          <p:nvPr>
            <p:ph idx="1"/>
          </p:nvPr>
        </p:nvSpPr>
        <p:spPr>
          <a:xfrm>
            <a:off x="1752600" y="1447800"/>
            <a:ext cx="7086600" cy="5334000"/>
          </a:xfrm>
        </p:spPr>
        <p:txBody>
          <a:bodyPr/>
          <a:lstStyle/>
          <a:p>
            <a:pPr lvl="1"/>
            <a:r>
              <a:rPr lang="en-US" dirty="0" smtClean="0">
                <a:latin typeface="Calibri" pitchFamily="34" charset="0"/>
              </a:rPr>
              <a:t>The story of the future then, so far, goes something like this:</a:t>
            </a:r>
          </a:p>
          <a:p>
            <a:pPr marL="1371600" lvl="2" indent="-457200">
              <a:buClr>
                <a:schemeClr val="tx2"/>
              </a:buClr>
              <a:buSzPct val="80000"/>
              <a:buFont typeface="+mj-lt"/>
              <a:buAutoNum type="arabicParenR"/>
            </a:pPr>
            <a:r>
              <a:rPr lang="en-US" dirty="0" smtClean="0">
                <a:latin typeface="Calibri" pitchFamily="34" charset="0"/>
              </a:rPr>
              <a:t>Christ returns, visibly, bodily, and personally.</a:t>
            </a:r>
          </a:p>
          <a:p>
            <a:pPr marL="1371600" lvl="2" indent="-457200">
              <a:buClr>
                <a:schemeClr val="tx2"/>
              </a:buClr>
              <a:buSzPct val="80000"/>
              <a:buFont typeface="+mj-lt"/>
              <a:buAutoNum type="arabicParenR"/>
            </a:pPr>
            <a:r>
              <a:rPr lang="en-US" u="sng" dirty="0" smtClean="0">
                <a:latin typeface="Calibri" pitchFamily="34" charset="0"/>
              </a:rPr>
              <a:t>All</a:t>
            </a:r>
            <a:r>
              <a:rPr lang="en-US" b="1" dirty="0" smtClean="0">
                <a:latin typeface="Calibri" pitchFamily="34" charset="0"/>
              </a:rPr>
              <a:t> </a:t>
            </a:r>
            <a:r>
              <a:rPr lang="en-US" dirty="0" smtClean="0">
                <a:latin typeface="Calibri" pitchFamily="34" charset="0"/>
              </a:rPr>
              <a:t>of the dead arise simultaneously.</a:t>
            </a:r>
          </a:p>
          <a:p>
            <a:pPr marL="1371600" lvl="2" indent="-457200">
              <a:buClr>
                <a:schemeClr val="tx2"/>
              </a:buClr>
              <a:buSzPct val="80000"/>
              <a:buFont typeface="+mj-lt"/>
              <a:buAutoNum type="arabicParenR"/>
            </a:pPr>
            <a:r>
              <a:rPr lang="en-US" dirty="0" smtClean="0">
                <a:latin typeface="Calibri" pitchFamily="34" charset="0"/>
              </a:rPr>
              <a:t>The living are transformed (the saints receive glory in that transformation).</a:t>
            </a:r>
          </a:p>
          <a:p>
            <a:pPr marL="1371600" lvl="2" indent="-457200">
              <a:buClr>
                <a:schemeClr val="tx2"/>
              </a:buClr>
              <a:buSzPct val="80000"/>
              <a:buFont typeface="+mj-lt"/>
              <a:buAutoNum type="arabicParenR"/>
            </a:pPr>
            <a:r>
              <a:rPr lang="en-US" dirty="0" smtClean="0">
                <a:latin typeface="Calibri" pitchFamily="34" charset="0"/>
              </a:rPr>
              <a:t>The judgment takes place and everyone receives his </a:t>
            </a:r>
            <a:r>
              <a:rPr lang="en-US" i="1" dirty="0" smtClean="0">
                <a:latin typeface="Calibri" pitchFamily="34" charset="0"/>
              </a:rPr>
              <a:t>“reward.”</a:t>
            </a:r>
          </a:p>
          <a:p>
            <a:pPr marL="1371600" lvl="2" indent="-457200">
              <a:buClr>
                <a:schemeClr val="tx2"/>
              </a:buClr>
              <a:buSzPct val="80000"/>
              <a:buFont typeface="+mj-lt"/>
              <a:buAutoNum type="arabicParenR"/>
            </a:pPr>
            <a:r>
              <a:rPr lang="en-US" dirty="0" smtClean="0">
                <a:latin typeface="Calibri" pitchFamily="34" charset="0"/>
              </a:rPr>
              <a:t>Christ, then, as His last act of submission in the present arrangement,               surrenders the rule given to                       Him.</a:t>
            </a:r>
          </a:p>
        </p:txBody>
      </p:sp>
      <p:sp>
        <p:nvSpPr>
          <p:cNvPr id="4" name="TextBox 3"/>
          <p:cNvSpPr txBox="1"/>
          <p:nvPr/>
        </p:nvSpPr>
        <p:spPr>
          <a:xfrm>
            <a:off x="6781800" y="5867400"/>
            <a:ext cx="2061783" cy="577081"/>
          </a:xfrm>
          <a:prstGeom prst="rect">
            <a:avLst/>
          </a:prstGeom>
          <a:noFill/>
          <a:ln>
            <a:solidFill>
              <a:srgbClr val="C00000"/>
            </a:solidFill>
          </a:ln>
        </p:spPr>
        <p:txBody>
          <a:bodyPr wrap="none" rtlCol="0">
            <a:spAutoFit/>
          </a:bodyPr>
          <a:lstStyle/>
          <a:p>
            <a:r>
              <a:rPr lang="en-US" sz="1050" b="1" dirty="0" smtClean="0"/>
              <a:t>Jim </a:t>
            </a:r>
            <a:r>
              <a:rPr lang="en-US" sz="1050" b="1" dirty="0" err="1" smtClean="0"/>
              <a:t>McGuiggan</a:t>
            </a:r>
            <a:endParaRPr lang="en-US" sz="1050" b="1" dirty="0" smtClean="0"/>
          </a:p>
          <a:p>
            <a:r>
              <a:rPr lang="en-US" sz="1050" b="1" i="1" dirty="0" smtClean="0"/>
              <a:t>The Kingdom of God and the </a:t>
            </a:r>
          </a:p>
          <a:p>
            <a:r>
              <a:rPr lang="en-US" sz="1050" b="1" i="1" dirty="0" smtClean="0"/>
              <a:t>Planet Earth</a:t>
            </a:r>
            <a:r>
              <a:rPr lang="en-US" sz="1050" b="1" dirty="0" smtClean="0"/>
              <a:t>, pages 132-134</a:t>
            </a:r>
            <a:endParaRPr lang="en-US" sz="1050" b="1" dirty="0"/>
          </a:p>
        </p:txBody>
      </p:sp>
      <p:sp>
        <p:nvSpPr>
          <p:cNvPr id="5" name="Slide Number Placeholder 4"/>
          <p:cNvSpPr>
            <a:spLocks noGrp="1"/>
          </p:cNvSpPr>
          <p:nvPr>
            <p:ph type="sldNum" sz="quarter" idx="11"/>
          </p:nvPr>
        </p:nvSpPr>
        <p:spPr/>
        <p:txBody>
          <a:bodyPr/>
          <a:lstStyle/>
          <a:p>
            <a:pPr algn="r"/>
            <a:fld id="{0DA30DF4-57C3-49CA-97C7-210E3839DD33}" type="slidenum">
              <a:rPr lang="en-US" smtClean="0"/>
              <a:pPr algn="r"/>
              <a:t>33</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The Apostolic Fathers</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752600" y="1371600"/>
            <a:ext cx="7086600" cy="5334000"/>
          </a:xfrm>
        </p:spPr>
        <p:txBody>
          <a:bodyPr/>
          <a:lstStyle/>
          <a:p>
            <a:pPr lvl="1"/>
            <a:r>
              <a:rPr lang="en-US" sz="2100" dirty="0" smtClean="0">
                <a:latin typeface="Calibri" pitchFamily="34" charset="0"/>
              </a:rPr>
              <a:t>“…since there is not even a single extant voice among them in favor of realized eschatology, most people will find it very difficult to believe that this third generation could all be wrong about these matters, especially when some of them, for example, Polycarp, probably knew some of the apostles. That is, if the A.D. 70 doctrine were the N.T. doctrine, to believe that by A.D. 90 to A.D. 150, a complete blackout of such had taken place is very difficult to believe, if not impossible … this degree of doubt is even increased beyond the bounds of possible belief whenever one considers that if the pre-A.D. 70 Christians believed in an A.D. 70 eschatology, they must have made it their best kept secret because their successors of the second and third generations show absolutely no acquaintance with it.”                         (</a:t>
            </a:r>
            <a:r>
              <a:rPr lang="en-US" sz="2100" dirty="0" err="1" smtClean="0">
                <a:latin typeface="Calibri" pitchFamily="34" charset="0"/>
              </a:rPr>
              <a:t>Almon</a:t>
            </a:r>
            <a:r>
              <a:rPr lang="en-US" sz="2100" dirty="0" smtClean="0">
                <a:latin typeface="Calibri" pitchFamily="34" charset="0"/>
              </a:rPr>
              <a:t> Williams, 219)</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34</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683127"/>
            <a:ext cx="7086600" cy="4801314"/>
          </a:xfrm>
          <a:prstGeom prst="rect">
            <a:avLst/>
          </a:prstGeom>
        </p:spPr>
        <p:txBody>
          <a:bodyPr>
            <a:spAutoFit/>
          </a:bodyPr>
          <a:lstStyle/>
          <a:p>
            <a:r>
              <a:rPr lang="en-US" sz="3400" dirty="0" smtClean="0">
                <a:latin typeface="Calibri" pitchFamily="34" charset="0"/>
              </a:rPr>
              <a:t>“There is no doctrine which I would more willingly remove from Christianity than this, if it lay in my power. But it has the full support of Scripture and, specially, of Our Lord’s own words; it has always been held by Christendom; and it has the support of reason.”                       </a:t>
            </a:r>
            <a:r>
              <a:rPr lang="en-US" sz="3400" dirty="0" smtClean="0">
                <a:solidFill>
                  <a:srgbClr val="C00000"/>
                </a:solidFill>
                <a:latin typeface="Calibri" pitchFamily="34" charset="0"/>
              </a:rPr>
              <a:t>   </a:t>
            </a:r>
            <a:r>
              <a:rPr lang="en-US" sz="2800" dirty="0" smtClean="0">
                <a:latin typeface="Calibri" pitchFamily="34" charset="0"/>
              </a:rPr>
              <a:t>(C.S. Lewis, </a:t>
            </a:r>
            <a:r>
              <a:rPr lang="en-US" sz="2800" i="1" dirty="0" smtClean="0">
                <a:latin typeface="Calibri" pitchFamily="34" charset="0"/>
              </a:rPr>
              <a:t>The Problem of Pain,</a:t>
            </a:r>
            <a:r>
              <a:rPr lang="en-US" sz="2800" dirty="0" smtClean="0">
                <a:latin typeface="Calibri" pitchFamily="34" charset="0"/>
              </a:rPr>
              <a:t> 118)</a:t>
            </a:r>
            <a:endParaRPr lang="en-US" sz="2800" dirty="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35</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5226046"/>
          </a:xfrm>
          <a:prstGeom prst="rect">
            <a:avLst/>
          </a:prstGeom>
        </p:spPr>
        <p:txBody>
          <a:bodyPr>
            <a:spAutoFit/>
          </a:bodyPr>
          <a:lstStyle/>
          <a:p>
            <a:pPr lvl="0"/>
            <a:r>
              <a:rPr lang="en-US" dirty="0" smtClean="0">
                <a:latin typeface="Calibri" pitchFamily="34" charset="0"/>
              </a:rPr>
              <a:t>“Annihilationist” views are not new.</a:t>
            </a:r>
            <a:endParaRPr lang="en-US" sz="3600" dirty="0" smtClean="0">
              <a:latin typeface="Calibri" pitchFamily="34" charset="0"/>
            </a:endParaRPr>
          </a:p>
          <a:p>
            <a:pPr lvl="1"/>
            <a:r>
              <a:rPr lang="en-US" sz="2600" dirty="0" smtClean="0">
                <a:latin typeface="Calibri" pitchFamily="34" charset="0"/>
              </a:rPr>
              <a:t>It is the belief that sinners are destroyed (or simply cease to exist), rather than tormented forever in </a:t>
            </a:r>
            <a:r>
              <a:rPr lang="en-US" sz="2600" i="1" dirty="0" smtClean="0">
                <a:latin typeface="Calibri" pitchFamily="34" charset="0"/>
              </a:rPr>
              <a:t>“hell.”</a:t>
            </a:r>
            <a:r>
              <a:rPr lang="en-US" sz="2600" dirty="0" smtClean="0">
                <a:latin typeface="Calibri" pitchFamily="34" charset="0"/>
              </a:rPr>
              <a:t> </a:t>
            </a:r>
          </a:p>
          <a:p>
            <a:pPr lvl="1"/>
            <a:r>
              <a:rPr lang="en-US" sz="2600" dirty="0" smtClean="0">
                <a:latin typeface="Calibri" pitchFamily="34" charset="0"/>
              </a:rPr>
              <a:t>Sometimes related to the doctrine of “conditional immortality,” the idea that a human soul is not immortal unless it is given eternal life.</a:t>
            </a:r>
          </a:p>
          <a:p>
            <a:pPr lvl="1"/>
            <a:r>
              <a:rPr lang="en-US" sz="2600" dirty="0" smtClean="0">
                <a:latin typeface="Calibri" pitchFamily="34" charset="0"/>
              </a:rPr>
              <a:t>Adherents include F.F. Bruce, Michael Green, Clark H. </a:t>
            </a:r>
            <a:r>
              <a:rPr lang="en-US" sz="2600" dirty="0" err="1" smtClean="0">
                <a:latin typeface="Calibri" pitchFamily="34" charset="0"/>
              </a:rPr>
              <a:t>Pinnock</a:t>
            </a:r>
            <a:r>
              <a:rPr lang="en-US" sz="2600" dirty="0" smtClean="0">
                <a:latin typeface="Calibri" pitchFamily="34" charset="0"/>
              </a:rPr>
              <a:t>, W. Graham </a:t>
            </a:r>
            <a:r>
              <a:rPr lang="en-US" sz="2600" dirty="0" err="1" smtClean="0">
                <a:latin typeface="Calibri" pitchFamily="34" charset="0"/>
              </a:rPr>
              <a:t>Scroggie</a:t>
            </a:r>
            <a:r>
              <a:rPr lang="en-US" sz="2600" dirty="0" smtClean="0">
                <a:latin typeface="Calibri" pitchFamily="34" charset="0"/>
              </a:rPr>
              <a:t>, John R.W. Stott, N.T. Wright, and John W. Wenham.</a:t>
            </a:r>
            <a:endParaRPr lang="en-US" sz="2600" dirty="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36</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4869025"/>
          </a:xfrm>
          <a:prstGeom prst="rect">
            <a:avLst/>
          </a:prstGeom>
        </p:spPr>
        <p:txBody>
          <a:bodyPr>
            <a:spAutoFit/>
          </a:bodyPr>
          <a:lstStyle/>
          <a:p>
            <a:pPr lvl="1"/>
            <a:r>
              <a:rPr lang="en-US" dirty="0" smtClean="0">
                <a:latin typeface="Calibri" pitchFamily="34" charset="0"/>
              </a:rPr>
              <a:t>Ed Fudge wrote a book (published in 1982) in defense of </a:t>
            </a:r>
            <a:r>
              <a:rPr lang="en-US" dirty="0" err="1" smtClean="0">
                <a:latin typeface="Calibri" pitchFamily="34" charset="0"/>
              </a:rPr>
              <a:t>annihilationism</a:t>
            </a:r>
            <a:r>
              <a:rPr lang="en-US" dirty="0" smtClean="0">
                <a:latin typeface="Calibri" pitchFamily="34" charset="0"/>
              </a:rPr>
              <a:t>.</a:t>
            </a:r>
            <a:endParaRPr lang="en-US" sz="3200" dirty="0" smtClean="0">
              <a:latin typeface="Calibri" pitchFamily="34" charset="0"/>
            </a:endParaRPr>
          </a:p>
          <a:p>
            <a:pPr lvl="2"/>
            <a:r>
              <a:rPr lang="en-US" dirty="0" smtClean="0">
                <a:latin typeface="Calibri" pitchFamily="34" charset="0"/>
              </a:rPr>
              <a:t>Entitled </a:t>
            </a:r>
            <a:r>
              <a:rPr lang="en-US" i="1" dirty="0" smtClean="0">
                <a:latin typeface="Calibri" pitchFamily="34" charset="0"/>
              </a:rPr>
              <a:t>The Fire That Consumes</a:t>
            </a:r>
            <a:r>
              <a:rPr lang="en-US" dirty="0" smtClean="0">
                <a:latin typeface="Calibri" pitchFamily="34" charset="0"/>
              </a:rPr>
              <a:t>, it is currently in print in its third edition, “fully updated, revised and expanded.”</a:t>
            </a:r>
            <a:endParaRPr lang="en-US" sz="2800" dirty="0" smtClean="0">
              <a:latin typeface="Calibri" pitchFamily="34" charset="0"/>
            </a:endParaRPr>
          </a:p>
          <a:p>
            <a:pPr lvl="2"/>
            <a:r>
              <a:rPr lang="en-US" dirty="0" smtClean="0">
                <a:latin typeface="Calibri" pitchFamily="34" charset="0"/>
              </a:rPr>
              <a:t>There is an extensive interview with Fudge on the </a:t>
            </a:r>
            <a:r>
              <a:rPr lang="en-US" i="1" dirty="0" smtClean="0">
                <a:latin typeface="Calibri" pitchFamily="34" charset="0"/>
              </a:rPr>
              <a:t>Planet </a:t>
            </a:r>
            <a:r>
              <a:rPr lang="en-US" i="1" dirty="0" err="1" smtClean="0">
                <a:latin typeface="Calibri" pitchFamily="34" charset="0"/>
              </a:rPr>
              <a:t>Preterist</a:t>
            </a:r>
            <a:r>
              <a:rPr lang="en-US" dirty="0" smtClean="0">
                <a:latin typeface="Calibri" pitchFamily="34" charset="0"/>
              </a:rPr>
              <a:t> web site.</a:t>
            </a:r>
            <a:endParaRPr lang="en-US" sz="2800" dirty="0" smtClean="0">
              <a:latin typeface="Calibri" pitchFamily="34" charset="0"/>
            </a:endParaRPr>
          </a:p>
          <a:p>
            <a:pPr lvl="2"/>
            <a:r>
              <a:rPr lang="en-US" dirty="0" smtClean="0">
                <a:latin typeface="Calibri" pitchFamily="34" charset="0"/>
              </a:rPr>
              <a:t>Fudge says that he is not a </a:t>
            </a:r>
            <a:r>
              <a:rPr lang="en-US" dirty="0" err="1" smtClean="0">
                <a:latin typeface="Calibri" pitchFamily="34" charset="0"/>
              </a:rPr>
              <a:t>preterist</a:t>
            </a:r>
            <a:r>
              <a:rPr lang="en-US" dirty="0" smtClean="0">
                <a:latin typeface="Calibri" pitchFamily="34" charset="0"/>
              </a:rPr>
              <a:t>, but his book is a popular resource among radical </a:t>
            </a:r>
            <a:r>
              <a:rPr lang="en-US" dirty="0" err="1" smtClean="0">
                <a:latin typeface="Calibri" pitchFamily="34" charset="0"/>
              </a:rPr>
              <a:t>preterists</a:t>
            </a:r>
            <a:r>
              <a:rPr lang="en-US" dirty="0" smtClean="0">
                <a:latin typeface="Calibri" pitchFamily="34" charset="0"/>
              </a:rPr>
              <a:t> in their efforts to defend the annihilationist position that many of them are coming to occupy.</a:t>
            </a:r>
            <a:endParaRPr lang="en-US" sz="2800" dirty="0" smtClean="0">
              <a:latin typeface="Calibri" pitchFamily="34" charset="0"/>
            </a:endParaRPr>
          </a:p>
        </p:txBody>
      </p:sp>
      <p:pic>
        <p:nvPicPr>
          <p:cNvPr id="201730" name="Picture 2" descr="http://www.wineskins.org/media.asp?SID=2&amp;UKEY=841"/>
          <p:cNvPicPr>
            <a:picLocks noChangeAspect="1" noChangeArrowheads="1"/>
          </p:cNvPicPr>
          <p:nvPr/>
        </p:nvPicPr>
        <p:blipFill>
          <a:blip r:embed="rId3" cstate="print"/>
          <a:srcRect/>
          <a:stretch>
            <a:fillRect/>
          </a:stretch>
        </p:blipFill>
        <p:spPr bwMode="auto">
          <a:xfrm>
            <a:off x="1600200" y="4724400"/>
            <a:ext cx="1143000" cy="1524001"/>
          </a:xfrm>
          <a:prstGeom prst="rect">
            <a:avLst/>
          </a:prstGeom>
          <a:noFill/>
          <a:ln>
            <a:solidFill>
              <a:srgbClr val="C00000"/>
            </a:solidFill>
          </a:ln>
        </p:spPr>
      </p:pic>
      <p:pic>
        <p:nvPicPr>
          <p:cNvPr id="201732" name="Picture 4" descr="http://img2.imagesbn.com/images/120880000/120889714.JPG"/>
          <p:cNvPicPr>
            <a:picLocks noChangeAspect="1" noChangeArrowheads="1"/>
          </p:cNvPicPr>
          <p:nvPr/>
        </p:nvPicPr>
        <p:blipFill>
          <a:blip r:embed="rId4" cstate="print"/>
          <a:srcRect/>
          <a:stretch>
            <a:fillRect/>
          </a:stretch>
        </p:blipFill>
        <p:spPr bwMode="auto">
          <a:xfrm>
            <a:off x="1600200" y="2971800"/>
            <a:ext cx="1117120" cy="1600200"/>
          </a:xfrm>
          <a:prstGeom prst="rect">
            <a:avLst/>
          </a:prstGeom>
          <a:noFill/>
        </p:spPr>
      </p:pic>
      <p:sp>
        <p:nvSpPr>
          <p:cNvPr id="6" name="Slide Number Placeholder 5"/>
          <p:cNvSpPr>
            <a:spLocks noGrp="1"/>
          </p:cNvSpPr>
          <p:nvPr>
            <p:ph type="sldNum" sz="quarter" idx="11"/>
          </p:nvPr>
        </p:nvSpPr>
        <p:spPr/>
        <p:txBody>
          <a:bodyPr/>
          <a:lstStyle/>
          <a:p>
            <a:pPr algn="r"/>
            <a:fld id="{0DA30DF4-57C3-49CA-97C7-210E3839DD33}" type="slidenum">
              <a:rPr lang="en-US" smtClean="0"/>
              <a:pPr algn="r"/>
              <a:t>37</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US" sz="2000" dirty="0" smtClean="0">
                <a:latin typeface="Calibri" pitchFamily="34" charset="0"/>
              </a:rPr>
              <a:t>LLT Productions and </a:t>
            </a:r>
            <a:r>
              <a:rPr lang="en-US" sz="2000" dirty="0" err="1" smtClean="0">
                <a:latin typeface="Calibri" pitchFamily="34" charset="0"/>
              </a:rPr>
              <a:t>D'Artagnan</a:t>
            </a:r>
            <a:r>
              <a:rPr lang="en-US" sz="2000" dirty="0" smtClean="0">
                <a:latin typeface="Calibri" pitchFamily="34" charset="0"/>
              </a:rPr>
              <a:t> Entertainment present a Flame Out production </a:t>
            </a:r>
          </a:p>
          <a:p>
            <a:pPr>
              <a:buNone/>
            </a:pPr>
            <a:endParaRPr lang="en-US" sz="2000" dirty="0" smtClean="0">
              <a:latin typeface="Calibri" pitchFamily="34" charset="0"/>
            </a:endParaRPr>
          </a:p>
          <a:p>
            <a:r>
              <a:rPr lang="en-US" sz="2000" dirty="0" smtClean="0">
                <a:latin typeface="Calibri" pitchFamily="34" charset="0"/>
              </a:rPr>
              <a:t>The ultimate certainty: Death.</a:t>
            </a:r>
          </a:p>
          <a:p>
            <a:r>
              <a:rPr lang="en-US" sz="2000" dirty="0" smtClean="0">
                <a:latin typeface="Calibri" pitchFamily="34" charset="0"/>
              </a:rPr>
              <a:t>The ultimate uncertainty: Eternity.</a:t>
            </a:r>
          </a:p>
          <a:p>
            <a:r>
              <a:rPr lang="en-US" sz="2000" dirty="0" smtClean="0">
                <a:latin typeface="Calibri" pitchFamily="34" charset="0"/>
              </a:rPr>
              <a:t>The ultimate fear: Judgment – and beyond.</a:t>
            </a:r>
          </a:p>
          <a:p>
            <a:r>
              <a:rPr lang="en-US" sz="2000" dirty="0" smtClean="0">
                <a:latin typeface="Calibri" pitchFamily="34" charset="0"/>
              </a:rPr>
              <a:t>One man discovers answers  that change his mind and his life.</a:t>
            </a:r>
          </a:p>
          <a:p>
            <a:r>
              <a:rPr lang="en-US" sz="2000" dirty="0" smtClean="0">
                <a:latin typeface="Calibri" pitchFamily="34" charset="0"/>
              </a:rPr>
              <a:t>Swept onto the battlefield where dark and ancient traditions clash with modern scholarship, he confronts his own prejudices  and long-held assumptions.</a:t>
            </a:r>
          </a:p>
          <a:p>
            <a:r>
              <a:rPr lang="en-US" sz="2000" dirty="0" smtClean="0">
                <a:latin typeface="Calibri" pitchFamily="34" charset="0"/>
              </a:rPr>
              <a:t>What Mr. Fudge learns about hell could change your life forever!</a:t>
            </a:r>
          </a:p>
          <a:p>
            <a:pPr>
              <a:buNone/>
            </a:pPr>
            <a:endParaRPr lang="en-US" sz="2000" dirty="0" smtClean="0">
              <a:latin typeface="Calibri" pitchFamily="34" charset="0"/>
            </a:endParaRPr>
          </a:p>
          <a:p>
            <a:r>
              <a:rPr lang="en-US" sz="2000" dirty="0" smtClean="0">
                <a:latin typeface="Calibri" pitchFamily="34" charset="0"/>
              </a:rPr>
              <a:t>Coming First Quarter 2012</a:t>
            </a:r>
            <a:endParaRPr lang="en-US" sz="2000" dirty="0">
              <a:latin typeface="Calibri" pitchFamily="34" charset="0"/>
            </a:endParaRPr>
          </a:p>
        </p:txBody>
      </p:sp>
      <p:pic>
        <p:nvPicPr>
          <p:cNvPr id="110601" name="Picture 9" descr="Hell and Mr. Fudge"/>
          <p:cNvPicPr>
            <a:picLocks noChangeAspect="1" noChangeArrowheads="1"/>
          </p:cNvPicPr>
          <p:nvPr/>
        </p:nvPicPr>
        <p:blipFill>
          <a:blip r:embed="rId3" cstate="print"/>
          <a:srcRect/>
          <a:stretch>
            <a:fillRect/>
          </a:stretch>
        </p:blipFill>
        <p:spPr bwMode="auto">
          <a:xfrm>
            <a:off x="1752600" y="381000"/>
            <a:ext cx="7131340" cy="838200"/>
          </a:xfrm>
          <a:prstGeom prst="rect">
            <a:avLst/>
          </a:prstGeom>
          <a:noFill/>
        </p:spPr>
      </p:pic>
      <p:sp>
        <p:nvSpPr>
          <p:cNvPr id="15" name="TextBox 14"/>
          <p:cNvSpPr txBox="1"/>
          <p:nvPr/>
        </p:nvSpPr>
        <p:spPr>
          <a:xfrm>
            <a:off x="5181600" y="6183868"/>
            <a:ext cx="3467681" cy="369332"/>
          </a:xfrm>
          <a:prstGeom prst="rect">
            <a:avLst/>
          </a:prstGeom>
          <a:noFill/>
          <a:ln>
            <a:solidFill>
              <a:srgbClr val="C00000"/>
            </a:solidFill>
          </a:ln>
        </p:spPr>
        <p:txBody>
          <a:bodyPr wrap="none" rtlCol="0">
            <a:spAutoFit/>
          </a:bodyPr>
          <a:lstStyle/>
          <a:p>
            <a:r>
              <a:rPr lang="en-US" dirty="0" smtClean="0"/>
              <a:t>http://www.hellandmrfudge.com/</a:t>
            </a:r>
            <a:endParaRPr lang="en-US" dirty="0"/>
          </a:p>
        </p:txBody>
      </p:sp>
      <p:cxnSp>
        <p:nvCxnSpPr>
          <p:cNvPr id="17" name="Straight Connector 16"/>
          <p:cNvCxnSpPr/>
          <p:nvPr/>
        </p:nvCxnSpPr>
        <p:spPr>
          <a:xfrm>
            <a:off x="2057400" y="2438400"/>
            <a:ext cx="5867400"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7400" y="5943600"/>
            <a:ext cx="5867400"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p:txBody>
          <a:bodyPr/>
          <a:lstStyle/>
          <a:p>
            <a:pPr algn="r"/>
            <a:fld id="{0DA30DF4-57C3-49CA-97C7-210E3839DD33}" type="slidenum">
              <a:rPr lang="en-US" smtClean="0"/>
              <a:pPr algn="r"/>
              <a:t>38</a:t>
            </a:fld>
            <a:endParaRPr lang="en-US" dirty="0"/>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5176802"/>
          </a:xfrm>
          <a:prstGeom prst="rect">
            <a:avLst/>
          </a:prstGeom>
        </p:spPr>
        <p:txBody>
          <a:bodyPr>
            <a:spAutoFit/>
          </a:bodyPr>
          <a:lstStyle/>
          <a:p>
            <a:pPr lvl="1"/>
            <a:r>
              <a:rPr lang="en-US" dirty="0" smtClean="0">
                <a:latin typeface="Calibri" pitchFamily="34" charset="0"/>
              </a:rPr>
              <a:t>Annihilationist </a:t>
            </a:r>
            <a:r>
              <a:rPr lang="en-US" dirty="0" err="1" smtClean="0">
                <a:latin typeface="Calibri" pitchFamily="34" charset="0"/>
              </a:rPr>
              <a:t>preterists</a:t>
            </a:r>
            <a:r>
              <a:rPr lang="en-US" dirty="0" smtClean="0">
                <a:latin typeface="Calibri" pitchFamily="34" charset="0"/>
              </a:rPr>
              <a:t> have received an important “boost” recently from popular evangelical author N.T. Wright.</a:t>
            </a:r>
            <a:endParaRPr lang="en-US" sz="3200" dirty="0" smtClean="0">
              <a:latin typeface="Calibri" pitchFamily="34" charset="0"/>
            </a:endParaRPr>
          </a:p>
          <a:p>
            <a:pPr lvl="2"/>
            <a:r>
              <a:rPr lang="en-US" sz="2200" dirty="0" smtClean="0">
                <a:latin typeface="Calibri" pitchFamily="34" charset="0"/>
              </a:rPr>
              <a:t>“</a:t>
            </a:r>
            <a:r>
              <a:rPr lang="en-US" sz="2200" dirty="0" err="1" smtClean="0">
                <a:latin typeface="Calibri" pitchFamily="34" charset="0"/>
              </a:rPr>
              <a:t>Gehenna</a:t>
            </a:r>
            <a:r>
              <a:rPr lang="en-US" sz="2200" dirty="0" smtClean="0">
                <a:latin typeface="Calibri" pitchFamily="34" charset="0"/>
              </a:rPr>
              <a:t> was a place, not just an idea: it was the rubbish heap outside the south-west corner of the old city of Jerusalem…  The point is that when Jesus was warning his hearers about </a:t>
            </a:r>
            <a:r>
              <a:rPr lang="en-US" sz="2200" dirty="0" err="1" smtClean="0">
                <a:latin typeface="Calibri" pitchFamily="34" charset="0"/>
              </a:rPr>
              <a:t>Gehenna</a:t>
            </a:r>
            <a:r>
              <a:rPr lang="en-US" sz="2200" dirty="0" smtClean="0">
                <a:latin typeface="Calibri" pitchFamily="34" charset="0"/>
              </a:rPr>
              <a:t> he was not, as a general rule, telling them that unless they repented in this life they would burn in the next one… Rome would turn Jerusalem into a hideous, stinking extension of its own smoldering rubbish heap. When Jesus said ‘Unless you repent, you will all likewise perish,’ that is the primary meaning he had in mind.”   (Wright, 175-178)</a:t>
            </a:r>
          </a:p>
        </p:txBody>
      </p:sp>
      <p:pic>
        <p:nvPicPr>
          <p:cNvPr id="199682" name="Picture 2" descr="http://www.creedible.com/blog3/wp-content/uploads/2011/07/tomwright.jpg"/>
          <p:cNvPicPr>
            <a:picLocks noChangeAspect="1" noChangeArrowheads="1"/>
          </p:cNvPicPr>
          <p:nvPr/>
        </p:nvPicPr>
        <p:blipFill>
          <a:blip r:embed="rId3" cstate="print"/>
          <a:srcRect/>
          <a:stretch>
            <a:fillRect/>
          </a:stretch>
        </p:blipFill>
        <p:spPr bwMode="auto">
          <a:xfrm>
            <a:off x="1551236" y="3552824"/>
            <a:ext cx="1344364" cy="3000376"/>
          </a:xfrm>
          <a:prstGeom prst="rect">
            <a:avLst/>
          </a:prstGeom>
          <a:noFill/>
          <a:ln>
            <a:solidFill>
              <a:srgbClr val="C00000"/>
            </a:solidFill>
          </a:ln>
        </p:spPr>
      </p:pic>
      <p:sp>
        <p:nvSpPr>
          <p:cNvPr id="6" name="Slide Number Placeholder 5"/>
          <p:cNvSpPr>
            <a:spLocks noGrp="1"/>
          </p:cNvSpPr>
          <p:nvPr>
            <p:ph type="sldNum" sz="quarter" idx="11"/>
          </p:nvPr>
        </p:nvSpPr>
        <p:spPr/>
        <p:txBody>
          <a:bodyPr/>
          <a:lstStyle/>
          <a:p>
            <a:pPr algn="r"/>
            <a:fld id="{0DA30DF4-57C3-49CA-97C7-210E3839DD33}" type="slidenum">
              <a:rPr lang="en-US" smtClean="0"/>
              <a:pPr algn="r"/>
              <a:t>39</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800" b="1" dirty="0" smtClean="0">
                <a:latin typeface="Aharoni" pitchFamily="2" charset="-79"/>
                <a:cs typeface="Aharoni" pitchFamily="2" charset="-79"/>
              </a:rPr>
              <a:t>Introductory Matters</a:t>
            </a:r>
            <a:endParaRPr lang="en-US" sz="4800" b="1" dirty="0">
              <a:latin typeface="Aharoni" pitchFamily="2" charset="-79"/>
              <a:cs typeface="Aharoni" pitchFamily="2" charset="-79"/>
            </a:endParaRPr>
          </a:p>
        </p:txBody>
      </p:sp>
      <p:sp>
        <p:nvSpPr>
          <p:cNvPr id="3075" name="Rectangle 3"/>
          <p:cNvSpPr>
            <a:spLocks noGrp="1" noChangeArrowheads="1"/>
          </p:cNvSpPr>
          <p:nvPr>
            <p:ph idx="1"/>
          </p:nvPr>
        </p:nvSpPr>
        <p:spPr>
          <a:xfrm>
            <a:off x="1752600" y="1371600"/>
            <a:ext cx="7086600" cy="5334000"/>
          </a:xfrm>
        </p:spPr>
        <p:txBody>
          <a:bodyPr/>
          <a:lstStyle/>
          <a:p>
            <a:pPr lvl="0"/>
            <a:r>
              <a:rPr lang="en-US" dirty="0" smtClean="0">
                <a:latin typeface="Calibri" pitchFamily="34" charset="0"/>
              </a:rPr>
              <a:t>We want to do </a:t>
            </a:r>
            <a:r>
              <a:rPr lang="en-US" u="sng" dirty="0" smtClean="0">
                <a:latin typeface="Calibri" pitchFamily="34" charset="0"/>
              </a:rPr>
              <a:t>4</a:t>
            </a:r>
            <a:r>
              <a:rPr lang="en-US" dirty="0" smtClean="0">
                <a:latin typeface="Calibri" pitchFamily="34" charset="0"/>
              </a:rPr>
              <a:t> things:</a:t>
            </a:r>
            <a:endParaRPr lang="en-US" sz="3600" dirty="0" smtClean="0">
              <a:latin typeface="Calibri" pitchFamily="34" charset="0"/>
            </a:endParaRPr>
          </a:p>
          <a:p>
            <a:pPr lvl="1"/>
            <a:r>
              <a:rPr lang="en-US" dirty="0" smtClean="0">
                <a:latin typeface="Calibri" pitchFamily="34" charset="0"/>
              </a:rPr>
              <a:t>Examine a few of the N.T. passages that play a role in answering these questions;</a:t>
            </a:r>
            <a:endParaRPr lang="en-US" sz="3200" dirty="0" smtClean="0">
              <a:latin typeface="Calibri" pitchFamily="34" charset="0"/>
            </a:endParaRPr>
          </a:p>
          <a:p>
            <a:pPr lvl="1"/>
            <a:r>
              <a:rPr lang="en-US" dirty="0" smtClean="0">
                <a:latin typeface="Calibri" pitchFamily="34" charset="0"/>
              </a:rPr>
              <a:t>Discuss why these passages </a:t>
            </a:r>
            <a:r>
              <a:rPr lang="en-US" b="1" u="sng" dirty="0" smtClean="0">
                <a:latin typeface="Calibri" pitchFamily="34" charset="0"/>
              </a:rPr>
              <a:t>must</a:t>
            </a:r>
            <a:r>
              <a:rPr lang="en-US" dirty="0" smtClean="0">
                <a:latin typeface="Calibri" pitchFamily="34" charset="0"/>
              </a:rPr>
              <a:t> be looking to a final destruction of the earth and a universal judgment;</a:t>
            </a:r>
            <a:endParaRPr lang="en-US" sz="3200" dirty="0" smtClean="0">
              <a:latin typeface="Calibri" pitchFamily="34" charset="0"/>
            </a:endParaRPr>
          </a:p>
          <a:p>
            <a:pPr lvl="1"/>
            <a:r>
              <a:rPr lang="en-US" dirty="0" smtClean="0">
                <a:latin typeface="Calibri" pitchFamily="34" charset="0"/>
              </a:rPr>
              <a:t>Comment on the understanding of the </a:t>
            </a:r>
            <a:r>
              <a:rPr lang="en-US" i="1" dirty="0" smtClean="0">
                <a:latin typeface="Calibri" pitchFamily="34" charset="0"/>
              </a:rPr>
              <a:t>Apostolic Fathers</a:t>
            </a:r>
            <a:r>
              <a:rPr lang="en-US" dirty="0" smtClean="0">
                <a:latin typeface="Calibri" pitchFamily="34" charset="0"/>
              </a:rPr>
              <a:t> on the meaning of these passages.</a:t>
            </a:r>
            <a:endParaRPr lang="en-US" sz="3200" dirty="0" smtClean="0">
              <a:latin typeface="Calibri" pitchFamily="34" charset="0"/>
            </a:endParaRPr>
          </a:p>
          <a:p>
            <a:pPr lvl="1"/>
            <a:r>
              <a:rPr lang="en-US" dirty="0" smtClean="0">
                <a:latin typeface="Calibri" pitchFamily="34" charset="0"/>
              </a:rPr>
              <a:t>A brief look at the </a:t>
            </a:r>
            <a:r>
              <a:rPr lang="en-US" dirty="0" err="1" smtClean="0">
                <a:latin typeface="Calibri" pitchFamily="34" charset="0"/>
              </a:rPr>
              <a:t>preterist</a:t>
            </a:r>
            <a:r>
              <a:rPr lang="en-US" dirty="0" smtClean="0">
                <a:latin typeface="Calibri" pitchFamily="34" charset="0"/>
              </a:rPr>
              <a:t> teaching on the subject of </a:t>
            </a:r>
            <a:r>
              <a:rPr lang="en-US" i="1" dirty="0" smtClean="0">
                <a:latin typeface="Calibri" pitchFamily="34" charset="0"/>
              </a:rPr>
              <a:t>hell</a:t>
            </a:r>
            <a:r>
              <a:rPr lang="en-US" dirty="0" smtClean="0">
                <a:latin typeface="Calibri" pitchFamily="34" charset="0"/>
              </a:rPr>
              <a:t>. </a:t>
            </a:r>
            <a:endParaRPr lang="en-US" sz="32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 calcmode="lin" valueType="num">
                                      <p:cBhvr>
                                        <p:cTn id="28" dur="1000" fill="hold"/>
                                        <p:tgtEl>
                                          <p:spTgt spid="30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 calcmode="lin" valueType="num">
                                      <p:cBhvr>
                                        <p:cTn id="35" dur="1000" fill="hold"/>
                                        <p:tgtEl>
                                          <p:spTgt spid="307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0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3108543"/>
          </a:xfrm>
          <a:prstGeom prst="rect">
            <a:avLst/>
          </a:prstGeom>
        </p:spPr>
        <p:txBody>
          <a:bodyPr>
            <a:spAutoFit/>
          </a:bodyPr>
          <a:lstStyle/>
          <a:p>
            <a:pPr lvl="1"/>
            <a:r>
              <a:rPr lang="en-US" dirty="0" smtClean="0">
                <a:latin typeface="Calibri" pitchFamily="34" charset="0"/>
              </a:rPr>
              <a:t>“I now believe that hell is the invention of Roman Catholicism; and surprisingly, most, if not all, of our popular concepts of hell can be found in the writings of Roman Catholic writers like the Italian poet Dante Alighieri (1265-1321), author of </a:t>
            </a:r>
            <a:r>
              <a:rPr lang="en-US" i="1" dirty="0" smtClean="0">
                <a:latin typeface="Calibri" pitchFamily="34" charset="0"/>
              </a:rPr>
              <a:t>Dante’s Inferno</a:t>
            </a:r>
            <a:r>
              <a:rPr lang="en-US" dirty="0" smtClean="0">
                <a:latin typeface="Calibri" pitchFamily="34" charset="0"/>
              </a:rPr>
              <a:t>.”   (Dawson, 209)</a:t>
            </a:r>
            <a:endParaRPr lang="en-US" sz="32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40</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4401205"/>
          </a:xfrm>
          <a:prstGeom prst="rect">
            <a:avLst/>
          </a:prstGeom>
        </p:spPr>
        <p:txBody>
          <a:bodyPr>
            <a:spAutoFit/>
          </a:bodyPr>
          <a:lstStyle/>
          <a:p>
            <a:pPr lvl="1"/>
            <a:r>
              <a:rPr lang="en-US" dirty="0" smtClean="0">
                <a:latin typeface="Calibri" pitchFamily="34" charset="0"/>
              </a:rPr>
              <a:t>“From these twelve </a:t>
            </a:r>
            <a:r>
              <a:rPr lang="en-US" dirty="0" err="1" smtClean="0">
                <a:latin typeface="Calibri" pitchFamily="34" charset="0"/>
              </a:rPr>
              <a:t>Gehenna</a:t>
            </a:r>
            <a:r>
              <a:rPr lang="en-US" dirty="0" smtClean="0">
                <a:latin typeface="Calibri" pitchFamily="34" charset="0"/>
              </a:rPr>
              <a:t> passages, we learn that </a:t>
            </a:r>
            <a:r>
              <a:rPr lang="en-US" dirty="0" err="1" smtClean="0">
                <a:latin typeface="Calibri" pitchFamily="34" charset="0"/>
              </a:rPr>
              <a:t>Gehenna</a:t>
            </a:r>
            <a:r>
              <a:rPr lang="en-US" dirty="0" smtClean="0">
                <a:latin typeface="Calibri" pitchFamily="34" charset="0"/>
              </a:rPr>
              <a:t> would be the familiar valley on the southwest side of Jerusalem where an imminent fiery judgment was coming on the Jews of the generation in which Jesus was crucified. It was unquenchable fire on that generation in that generation. It was a national judgment against the Jews.”           (Dawson, 238)</a:t>
            </a:r>
            <a:endParaRPr lang="en-US" sz="28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41</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4401205"/>
          </a:xfrm>
          <a:prstGeom prst="rect">
            <a:avLst/>
          </a:prstGeom>
        </p:spPr>
        <p:txBody>
          <a:bodyPr>
            <a:spAutoFit/>
          </a:bodyPr>
          <a:lstStyle/>
          <a:p>
            <a:pPr lvl="1"/>
            <a:r>
              <a:rPr lang="en-US" dirty="0" smtClean="0">
                <a:latin typeface="Calibri" pitchFamily="34" charset="0"/>
              </a:rPr>
              <a:t>“…we can see, if our conclusions are correct thus far, that the subject of the final destiny of the wicked was never part of Jesus’ teaching on </a:t>
            </a:r>
            <a:r>
              <a:rPr lang="en-US" i="1" dirty="0" err="1" smtClean="0">
                <a:latin typeface="Calibri" pitchFamily="34" charset="0"/>
              </a:rPr>
              <a:t>Gehenna</a:t>
            </a:r>
            <a:r>
              <a:rPr lang="en-US" dirty="0" smtClean="0">
                <a:latin typeface="Calibri" pitchFamily="34" charset="0"/>
              </a:rPr>
              <a:t> or </a:t>
            </a:r>
            <a:r>
              <a:rPr lang="en-US" i="1" dirty="0" smtClean="0">
                <a:latin typeface="Calibri" pitchFamily="34" charset="0"/>
              </a:rPr>
              <a:t>hell.</a:t>
            </a:r>
            <a:r>
              <a:rPr lang="en-US" dirty="0" smtClean="0">
                <a:latin typeface="Calibri" pitchFamily="34" charset="0"/>
              </a:rPr>
              <a:t> </a:t>
            </a:r>
            <a:r>
              <a:rPr lang="en-US" i="1" dirty="0" smtClean="0">
                <a:latin typeface="Calibri" pitchFamily="34" charset="0"/>
              </a:rPr>
              <a:t>That connection was given to us courtesy of Roman Catholicism, just like it gave us purgatory, the sale of indulgences, Limbo, </a:t>
            </a:r>
            <a:r>
              <a:rPr lang="en-US" i="1" dirty="0" err="1" smtClean="0">
                <a:latin typeface="Calibri" pitchFamily="34" charset="0"/>
              </a:rPr>
              <a:t>Patrum</a:t>
            </a:r>
            <a:r>
              <a:rPr lang="en-US" i="1" dirty="0" smtClean="0">
                <a:latin typeface="Calibri" pitchFamily="34" charset="0"/>
              </a:rPr>
              <a:t>, Limbo </a:t>
            </a:r>
            <a:r>
              <a:rPr lang="en-US" i="1" dirty="0" err="1" smtClean="0">
                <a:latin typeface="Calibri" pitchFamily="34" charset="0"/>
              </a:rPr>
              <a:t>Infantrum</a:t>
            </a:r>
            <a:r>
              <a:rPr lang="en-US" i="1" dirty="0" smtClean="0">
                <a:latin typeface="Calibri" pitchFamily="34" charset="0"/>
              </a:rPr>
              <a:t>, etc.”</a:t>
            </a:r>
            <a:r>
              <a:rPr lang="en-US" dirty="0" smtClean="0">
                <a:latin typeface="Calibri" pitchFamily="34" charset="0"/>
              </a:rPr>
              <a:t> (Emphasis is the author’s, GCK)                        (Dawson, 258-259</a:t>
            </a:r>
            <a:r>
              <a:rPr lang="en-US" dirty="0" smtClean="0"/>
              <a:t>)</a:t>
            </a:r>
            <a:endParaRPr lang="en-US" sz="2800" dirty="0" smtClean="0"/>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42</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4896725"/>
          </a:xfrm>
          <a:prstGeom prst="rect">
            <a:avLst/>
          </a:prstGeom>
        </p:spPr>
        <p:txBody>
          <a:bodyPr>
            <a:spAutoFit/>
          </a:bodyPr>
          <a:lstStyle/>
          <a:p>
            <a:pPr lvl="1"/>
            <a:r>
              <a:rPr lang="en-US" dirty="0" smtClean="0">
                <a:latin typeface="Calibri" pitchFamily="34" charset="0"/>
              </a:rPr>
              <a:t>Not all radical </a:t>
            </a:r>
            <a:r>
              <a:rPr lang="en-US" dirty="0" err="1" smtClean="0">
                <a:latin typeface="Calibri" pitchFamily="34" charset="0"/>
              </a:rPr>
              <a:t>preterists</a:t>
            </a:r>
            <a:r>
              <a:rPr lang="en-US" dirty="0" smtClean="0">
                <a:latin typeface="Calibri" pitchFamily="34" charset="0"/>
              </a:rPr>
              <a:t> are in agreement about eternal punishment.</a:t>
            </a:r>
            <a:endParaRPr lang="en-US" sz="3200" dirty="0" smtClean="0">
              <a:latin typeface="Calibri" pitchFamily="34" charset="0"/>
            </a:endParaRPr>
          </a:p>
          <a:p>
            <a:pPr lvl="2"/>
            <a:r>
              <a:rPr lang="en-US" sz="2100" dirty="0" smtClean="0">
                <a:latin typeface="Calibri" pitchFamily="34" charset="0"/>
              </a:rPr>
              <a:t>“Hades was a conscious waiting place for the biologically dead. At the A.D. 70 resurrection, souls in Hades were resurrected out of that waiting state, the righteous into the presence of Christ in His kingdom, and the wicked to eternal conscious punishment ‘outside’ the gates of heaven (Rev. 22:15). Since then, when the righteous die biologically, they immediately receive their new immortal bodies and go directly into heaven to live forever in the presence of God, while the wicked go away to eternal conscious punishment (see Matt. 25:41, 46 and Rev. 22:15).”   (Edward E. Stevens)</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43</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709440"/>
            <a:ext cx="7086600" cy="4462760"/>
          </a:xfrm>
          <a:prstGeom prst="rect">
            <a:avLst/>
          </a:prstGeom>
        </p:spPr>
        <p:txBody>
          <a:bodyPr>
            <a:spAutoFit/>
          </a:bodyPr>
          <a:lstStyle/>
          <a:p>
            <a:pPr lvl="1"/>
            <a:r>
              <a:rPr lang="en-US" sz="3200" dirty="0" smtClean="0">
                <a:latin typeface="Calibri" pitchFamily="34" charset="0"/>
              </a:rPr>
              <a:t>Numerous texts support the doctrine of eternal </a:t>
            </a:r>
            <a:r>
              <a:rPr lang="en-US" sz="3200" u="sng" dirty="0" smtClean="0">
                <a:latin typeface="Calibri" pitchFamily="34" charset="0"/>
              </a:rPr>
              <a:t>conscious</a:t>
            </a:r>
            <a:r>
              <a:rPr lang="en-US" sz="3200" dirty="0" smtClean="0">
                <a:latin typeface="Calibri" pitchFamily="34" charset="0"/>
              </a:rPr>
              <a:t> punishment.  </a:t>
            </a:r>
          </a:p>
          <a:p>
            <a:pPr lvl="2"/>
            <a:r>
              <a:rPr lang="en-US" sz="2800" dirty="0" smtClean="0">
                <a:latin typeface="Calibri" pitchFamily="34" charset="0"/>
              </a:rPr>
              <a:t>The rich man and Lazarus. </a:t>
            </a:r>
          </a:p>
          <a:p>
            <a:pPr lvl="3"/>
            <a:r>
              <a:rPr lang="en-US" sz="2400" dirty="0" smtClean="0">
                <a:latin typeface="Calibri" pitchFamily="34" charset="0"/>
              </a:rPr>
              <a:t>Luke 16:22-28</a:t>
            </a:r>
          </a:p>
          <a:p>
            <a:pPr lvl="2"/>
            <a:r>
              <a:rPr lang="en-US" sz="2800" dirty="0" smtClean="0">
                <a:latin typeface="Calibri" pitchFamily="34" charset="0"/>
              </a:rPr>
              <a:t>A place of weeping and gnashing of teeth.  </a:t>
            </a:r>
          </a:p>
          <a:p>
            <a:pPr lvl="3"/>
            <a:r>
              <a:rPr lang="en-US" sz="2400" dirty="0" smtClean="0">
                <a:latin typeface="Calibri" pitchFamily="34" charset="0"/>
              </a:rPr>
              <a:t>Matthew 8:12; cf. 22:13; 24:51; 25:30</a:t>
            </a:r>
          </a:p>
          <a:p>
            <a:pPr lvl="2"/>
            <a:r>
              <a:rPr lang="en-US" sz="2800" dirty="0" smtClean="0">
                <a:latin typeface="Calibri" pitchFamily="34" charset="0"/>
              </a:rPr>
              <a:t>A place of unquenchable flames.  </a:t>
            </a:r>
          </a:p>
          <a:p>
            <a:pPr lvl="3"/>
            <a:r>
              <a:rPr lang="en-US" sz="2400" dirty="0" smtClean="0">
                <a:latin typeface="Calibri" pitchFamily="34" charset="0"/>
              </a:rPr>
              <a:t>Mark 9:43-48; Luke 12:4-5</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44</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xEl>
                                              <p:pRg st="3" end="3"/>
                                            </p:tx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
                                            <p:txEl>
                                              <p:pRg st="5" end="5"/>
                                            </p:tx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709440"/>
            <a:ext cx="7086600" cy="4327338"/>
          </a:xfrm>
          <a:prstGeom prst="rect">
            <a:avLst/>
          </a:prstGeom>
        </p:spPr>
        <p:txBody>
          <a:bodyPr>
            <a:spAutoFit/>
          </a:bodyPr>
          <a:lstStyle/>
          <a:p>
            <a:pPr lvl="1"/>
            <a:r>
              <a:rPr lang="en-US" sz="3200" dirty="0" smtClean="0">
                <a:latin typeface="Calibri" pitchFamily="34" charset="0"/>
              </a:rPr>
              <a:t>Numerous texts support the doctrine of eternal </a:t>
            </a:r>
            <a:r>
              <a:rPr lang="en-US" sz="3200" u="sng" dirty="0" smtClean="0">
                <a:latin typeface="Calibri" pitchFamily="34" charset="0"/>
              </a:rPr>
              <a:t>conscious</a:t>
            </a:r>
            <a:r>
              <a:rPr lang="en-US" sz="3200" dirty="0" smtClean="0">
                <a:latin typeface="Calibri" pitchFamily="34" charset="0"/>
              </a:rPr>
              <a:t> punishment.  </a:t>
            </a:r>
          </a:p>
          <a:p>
            <a:pPr lvl="2"/>
            <a:r>
              <a:rPr lang="en-US" sz="2800" dirty="0" smtClean="0">
                <a:latin typeface="Calibri" pitchFamily="34" charset="0"/>
              </a:rPr>
              <a:t>A place of everlasting torment.  </a:t>
            </a:r>
          </a:p>
          <a:p>
            <a:pPr lvl="3"/>
            <a:r>
              <a:rPr lang="en-US" sz="2400" dirty="0" smtClean="0">
                <a:latin typeface="Calibri" pitchFamily="34" charset="0"/>
              </a:rPr>
              <a:t>Revelation 20:10</a:t>
            </a:r>
          </a:p>
          <a:p>
            <a:pPr lvl="2"/>
            <a:r>
              <a:rPr lang="en-US" sz="2800" dirty="0" smtClean="0">
                <a:latin typeface="Calibri" pitchFamily="34" charset="0"/>
              </a:rPr>
              <a:t>A place of conscious punishment.  </a:t>
            </a:r>
          </a:p>
          <a:p>
            <a:pPr lvl="3"/>
            <a:r>
              <a:rPr lang="en-US" sz="2400" dirty="0" smtClean="0">
                <a:latin typeface="Calibri" pitchFamily="34" charset="0"/>
              </a:rPr>
              <a:t>2 Thessalonians 1:9</a:t>
            </a:r>
          </a:p>
          <a:p>
            <a:pPr lvl="2"/>
            <a:r>
              <a:rPr lang="en-US" sz="2800" dirty="0" smtClean="0">
                <a:latin typeface="Calibri" pitchFamily="34" charset="0"/>
              </a:rPr>
              <a:t>A place that is everlasting.  </a:t>
            </a:r>
          </a:p>
          <a:p>
            <a:pPr lvl="3"/>
            <a:r>
              <a:rPr lang="en-US" sz="2400" dirty="0" smtClean="0">
                <a:latin typeface="Calibri" pitchFamily="34" charset="0"/>
              </a:rPr>
              <a:t>Matthew 25:41; Luke 23:43; 2 Cor. 5:8; Phil. 1:23</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45</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xEl>
                                              <p:pRg st="1" end="1"/>
                                            </p:txEl>
                                          </p:spTgt>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xEl>
                                              <p:pRg st="3" end="3"/>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p:cTn id="30"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xEl>
                                              <p:pRg st="5" end="5"/>
                                            </p:txEl>
                                          </p:spTgt>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haroni" pitchFamily="2" charset="-79"/>
                <a:cs typeface="Aharoni" pitchFamily="2" charset="-79"/>
              </a:rPr>
              <a:t>The Radical </a:t>
            </a:r>
            <a:r>
              <a:rPr lang="en-US" sz="3600" b="1" dirty="0" err="1" smtClean="0">
                <a:latin typeface="Aharoni" pitchFamily="2" charset="-79"/>
                <a:cs typeface="Aharoni" pitchFamily="2" charset="-79"/>
              </a:rPr>
              <a:t>Preterist</a:t>
            </a:r>
            <a:r>
              <a:rPr lang="en-US" sz="3600" b="1" dirty="0" smtClean="0">
                <a:latin typeface="Aharoni" pitchFamily="2" charset="-79"/>
                <a:cs typeface="Aharoni" pitchFamily="2" charset="-79"/>
              </a:rPr>
              <a:t> View of Hell &amp; Eternal Punishment</a:t>
            </a:r>
            <a:endParaRPr lang="en-US" sz="3600" b="1" dirty="0">
              <a:latin typeface="Aharoni" pitchFamily="2" charset="-79"/>
              <a:cs typeface="Aharoni" pitchFamily="2" charset="-79"/>
            </a:endParaRPr>
          </a:p>
        </p:txBody>
      </p:sp>
      <p:sp>
        <p:nvSpPr>
          <p:cNvPr id="5" name="Content Placeholder 4"/>
          <p:cNvSpPr>
            <a:spLocks noGrp="1"/>
          </p:cNvSpPr>
          <p:nvPr>
            <p:ph idx="1"/>
          </p:nvPr>
        </p:nvSpPr>
        <p:spPr>
          <a:xfrm>
            <a:off x="1752600" y="1709440"/>
            <a:ext cx="7086600" cy="4807470"/>
          </a:xfrm>
          <a:prstGeom prst="rect">
            <a:avLst/>
          </a:prstGeom>
        </p:spPr>
        <p:txBody>
          <a:bodyPr>
            <a:spAutoFit/>
          </a:bodyPr>
          <a:lstStyle/>
          <a:p>
            <a:pPr lvl="0"/>
            <a:r>
              <a:rPr lang="en-US" dirty="0" smtClean="0">
                <a:latin typeface="Calibri" pitchFamily="34" charset="0"/>
              </a:rPr>
              <a:t>Four books that might prove helpful:</a:t>
            </a:r>
            <a:endParaRPr lang="en-US" sz="3600" dirty="0" smtClean="0">
              <a:latin typeface="Calibri" pitchFamily="34" charset="0"/>
            </a:endParaRPr>
          </a:p>
          <a:p>
            <a:pPr marL="971550" lvl="1" indent="-514350">
              <a:buSzPct val="80000"/>
              <a:buFont typeface="+mj-lt"/>
              <a:buAutoNum type="arabicParenR"/>
            </a:pPr>
            <a:r>
              <a:rPr lang="en-US" i="1" dirty="0" smtClean="0">
                <a:latin typeface="Calibri" pitchFamily="34" charset="0"/>
              </a:rPr>
              <a:t>Repent or Perish: With a Special Reference to the Conservative Attack on Hell </a:t>
            </a:r>
            <a:r>
              <a:rPr lang="en-US" dirty="0" smtClean="0">
                <a:latin typeface="Calibri" pitchFamily="34" charset="0"/>
              </a:rPr>
              <a:t>by John H. Gerstner.</a:t>
            </a:r>
          </a:p>
          <a:p>
            <a:pPr marL="971550" lvl="1" indent="-514350">
              <a:buSzPct val="80000"/>
              <a:buFont typeface="+mj-lt"/>
              <a:buAutoNum type="arabicParenR"/>
            </a:pPr>
            <a:r>
              <a:rPr lang="en-US" i="1" dirty="0" smtClean="0">
                <a:latin typeface="Calibri" pitchFamily="34" charset="0"/>
              </a:rPr>
              <a:t>Hell on Trial: The Case for Eternal Punishment</a:t>
            </a:r>
            <a:r>
              <a:rPr lang="en-US" dirty="0" smtClean="0">
                <a:latin typeface="Calibri" pitchFamily="34" charset="0"/>
              </a:rPr>
              <a:t> by Robert A. Peterson.</a:t>
            </a:r>
          </a:p>
          <a:p>
            <a:pPr marL="971550" lvl="1" indent="-514350">
              <a:buSzPct val="80000"/>
              <a:buFont typeface="+mj-lt"/>
              <a:buAutoNum type="arabicParenR"/>
            </a:pPr>
            <a:r>
              <a:rPr lang="en-US" i="1" dirty="0" smtClean="0">
                <a:latin typeface="Calibri" pitchFamily="34" charset="0"/>
              </a:rPr>
              <a:t>Hell Under Fire: Modern Scholarship Reinvents Eternal Punishment</a:t>
            </a:r>
            <a:r>
              <a:rPr lang="en-US" dirty="0" smtClean="0">
                <a:latin typeface="Calibri" pitchFamily="34" charset="0"/>
              </a:rPr>
              <a:t>.</a:t>
            </a:r>
          </a:p>
          <a:p>
            <a:pPr marL="971550" lvl="1" indent="-514350">
              <a:buSzPct val="80000"/>
              <a:buFont typeface="+mj-lt"/>
              <a:buAutoNum type="arabicParenR"/>
            </a:pPr>
            <a:r>
              <a:rPr lang="en-US" i="1" dirty="0" smtClean="0">
                <a:latin typeface="Calibri" pitchFamily="34" charset="0"/>
              </a:rPr>
              <a:t>The Gagging of God: Christianity Confronts Pluralism</a:t>
            </a:r>
            <a:r>
              <a:rPr lang="en-US" dirty="0" smtClean="0">
                <a:latin typeface="Calibri" pitchFamily="34" charset="0"/>
              </a:rPr>
              <a:t> by D.A. Carson.</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46</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What’s All The Fuss About?</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5102935"/>
          </a:xfrm>
          <a:prstGeom prst="rect">
            <a:avLst/>
          </a:prstGeom>
        </p:spPr>
        <p:txBody>
          <a:bodyPr>
            <a:spAutoFit/>
          </a:bodyPr>
          <a:lstStyle/>
          <a:p>
            <a:pPr lvl="0"/>
            <a:r>
              <a:rPr lang="en-US" b="1" i="1" dirty="0" smtClean="0">
                <a:latin typeface="Calibri" pitchFamily="34" charset="0"/>
              </a:rPr>
              <a:t>Realized Eschatology</a:t>
            </a:r>
            <a:r>
              <a:rPr lang="en-US" dirty="0" smtClean="0">
                <a:latin typeface="Calibri" pitchFamily="34" charset="0"/>
              </a:rPr>
              <a:t> is a dangerous heresy because of the consequences that result from its promotion.</a:t>
            </a:r>
            <a:endParaRPr lang="en-US" sz="3600" dirty="0" smtClean="0">
              <a:latin typeface="Calibri" pitchFamily="34" charset="0"/>
            </a:endParaRPr>
          </a:p>
          <a:p>
            <a:pPr lvl="1"/>
            <a:r>
              <a:rPr lang="en-US" dirty="0" smtClean="0">
                <a:latin typeface="Calibri" pitchFamily="34" charset="0"/>
              </a:rPr>
              <a:t>“The A.D. 70 view has been somewhat of an </a:t>
            </a:r>
            <a:r>
              <a:rPr lang="en-US" dirty="0" err="1" smtClean="0">
                <a:latin typeface="Calibri" pitchFamily="34" charset="0"/>
              </a:rPr>
              <a:t>unstablizing</a:t>
            </a:r>
            <a:r>
              <a:rPr lang="en-US" dirty="0" smtClean="0">
                <a:latin typeface="Calibri" pitchFamily="34" charset="0"/>
              </a:rPr>
              <a:t> force in regard to what practices are to be continued after A.D. 70, for doubt has arisen in the minds of many regarding what firmly established pre-A.D. 70 practices were to continue to be practiced by the church.”         (Williams, 237)</a:t>
            </a:r>
            <a:endParaRPr lang="en-US" sz="32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47</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What’s All The Fuss About?</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5244513"/>
          </a:xfrm>
          <a:prstGeom prst="rect">
            <a:avLst/>
          </a:prstGeom>
        </p:spPr>
        <p:txBody>
          <a:bodyPr>
            <a:spAutoFit/>
          </a:bodyPr>
          <a:lstStyle/>
          <a:p>
            <a:pPr lvl="1"/>
            <a:r>
              <a:rPr lang="en-US" dirty="0" smtClean="0">
                <a:latin typeface="Calibri" pitchFamily="34" charset="0"/>
              </a:rPr>
              <a:t>For most of us one of our tasks as Bible students is to seek out how each Biblical passage applies to us today. </a:t>
            </a:r>
            <a:endParaRPr lang="en-US" sz="2800" dirty="0" smtClean="0">
              <a:latin typeface="Calibri" pitchFamily="34" charset="0"/>
            </a:endParaRPr>
          </a:p>
          <a:p>
            <a:pPr lvl="1"/>
            <a:r>
              <a:rPr lang="en-US" dirty="0" smtClean="0">
                <a:latin typeface="Calibri" pitchFamily="34" charset="0"/>
              </a:rPr>
              <a:t>The </a:t>
            </a:r>
            <a:r>
              <a:rPr lang="en-US" dirty="0" err="1" smtClean="0">
                <a:latin typeface="Calibri" pitchFamily="34" charset="0"/>
              </a:rPr>
              <a:t>preterist</a:t>
            </a:r>
            <a:r>
              <a:rPr lang="en-US" dirty="0" smtClean="0">
                <a:latin typeface="Calibri" pitchFamily="34" charset="0"/>
              </a:rPr>
              <a:t> must ask, however, why </a:t>
            </a:r>
            <a:r>
              <a:rPr lang="en-US" b="1" u="sng" dirty="0" smtClean="0">
                <a:latin typeface="Calibri" pitchFamily="34" charset="0"/>
              </a:rPr>
              <a:t>any</a:t>
            </a:r>
            <a:r>
              <a:rPr lang="en-US" dirty="0" smtClean="0">
                <a:latin typeface="Calibri" pitchFamily="34" charset="0"/>
              </a:rPr>
              <a:t> passage should apply at all today.</a:t>
            </a:r>
          </a:p>
          <a:p>
            <a:pPr lvl="2"/>
            <a:r>
              <a:rPr lang="en-US" sz="2200" dirty="0" smtClean="0">
                <a:latin typeface="Calibri" pitchFamily="34" charset="0"/>
              </a:rPr>
              <a:t>If they are correct, we live in the culmination of the ages, we live in the prophesied future, in the new and eternal age. </a:t>
            </a:r>
          </a:p>
          <a:p>
            <a:pPr lvl="2"/>
            <a:r>
              <a:rPr lang="en-US" sz="2200" dirty="0" smtClean="0">
                <a:latin typeface="Calibri" pitchFamily="34" charset="0"/>
              </a:rPr>
              <a:t>The Bible, therefore, is a record of the history of our faith, but not a guide to living today.</a:t>
            </a:r>
          </a:p>
          <a:p>
            <a:pPr lvl="3"/>
            <a:r>
              <a:rPr lang="en-US" sz="1800" dirty="0" smtClean="0">
                <a:latin typeface="Calibri" pitchFamily="34" charset="0"/>
              </a:rPr>
              <a:t>The Lord’s Supper? The place of elders in the work of the local church? The necessity of baptism for the remission of sins?</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48</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What’s All The Fuss About?</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4930581"/>
          </a:xfrm>
          <a:prstGeom prst="rect">
            <a:avLst/>
          </a:prstGeom>
        </p:spPr>
        <p:txBody>
          <a:bodyPr>
            <a:spAutoFit/>
          </a:bodyPr>
          <a:lstStyle/>
          <a:p>
            <a:pPr lvl="1"/>
            <a:r>
              <a:rPr lang="en-US" b="1" i="1" dirty="0" smtClean="0">
                <a:latin typeface="Calibri" pitchFamily="34" charset="0"/>
              </a:rPr>
              <a:t>Realized Eschatology</a:t>
            </a:r>
            <a:r>
              <a:rPr lang="en-US" dirty="0" smtClean="0">
                <a:latin typeface="Calibri" pitchFamily="34" charset="0"/>
              </a:rPr>
              <a:t> leads to the redefinition and perversion of many important N.T. doctrines.</a:t>
            </a:r>
          </a:p>
          <a:p>
            <a:pPr lvl="2"/>
            <a:r>
              <a:rPr lang="en-US" dirty="0" smtClean="0">
                <a:latin typeface="Calibri" pitchFamily="34" charset="0"/>
              </a:rPr>
              <a:t>The bodily resurrection is rejected by a forced reinterpretation of 1 Corinthians 15 and other passages. </a:t>
            </a:r>
          </a:p>
          <a:p>
            <a:pPr lvl="2"/>
            <a:r>
              <a:rPr lang="en-US" dirty="0" smtClean="0">
                <a:latin typeface="Calibri" pitchFamily="34" charset="0"/>
              </a:rPr>
              <a:t>The literal, bodily second coming of Christ is rejected in favor of a coming in judgment upon Jerusalem. </a:t>
            </a:r>
          </a:p>
          <a:p>
            <a:pPr lvl="2"/>
            <a:r>
              <a:rPr lang="en-US" dirty="0" smtClean="0">
                <a:latin typeface="Calibri" pitchFamily="34" charset="0"/>
              </a:rPr>
              <a:t>The final, universal, public judgment is rejected in favor of a partial judgment in A.D. 70, and progressive judgments at death. </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49</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Matthew 25:31-46</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371600"/>
            <a:ext cx="7086600" cy="5486400"/>
          </a:xfrm>
        </p:spPr>
        <p:txBody>
          <a:bodyPr/>
          <a:lstStyle/>
          <a:p>
            <a:pPr marL="342900" lvl="1" indent="-342900">
              <a:buFontTx/>
              <a:buChar char="•"/>
            </a:pPr>
            <a:r>
              <a:rPr lang="en-US" sz="3200" dirty="0" smtClean="0">
                <a:latin typeface="Calibri" pitchFamily="34" charset="0"/>
              </a:rPr>
              <a:t>“The picture of the last judgment (Matt. 25:31-46) forms one of the most impressive and breath-taking passages of the Bible. The glorious and triumphant coming of the Lord will terminate history and inaugurate the final judgment at which all people who have dwelt upon the earth will be present.”  (</a:t>
            </a:r>
            <a:r>
              <a:rPr lang="en-US" sz="3200" dirty="0" err="1" smtClean="0">
                <a:latin typeface="Calibri" pitchFamily="34" charset="0"/>
              </a:rPr>
              <a:t>Kik</a:t>
            </a:r>
            <a:r>
              <a:rPr lang="en-US" sz="3200" dirty="0" smtClean="0">
                <a:latin typeface="Calibri" pitchFamily="34" charset="0"/>
              </a:rPr>
              <a:t>, 108)</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5</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What’s All The Fuss About?</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4228850"/>
          </a:xfrm>
          <a:prstGeom prst="rect">
            <a:avLst/>
          </a:prstGeom>
        </p:spPr>
        <p:txBody>
          <a:bodyPr>
            <a:spAutoFit/>
          </a:bodyPr>
          <a:lstStyle/>
          <a:p>
            <a:pPr lvl="1"/>
            <a:r>
              <a:rPr lang="en-US" b="1" i="1" dirty="0" smtClean="0">
                <a:latin typeface="Calibri" pitchFamily="34" charset="0"/>
              </a:rPr>
              <a:t>Realized Eschatology</a:t>
            </a:r>
            <a:r>
              <a:rPr lang="en-US" dirty="0" smtClean="0">
                <a:latin typeface="Calibri" pitchFamily="34" charset="0"/>
              </a:rPr>
              <a:t> leads to the redefinition and perversion of many important N.T. doctrines.</a:t>
            </a:r>
          </a:p>
          <a:p>
            <a:pPr lvl="2"/>
            <a:r>
              <a:rPr lang="en-US" sz="2800" dirty="0" smtClean="0">
                <a:latin typeface="Calibri" pitchFamily="34" charset="0"/>
              </a:rPr>
              <a:t>The glorification of the saints on the final day is rejected. </a:t>
            </a:r>
          </a:p>
          <a:p>
            <a:pPr lvl="2"/>
            <a:r>
              <a:rPr lang="en-US" sz="2800" dirty="0" smtClean="0">
                <a:latin typeface="Calibri" pitchFamily="34" charset="0"/>
              </a:rPr>
              <a:t>The wicked are not publicly condemned and cast into the lake of fire. </a:t>
            </a:r>
          </a:p>
          <a:p>
            <a:pPr lvl="2"/>
            <a:r>
              <a:rPr lang="en-US" sz="2800" dirty="0" smtClean="0">
                <a:latin typeface="Calibri" pitchFamily="34" charset="0"/>
              </a:rPr>
              <a:t>There is no public vindication of Christ and the persecuted saints.</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50</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What’s All The Fuss About?</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752600" y="1524000"/>
            <a:ext cx="7086600" cy="5004447"/>
          </a:xfrm>
          <a:prstGeom prst="rect">
            <a:avLst/>
          </a:prstGeom>
        </p:spPr>
        <p:txBody>
          <a:bodyPr>
            <a:spAutoFit/>
          </a:bodyPr>
          <a:lstStyle/>
          <a:p>
            <a:pPr lvl="1"/>
            <a:r>
              <a:rPr lang="en-US" b="1" i="1" dirty="0" smtClean="0">
                <a:latin typeface="Calibri" pitchFamily="34" charset="0"/>
              </a:rPr>
              <a:t>Realized Eschatology</a:t>
            </a:r>
            <a:r>
              <a:rPr lang="en-US" dirty="0" smtClean="0">
                <a:latin typeface="Calibri" pitchFamily="34" charset="0"/>
              </a:rPr>
              <a:t> leads to the redefinition and perversion of many important N.T. doctrines.</a:t>
            </a:r>
          </a:p>
          <a:p>
            <a:pPr lvl="2"/>
            <a:r>
              <a:rPr lang="en-US" sz="2800" dirty="0" smtClean="0">
                <a:latin typeface="Calibri" pitchFamily="34" charset="0"/>
              </a:rPr>
              <a:t>There is never a time in history when the salvation achieved by Jesus (which is definitive, progressive and final) is brought to completion. </a:t>
            </a:r>
          </a:p>
          <a:p>
            <a:pPr lvl="2"/>
            <a:r>
              <a:rPr lang="en-US" sz="2800" dirty="0" smtClean="0">
                <a:latin typeface="Calibri" pitchFamily="34" charset="0"/>
              </a:rPr>
              <a:t>What is particularly dangerous about this heresy is that radical </a:t>
            </a:r>
            <a:r>
              <a:rPr lang="en-US" sz="2800" dirty="0" err="1" smtClean="0">
                <a:latin typeface="Calibri" pitchFamily="34" charset="0"/>
              </a:rPr>
              <a:t>preterists</a:t>
            </a:r>
            <a:r>
              <a:rPr lang="en-US" sz="2800" dirty="0" smtClean="0">
                <a:latin typeface="Calibri" pitchFamily="34" charset="0"/>
              </a:rPr>
              <a:t> will claim to believe in most or all of these doctrines.</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51</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Conclusion:</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752600" y="1371600"/>
            <a:ext cx="7086600" cy="5447645"/>
          </a:xfrm>
          <a:prstGeom prst="rect">
            <a:avLst/>
          </a:prstGeom>
        </p:spPr>
        <p:txBody>
          <a:bodyPr>
            <a:spAutoFit/>
          </a:bodyPr>
          <a:lstStyle/>
          <a:p>
            <a:pPr lvl="1"/>
            <a:r>
              <a:rPr lang="en-US" sz="2600" dirty="0" smtClean="0">
                <a:latin typeface="Calibri" pitchFamily="34" charset="0"/>
              </a:rPr>
              <a:t>When it comes to what the N.T. says about judgment and destruction, we must be prepared to teach the </a:t>
            </a:r>
            <a:r>
              <a:rPr lang="en-US" sz="2600" b="1" i="1" dirty="0" smtClean="0">
                <a:latin typeface="Calibri" pitchFamily="34" charset="0"/>
              </a:rPr>
              <a:t>whole</a:t>
            </a:r>
            <a:r>
              <a:rPr lang="en-US" sz="2600" dirty="0" smtClean="0">
                <a:latin typeface="Calibri" pitchFamily="34" charset="0"/>
              </a:rPr>
              <a:t> truth as it is revealed in God’s Word.</a:t>
            </a:r>
          </a:p>
          <a:p>
            <a:pPr lvl="2"/>
            <a:r>
              <a:rPr lang="en-US" sz="2000" dirty="0" smtClean="0">
                <a:latin typeface="Calibri" pitchFamily="34" charset="0"/>
              </a:rPr>
              <a:t>The sentence uttered by Jesus on that day will be irrevocable. </a:t>
            </a:r>
          </a:p>
          <a:p>
            <a:pPr lvl="2"/>
            <a:r>
              <a:rPr lang="en-US" sz="2000" dirty="0" smtClean="0">
                <a:latin typeface="Calibri" pitchFamily="34" charset="0"/>
              </a:rPr>
              <a:t>The wicked will be cast </a:t>
            </a:r>
            <a:r>
              <a:rPr lang="en-US" sz="2000" i="1" dirty="0" smtClean="0">
                <a:latin typeface="Calibri" pitchFamily="34" charset="0"/>
              </a:rPr>
              <a:t>“into the furnace of fire”</a:t>
            </a:r>
            <a:r>
              <a:rPr lang="en-US" sz="2000" dirty="0" smtClean="0">
                <a:latin typeface="Calibri" pitchFamily="34" charset="0"/>
              </a:rPr>
              <a:t> where there will be “</a:t>
            </a:r>
            <a:r>
              <a:rPr lang="en-US" sz="2000" i="1" dirty="0" smtClean="0">
                <a:latin typeface="Calibri" pitchFamily="34" charset="0"/>
              </a:rPr>
              <a:t>weeping and gnashing of teeth”</a:t>
            </a:r>
            <a:r>
              <a:rPr lang="en-US" sz="2000" dirty="0" smtClean="0">
                <a:latin typeface="Calibri" pitchFamily="34" charset="0"/>
              </a:rPr>
              <a:t> and </a:t>
            </a:r>
            <a:r>
              <a:rPr lang="en-US" sz="2000" i="1" dirty="0" smtClean="0">
                <a:latin typeface="Calibri" pitchFamily="34" charset="0"/>
              </a:rPr>
              <a:t>“the smoke of their torment goes up forever and ever”       </a:t>
            </a:r>
            <a:r>
              <a:rPr lang="en-US" sz="2000" dirty="0" smtClean="0">
                <a:latin typeface="Calibri" pitchFamily="34" charset="0"/>
              </a:rPr>
              <a:t> (cf. Matthew 13:40-42; Revelation 14:11; 20:10). </a:t>
            </a:r>
          </a:p>
          <a:p>
            <a:pPr lvl="2"/>
            <a:r>
              <a:rPr lang="en-US" sz="2000" dirty="0" smtClean="0">
                <a:latin typeface="Calibri" pitchFamily="34" charset="0"/>
              </a:rPr>
              <a:t>The righteous will enter the joy of their Lord, behold the face of God, and live in blissful communion with God forever. </a:t>
            </a:r>
          </a:p>
          <a:p>
            <a:pPr lvl="2"/>
            <a:r>
              <a:rPr lang="en-US" sz="2000" b="1" dirty="0" smtClean="0">
                <a:latin typeface="Calibri" pitchFamily="34" charset="0"/>
              </a:rPr>
              <a:t>Once judgment is finalized there are no second chances, no reprieves or pardons! </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52</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685800"/>
            <a:ext cx="6477000" cy="2917825"/>
          </a:xfrm>
        </p:spPr>
        <p:txBody>
          <a:bodyPr/>
          <a:lstStyle/>
          <a:p>
            <a:pPr algn="ctr"/>
            <a:r>
              <a:rPr lang="en-US" sz="4000" b="1" dirty="0" smtClean="0">
                <a:latin typeface="Biondi" pitchFamily="2" charset="0"/>
              </a:rPr>
              <a:t>Judgment &amp; Destruction</a:t>
            </a:r>
            <a:r>
              <a:rPr lang="en-US" sz="4000" dirty="0" smtClean="0"/>
              <a:t/>
            </a:r>
            <a:br>
              <a:rPr lang="en-US" sz="4000" dirty="0" smtClean="0"/>
            </a:br>
            <a:r>
              <a:rPr lang="en-US" sz="2400" dirty="0" smtClean="0">
                <a:latin typeface="Arial Rounded MT Bold" pitchFamily="34" charset="0"/>
              </a:rPr>
              <a:t>Realized Eschatology &amp; N.T. Teaching on the Final Judgment</a:t>
            </a:r>
            <a:endParaRPr lang="en-US" sz="2400" dirty="0">
              <a:latin typeface="Arial Rounded MT Bold" pitchFamily="34" charset="0"/>
              <a:cs typeface="Aharoni" pitchFamily="2" charset="-79"/>
            </a:endParaRPr>
          </a:p>
        </p:txBody>
      </p:sp>
      <p:sp>
        <p:nvSpPr>
          <p:cNvPr id="3" name="Subtitle 2"/>
          <p:cNvSpPr>
            <a:spLocks noGrp="1"/>
          </p:cNvSpPr>
          <p:nvPr>
            <p:ph type="subTitle" idx="1"/>
          </p:nvPr>
        </p:nvSpPr>
        <p:spPr>
          <a:xfrm>
            <a:off x="2362200" y="4419600"/>
            <a:ext cx="5715000" cy="2057400"/>
          </a:xfrm>
          <a:noFill/>
          <a:ln>
            <a:solidFill>
              <a:srgbClr val="C00000"/>
            </a:solidFill>
          </a:ln>
        </p:spPr>
        <p:txBody>
          <a:bodyPr/>
          <a:lstStyle/>
          <a:p>
            <a:pPr algn="ctr"/>
            <a:r>
              <a:rPr lang="en-US" sz="3600" b="1" dirty="0" smtClean="0">
                <a:latin typeface="Aharoni" pitchFamily="2" charset="-79"/>
                <a:cs typeface="Aharoni" pitchFamily="2" charset="-79"/>
              </a:rPr>
              <a:t>ECI Conference</a:t>
            </a:r>
          </a:p>
          <a:p>
            <a:pPr algn="ctr"/>
            <a:r>
              <a:rPr lang="en-US" sz="2400" dirty="0" smtClean="0">
                <a:latin typeface="Arial Rounded MT Bold" pitchFamily="34" charset="0"/>
              </a:rPr>
              <a:t>Cullman, Alabama</a:t>
            </a:r>
          </a:p>
          <a:p>
            <a:pPr algn="ctr"/>
            <a:r>
              <a:rPr lang="en-US" sz="2400" dirty="0" smtClean="0">
                <a:latin typeface="Arial Rounded MT Bold" pitchFamily="34" charset="0"/>
              </a:rPr>
              <a:t>October 3-4, 2011</a:t>
            </a:r>
            <a:endParaRPr lang="en-US" sz="2400" dirty="0">
              <a:latin typeface="Arial Rounded MT Bold" pitchFamily="34" charset="0"/>
            </a:endParaRPr>
          </a:p>
        </p:txBody>
      </p:sp>
    </p:spTree>
  </p:cSld>
  <p:clrMapOvr>
    <a:masterClrMapping/>
  </p:clrMapOvr>
  <p:transition spd="slow">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haroni" pitchFamily="2" charset="-79"/>
                <a:cs typeface="Aharoni" pitchFamily="2" charset="-79"/>
              </a:rPr>
              <a:t>Matthew 24:28</a:t>
            </a:r>
            <a:endParaRPr lang="en-US" sz="4000" b="1" dirty="0">
              <a:latin typeface="Aharoni" pitchFamily="2" charset="-79"/>
              <a:cs typeface="Aharoni" pitchFamily="2" charset="-79"/>
            </a:endParaRPr>
          </a:p>
        </p:txBody>
      </p:sp>
      <p:sp>
        <p:nvSpPr>
          <p:cNvPr id="5" name="Content Placeholder 4"/>
          <p:cNvSpPr>
            <a:spLocks noGrp="1"/>
          </p:cNvSpPr>
          <p:nvPr>
            <p:ph idx="1"/>
          </p:nvPr>
        </p:nvSpPr>
        <p:spPr>
          <a:xfrm>
            <a:off x="1524000" y="1371600"/>
            <a:ext cx="6096000" cy="3785652"/>
          </a:xfrm>
          <a:prstGeom prst="rect">
            <a:avLst/>
          </a:prstGeom>
        </p:spPr>
        <p:txBody>
          <a:bodyPr wrap="square">
            <a:spAutoFit/>
          </a:bodyPr>
          <a:lstStyle/>
          <a:p>
            <a:pPr lvl="1">
              <a:buNone/>
            </a:pPr>
            <a:r>
              <a:rPr lang="en-US" sz="4800" dirty="0" smtClean="0">
                <a:latin typeface="Castellar" pitchFamily="18" charset="0"/>
              </a:rPr>
              <a:t>Wherever </a:t>
            </a:r>
            <a:r>
              <a:rPr lang="en-US" sz="4800" dirty="0" smtClean="0">
                <a:latin typeface="Castellar" pitchFamily="18" charset="0"/>
              </a:rPr>
              <a:t>the corpse is, there the vultures will gather.</a:t>
            </a:r>
            <a:endParaRPr lang="en-US" sz="4800" b="1" dirty="0" smtClean="0">
              <a:latin typeface="Castellar" pitchFamily="18" charset="0"/>
            </a:endParaRPr>
          </a:p>
        </p:txBody>
      </p:sp>
      <p:sp>
        <p:nvSpPr>
          <p:cNvPr id="4" name="Slide Number Placeholder 3"/>
          <p:cNvSpPr>
            <a:spLocks noGrp="1"/>
          </p:cNvSpPr>
          <p:nvPr>
            <p:ph type="sldNum" sz="quarter" idx="11"/>
          </p:nvPr>
        </p:nvSpPr>
        <p:spPr/>
        <p:txBody>
          <a:bodyPr/>
          <a:lstStyle/>
          <a:p>
            <a:pPr algn="r"/>
            <a:endParaRPr lang="en-US" dirty="0"/>
          </a:p>
        </p:txBody>
      </p:sp>
      <p:sp>
        <p:nvSpPr>
          <p:cNvPr id="6" name="Striped Right Arrow 5"/>
          <p:cNvSpPr/>
          <p:nvPr/>
        </p:nvSpPr>
        <p:spPr>
          <a:xfrm>
            <a:off x="6248400" y="2334768"/>
            <a:ext cx="2819400" cy="170383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2057400"/>
            <a:ext cx="2971800"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xEl>
                                              <p:pRg st="0" end="0"/>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par>
                          <p:cTn id="22" fill="hold">
                            <p:stCondLst>
                              <p:cond delay="3000"/>
                            </p:stCondLst>
                            <p:childTnLst>
                              <p:par>
                                <p:cTn id="23" presetID="29" presetClass="entr" presetSubtype="0" fill="hold" grpId="1"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par>
                          <p:cTn id="28" fill="hold">
                            <p:stCondLst>
                              <p:cond delay="4000"/>
                            </p:stCondLst>
                            <p:childTnLst>
                              <p:par>
                                <p:cTn id="29" presetID="26" presetClass="emph" presetSubtype="0" repeatCount="indefinite" grpId="0" nodeType="afterEffect">
                                  <p:stCondLst>
                                    <p:cond delay="0"/>
                                  </p:stCondLst>
                                  <p:endCondLst>
                                    <p:cond evt="onNext" delay="0">
                                      <p:tgtEl>
                                        <p:sldTgt/>
                                      </p:tgtEl>
                                    </p:cond>
                                  </p:end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2" nodeType="clickEffect">
                                  <p:stCondLst>
                                    <p:cond delay="0"/>
                                  </p:stCondLst>
                                  <p:childTnLst>
                                    <p:animEffect transition="out" filter="fade">
                                      <p:cBhvr>
                                        <p:cTn id="35" dur="500" tmFilter="0, 0; .2, .5; .8, .5; 1, 0"/>
                                        <p:tgtEl>
                                          <p:spTgt spid="6"/>
                                        </p:tgtEl>
                                      </p:cBhvr>
                                    </p:animEffect>
                                    <p:animScale>
                                      <p:cBhvr>
                                        <p:cTn id="3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animBg="1"/>
      <p:bldP spid="6" grpId="1" animBg="1"/>
      <p:bldP spid="6" grpId="2"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9677400" cy="716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B4B76FB2-379F-401B-A280-4A1393E08C50}" type="slidenum">
              <a:rPr lang="en-US" smtClean="0"/>
              <a:pPr/>
              <a:t>55</a:t>
            </a:fld>
            <a:endParaRPr lang="en-US"/>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Matthew 25:31-46</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371600"/>
            <a:ext cx="7086600" cy="5486400"/>
          </a:xfrm>
        </p:spPr>
        <p:txBody>
          <a:bodyPr/>
          <a:lstStyle/>
          <a:p>
            <a:pPr lvl="1"/>
            <a:r>
              <a:rPr lang="en-US" dirty="0" smtClean="0">
                <a:latin typeface="Calibri" pitchFamily="34" charset="0"/>
              </a:rPr>
              <a:t>There is a marked contrast between the two judgments described in the Olivet Discourse.</a:t>
            </a:r>
            <a:endParaRPr lang="en-US" sz="3200" dirty="0" smtClean="0">
              <a:latin typeface="Calibri" pitchFamily="34" charset="0"/>
            </a:endParaRPr>
          </a:p>
          <a:p>
            <a:pPr lvl="1"/>
            <a:r>
              <a:rPr lang="en-US" dirty="0" smtClean="0">
                <a:latin typeface="Calibri" pitchFamily="34" charset="0"/>
              </a:rPr>
              <a:t>In the first (Matthew 24), Jesus clearly is describing a </a:t>
            </a:r>
            <a:r>
              <a:rPr lang="en-US" b="1" i="1" dirty="0" smtClean="0">
                <a:latin typeface="Calibri" pitchFamily="34" charset="0"/>
              </a:rPr>
              <a:t>local</a:t>
            </a:r>
            <a:r>
              <a:rPr lang="en-US" dirty="0" smtClean="0">
                <a:latin typeface="Calibri" pitchFamily="34" charset="0"/>
              </a:rPr>
              <a:t> judgment, one confined to the region of Jerusalem and its environs. </a:t>
            </a:r>
            <a:endParaRPr lang="en-US" sz="3200" dirty="0" smtClean="0">
              <a:latin typeface="Calibri" pitchFamily="34" charset="0"/>
            </a:endParaRPr>
          </a:p>
          <a:p>
            <a:pPr lvl="2"/>
            <a:r>
              <a:rPr lang="en-US" dirty="0" smtClean="0">
                <a:latin typeface="Calibri" pitchFamily="34" charset="0"/>
              </a:rPr>
              <a:t>The </a:t>
            </a:r>
            <a:r>
              <a:rPr lang="en-US" i="1" dirty="0" smtClean="0">
                <a:latin typeface="Calibri" pitchFamily="34" charset="0"/>
              </a:rPr>
              <a:t>“abomination of desolation … standing in the holy place.”</a:t>
            </a:r>
            <a:r>
              <a:rPr lang="en-US" dirty="0" smtClean="0">
                <a:latin typeface="Calibri" pitchFamily="34" charset="0"/>
              </a:rPr>
              <a:t>   (v.15)</a:t>
            </a:r>
            <a:endParaRPr lang="en-US" sz="2800" dirty="0" smtClean="0">
              <a:latin typeface="Calibri" pitchFamily="34" charset="0"/>
            </a:endParaRPr>
          </a:p>
          <a:p>
            <a:pPr lvl="2"/>
            <a:r>
              <a:rPr lang="en-US" dirty="0" smtClean="0">
                <a:latin typeface="Calibri" pitchFamily="34" charset="0"/>
              </a:rPr>
              <a:t>The admonition to </a:t>
            </a:r>
            <a:r>
              <a:rPr lang="en-US" i="1" dirty="0" smtClean="0">
                <a:latin typeface="Calibri" pitchFamily="34" charset="0"/>
              </a:rPr>
              <a:t>“flee to the mountains.”</a:t>
            </a:r>
            <a:r>
              <a:rPr lang="en-US" dirty="0" smtClean="0">
                <a:latin typeface="Calibri" pitchFamily="34" charset="0"/>
              </a:rPr>
              <a:t>   (v.16)</a:t>
            </a:r>
            <a:endParaRPr lang="en-US" sz="28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6</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Matthew 25:31-46</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dirty="0" smtClean="0">
                <a:latin typeface="Calibri" pitchFamily="34" charset="0"/>
              </a:rPr>
              <a:t>In the second (Matthew 25), the language paints a picture of something </a:t>
            </a:r>
            <a:r>
              <a:rPr lang="en-US" b="1" i="1" dirty="0" smtClean="0">
                <a:latin typeface="Calibri" pitchFamily="34" charset="0"/>
              </a:rPr>
              <a:t>universal</a:t>
            </a:r>
            <a:r>
              <a:rPr lang="en-US" dirty="0" smtClean="0">
                <a:latin typeface="Calibri" pitchFamily="34" charset="0"/>
              </a:rPr>
              <a:t> in nature taking place.</a:t>
            </a:r>
            <a:endParaRPr lang="en-US" sz="2800" dirty="0" smtClean="0">
              <a:latin typeface="Calibri" pitchFamily="34" charset="0"/>
            </a:endParaRPr>
          </a:p>
          <a:p>
            <a:pPr lvl="2"/>
            <a:r>
              <a:rPr lang="en-US" dirty="0" smtClean="0">
                <a:latin typeface="Calibri" pitchFamily="34" charset="0"/>
              </a:rPr>
              <a:t>The scene includes </a:t>
            </a:r>
            <a:r>
              <a:rPr lang="en-US" i="1" dirty="0" smtClean="0">
                <a:latin typeface="Calibri" pitchFamily="34" charset="0"/>
              </a:rPr>
              <a:t>“all the nations … gathered before Him.”</a:t>
            </a:r>
            <a:r>
              <a:rPr lang="en-US" dirty="0" smtClean="0">
                <a:latin typeface="Calibri" pitchFamily="34" charset="0"/>
              </a:rPr>
              <a:t>   (v.32)</a:t>
            </a:r>
            <a:endParaRPr lang="en-US" sz="2800" dirty="0" smtClean="0">
              <a:latin typeface="Calibri" pitchFamily="34" charset="0"/>
            </a:endParaRPr>
          </a:p>
          <a:p>
            <a:pPr lvl="2"/>
            <a:r>
              <a:rPr lang="en-US" dirty="0" smtClean="0">
                <a:latin typeface="Calibri" pitchFamily="34" charset="0"/>
              </a:rPr>
              <a:t>The separation takes place among </a:t>
            </a:r>
            <a:r>
              <a:rPr lang="en-US" i="1" dirty="0" smtClean="0">
                <a:latin typeface="Calibri" pitchFamily="34" charset="0"/>
              </a:rPr>
              <a:t>“all the nations,”</a:t>
            </a:r>
            <a:r>
              <a:rPr lang="en-US" dirty="0" smtClean="0">
                <a:latin typeface="Calibri" pitchFamily="34" charset="0"/>
              </a:rPr>
              <a:t> and the criteria for judgment has nothing at all to do with anything uniquely “Jewish.”</a:t>
            </a:r>
            <a:endParaRPr lang="en-US" sz="2800" dirty="0" smtClean="0">
              <a:latin typeface="Calibri" pitchFamily="34" charset="0"/>
            </a:endParaRPr>
          </a:p>
          <a:p>
            <a:pPr lvl="1"/>
            <a:r>
              <a:rPr lang="en-US" dirty="0" smtClean="0">
                <a:latin typeface="Calibri" pitchFamily="34" charset="0"/>
              </a:rPr>
              <a:t>“In one, the judgments are executed upon the earth; in the other, the scene is in heaven. The contrast is obvious.”          (</a:t>
            </a:r>
            <a:r>
              <a:rPr lang="en-US" dirty="0" err="1" smtClean="0">
                <a:latin typeface="Calibri" pitchFamily="34" charset="0"/>
              </a:rPr>
              <a:t>Kik</a:t>
            </a:r>
            <a:r>
              <a:rPr lang="en-US" dirty="0" smtClean="0">
                <a:latin typeface="Calibri" pitchFamily="34" charset="0"/>
              </a:rPr>
              <a:t>, 109)</a:t>
            </a:r>
            <a:endParaRPr lang="en-US" sz="32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7</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Matthew 25:31-46</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dirty="0" smtClean="0">
                <a:latin typeface="Calibri" pitchFamily="34" charset="0"/>
              </a:rPr>
              <a:t>Other passages confirm the view that the second coming will be the scene of a final and universal judgment.</a:t>
            </a:r>
          </a:p>
          <a:p>
            <a:pPr lvl="2"/>
            <a:r>
              <a:rPr lang="en-US" sz="2000" i="1" dirty="0" smtClean="0">
                <a:latin typeface="Calibri" pitchFamily="34" charset="0"/>
              </a:rPr>
              <a:t>“Therefore do not pronounce judgment before the time, before the Lord comes, who will bring to light the things now hidden in darkness and will disclose the purposes of the heart. Then </a:t>
            </a:r>
            <a:r>
              <a:rPr lang="en-US" sz="2000" b="1" u="sng" dirty="0" smtClean="0">
                <a:latin typeface="Calibri" pitchFamily="34" charset="0"/>
              </a:rPr>
              <a:t>each</a:t>
            </a:r>
            <a:r>
              <a:rPr lang="en-US" sz="2000" b="1" dirty="0" smtClean="0">
                <a:latin typeface="Calibri" pitchFamily="34" charset="0"/>
              </a:rPr>
              <a:t> </a:t>
            </a:r>
            <a:r>
              <a:rPr lang="en-US" sz="2000" b="1" u="sng" dirty="0" smtClean="0">
                <a:latin typeface="Calibri" pitchFamily="34" charset="0"/>
              </a:rPr>
              <a:t>one</a:t>
            </a:r>
            <a:r>
              <a:rPr lang="en-US" sz="2000" i="1" dirty="0" smtClean="0">
                <a:latin typeface="Calibri" pitchFamily="34" charset="0"/>
              </a:rPr>
              <a:t> will receive his commendation from God.”</a:t>
            </a:r>
            <a:r>
              <a:rPr lang="en-US" sz="2000" dirty="0" smtClean="0">
                <a:latin typeface="Calibri" pitchFamily="34" charset="0"/>
              </a:rPr>
              <a:t>  (1 Corinthians 4:5)</a:t>
            </a:r>
          </a:p>
          <a:p>
            <a:pPr lvl="2"/>
            <a:r>
              <a:rPr lang="en-US" sz="2000" i="1" dirty="0" smtClean="0">
                <a:latin typeface="Calibri" pitchFamily="34" charset="0"/>
              </a:rPr>
              <a:t>“I charge you in the presence of God and of Christ Jesus, who is to judge </a:t>
            </a:r>
            <a:r>
              <a:rPr lang="en-US" sz="2000" b="1" u="sng" dirty="0" smtClean="0">
                <a:latin typeface="Calibri" pitchFamily="34" charset="0"/>
              </a:rPr>
              <a:t>the</a:t>
            </a:r>
            <a:r>
              <a:rPr lang="en-US" sz="2000" b="1" dirty="0" smtClean="0">
                <a:latin typeface="Calibri" pitchFamily="34" charset="0"/>
              </a:rPr>
              <a:t> </a:t>
            </a:r>
            <a:r>
              <a:rPr lang="en-US" sz="2000" b="1" u="sng" dirty="0" smtClean="0">
                <a:latin typeface="Calibri" pitchFamily="34" charset="0"/>
              </a:rPr>
              <a:t>living</a:t>
            </a:r>
            <a:r>
              <a:rPr lang="en-US" sz="2000" b="1" dirty="0" smtClean="0">
                <a:latin typeface="Calibri" pitchFamily="34" charset="0"/>
              </a:rPr>
              <a:t> and </a:t>
            </a:r>
            <a:r>
              <a:rPr lang="en-US" sz="2000" b="1" u="sng" dirty="0" smtClean="0">
                <a:latin typeface="Calibri" pitchFamily="34" charset="0"/>
              </a:rPr>
              <a:t>the</a:t>
            </a:r>
            <a:r>
              <a:rPr lang="en-US" sz="2000" b="1" dirty="0" smtClean="0">
                <a:latin typeface="Calibri" pitchFamily="34" charset="0"/>
              </a:rPr>
              <a:t> </a:t>
            </a:r>
            <a:r>
              <a:rPr lang="en-US" sz="2000" b="1" u="sng" dirty="0" smtClean="0">
                <a:latin typeface="Calibri" pitchFamily="34" charset="0"/>
              </a:rPr>
              <a:t>dead</a:t>
            </a:r>
            <a:r>
              <a:rPr lang="en-US" sz="2000" i="1" dirty="0" smtClean="0">
                <a:latin typeface="Calibri" pitchFamily="34" charset="0"/>
              </a:rPr>
              <a:t>, and by his appearing and his kingdom…”</a:t>
            </a:r>
            <a:r>
              <a:rPr lang="en-US" sz="2000" dirty="0" smtClean="0">
                <a:latin typeface="Calibri" pitchFamily="34" charset="0"/>
              </a:rPr>
              <a:t>   (1 Timothy 4:1)</a:t>
            </a:r>
          </a:p>
          <a:p>
            <a:pPr lvl="2"/>
            <a:r>
              <a:rPr lang="en-US" sz="2000" i="1" dirty="0" smtClean="0">
                <a:latin typeface="Calibri" pitchFamily="34" charset="0"/>
              </a:rPr>
              <a:t>“For the Son of Man is going to come with his angels in the glory of his Father, and then he will repay </a:t>
            </a:r>
            <a:r>
              <a:rPr lang="en-US" sz="2000" b="1" u="sng" dirty="0" smtClean="0">
                <a:latin typeface="Calibri" pitchFamily="34" charset="0"/>
              </a:rPr>
              <a:t>each</a:t>
            </a:r>
            <a:r>
              <a:rPr lang="en-US" sz="2000" b="1" dirty="0" smtClean="0">
                <a:latin typeface="Calibri" pitchFamily="34" charset="0"/>
              </a:rPr>
              <a:t> </a:t>
            </a:r>
            <a:r>
              <a:rPr lang="en-US" sz="2000" b="1" u="sng" dirty="0" smtClean="0">
                <a:latin typeface="Calibri" pitchFamily="34" charset="0"/>
              </a:rPr>
              <a:t>person</a:t>
            </a:r>
            <a:r>
              <a:rPr lang="en-US" sz="2000" i="1" dirty="0" smtClean="0">
                <a:latin typeface="Calibri" pitchFamily="34" charset="0"/>
              </a:rPr>
              <a:t> according to what he has done.”</a:t>
            </a:r>
            <a:r>
              <a:rPr lang="en-US" sz="2000" dirty="0" smtClean="0">
                <a:latin typeface="Calibri" pitchFamily="34" charset="0"/>
              </a:rPr>
              <a:t>             (Matthew 16:27)</a:t>
            </a: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8</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Aharoni" pitchFamily="2" charset="-79"/>
                <a:cs typeface="Aharoni" pitchFamily="2" charset="-79"/>
              </a:rPr>
              <a:t>Matthew 25:31-46</a:t>
            </a:r>
            <a:endParaRPr lang="en-US" sz="4800" b="1" dirty="0">
              <a:latin typeface="Aharoni" pitchFamily="2" charset="-79"/>
              <a:cs typeface="Aharoni" pitchFamily="2" charset="-79"/>
            </a:endParaRPr>
          </a:p>
        </p:txBody>
      </p:sp>
      <p:sp>
        <p:nvSpPr>
          <p:cNvPr id="3" name="Content Placeholder 2"/>
          <p:cNvSpPr>
            <a:spLocks noGrp="1"/>
          </p:cNvSpPr>
          <p:nvPr>
            <p:ph idx="1"/>
          </p:nvPr>
        </p:nvSpPr>
        <p:spPr>
          <a:xfrm>
            <a:off x="1600200" y="1295400"/>
            <a:ext cx="7086600" cy="5486400"/>
          </a:xfrm>
        </p:spPr>
        <p:txBody>
          <a:bodyPr/>
          <a:lstStyle/>
          <a:p>
            <a:pPr lvl="1"/>
            <a:r>
              <a:rPr lang="en-US" dirty="0" smtClean="0">
                <a:latin typeface="Calibri" pitchFamily="34" charset="0"/>
              </a:rPr>
              <a:t>The exact same points apply to the language of John’s vision            (Revelation 20:11-15).</a:t>
            </a:r>
            <a:endParaRPr lang="en-US" sz="3200" dirty="0" smtClean="0">
              <a:latin typeface="Calibri" pitchFamily="34" charset="0"/>
            </a:endParaRPr>
          </a:p>
          <a:p>
            <a:pPr lvl="2"/>
            <a:r>
              <a:rPr lang="en-US" dirty="0" smtClean="0">
                <a:latin typeface="Calibri" pitchFamily="34" charset="0"/>
              </a:rPr>
              <a:t>John sees </a:t>
            </a:r>
            <a:r>
              <a:rPr lang="en-US" i="1" dirty="0" smtClean="0">
                <a:latin typeface="Calibri" pitchFamily="34" charset="0"/>
              </a:rPr>
              <a:t>“the dead, small and great, standing before the throne.”</a:t>
            </a:r>
            <a:r>
              <a:rPr lang="en-US" dirty="0" smtClean="0">
                <a:latin typeface="Calibri" pitchFamily="34" charset="0"/>
              </a:rPr>
              <a:t>   (v.12)</a:t>
            </a:r>
            <a:endParaRPr lang="en-US" sz="2800" dirty="0" smtClean="0">
              <a:latin typeface="Calibri" pitchFamily="34" charset="0"/>
            </a:endParaRPr>
          </a:p>
          <a:p>
            <a:pPr lvl="2"/>
            <a:r>
              <a:rPr lang="en-US" dirty="0" smtClean="0">
                <a:latin typeface="Calibri" pitchFamily="34" charset="0"/>
              </a:rPr>
              <a:t>The dead came from everywhere, including </a:t>
            </a:r>
            <a:r>
              <a:rPr lang="en-US" i="1" dirty="0" smtClean="0">
                <a:latin typeface="Calibri" pitchFamily="34" charset="0"/>
              </a:rPr>
              <a:t>“the sea”</a:t>
            </a:r>
            <a:r>
              <a:rPr lang="en-US" dirty="0" smtClean="0">
                <a:latin typeface="Calibri" pitchFamily="34" charset="0"/>
              </a:rPr>
              <a:t> and </a:t>
            </a:r>
            <a:r>
              <a:rPr lang="en-US" i="1" dirty="0" smtClean="0">
                <a:latin typeface="Calibri" pitchFamily="34" charset="0"/>
              </a:rPr>
              <a:t>“Hades.”</a:t>
            </a:r>
            <a:endParaRPr lang="en-US" sz="2800" dirty="0" smtClean="0">
              <a:latin typeface="Calibri" pitchFamily="34" charset="0"/>
            </a:endParaRPr>
          </a:p>
          <a:p>
            <a:pPr lvl="2"/>
            <a:r>
              <a:rPr lang="en-US" dirty="0" smtClean="0">
                <a:latin typeface="Calibri" pitchFamily="34" charset="0"/>
              </a:rPr>
              <a:t>“The manner and place of their dying make no difference; it matters not whether they were drowned at sea or consumed by fire or devoured by wild beasts, or whether they succumbed through illness or old age; all are given up to judgment.” (Hughes, </a:t>
            </a:r>
            <a:r>
              <a:rPr lang="en-US" sz="1800" dirty="0" smtClean="0">
                <a:latin typeface="Calibri" pitchFamily="34" charset="0"/>
              </a:rPr>
              <a:t>219</a:t>
            </a:r>
            <a:r>
              <a:rPr lang="en-US" dirty="0" smtClean="0">
                <a:latin typeface="Calibri" pitchFamily="34" charset="0"/>
              </a:rPr>
              <a:t>)</a:t>
            </a:r>
            <a:endParaRPr lang="en-US" sz="2800" dirty="0" smtClean="0">
              <a:latin typeface="Calibri" pitchFamily="34" charset="0"/>
            </a:endParaRPr>
          </a:p>
        </p:txBody>
      </p:sp>
      <p:sp>
        <p:nvSpPr>
          <p:cNvPr id="4" name="Slide Number Placeholder 3"/>
          <p:cNvSpPr>
            <a:spLocks noGrp="1"/>
          </p:cNvSpPr>
          <p:nvPr>
            <p:ph type="sldNum" sz="quarter" idx="11"/>
          </p:nvPr>
        </p:nvSpPr>
        <p:spPr/>
        <p:txBody>
          <a:bodyPr/>
          <a:lstStyle/>
          <a:p>
            <a:pPr algn="r"/>
            <a:fld id="{0DA30DF4-57C3-49CA-97C7-210E3839DD33}" type="slidenum">
              <a:rPr lang="en-US" smtClean="0"/>
              <a:pPr algn="r"/>
              <a:t>9</a:t>
            </a:fld>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mmunic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TotalTime>
  <Words>4847</Words>
  <Application>Microsoft Office PowerPoint</Application>
  <PresentationFormat>On-screen Show (4:3)</PresentationFormat>
  <Paragraphs>381</Paragraphs>
  <Slides>55</Slides>
  <Notes>55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Arial</vt:lpstr>
      <vt:lpstr>Biondi</vt:lpstr>
      <vt:lpstr>Arial Rounded MT Bold</vt:lpstr>
      <vt:lpstr>Aharoni</vt:lpstr>
      <vt:lpstr>Calibri</vt:lpstr>
      <vt:lpstr>Castellar</vt:lpstr>
      <vt:lpstr>Broadway</vt:lpstr>
      <vt:lpstr>Communication</vt:lpstr>
      <vt:lpstr>Custom Design</vt:lpstr>
      <vt:lpstr>Slide 1</vt:lpstr>
      <vt:lpstr>Judgment &amp; Destruction Realized Eschatology &amp; N.T. Teaching on the Final Judgment</vt:lpstr>
      <vt:lpstr>Introductory Matters</vt:lpstr>
      <vt:lpstr>Introductory Matters</vt:lpstr>
      <vt:lpstr>Matthew 25:31-46</vt:lpstr>
      <vt:lpstr>Matthew 25:31-46</vt:lpstr>
      <vt:lpstr>Matthew 25:31-46</vt:lpstr>
      <vt:lpstr>Matthew 25:31-46</vt:lpstr>
      <vt:lpstr>Matthew 25:31-46</vt:lpstr>
      <vt:lpstr>Matthew 25:31-46</vt:lpstr>
      <vt:lpstr>2 Peter 3</vt:lpstr>
      <vt:lpstr>2 Peter 3</vt:lpstr>
      <vt:lpstr>2 Peter 3</vt:lpstr>
      <vt:lpstr>2 Peter 3</vt:lpstr>
      <vt:lpstr>2 Peter 3</vt:lpstr>
      <vt:lpstr>2 Peter 3</vt:lpstr>
      <vt:lpstr>2 Peter 3</vt:lpstr>
      <vt:lpstr>2 Peter 3</vt:lpstr>
      <vt:lpstr>2 Peter 3</vt:lpstr>
      <vt:lpstr>2 Peter 3</vt:lpstr>
      <vt:lpstr>2 Peter 3</vt:lpstr>
      <vt:lpstr>2 Peter 3</vt:lpstr>
      <vt:lpstr>2 Peter 3</vt:lpstr>
      <vt:lpstr>2 Peter 3</vt:lpstr>
      <vt:lpstr>Acts 17</vt:lpstr>
      <vt:lpstr>Acts 17</vt:lpstr>
      <vt:lpstr>These &amp; other passages MUST be pointing to a final destruction of the material creation and a universal judgment</vt:lpstr>
      <vt:lpstr>These &amp; other passages MUST be pointing to a final destruction of the material creation and a universal judgment</vt:lpstr>
      <vt:lpstr>These &amp; other passages MUST be pointing to a final destruction of the material creation and a universal judgment</vt:lpstr>
      <vt:lpstr>These &amp; other passages MUST be pointing to a final destruction of the material creation and a universal judgment</vt:lpstr>
      <vt:lpstr>These &amp; other passages MUST be pointing to a final destruction of the material creation and a universal judgment</vt:lpstr>
      <vt:lpstr>These &amp; other passages MUST be pointing to a final destruction of the material creation and a universal judgment</vt:lpstr>
      <vt:lpstr>These &amp; other passages MUST be pointing to a final destruction of the material creation and a universal judgment</vt:lpstr>
      <vt:lpstr>The Apostolic Fathers</vt:lpstr>
      <vt:lpstr>The Radical Preterist View of Hell &amp; Eternal Punishment</vt:lpstr>
      <vt:lpstr>The Radical Preterist View of Hell &amp; Eternal Punishment</vt:lpstr>
      <vt:lpstr>The Radical Preterist View of Hell &amp; Eternal Punishment</vt:lpstr>
      <vt:lpstr>Slide 38</vt:lpstr>
      <vt:lpstr>The Radical Preterist View of Hell &amp; Eternal Punishment</vt:lpstr>
      <vt:lpstr>The Radical Preterist View of Hell &amp; Eternal Punishment</vt:lpstr>
      <vt:lpstr>The Radical Preterist View of Hell &amp; Eternal Punishment</vt:lpstr>
      <vt:lpstr>The Radical Preterist View of Hell &amp; Eternal Punishment</vt:lpstr>
      <vt:lpstr>The Radical Preterist View of Hell &amp; Eternal Punishment</vt:lpstr>
      <vt:lpstr>The Radical Preterist View of Hell &amp; Eternal Punishment</vt:lpstr>
      <vt:lpstr>The Radical Preterist View of Hell &amp; Eternal Punishment</vt:lpstr>
      <vt:lpstr>The Radical Preterist View of Hell &amp; Eternal Punishment</vt:lpstr>
      <vt:lpstr>What’s All The Fuss About?</vt:lpstr>
      <vt:lpstr>What’s All The Fuss About?</vt:lpstr>
      <vt:lpstr>What’s All The Fuss About?</vt:lpstr>
      <vt:lpstr>What’s All The Fuss About?</vt:lpstr>
      <vt:lpstr>What’s All The Fuss About?</vt:lpstr>
      <vt:lpstr>Conclusion:</vt:lpstr>
      <vt:lpstr>Judgment &amp; Destruction Realized Eschatology &amp; N.T. Teaching on the Final Judgment</vt:lpstr>
      <vt:lpstr>Matthew 24:28</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GCK</dc:creator>
  <cp:lastModifiedBy>GCK</cp:lastModifiedBy>
  <cp:revision>128</cp:revision>
  <dcterms:created xsi:type="dcterms:W3CDTF">2008-02-12T18:16:08Z</dcterms:created>
  <dcterms:modified xsi:type="dcterms:W3CDTF">2011-10-04T12:38:45Z</dcterms:modified>
</cp:coreProperties>
</file>