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67" r:id="rId2"/>
    <p:sldId id="263" r:id="rId3"/>
    <p:sldId id="262" r:id="rId4"/>
    <p:sldId id="271" r:id="rId5"/>
    <p:sldId id="273" r:id="rId6"/>
    <p:sldId id="274" r:id="rId7"/>
    <p:sldId id="276" r:id="rId8"/>
    <p:sldId id="275" r:id="rId9"/>
    <p:sldId id="278" r:id="rId10"/>
    <p:sldId id="279" r:id="rId11"/>
    <p:sldId id="277" r:id="rId12"/>
    <p:sldId id="280" r:id="rId13"/>
    <p:sldId id="281" r:id="rId14"/>
    <p:sldId id="282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B061"/>
    <a:srgbClr val="FFCF9F"/>
    <a:srgbClr val="582C00"/>
    <a:srgbClr val="221100"/>
    <a:srgbClr val="10253F"/>
    <a:srgbClr val="321900"/>
    <a:srgbClr val="08121E"/>
    <a:srgbClr val="000036"/>
    <a:srgbClr val="FFCF47"/>
    <a:srgbClr val="462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A09E4-4FED-43DA-8906-74FC0D718565}" type="datetimeFigureOut">
              <a:rPr lang="en-US" smtClean="0"/>
              <a:t>10/8/2013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3278F-E5C8-4696-88CC-DC369861BE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843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A09E4-4FED-43DA-8906-74FC0D718565}" type="datetimeFigureOut">
              <a:rPr lang="en-US" smtClean="0"/>
              <a:t>10/8/2013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3278F-E5C8-4696-88CC-DC369861BE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075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A09E4-4FED-43DA-8906-74FC0D718565}" type="datetimeFigureOut">
              <a:rPr lang="en-US" smtClean="0"/>
              <a:t>10/8/2013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3278F-E5C8-4696-88CC-DC369861BE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63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A09E4-4FED-43DA-8906-74FC0D718565}" type="datetimeFigureOut">
              <a:rPr lang="en-US" smtClean="0"/>
              <a:t>10/8/2013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3278F-E5C8-4696-88CC-DC369861BE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339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A09E4-4FED-43DA-8906-74FC0D718565}" type="datetimeFigureOut">
              <a:rPr lang="en-US" smtClean="0"/>
              <a:t>10/8/2013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3278F-E5C8-4696-88CC-DC369861BE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929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A09E4-4FED-43DA-8906-74FC0D718565}" type="datetimeFigureOut">
              <a:rPr lang="en-US" smtClean="0"/>
              <a:t>10/8/2013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3278F-E5C8-4696-88CC-DC369861BE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361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A09E4-4FED-43DA-8906-74FC0D718565}" type="datetimeFigureOut">
              <a:rPr lang="en-US" smtClean="0"/>
              <a:t>10/8/2013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3278F-E5C8-4696-88CC-DC369861BE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159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A09E4-4FED-43DA-8906-74FC0D718565}" type="datetimeFigureOut">
              <a:rPr lang="en-US" smtClean="0"/>
              <a:t>10/8/2013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3278F-E5C8-4696-88CC-DC369861BE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086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A09E4-4FED-43DA-8906-74FC0D718565}" type="datetimeFigureOut">
              <a:rPr lang="en-US" smtClean="0"/>
              <a:t>10/8/2013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3278F-E5C8-4696-88CC-DC369861BE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880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A09E4-4FED-43DA-8906-74FC0D718565}" type="datetimeFigureOut">
              <a:rPr lang="en-US" smtClean="0"/>
              <a:t>10/8/2013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3278F-E5C8-4696-88CC-DC369861BE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96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A09E4-4FED-43DA-8906-74FC0D718565}" type="datetimeFigureOut">
              <a:rPr lang="en-US" smtClean="0"/>
              <a:t>10/8/2013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3278F-E5C8-4696-88CC-DC369861BE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007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21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BA09E4-4FED-43DA-8906-74FC0D718565}" type="datetimeFigureOut">
              <a:rPr lang="en-US" smtClean="0"/>
              <a:t>10/8/2013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93278F-E5C8-4696-88CC-DC369861BE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87871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 descr="http://christahnsahnghongandgodthemother.files.wordpress.com/2011/12/passover-bread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-754"/>
            <a:ext cx="4888282" cy="17533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10" descr="http://christahnsahnghongandgodthemother.files.wordpress.com/2011/12/passover-wine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275848" y="304801"/>
            <a:ext cx="4868152" cy="1753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993992" y="228600"/>
            <a:ext cx="143500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60000">
                      <a:srgbClr val="321900"/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The</a:t>
            </a:r>
            <a:endParaRPr lang="en-US" sz="5400" b="1" cap="none" spc="50" dirty="0">
              <a:ln w="11430"/>
              <a:gradFill>
                <a:gsLst>
                  <a:gs pos="60000">
                    <a:srgbClr val="321900"/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160219" y="609600"/>
            <a:ext cx="23133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60000">
                      <a:srgbClr val="321900"/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Lord’s</a:t>
            </a:r>
            <a:endParaRPr lang="en-US" sz="5400" b="1" cap="none" spc="50" dirty="0">
              <a:ln w="11430"/>
              <a:gradFill>
                <a:gsLst>
                  <a:gs pos="60000">
                    <a:srgbClr val="321900"/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105400" y="838200"/>
            <a:ext cx="260840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60000">
                      <a:srgbClr val="321900"/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Supper</a:t>
            </a:r>
            <a:endParaRPr lang="en-US" sz="5400" b="1" cap="none" spc="50" dirty="0">
              <a:ln w="11430"/>
              <a:gradFill>
                <a:gsLst>
                  <a:gs pos="60000">
                    <a:srgbClr val="321900"/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-4527" y="2888159"/>
            <a:ext cx="9144000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400" b="1" cap="none" spc="50" dirty="0" smtClean="0">
                <a:ln w="11430"/>
                <a:gradFill>
                  <a:gsLst>
                    <a:gs pos="60000">
                      <a:srgbClr val="864300"/>
                    </a:gs>
                    <a:gs pos="3667">
                      <a:srgbClr val="462300"/>
                    </a:gs>
                    <a:gs pos="100000">
                      <a:srgbClr val="CC9900"/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Calls for Change</a:t>
            </a:r>
            <a:endParaRPr lang="en-US" sz="4400" b="1" cap="none" spc="50" dirty="0">
              <a:ln w="11430"/>
              <a:gradFill>
                <a:gsLst>
                  <a:gs pos="60000">
                    <a:srgbClr val="864300"/>
                  </a:gs>
                  <a:gs pos="3667">
                    <a:srgbClr val="462300"/>
                  </a:gs>
                  <a:gs pos="100000">
                    <a:srgbClr val="CC9900"/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11" name="Picture 10" descr="http://reciperhapsody.files.wordpress.com/2010/08/communion-bread-8-10-10.jpg?w=500&amp;h=398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8686" y="4953000"/>
            <a:ext cx="4771914" cy="15404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6" descr="http://whitnickle.files.wordpress.com/2011/04/dsc_0020.jp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522287" y="5292581"/>
            <a:ext cx="4621713" cy="15654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28686" y="6550223"/>
            <a:ext cx="2209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Jeff Archer, ECIC 2013</a:t>
            </a:r>
            <a:endParaRPr lang="en-US" sz="105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2713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rgbClr val="2211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572000" y="0"/>
            <a:ext cx="4572000" cy="6858000"/>
          </a:xfrm>
          <a:prstGeom prst="rect">
            <a:avLst/>
          </a:prstGeom>
          <a:solidFill>
            <a:srgbClr val="FFB061"/>
          </a:solidFill>
          <a:ln>
            <a:solidFill>
              <a:srgbClr val="10253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533400" y="1686962"/>
            <a:ext cx="3429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Frequency –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early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72000" cy="1219200"/>
          </a:xfrm>
          <a:prstGeom prst="rect">
            <a:avLst/>
          </a:prstGeom>
          <a:solidFill>
            <a:srgbClr val="582C00"/>
          </a:solidFill>
          <a:ln>
            <a:solidFill>
              <a:srgbClr val="582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572000" y="30178"/>
            <a:ext cx="4572000" cy="1189022"/>
          </a:xfrm>
          <a:prstGeom prst="rect">
            <a:avLst/>
          </a:prstGeom>
          <a:solidFill>
            <a:srgbClr val="FFCF9F"/>
          </a:solidFill>
          <a:ln>
            <a:solidFill>
              <a:srgbClr val="582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066800" y="255657"/>
            <a:ext cx="2133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Passover</a:t>
            </a:r>
            <a:endParaRPr lang="en-US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953000" y="283468"/>
            <a:ext cx="3962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Lord’s Supper</a:t>
            </a:r>
            <a:endParaRPr lang="en-US" sz="3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71500" y="2463225"/>
            <a:ext cx="34290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Elements – </a:t>
            </a:r>
          </a:p>
          <a:p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l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amb</a:t>
            </a:r>
          </a:p>
          <a:p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unleavened bread</a:t>
            </a:r>
          </a:p>
          <a:p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bitter herbs</a:t>
            </a:r>
          </a:p>
          <a:p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eaten in haste</a:t>
            </a: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71500" y="4913293"/>
            <a:ext cx="35433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Purpose –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memorial</a:t>
            </a: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143500" y="2438399"/>
            <a:ext cx="3429000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Elements – </a:t>
            </a:r>
          </a:p>
          <a:p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</a:t>
            </a:r>
            <a:r>
              <a:rPr lang="en-U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unleavened </a:t>
            </a:r>
            <a:r>
              <a:rPr lang="en-U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bread</a:t>
            </a:r>
            <a:br>
              <a:rPr lang="en-U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24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fruit </a:t>
            </a:r>
            <a:r>
              <a:rPr lang="en-U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the vine</a:t>
            </a:r>
            <a:endParaRPr lang="en-US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143500" y="1676399"/>
            <a:ext cx="3429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Frequency – </a:t>
            </a:r>
            <a:r>
              <a:rPr lang="en-U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weekly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086350" y="4936629"/>
            <a:ext cx="354330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Purpose – </a:t>
            </a:r>
            <a:r>
              <a:rPr lang="en-U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“this do in remembrance of Me”</a:t>
            </a:r>
          </a:p>
          <a:p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individual aspect</a:t>
            </a:r>
          </a:p>
          <a:p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communal aspect</a:t>
            </a:r>
            <a:endParaRPr lang="en-US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8686" y="6550223"/>
            <a:ext cx="2209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Jeff Archer, ECIC 2013</a:t>
            </a:r>
            <a:endParaRPr lang="en-US" sz="105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14509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10" grpId="0"/>
      <p:bldP spid="11" grpId="0" build="p" bldLvl="5"/>
      <p:bldP spid="12" grpId="0"/>
      <p:bldP spid="13" grpId="0" build="p" bldLvl="5"/>
      <p:bldP spid="16" grpId="0"/>
      <p:bldP spid="17" grpId="0" build="p" bldLvl="5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 descr="http://christahnsahnghongandgodthemother.files.wordpress.com/2011/12/passover-bread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-754"/>
            <a:ext cx="4888282" cy="17533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10" descr="http://christahnsahnghongandgodthemother.files.wordpress.com/2011/12/passover-wine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275848" y="304801"/>
            <a:ext cx="4868152" cy="1753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993992" y="228600"/>
            <a:ext cx="143500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60000">
                      <a:srgbClr val="321900"/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The</a:t>
            </a:r>
            <a:endParaRPr lang="en-US" sz="5400" b="1" cap="none" spc="50" dirty="0">
              <a:ln w="11430"/>
              <a:gradFill>
                <a:gsLst>
                  <a:gs pos="60000">
                    <a:srgbClr val="321900"/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160219" y="609600"/>
            <a:ext cx="23133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60000">
                      <a:srgbClr val="321900"/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Lord’s</a:t>
            </a:r>
            <a:endParaRPr lang="en-US" sz="5400" b="1" cap="none" spc="50" dirty="0">
              <a:ln w="11430"/>
              <a:gradFill>
                <a:gsLst>
                  <a:gs pos="60000">
                    <a:srgbClr val="321900"/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105400" y="838200"/>
            <a:ext cx="260840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60000">
                      <a:srgbClr val="321900"/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Supper</a:t>
            </a:r>
            <a:endParaRPr lang="en-US" sz="5400" b="1" cap="none" spc="50" dirty="0">
              <a:ln w="11430"/>
              <a:gradFill>
                <a:gsLst>
                  <a:gs pos="60000">
                    <a:srgbClr val="321900"/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8" name="Picture 7" descr="http://reciperhapsody.files.wordpress.com/2010/08/communion-bread-8-10-10.jpg?w=500&amp;h=398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8686" y="4953000"/>
            <a:ext cx="4771914" cy="15404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6" descr="http://whitnickle.files.wordpress.com/2011/04/dsc_0020.jp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522287" y="5292581"/>
            <a:ext cx="4621713" cy="15654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2"/>
          <p:cNvSpPr/>
          <p:nvPr/>
        </p:nvSpPr>
        <p:spPr>
          <a:xfrm>
            <a:off x="0" y="2590800"/>
            <a:ext cx="9144000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400" b="1" cap="none" spc="50" dirty="0" smtClean="0">
                <a:ln w="11430"/>
                <a:gradFill>
                  <a:gsLst>
                    <a:gs pos="60000">
                      <a:srgbClr val="864300"/>
                    </a:gs>
                    <a:gs pos="3667">
                      <a:srgbClr val="462300"/>
                    </a:gs>
                    <a:gs pos="100000">
                      <a:srgbClr val="CC9900"/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The Biblical Pattern</a:t>
            </a:r>
            <a:endParaRPr lang="en-US" sz="4400" b="1" cap="none" spc="50" dirty="0">
              <a:ln w="11430"/>
              <a:gradFill>
                <a:gsLst>
                  <a:gs pos="60000">
                    <a:srgbClr val="864300"/>
                  </a:gs>
                  <a:gs pos="3667">
                    <a:srgbClr val="462300"/>
                  </a:gs>
                  <a:gs pos="100000">
                    <a:srgbClr val="CC9900"/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638300" y="3606225"/>
            <a:ext cx="5867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emotions are commanded?</a:t>
            </a:r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8686" y="6550223"/>
            <a:ext cx="2209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Jeff Archer, ECIC 2013</a:t>
            </a:r>
            <a:endParaRPr lang="en-US" sz="105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15966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 descr="http://christahnsahnghongandgodthemother.files.wordpress.com/2011/12/passover-bread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-754"/>
            <a:ext cx="4888282" cy="17533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10" descr="http://christahnsahnghongandgodthemother.files.wordpress.com/2011/12/passover-wine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275848" y="304801"/>
            <a:ext cx="4868152" cy="1753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993992" y="228600"/>
            <a:ext cx="143500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60000">
                      <a:srgbClr val="321900"/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The</a:t>
            </a:r>
            <a:endParaRPr lang="en-US" sz="5400" b="1" cap="none" spc="50" dirty="0">
              <a:ln w="11430"/>
              <a:gradFill>
                <a:gsLst>
                  <a:gs pos="60000">
                    <a:srgbClr val="321900"/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160219" y="609600"/>
            <a:ext cx="23133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60000">
                      <a:srgbClr val="321900"/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Lord’s</a:t>
            </a:r>
            <a:endParaRPr lang="en-US" sz="5400" b="1" cap="none" spc="50" dirty="0">
              <a:ln w="11430"/>
              <a:gradFill>
                <a:gsLst>
                  <a:gs pos="60000">
                    <a:srgbClr val="321900"/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105400" y="838200"/>
            <a:ext cx="260840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60000">
                      <a:srgbClr val="321900"/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Supper</a:t>
            </a:r>
            <a:endParaRPr lang="en-US" sz="5400" b="1" cap="none" spc="50" dirty="0">
              <a:ln w="11430"/>
              <a:gradFill>
                <a:gsLst>
                  <a:gs pos="60000">
                    <a:srgbClr val="321900"/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7" name="Picture 6" descr="http://reciperhapsody.files.wordpress.com/2010/08/communion-bread-8-10-10.jpg?w=500&amp;h=398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8686" y="4953000"/>
            <a:ext cx="4771914" cy="15404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 descr="http://whitnickle.files.wordpress.com/2011/04/dsc_0020.jp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522287" y="5292581"/>
            <a:ext cx="4621713" cy="15654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0" y="2590800"/>
            <a:ext cx="9144000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400" b="1" cap="none" spc="50" dirty="0" smtClean="0">
                <a:ln w="11430"/>
                <a:gradFill>
                  <a:gsLst>
                    <a:gs pos="60000">
                      <a:srgbClr val="864300"/>
                    </a:gs>
                    <a:gs pos="3667">
                      <a:srgbClr val="462300"/>
                    </a:gs>
                    <a:gs pos="100000">
                      <a:srgbClr val="CC9900"/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The Biblical Pattern</a:t>
            </a:r>
            <a:endParaRPr lang="en-US" sz="4400" b="1" cap="none" spc="50" dirty="0">
              <a:ln w="11430"/>
              <a:gradFill>
                <a:gsLst>
                  <a:gs pos="60000">
                    <a:srgbClr val="864300"/>
                  </a:gs>
                  <a:gs pos="3667">
                    <a:srgbClr val="462300"/>
                  </a:gs>
                  <a:gs pos="100000">
                    <a:srgbClr val="CC9900"/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38200" y="3657600"/>
            <a:ext cx="7543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 part of a meal, a full meal or a memorial?</a:t>
            </a:r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8686" y="6550223"/>
            <a:ext cx="2209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Jeff Archer, ECIC 2013</a:t>
            </a:r>
            <a:endParaRPr lang="en-US" sz="105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22179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 descr="http://christahnsahnghongandgodthemother.files.wordpress.com/2011/12/passover-bread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-754"/>
            <a:ext cx="4888282" cy="17533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10" descr="http://christahnsahnghongandgodthemother.files.wordpress.com/2011/12/passover-wine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275848" y="304801"/>
            <a:ext cx="4868152" cy="1753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993992" y="228600"/>
            <a:ext cx="143500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60000">
                      <a:srgbClr val="321900"/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The</a:t>
            </a:r>
            <a:endParaRPr lang="en-US" sz="5400" b="1" cap="none" spc="50" dirty="0">
              <a:ln w="11430"/>
              <a:gradFill>
                <a:gsLst>
                  <a:gs pos="60000">
                    <a:srgbClr val="321900"/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160219" y="609600"/>
            <a:ext cx="23133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60000">
                      <a:srgbClr val="321900"/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Lord’s</a:t>
            </a:r>
            <a:endParaRPr lang="en-US" sz="5400" b="1" cap="none" spc="50" dirty="0">
              <a:ln w="11430"/>
              <a:gradFill>
                <a:gsLst>
                  <a:gs pos="60000">
                    <a:srgbClr val="321900"/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105400" y="838200"/>
            <a:ext cx="260840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60000">
                      <a:srgbClr val="321900"/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Supper</a:t>
            </a:r>
            <a:endParaRPr lang="en-US" sz="5400" b="1" cap="none" spc="50" dirty="0">
              <a:ln w="11430"/>
              <a:gradFill>
                <a:gsLst>
                  <a:gs pos="60000">
                    <a:srgbClr val="321900"/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7" name="Picture 6" descr="http://reciperhapsody.files.wordpress.com/2010/08/communion-bread-8-10-10.jpg?w=500&amp;h=398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8686" y="4953000"/>
            <a:ext cx="4771914" cy="15404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 descr="http://whitnickle.files.wordpress.com/2011/04/dsc_0020.jp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522287" y="5292581"/>
            <a:ext cx="4621713" cy="15654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0" y="2590800"/>
            <a:ext cx="9144000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400" b="1" cap="none" spc="50" dirty="0" smtClean="0">
                <a:ln w="11430"/>
                <a:gradFill>
                  <a:gsLst>
                    <a:gs pos="60000">
                      <a:srgbClr val="864300"/>
                    </a:gs>
                    <a:gs pos="3667">
                      <a:srgbClr val="462300"/>
                    </a:gs>
                    <a:gs pos="100000">
                      <a:srgbClr val="CC9900"/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The Biblical Pattern</a:t>
            </a:r>
            <a:endParaRPr lang="en-US" sz="4400" b="1" cap="none" spc="50" dirty="0">
              <a:ln w="11430"/>
              <a:gradFill>
                <a:gsLst>
                  <a:gs pos="60000">
                    <a:srgbClr val="864300"/>
                  </a:gs>
                  <a:gs pos="3667">
                    <a:srgbClr val="462300"/>
                  </a:gs>
                  <a:gs pos="100000">
                    <a:srgbClr val="CC9900"/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371600" y="3581400"/>
            <a:ext cx="6400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 we following the traditions of the Catholics or the Biblical pattern?</a:t>
            </a:r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8686" y="6550223"/>
            <a:ext cx="2209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Jeff Archer, ECIC 2013</a:t>
            </a:r>
            <a:endParaRPr lang="en-US" sz="105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36467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 descr="http://christahnsahnghongandgodthemother.files.wordpress.com/2011/12/passover-bread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-754"/>
            <a:ext cx="4888282" cy="17533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10" descr="http://christahnsahnghongandgodthemother.files.wordpress.com/2011/12/passover-wine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275848" y="304801"/>
            <a:ext cx="4868152" cy="1753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993992" y="228600"/>
            <a:ext cx="143500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60000">
                      <a:srgbClr val="321900"/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The</a:t>
            </a:r>
            <a:endParaRPr lang="en-US" sz="5400" b="1" cap="none" spc="50" dirty="0">
              <a:ln w="11430"/>
              <a:gradFill>
                <a:gsLst>
                  <a:gs pos="60000">
                    <a:srgbClr val="321900"/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160219" y="609600"/>
            <a:ext cx="23133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60000">
                      <a:srgbClr val="321900"/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Lord’s</a:t>
            </a:r>
            <a:endParaRPr lang="en-US" sz="5400" b="1" cap="none" spc="50" dirty="0">
              <a:ln w="11430"/>
              <a:gradFill>
                <a:gsLst>
                  <a:gs pos="60000">
                    <a:srgbClr val="321900"/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105400" y="838200"/>
            <a:ext cx="260840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60000">
                      <a:srgbClr val="321900"/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Supper</a:t>
            </a:r>
            <a:endParaRPr lang="en-US" sz="5400" b="1" cap="none" spc="50" dirty="0">
              <a:ln w="11430"/>
              <a:gradFill>
                <a:gsLst>
                  <a:gs pos="60000">
                    <a:srgbClr val="321900"/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7" name="Picture 6" descr="http://reciperhapsody.files.wordpress.com/2010/08/communion-bread-8-10-10.jpg?w=500&amp;h=398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8686" y="4953000"/>
            <a:ext cx="4771914" cy="15404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 descr="http://whitnickle.files.wordpress.com/2011/04/dsc_0020.jp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522287" y="5292581"/>
            <a:ext cx="4621713" cy="15654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0" y="2590800"/>
            <a:ext cx="9144000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400" b="1" cap="none" spc="50" dirty="0" smtClean="0">
                <a:ln w="11430"/>
                <a:gradFill>
                  <a:gsLst>
                    <a:gs pos="60000">
                      <a:srgbClr val="864300"/>
                    </a:gs>
                    <a:gs pos="3667">
                      <a:srgbClr val="462300"/>
                    </a:gs>
                    <a:gs pos="100000">
                      <a:srgbClr val="CC9900"/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The Biblical Pattern</a:t>
            </a:r>
            <a:endParaRPr lang="en-US" sz="4400" b="1" cap="none" spc="50" dirty="0">
              <a:ln w="11430"/>
              <a:gradFill>
                <a:gsLst>
                  <a:gs pos="60000">
                    <a:srgbClr val="864300"/>
                  </a:gs>
                  <a:gs pos="3667">
                    <a:srgbClr val="462300"/>
                  </a:gs>
                  <a:gs pos="100000">
                    <a:srgbClr val="CC9900"/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295400" y="3682425"/>
            <a:ext cx="662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are variation within the pattern?</a:t>
            </a:r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8686" y="6550223"/>
            <a:ext cx="2209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Jeff Archer, ECIC 2013</a:t>
            </a:r>
            <a:endParaRPr lang="en-US" sz="105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9949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20370" y="381000"/>
            <a:ext cx="9144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cap="none" spc="50" dirty="0" smtClean="0">
                <a:ln w="11430"/>
                <a:gradFill>
                  <a:gsLst>
                    <a:gs pos="60000">
                      <a:srgbClr val="864300"/>
                    </a:gs>
                    <a:gs pos="3667">
                      <a:srgbClr val="462300"/>
                    </a:gs>
                    <a:gs pos="100000">
                      <a:srgbClr val="CC9900"/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Varied Reinventions of the Lord’s Supper</a:t>
            </a:r>
            <a:endParaRPr lang="en-US" sz="4000" b="1" cap="none" spc="50" dirty="0">
              <a:ln w="11430"/>
              <a:gradFill>
                <a:gsLst>
                  <a:gs pos="60000">
                    <a:srgbClr val="864300"/>
                  </a:gs>
                  <a:gs pos="3667">
                    <a:srgbClr val="462300"/>
                  </a:gs>
                  <a:gs pos="100000">
                    <a:srgbClr val="CC9900"/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-20370" y="990600"/>
            <a:ext cx="914400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cap="none" spc="50" dirty="0" smtClean="0">
                <a:ln w="11430"/>
                <a:gradFill>
                  <a:gsLst>
                    <a:gs pos="60000">
                      <a:srgbClr val="864300"/>
                    </a:gs>
                    <a:gs pos="3667">
                      <a:srgbClr val="462300"/>
                    </a:gs>
                    <a:gs pos="100000">
                      <a:srgbClr val="CC9900"/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Among Denominational Groups</a:t>
            </a:r>
            <a:endParaRPr lang="en-US" sz="3200" b="1" cap="none" spc="50" dirty="0">
              <a:ln w="11430"/>
              <a:gradFill>
                <a:gsLst>
                  <a:gs pos="60000">
                    <a:srgbClr val="864300"/>
                  </a:gs>
                  <a:gs pos="3667">
                    <a:srgbClr val="462300"/>
                  </a:gs>
                  <a:gs pos="100000">
                    <a:srgbClr val="CC9900"/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551130" y="1659661"/>
            <a:ext cx="8001000" cy="4851093"/>
            <a:chOff x="551130" y="1659661"/>
            <a:chExt cx="8001000" cy="4851093"/>
          </a:xfrm>
        </p:grpSpPr>
        <p:pic>
          <p:nvPicPr>
            <p:cNvPr id="7170" name="Picture 2" descr="http://0101.nccdn.net/1_5/1f3/070/21f/contrast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1130" y="1659661"/>
              <a:ext cx="8001000" cy="45339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" name="TextBox 2"/>
            <p:cNvSpPr txBox="1"/>
            <p:nvPr/>
          </p:nvSpPr>
          <p:spPr>
            <a:xfrm>
              <a:off x="1524000" y="6172200"/>
              <a:ext cx="702813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/>
                <a:t>The Fellowship of the Lamb http://lambblood.com/who-ordered-the-change-.html</a:t>
              </a:r>
              <a:endParaRPr lang="en-US" sz="1600" dirty="0"/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28686" y="6550223"/>
            <a:ext cx="2209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Jeff Archer, ECIC 2013</a:t>
            </a:r>
            <a:endParaRPr lang="en-US" sz="105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05952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346963" y="1726576"/>
            <a:ext cx="6196837" cy="4979024"/>
            <a:chOff x="1346963" y="1726576"/>
            <a:chExt cx="6196837" cy="4979024"/>
          </a:xfrm>
        </p:grpSpPr>
        <p:pic>
          <p:nvPicPr>
            <p:cNvPr id="6148" name="Picture 4" descr="http://blogs.ntm.org/duane-bakken/files/2013/03/20130224_180044-1024x768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46963" y="1726576"/>
              <a:ext cx="6130697" cy="4598024"/>
            </a:xfrm>
            <a:prstGeom prst="rect">
              <a:avLst/>
            </a:prstGeom>
            <a:noFill/>
            <a:ln w="19050">
              <a:solidFill>
                <a:schemeClr val="bg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" name="TextBox 2"/>
            <p:cNvSpPr txBox="1"/>
            <p:nvPr/>
          </p:nvSpPr>
          <p:spPr>
            <a:xfrm>
              <a:off x="1447800" y="6367046"/>
              <a:ext cx="6096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/>
                <a:t>http://blogs.ntm.org/duane-bakken/2013/03/31/church-without-walls/</a:t>
              </a:r>
              <a:endParaRPr lang="en-US" sz="1600" dirty="0"/>
            </a:p>
          </p:txBody>
        </p:sp>
      </p:grpSp>
      <p:sp>
        <p:nvSpPr>
          <p:cNvPr id="5" name="Rectangle 4"/>
          <p:cNvSpPr/>
          <p:nvPr/>
        </p:nvSpPr>
        <p:spPr>
          <a:xfrm>
            <a:off x="-20370" y="381000"/>
            <a:ext cx="9144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cap="none" spc="50" dirty="0" smtClean="0">
                <a:ln w="11430"/>
                <a:gradFill>
                  <a:gsLst>
                    <a:gs pos="60000">
                      <a:srgbClr val="864300"/>
                    </a:gs>
                    <a:gs pos="3667">
                      <a:srgbClr val="462300"/>
                    </a:gs>
                    <a:gs pos="100000">
                      <a:srgbClr val="CC9900"/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Varied Reinventions of the Lord’s Supper</a:t>
            </a:r>
            <a:endParaRPr lang="en-US" sz="4000" b="1" cap="none" spc="50" dirty="0">
              <a:ln w="11430"/>
              <a:gradFill>
                <a:gsLst>
                  <a:gs pos="60000">
                    <a:srgbClr val="864300"/>
                  </a:gs>
                  <a:gs pos="3667">
                    <a:srgbClr val="462300"/>
                  </a:gs>
                  <a:gs pos="100000">
                    <a:srgbClr val="CC9900"/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20370" y="990600"/>
            <a:ext cx="914400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cap="none" spc="50" dirty="0" smtClean="0">
                <a:ln w="11430"/>
                <a:gradFill>
                  <a:gsLst>
                    <a:gs pos="60000">
                      <a:srgbClr val="864300"/>
                    </a:gs>
                    <a:gs pos="3667">
                      <a:srgbClr val="462300"/>
                    </a:gs>
                    <a:gs pos="100000">
                      <a:srgbClr val="CC9900"/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Among Denominational Groups</a:t>
            </a:r>
            <a:endParaRPr lang="en-US" sz="3200" b="1" cap="none" spc="50" dirty="0">
              <a:ln w="11430"/>
              <a:gradFill>
                <a:gsLst>
                  <a:gs pos="60000">
                    <a:srgbClr val="864300"/>
                  </a:gs>
                  <a:gs pos="3667">
                    <a:srgbClr val="462300"/>
                  </a:gs>
                  <a:gs pos="100000">
                    <a:srgbClr val="CC9900"/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7" name="Picture 4" descr="http://blogs.ntm.org/duane-bakken/files/2013/03/20130224_180044-1024x768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857500" y="2209800"/>
            <a:ext cx="3505200" cy="3067269"/>
          </a:xfrm>
          <a:prstGeom prst="rect">
            <a:avLst/>
          </a:prstGeom>
          <a:noFill/>
          <a:ln w="38100"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28686" y="6553200"/>
            <a:ext cx="2209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Jeff Archer, ECIC 2013</a:t>
            </a:r>
            <a:endParaRPr lang="en-US" sz="105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75663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-20370" y="381000"/>
            <a:ext cx="9144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cap="none" spc="50" dirty="0" smtClean="0">
                <a:ln w="11430"/>
                <a:gradFill>
                  <a:gsLst>
                    <a:gs pos="60000">
                      <a:srgbClr val="864300"/>
                    </a:gs>
                    <a:gs pos="3667">
                      <a:srgbClr val="462300"/>
                    </a:gs>
                    <a:gs pos="100000">
                      <a:srgbClr val="CC9900"/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Varied Reinventions of the Lord’s Supper</a:t>
            </a:r>
            <a:endParaRPr lang="en-US" sz="4000" b="1" cap="none" spc="50" dirty="0">
              <a:ln w="11430"/>
              <a:gradFill>
                <a:gsLst>
                  <a:gs pos="60000">
                    <a:srgbClr val="864300"/>
                  </a:gs>
                  <a:gs pos="3667">
                    <a:srgbClr val="462300"/>
                  </a:gs>
                  <a:gs pos="100000">
                    <a:srgbClr val="CC9900"/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20370" y="990600"/>
            <a:ext cx="914400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cap="none" spc="50" dirty="0" smtClean="0">
                <a:ln w="11430"/>
                <a:gradFill>
                  <a:gsLst>
                    <a:gs pos="60000">
                      <a:srgbClr val="864300"/>
                    </a:gs>
                    <a:gs pos="3667">
                      <a:srgbClr val="462300"/>
                    </a:gs>
                    <a:gs pos="100000">
                      <a:srgbClr val="CC9900"/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Among Denominational Groups</a:t>
            </a:r>
            <a:endParaRPr lang="en-US" sz="3200" b="1" cap="none" spc="50" dirty="0">
              <a:ln w="11430"/>
              <a:gradFill>
                <a:gsLst>
                  <a:gs pos="60000">
                    <a:srgbClr val="864300"/>
                  </a:gs>
                  <a:gs pos="3667">
                    <a:srgbClr val="462300"/>
                  </a:gs>
                  <a:gs pos="100000">
                    <a:srgbClr val="CC9900"/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95500" y="2133600"/>
            <a:ext cx="42291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Elements –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common meal which includes bread and wine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087201" y="3200400"/>
            <a:ext cx="37719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Purpose – 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endParaRPr lang="en-US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Reminder to Jesus</a:t>
            </a:r>
          </a:p>
          <a:p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Unity Creator</a:t>
            </a:r>
          </a:p>
          <a:p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Fellowship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133600" y="5029200"/>
            <a:ext cx="3886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Frequency – 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Some say – Weekly</a:t>
            </a:r>
          </a:p>
          <a:p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O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thers say - Daily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8686" y="6550223"/>
            <a:ext cx="2209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Jeff Archer, ECIC 2013</a:t>
            </a:r>
            <a:endParaRPr lang="en-US" sz="105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96251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build="p" bldLvl="5"/>
      <p:bldP spid="9" grpId="0" build="p" bldLvl="5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20370" y="381000"/>
            <a:ext cx="9144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cap="none" spc="50" dirty="0" smtClean="0">
                <a:ln w="11430"/>
                <a:gradFill>
                  <a:gsLst>
                    <a:gs pos="60000">
                      <a:srgbClr val="864300"/>
                    </a:gs>
                    <a:gs pos="3667">
                      <a:srgbClr val="462300"/>
                    </a:gs>
                    <a:gs pos="100000">
                      <a:srgbClr val="CC9900"/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Varied Reinventions of the Lord’s Supper</a:t>
            </a:r>
            <a:endParaRPr lang="en-US" sz="4000" b="1" cap="none" spc="50" dirty="0">
              <a:ln w="11430"/>
              <a:gradFill>
                <a:gsLst>
                  <a:gs pos="60000">
                    <a:srgbClr val="864300"/>
                  </a:gs>
                  <a:gs pos="3667">
                    <a:srgbClr val="462300"/>
                  </a:gs>
                  <a:gs pos="100000">
                    <a:srgbClr val="CC9900"/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-20370" y="990600"/>
            <a:ext cx="914400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cap="none" spc="50" dirty="0" smtClean="0">
                <a:ln w="11430"/>
                <a:gradFill>
                  <a:gsLst>
                    <a:gs pos="60000">
                      <a:srgbClr val="864300"/>
                    </a:gs>
                    <a:gs pos="3667">
                      <a:srgbClr val="462300"/>
                    </a:gs>
                    <a:gs pos="100000">
                      <a:srgbClr val="CC9900"/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Among Institutional Churches of Christ</a:t>
            </a:r>
            <a:endParaRPr lang="en-US" sz="3200" b="1" cap="none" spc="50" dirty="0">
              <a:ln w="11430"/>
              <a:gradFill>
                <a:gsLst>
                  <a:gs pos="60000">
                    <a:srgbClr val="864300"/>
                  </a:gs>
                  <a:gs pos="3667">
                    <a:srgbClr val="462300"/>
                  </a:gs>
                  <a:gs pos="100000">
                    <a:srgbClr val="CC9900"/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095500" y="2133600"/>
            <a:ext cx="46863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Elements –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bread and cup in conjunction with a fellowship meal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33600" y="3505200"/>
            <a:ext cx="3886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Frequency –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Weekly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039135" y="1575375"/>
            <a:ext cx="23418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la F. </a:t>
            </a:r>
            <a:r>
              <a:rPr lang="en-US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LaGard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Smith</a:t>
            </a:r>
            <a:endParaRPr lang="en-US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8686" y="6550223"/>
            <a:ext cx="2209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Jeff Archer, ECIC 2013</a:t>
            </a:r>
            <a:endParaRPr lang="en-US" sz="105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46242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20370" y="381000"/>
            <a:ext cx="9144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cap="none" spc="50" dirty="0" smtClean="0">
                <a:ln w="11430"/>
                <a:gradFill>
                  <a:gsLst>
                    <a:gs pos="60000">
                      <a:srgbClr val="864300"/>
                    </a:gs>
                    <a:gs pos="3667">
                      <a:srgbClr val="462300"/>
                    </a:gs>
                    <a:gs pos="100000">
                      <a:srgbClr val="CC9900"/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Varied Reinventions of the Lord’s Supper</a:t>
            </a:r>
            <a:endParaRPr lang="en-US" sz="4000" b="1" cap="none" spc="50" dirty="0">
              <a:ln w="11430"/>
              <a:gradFill>
                <a:gsLst>
                  <a:gs pos="60000">
                    <a:srgbClr val="864300"/>
                  </a:gs>
                  <a:gs pos="3667">
                    <a:srgbClr val="462300"/>
                  </a:gs>
                  <a:gs pos="100000">
                    <a:srgbClr val="CC9900"/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-20370" y="990600"/>
            <a:ext cx="914400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cap="none" spc="50" dirty="0" smtClean="0">
                <a:ln w="11430"/>
                <a:gradFill>
                  <a:gsLst>
                    <a:gs pos="60000">
                      <a:srgbClr val="864300"/>
                    </a:gs>
                    <a:gs pos="3667">
                      <a:srgbClr val="462300"/>
                    </a:gs>
                    <a:gs pos="100000">
                      <a:srgbClr val="CC9900"/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Among Institutional Churches of Christ</a:t>
            </a:r>
            <a:endParaRPr lang="en-US" sz="3200" b="1" cap="none" spc="50" dirty="0">
              <a:ln w="11430"/>
              <a:gradFill>
                <a:gsLst>
                  <a:gs pos="60000">
                    <a:srgbClr val="864300"/>
                  </a:gs>
                  <a:gs pos="3667">
                    <a:srgbClr val="462300"/>
                  </a:gs>
                  <a:gs pos="100000">
                    <a:srgbClr val="CC9900"/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38200" y="2139636"/>
            <a:ext cx="6248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Elements –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meal to include bread and wine</a:t>
            </a:r>
          </a:p>
          <a:p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“table” not an “altar”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5358825"/>
            <a:ext cx="480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Frequency –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Daily turned Weekly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039135" y="1575375"/>
            <a:ext cx="23418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la John Mark Hicks</a:t>
            </a:r>
            <a:endParaRPr lang="en-US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8200" y="3174842"/>
            <a:ext cx="4591050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Purpose – 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endParaRPr lang="en-US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Covenantal Memory</a:t>
            </a:r>
          </a:p>
          <a:p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Covenantal Renewal</a:t>
            </a:r>
          </a:p>
          <a:p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Covenantal Presence</a:t>
            </a:r>
          </a:p>
          <a:p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Covenantal  Fellowship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953000" y="3752671"/>
            <a:ext cx="3886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Covenantal  Promise</a:t>
            </a:r>
          </a:p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Social Function</a:t>
            </a:r>
          </a:p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Future “Messianic Banquet”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8686" y="6550223"/>
            <a:ext cx="2209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Jeff Archer, ECIC 2013</a:t>
            </a:r>
            <a:endParaRPr lang="en-US" sz="105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45429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 build="p" bldLvl="5"/>
      <p:bldP spid="9" grpId="0" build="p" bldLvl="5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-20370" y="381000"/>
            <a:ext cx="9144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cap="none" spc="50" dirty="0" smtClean="0">
                <a:ln w="11430"/>
                <a:gradFill>
                  <a:gsLst>
                    <a:gs pos="60000">
                      <a:srgbClr val="864300"/>
                    </a:gs>
                    <a:gs pos="3667">
                      <a:srgbClr val="462300"/>
                    </a:gs>
                    <a:gs pos="100000">
                      <a:srgbClr val="CC9900"/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Varied Reinventions of the Lord’s Supper</a:t>
            </a:r>
            <a:endParaRPr lang="en-US" sz="4000" b="1" cap="none" spc="50" dirty="0">
              <a:ln w="11430"/>
              <a:gradFill>
                <a:gsLst>
                  <a:gs pos="60000">
                    <a:srgbClr val="864300"/>
                  </a:gs>
                  <a:gs pos="3667">
                    <a:srgbClr val="462300"/>
                  </a:gs>
                  <a:gs pos="100000">
                    <a:srgbClr val="CC9900"/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20370" y="990600"/>
            <a:ext cx="914400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cap="none" spc="50" dirty="0" smtClean="0">
                <a:ln w="11430"/>
                <a:gradFill>
                  <a:gsLst>
                    <a:gs pos="60000">
                      <a:srgbClr val="864300"/>
                    </a:gs>
                    <a:gs pos="3667">
                      <a:srgbClr val="462300"/>
                    </a:gs>
                    <a:gs pos="100000">
                      <a:srgbClr val="CC9900"/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Among Non-Institutional Churches of Christ</a:t>
            </a:r>
            <a:endParaRPr lang="en-US" sz="3200" b="1" cap="none" spc="50" dirty="0">
              <a:ln w="11430"/>
              <a:gradFill>
                <a:gsLst>
                  <a:gs pos="60000">
                    <a:srgbClr val="864300"/>
                  </a:gs>
                  <a:gs pos="3667">
                    <a:srgbClr val="462300"/>
                  </a:gs>
                  <a:gs pos="100000">
                    <a:srgbClr val="CC9900"/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09158" y="1575375"/>
            <a:ext cx="39243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la “The Church at Bowling Green”</a:t>
            </a:r>
            <a:endParaRPr lang="en-US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1094017" y="2155751"/>
            <a:ext cx="6754583" cy="4124315"/>
            <a:chOff x="1094017" y="2155751"/>
            <a:chExt cx="6754583" cy="4124315"/>
          </a:xfrm>
        </p:grpSpPr>
        <p:pic>
          <p:nvPicPr>
            <p:cNvPr id="2" name="Picture 2" descr="http://www.thecabg.com/media/uploads/images/content/cabghome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94017" y="2155751"/>
              <a:ext cx="6754583" cy="37825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" name="Rectangle 6"/>
            <p:cNvSpPr/>
            <p:nvPr/>
          </p:nvSpPr>
          <p:spPr>
            <a:xfrm>
              <a:off x="5193578" y="5941512"/>
              <a:ext cx="2374240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dirty="0"/>
                <a:t>http://www.thecabg.com/</a:t>
              </a: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28686" y="6550223"/>
            <a:ext cx="2209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Jeff Archer, ECIC 2013</a:t>
            </a:r>
            <a:endParaRPr lang="en-US" sz="105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12993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20370" y="381000"/>
            <a:ext cx="9144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cap="none" spc="50" dirty="0" smtClean="0">
                <a:ln w="11430"/>
                <a:gradFill>
                  <a:gsLst>
                    <a:gs pos="60000">
                      <a:srgbClr val="864300"/>
                    </a:gs>
                    <a:gs pos="3667">
                      <a:srgbClr val="462300"/>
                    </a:gs>
                    <a:gs pos="100000">
                      <a:srgbClr val="CC9900"/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Varied Reinventions of the Lord’s Supper</a:t>
            </a:r>
            <a:endParaRPr lang="en-US" sz="4000" b="1" cap="none" spc="50" dirty="0">
              <a:ln w="11430"/>
              <a:gradFill>
                <a:gsLst>
                  <a:gs pos="60000">
                    <a:srgbClr val="864300"/>
                  </a:gs>
                  <a:gs pos="3667">
                    <a:srgbClr val="462300"/>
                  </a:gs>
                  <a:gs pos="100000">
                    <a:srgbClr val="CC9900"/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-20370" y="990600"/>
            <a:ext cx="914400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cap="none" spc="50" dirty="0" smtClean="0">
                <a:ln w="11430"/>
                <a:gradFill>
                  <a:gsLst>
                    <a:gs pos="60000">
                      <a:srgbClr val="864300"/>
                    </a:gs>
                    <a:gs pos="3667">
                      <a:srgbClr val="462300"/>
                    </a:gs>
                    <a:gs pos="100000">
                      <a:srgbClr val="CC9900"/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Among Non-Institutional Churches of Christ</a:t>
            </a:r>
            <a:endParaRPr lang="en-US" sz="3200" b="1" cap="none" spc="50" dirty="0">
              <a:ln w="11430"/>
              <a:gradFill>
                <a:gsLst>
                  <a:gs pos="60000">
                    <a:srgbClr val="864300"/>
                  </a:gs>
                  <a:gs pos="3667">
                    <a:srgbClr val="462300"/>
                  </a:gs>
                  <a:gs pos="100000">
                    <a:srgbClr val="CC9900"/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38200" y="2139636"/>
            <a:ext cx="7924800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Elements –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bread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grape juice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larger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quantity</a:t>
            </a:r>
          </a:p>
          <a:p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divide 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into groups of 10-12 around tables</a:t>
            </a:r>
          </a:p>
          <a:p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 and women discuss the meaning</a:t>
            </a:r>
          </a:p>
          <a:p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representative of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each group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address the assembly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with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summation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discussion</a:t>
            </a:r>
          </a:p>
          <a:p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(fellowship meal follows each service)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5358825"/>
            <a:ext cx="480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Frequency –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Weekly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4558605"/>
            <a:ext cx="5105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Purpose – 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memorial of Jesus’ death</a:t>
            </a:r>
            <a:endParaRPr lang="en-US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509158" y="1575375"/>
            <a:ext cx="39243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la “The Church at Bowling Green”</a:t>
            </a:r>
            <a:endParaRPr lang="en-US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8686" y="6550223"/>
            <a:ext cx="2209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Jeff Archer, ECIC 2013</a:t>
            </a:r>
            <a:endParaRPr lang="en-US" sz="105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29970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bldLvl="5"/>
      <p:bldP spid="5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 descr="http://christahnsahnghongandgodthemother.files.wordpress.com/2011/12/passover-bread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-754"/>
            <a:ext cx="4888282" cy="17533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10" descr="http://christahnsahnghongandgodthemother.files.wordpress.com/2011/12/passover-wine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275848" y="304801"/>
            <a:ext cx="4868152" cy="1753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993992" y="228600"/>
            <a:ext cx="143500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60000">
                      <a:srgbClr val="321900"/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The</a:t>
            </a:r>
            <a:endParaRPr lang="en-US" sz="5400" b="1" cap="none" spc="50" dirty="0">
              <a:ln w="11430"/>
              <a:gradFill>
                <a:gsLst>
                  <a:gs pos="60000">
                    <a:srgbClr val="321900"/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160219" y="609600"/>
            <a:ext cx="23133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60000">
                      <a:srgbClr val="321900"/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Lord’s</a:t>
            </a:r>
            <a:endParaRPr lang="en-US" sz="5400" b="1" cap="none" spc="50" dirty="0">
              <a:ln w="11430"/>
              <a:gradFill>
                <a:gsLst>
                  <a:gs pos="60000">
                    <a:srgbClr val="321900"/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105400" y="838200"/>
            <a:ext cx="260840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60000">
                      <a:srgbClr val="321900"/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Supper</a:t>
            </a:r>
            <a:endParaRPr lang="en-US" sz="5400" b="1" cap="none" spc="50" dirty="0">
              <a:ln w="11430"/>
              <a:gradFill>
                <a:gsLst>
                  <a:gs pos="60000">
                    <a:srgbClr val="321900"/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2667000"/>
            <a:ext cx="9144000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400" b="1" cap="none" spc="50" dirty="0" smtClean="0">
                <a:ln w="11430"/>
                <a:gradFill>
                  <a:gsLst>
                    <a:gs pos="60000">
                      <a:srgbClr val="864300"/>
                    </a:gs>
                    <a:gs pos="3667">
                      <a:srgbClr val="462300"/>
                    </a:gs>
                    <a:gs pos="100000">
                      <a:srgbClr val="CC9900"/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The Biblical Pattern</a:t>
            </a:r>
            <a:endParaRPr lang="en-US" sz="4400" b="1" cap="none" spc="50" dirty="0">
              <a:ln w="11430"/>
              <a:gradFill>
                <a:gsLst>
                  <a:gs pos="60000">
                    <a:srgbClr val="864300"/>
                  </a:gs>
                  <a:gs pos="3667">
                    <a:srgbClr val="462300"/>
                  </a:gs>
                  <a:gs pos="100000">
                    <a:srgbClr val="CC9900"/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11" name="Picture 10" descr="http://reciperhapsody.files.wordpress.com/2010/08/communion-bread-8-10-10.jpg?w=500&amp;h=398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8686" y="4953000"/>
            <a:ext cx="4771914" cy="15404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6" descr="http://whitnickle.files.wordpress.com/2011/04/dsc_0020.jp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522287" y="5292581"/>
            <a:ext cx="4621713" cy="15654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1447800" y="3352800"/>
            <a:ext cx="6400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Established during the Passover meal</a:t>
            </a:r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8686" y="6550223"/>
            <a:ext cx="2209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Jeff Archer, ECIC 2013</a:t>
            </a:r>
            <a:endParaRPr lang="en-US" sz="105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31647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393</TotalTime>
  <Words>362</Words>
  <Application>Microsoft Office PowerPoint</Application>
  <PresentationFormat>On-screen Show (4:3)</PresentationFormat>
  <Paragraphs>108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Jeff</dc:creator>
  <cp:lastModifiedBy>Jeff</cp:lastModifiedBy>
  <cp:revision>40</cp:revision>
  <dcterms:created xsi:type="dcterms:W3CDTF">2013-10-02T20:13:59Z</dcterms:created>
  <dcterms:modified xsi:type="dcterms:W3CDTF">2013-10-08T12:58:46Z</dcterms:modified>
</cp:coreProperties>
</file>