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4" r:id="rId2"/>
    <p:sldId id="259" r:id="rId3"/>
    <p:sldId id="310" r:id="rId4"/>
    <p:sldId id="308" r:id="rId5"/>
    <p:sldId id="309" r:id="rId6"/>
    <p:sldId id="311" r:id="rId7"/>
    <p:sldId id="312" r:id="rId8"/>
    <p:sldId id="256" r:id="rId9"/>
    <p:sldId id="276" r:id="rId10"/>
    <p:sldId id="277" r:id="rId11"/>
    <p:sldId id="278" r:id="rId12"/>
    <p:sldId id="279" r:id="rId13"/>
    <p:sldId id="287" r:id="rId14"/>
    <p:sldId id="288" r:id="rId15"/>
    <p:sldId id="280" r:id="rId16"/>
    <p:sldId id="295" r:id="rId17"/>
    <p:sldId id="296" r:id="rId18"/>
    <p:sldId id="297" r:id="rId19"/>
    <p:sldId id="298" r:id="rId20"/>
    <p:sldId id="257" r:id="rId21"/>
    <p:sldId id="282" r:id="rId22"/>
    <p:sldId id="258" r:id="rId23"/>
    <p:sldId id="306" r:id="rId24"/>
    <p:sldId id="283" r:id="rId25"/>
    <p:sldId id="307" r:id="rId26"/>
    <p:sldId id="318" r:id="rId27"/>
    <p:sldId id="315" r:id="rId28"/>
    <p:sldId id="316" r:id="rId29"/>
    <p:sldId id="317" r:id="rId30"/>
    <p:sldId id="286" r:id="rId31"/>
    <p:sldId id="273" r:id="rId32"/>
    <p:sldId id="274" r:id="rId33"/>
    <p:sldId id="275" r:id="rId34"/>
    <p:sldId id="264" r:id="rId35"/>
    <p:sldId id="265" r:id="rId36"/>
    <p:sldId id="266" r:id="rId37"/>
    <p:sldId id="267" r:id="rId38"/>
    <p:sldId id="268" r:id="rId39"/>
    <p:sldId id="269" r:id="rId40"/>
    <p:sldId id="270" r:id="rId41"/>
    <p:sldId id="271" r:id="rId42"/>
    <p:sldId id="272" r:id="rId43"/>
    <p:sldId id="319" r:id="rId44"/>
    <p:sldId id="320" r:id="rId45"/>
    <p:sldId id="321" r:id="rId46"/>
    <p:sldId id="322" r:id="rId47"/>
    <p:sldId id="304" r:id="rId48"/>
    <p:sldId id="305" r:id="rId49"/>
    <p:sldId id="299" r:id="rId50"/>
    <p:sldId id="300" r:id="rId51"/>
    <p:sldId id="301" r:id="rId52"/>
    <p:sldId id="302" r:id="rId53"/>
    <p:sldId id="324" r:id="rId54"/>
    <p:sldId id="323" r:id="rId55"/>
    <p:sldId id="303" r:id="rId56"/>
    <p:sldId id="294" r:id="rId57"/>
    <p:sldId id="291" r:id="rId58"/>
    <p:sldId id="292" r:id="rId59"/>
    <p:sldId id="293"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272" y="-414"/>
      </p:cViewPr>
      <p:guideLst>
        <p:guide orient="horz" pos="2160"/>
        <p:guide pos="2880"/>
      </p:guideLst>
    </p:cSldViewPr>
  </p:slideViewPr>
  <p:notesTextViewPr>
    <p:cViewPr>
      <p:scale>
        <a:sx n="1" d="1"/>
        <a:sy n="1" d="1"/>
      </p:scale>
      <p:origin x="0" y="0"/>
    </p:cViewPr>
  </p:notesTextViewPr>
  <p:sorterViewPr>
    <p:cViewPr>
      <p:scale>
        <a:sx n="100" d="100"/>
        <a:sy n="100" d="100"/>
      </p:scale>
      <p:origin x="0" y="415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6CF0A6-DE61-4C75-8893-6F3B2EDE1FEF}" type="datetimeFigureOut">
              <a:rPr lang="en-US" smtClean="0"/>
              <a:t>10/7/2013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12822-8D00-465C-AD51-16B25EEC3795}" type="slidenum">
              <a:rPr lang="en-US" smtClean="0"/>
              <a:t>‹#›</a:t>
            </a:fld>
            <a:endParaRPr lang="en-US"/>
          </a:p>
        </p:txBody>
      </p:sp>
    </p:spTree>
    <p:extLst>
      <p:ext uri="{BB962C8B-B14F-4D97-AF65-F5344CB8AC3E}">
        <p14:creationId xmlns:p14="http://schemas.microsoft.com/office/powerpoint/2010/main" val="4257549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CF0A6-DE61-4C75-8893-6F3B2EDE1FEF}" type="datetimeFigureOut">
              <a:rPr lang="en-US" smtClean="0"/>
              <a:t>10/7/2013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12822-8D00-465C-AD51-16B25EEC3795}" type="slidenum">
              <a:rPr lang="en-US" smtClean="0"/>
              <a:t>‹#›</a:t>
            </a:fld>
            <a:endParaRPr lang="en-US"/>
          </a:p>
        </p:txBody>
      </p:sp>
    </p:spTree>
    <p:extLst>
      <p:ext uri="{BB962C8B-B14F-4D97-AF65-F5344CB8AC3E}">
        <p14:creationId xmlns:p14="http://schemas.microsoft.com/office/powerpoint/2010/main" val="643474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CF0A6-DE61-4C75-8893-6F3B2EDE1FEF}" type="datetimeFigureOut">
              <a:rPr lang="en-US" smtClean="0"/>
              <a:t>10/7/2013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12822-8D00-465C-AD51-16B25EEC3795}" type="slidenum">
              <a:rPr lang="en-US" smtClean="0"/>
              <a:t>‹#›</a:t>
            </a:fld>
            <a:endParaRPr lang="en-US"/>
          </a:p>
        </p:txBody>
      </p:sp>
    </p:spTree>
    <p:extLst>
      <p:ext uri="{BB962C8B-B14F-4D97-AF65-F5344CB8AC3E}">
        <p14:creationId xmlns:p14="http://schemas.microsoft.com/office/powerpoint/2010/main" val="209166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CF0A6-DE61-4C75-8893-6F3B2EDE1FEF}" type="datetimeFigureOut">
              <a:rPr lang="en-US" smtClean="0"/>
              <a:t>10/7/2013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12822-8D00-465C-AD51-16B25EEC3795}" type="slidenum">
              <a:rPr lang="en-US" smtClean="0"/>
              <a:t>‹#›</a:t>
            </a:fld>
            <a:endParaRPr lang="en-US"/>
          </a:p>
        </p:txBody>
      </p:sp>
    </p:spTree>
    <p:extLst>
      <p:ext uri="{BB962C8B-B14F-4D97-AF65-F5344CB8AC3E}">
        <p14:creationId xmlns:p14="http://schemas.microsoft.com/office/powerpoint/2010/main" val="3331340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6CF0A6-DE61-4C75-8893-6F3B2EDE1FEF}" type="datetimeFigureOut">
              <a:rPr lang="en-US" smtClean="0"/>
              <a:t>10/7/2013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12822-8D00-465C-AD51-16B25EEC3795}" type="slidenum">
              <a:rPr lang="en-US" smtClean="0"/>
              <a:t>‹#›</a:t>
            </a:fld>
            <a:endParaRPr lang="en-US"/>
          </a:p>
        </p:txBody>
      </p:sp>
    </p:spTree>
    <p:extLst>
      <p:ext uri="{BB962C8B-B14F-4D97-AF65-F5344CB8AC3E}">
        <p14:creationId xmlns:p14="http://schemas.microsoft.com/office/powerpoint/2010/main" val="1733616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6CF0A6-DE61-4C75-8893-6F3B2EDE1FEF}" type="datetimeFigureOut">
              <a:rPr lang="en-US" smtClean="0"/>
              <a:t>10/7/2013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12822-8D00-465C-AD51-16B25EEC3795}" type="slidenum">
              <a:rPr lang="en-US" smtClean="0"/>
              <a:t>‹#›</a:t>
            </a:fld>
            <a:endParaRPr lang="en-US"/>
          </a:p>
        </p:txBody>
      </p:sp>
    </p:spTree>
    <p:extLst>
      <p:ext uri="{BB962C8B-B14F-4D97-AF65-F5344CB8AC3E}">
        <p14:creationId xmlns:p14="http://schemas.microsoft.com/office/powerpoint/2010/main" val="2463240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6CF0A6-DE61-4C75-8893-6F3B2EDE1FEF}" type="datetimeFigureOut">
              <a:rPr lang="en-US" smtClean="0"/>
              <a:t>10/7/2013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612822-8D00-465C-AD51-16B25EEC3795}" type="slidenum">
              <a:rPr lang="en-US" smtClean="0"/>
              <a:t>‹#›</a:t>
            </a:fld>
            <a:endParaRPr lang="en-US"/>
          </a:p>
        </p:txBody>
      </p:sp>
    </p:spTree>
    <p:extLst>
      <p:ext uri="{BB962C8B-B14F-4D97-AF65-F5344CB8AC3E}">
        <p14:creationId xmlns:p14="http://schemas.microsoft.com/office/powerpoint/2010/main" val="3888532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6CF0A6-DE61-4C75-8893-6F3B2EDE1FEF}" type="datetimeFigureOut">
              <a:rPr lang="en-US" smtClean="0"/>
              <a:t>10/7/2013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612822-8D00-465C-AD51-16B25EEC3795}" type="slidenum">
              <a:rPr lang="en-US" smtClean="0"/>
              <a:t>‹#›</a:t>
            </a:fld>
            <a:endParaRPr lang="en-US"/>
          </a:p>
        </p:txBody>
      </p:sp>
    </p:spTree>
    <p:extLst>
      <p:ext uri="{BB962C8B-B14F-4D97-AF65-F5344CB8AC3E}">
        <p14:creationId xmlns:p14="http://schemas.microsoft.com/office/powerpoint/2010/main" val="1301480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6CF0A6-DE61-4C75-8893-6F3B2EDE1FEF}" type="datetimeFigureOut">
              <a:rPr lang="en-US" smtClean="0"/>
              <a:t>10/7/2013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612822-8D00-465C-AD51-16B25EEC3795}" type="slidenum">
              <a:rPr lang="en-US" smtClean="0"/>
              <a:t>‹#›</a:t>
            </a:fld>
            <a:endParaRPr lang="en-US"/>
          </a:p>
        </p:txBody>
      </p:sp>
    </p:spTree>
    <p:extLst>
      <p:ext uri="{BB962C8B-B14F-4D97-AF65-F5344CB8AC3E}">
        <p14:creationId xmlns:p14="http://schemas.microsoft.com/office/powerpoint/2010/main" val="2501980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6CF0A6-DE61-4C75-8893-6F3B2EDE1FEF}" type="datetimeFigureOut">
              <a:rPr lang="en-US" smtClean="0"/>
              <a:t>10/7/2013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12822-8D00-465C-AD51-16B25EEC3795}" type="slidenum">
              <a:rPr lang="en-US" smtClean="0"/>
              <a:t>‹#›</a:t>
            </a:fld>
            <a:endParaRPr lang="en-US"/>
          </a:p>
        </p:txBody>
      </p:sp>
    </p:spTree>
    <p:extLst>
      <p:ext uri="{BB962C8B-B14F-4D97-AF65-F5344CB8AC3E}">
        <p14:creationId xmlns:p14="http://schemas.microsoft.com/office/powerpoint/2010/main" val="1593796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6CF0A6-DE61-4C75-8893-6F3B2EDE1FEF}" type="datetimeFigureOut">
              <a:rPr lang="en-US" smtClean="0"/>
              <a:t>10/7/2013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12822-8D00-465C-AD51-16B25EEC3795}" type="slidenum">
              <a:rPr lang="en-US" smtClean="0"/>
              <a:t>‹#›</a:t>
            </a:fld>
            <a:endParaRPr lang="en-US"/>
          </a:p>
        </p:txBody>
      </p:sp>
    </p:spTree>
    <p:extLst>
      <p:ext uri="{BB962C8B-B14F-4D97-AF65-F5344CB8AC3E}">
        <p14:creationId xmlns:p14="http://schemas.microsoft.com/office/powerpoint/2010/main" val="2883215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6B19C"/>
            </a:gs>
            <a:gs pos="30000">
              <a:srgbClr val="D49E6C"/>
            </a:gs>
            <a:gs pos="70000">
              <a:srgbClr val="A65528"/>
            </a:gs>
            <a:gs pos="100000">
              <a:srgbClr val="66301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6CF0A6-DE61-4C75-8893-6F3B2EDE1FEF}" type="datetimeFigureOut">
              <a:rPr lang="en-US" smtClean="0"/>
              <a:t>10/7/2013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612822-8D00-465C-AD51-16B25EEC3795}" type="slidenum">
              <a:rPr lang="en-US" smtClean="0"/>
              <a:t>‹#›</a:t>
            </a:fld>
            <a:endParaRPr lang="en-US"/>
          </a:p>
        </p:txBody>
      </p:sp>
    </p:spTree>
    <p:extLst>
      <p:ext uri="{BB962C8B-B14F-4D97-AF65-F5344CB8AC3E}">
        <p14:creationId xmlns:p14="http://schemas.microsoft.com/office/powerpoint/2010/main" val="3610546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image" Target="../media/image9.png"/></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image" Target="../media/image10.pn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8927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439914"/>
            <a:ext cx="6096000" cy="1450338"/>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GRACE</a:t>
            </a:r>
          </a:p>
          <a:p>
            <a:pPr algn="ctr"/>
            <a:r>
              <a:rPr lang="el-GR" sz="2800" b="1" dirty="0" smtClean="0">
                <a:effectLst>
                  <a:outerShdw blurRad="38100" dist="38100" dir="2700000" algn="tl">
                    <a:srgbClr val="000000">
                      <a:alpha val="43137"/>
                    </a:srgbClr>
                  </a:outerShdw>
                </a:effectLst>
                <a:latin typeface="Palatino Linotype" pitchFamily="18" charset="0"/>
              </a:rPr>
              <a:t>χάρις</a:t>
            </a:r>
            <a:r>
              <a:rPr lang="en-US" sz="2800" b="1" i="1" dirty="0" smtClean="0">
                <a:effectLst>
                  <a:outerShdw blurRad="38100" dist="38100" dir="2700000" algn="tl">
                    <a:srgbClr val="000000">
                      <a:alpha val="43137"/>
                    </a:srgbClr>
                  </a:outerShdw>
                </a:effectLst>
                <a:latin typeface="Palatino Linotype" pitchFamily="18" charset="0"/>
              </a:rPr>
              <a:t>  </a:t>
            </a:r>
            <a:r>
              <a:rPr lang="en-US" sz="2800" b="1" i="1" dirty="0" err="1" smtClean="0">
                <a:effectLst>
                  <a:outerShdw blurRad="38100" dist="38100" dir="2700000" algn="tl">
                    <a:srgbClr val="000000">
                      <a:alpha val="43137"/>
                    </a:srgbClr>
                  </a:outerShdw>
                </a:effectLst>
                <a:latin typeface="Palatino Linotype" pitchFamily="18" charset="0"/>
              </a:rPr>
              <a:t>charis</a:t>
            </a:r>
            <a:endParaRPr lang="en-US" sz="2800" b="1" i="1" dirty="0" smtClean="0">
              <a:effectLst>
                <a:outerShdw blurRad="38100" dist="38100" dir="2700000" algn="tl">
                  <a:srgbClr val="000000">
                    <a:alpha val="43137"/>
                  </a:srgbClr>
                </a:outerShdw>
              </a:effectLst>
              <a:latin typeface="Palatino Linotype" pitchFamily="18" charset="0"/>
            </a:endParaRPr>
          </a:p>
          <a:p>
            <a:pPr algn="ctr"/>
            <a:r>
              <a:rPr lang="en-US" sz="2800" b="1" i="1" dirty="0" smtClean="0">
                <a:effectLst>
                  <a:outerShdw blurRad="38100" dist="38100" dir="2700000" algn="tl">
                    <a:srgbClr val="000000">
                      <a:alpha val="43137"/>
                    </a:srgbClr>
                  </a:outerShdw>
                </a:effectLst>
                <a:latin typeface="Palatino Linotype" pitchFamily="18" charset="0"/>
              </a:rPr>
              <a:t> “FAVOR”</a:t>
            </a:r>
          </a:p>
        </p:txBody>
      </p:sp>
      <p:sp>
        <p:nvSpPr>
          <p:cNvPr id="2" name="Rectangle 1"/>
          <p:cNvSpPr/>
          <p:nvPr/>
        </p:nvSpPr>
        <p:spPr>
          <a:xfrm>
            <a:off x="1284213" y="2101096"/>
            <a:ext cx="6564387" cy="4185761"/>
          </a:xfrm>
          <a:prstGeom prst="rect">
            <a:avLst/>
          </a:prstGeom>
          <a:solidFill>
            <a:schemeClr val="bg1"/>
          </a:solidFill>
          <a:ln>
            <a:solidFill>
              <a:schemeClr val="tx1"/>
            </a:solidFill>
          </a:ln>
        </p:spPr>
        <p:txBody>
          <a:bodyPr wrap="square">
            <a:spAutoFit/>
          </a:bodyPr>
          <a:lstStyle/>
          <a:p>
            <a:r>
              <a:rPr lang="en-US" sz="2400" b="1" i="1" dirty="0"/>
              <a:t>Not always the favor of forgiveness in Christ Jesus</a:t>
            </a:r>
            <a:r>
              <a:rPr lang="en-US" sz="2400" b="1" i="1" dirty="0" smtClean="0"/>
              <a:t>:</a:t>
            </a:r>
          </a:p>
          <a:p>
            <a:endParaRPr lang="en-US" sz="2000" b="1" dirty="0" smtClean="0">
              <a:latin typeface="Palatino Linotype" panose="02040502050505030304" pitchFamily="18" charset="0"/>
            </a:endParaRPr>
          </a:p>
          <a:p>
            <a:r>
              <a:rPr lang="en-US" sz="2400" b="1" u="sng" dirty="0" smtClean="0">
                <a:latin typeface="Palatino Linotype" panose="02040502050505030304" pitchFamily="18" charset="0"/>
              </a:rPr>
              <a:t>Ephesians 3</a:t>
            </a:r>
            <a:endParaRPr lang="en-US" sz="2400" b="1" u="sng" dirty="0">
              <a:latin typeface="Palatino Linotype" panose="02040502050505030304" pitchFamily="18" charset="0"/>
            </a:endParaRPr>
          </a:p>
          <a:p>
            <a:r>
              <a:rPr lang="en-US" sz="2200" baseline="30000" dirty="0">
                <a:latin typeface="Palatino Linotype" panose="02040502050505030304" pitchFamily="18" charset="0"/>
              </a:rPr>
              <a:t>6 </a:t>
            </a:r>
            <a:r>
              <a:rPr lang="en-US" sz="2200" dirty="0">
                <a:latin typeface="Palatino Linotype" panose="02040502050505030304" pitchFamily="18" charset="0"/>
              </a:rPr>
              <a:t>to wit, that the Gentiles are fellow-heirs, and fellow-members of the body, and fellow-partakers of the promise in Christ Jesus through the gospel</a:t>
            </a:r>
            <a:r>
              <a:rPr lang="en-US" sz="2200" dirty="0" smtClean="0">
                <a:latin typeface="Palatino Linotype" panose="02040502050505030304" pitchFamily="18" charset="0"/>
              </a:rPr>
              <a:t>,</a:t>
            </a:r>
          </a:p>
          <a:p>
            <a:r>
              <a:rPr lang="en-US" sz="2200" baseline="30000" dirty="0" smtClean="0">
                <a:latin typeface="Palatino Linotype" panose="02040502050505030304" pitchFamily="18" charset="0"/>
              </a:rPr>
              <a:t>7</a:t>
            </a:r>
            <a:r>
              <a:rPr lang="en-US" sz="2200" baseline="30000" dirty="0">
                <a:latin typeface="Palatino Linotype" panose="02040502050505030304" pitchFamily="18" charset="0"/>
              </a:rPr>
              <a:t> </a:t>
            </a:r>
            <a:r>
              <a:rPr lang="en-US" sz="2200" dirty="0">
                <a:latin typeface="Palatino Linotype" panose="02040502050505030304" pitchFamily="18" charset="0"/>
              </a:rPr>
              <a:t>whereof I was made a minister, according to the gift of that </a:t>
            </a:r>
            <a:r>
              <a:rPr lang="en-US" sz="2200" u="sng" dirty="0">
                <a:effectLst>
                  <a:outerShdw blurRad="38100" dist="38100" dir="2700000" algn="tl">
                    <a:srgbClr val="000000">
                      <a:alpha val="43137"/>
                    </a:srgbClr>
                  </a:outerShdw>
                </a:effectLst>
                <a:latin typeface="Palatino Linotype" panose="02040502050505030304" pitchFamily="18" charset="0"/>
              </a:rPr>
              <a:t>grace</a:t>
            </a:r>
            <a:r>
              <a:rPr lang="en-US" sz="2200" dirty="0">
                <a:latin typeface="Palatino Linotype" panose="02040502050505030304" pitchFamily="18" charset="0"/>
              </a:rPr>
              <a:t> of God which was given me according to the working of his power</a:t>
            </a:r>
            <a:r>
              <a:rPr lang="en-US" sz="2200" dirty="0" smtClean="0">
                <a:latin typeface="Palatino Linotype" panose="02040502050505030304" pitchFamily="18" charset="0"/>
              </a:rPr>
              <a:t>.</a:t>
            </a:r>
          </a:p>
          <a:p>
            <a:r>
              <a:rPr lang="en-US" sz="2200" baseline="30000" dirty="0" smtClean="0">
                <a:latin typeface="Palatino Linotype" panose="02040502050505030304" pitchFamily="18" charset="0"/>
              </a:rPr>
              <a:t>8</a:t>
            </a:r>
            <a:r>
              <a:rPr lang="en-US" sz="2200" baseline="30000" dirty="0">
                <a:latin typeface="Palatino Linotype" panose="02040502050505030304" pitchFamily="18" charset="0"/>
              </a:rPr>
              <a:t> </a:t>
            </a:r>
            <a:r>
              <a:rPr lang="en-US" sz="2200" dirty="0">
                <a:latin typeface="Palatino Linotype" panose="02040502050505030304" pitchFamily="18" charset="0"/>
              </a:rPr>
              <a:t>Unto me, who am less than the least of all saints, was this </a:t>
            </a:r>
            <a:r>
              <a:rPr lang="en-US" sz="2200" u="sng" dirty="0">
                <a:effectLst>
                  <a:outerShdw blurRad="38100" dist="38100" dir="2700000" algn="tl">
                    <a:srgbClr val="000000">
                      <a:alpha val="43137"/>
                    </a:srgbClr>
                  </a:outerShdw>
                </a:effectLst>
                <a:latin typeface="Palatino Linotype" panose="02040502050505030304" pitchFamily="18" charset="0"/>
              </a:rPr>
              <a:t>grace</a:t>
            </a:r>
            <a:r>
              <a:rPr lang="en-US" sz="2200" dirty="0">
                <a:latin typeface="Palatino Linotype" panose="02040502050505030304" pitchFamily="18" charset="0"/>
              </a:rPr>
              <a:t> given, to preach unto the Gentiles the unsearchable riches of Christ</a:t>
            </a:r>
            <a:r>
              <a:rPr lang="en-US" sz="2200" dirty="0" smtClean="0">
                <a:latin typeface="Palatino Linotype" panose="02040502050505030304" pitchFamily="18" charset="0"/>
              </a:rPr>
              <a:t>;</a:t>
            </a:r>
            <a:endParaRPr lang="en-US" sz="2200" dirty="0">
              <a:latin typeface="Palatino Linotype" panose="02040502050505030304" pitchFamily="18" charset="0"/>
            </a:endParaRPr>
          </a:p>
        </p:txBody>
      </p:sp>
      <p:sp>
        <p:nvSpPr>
          <p:cNvPr id="3" name="Curved Down Arrow 2"/>
          <p:cNvSpPr/>
          <p:nvPr/>
        </p:nvSpPr>
        <p:spPr>
          <a:xfrm flipH="1">
            <a:off x="2971800" y="3780504"/>
            <a:ext cx="1905000" cy="7620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ounded Rectangle 4"/>
          <p:cNvSpPr/>
          <p:nvPr/>
        </p:nvSpPr>
        <p:spPr>
          <a:xfrm>
            <a:off x="4343400" y="4557252"/>
            <a:ext cx="838200" cy="335280"/>
          </a:xfrm>
          <a:prstGeom prst="round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686888" y="4556760"/>
            <a:ext cx="762000" cy="335280"/>
          </a:xfrm>
          <a:prstGeom prst="round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urved Down Arrow 6"/>
          <p:cNvSpPr/>
          <p:nvPr/>
        </p:nvSpPr>
        <p:spPr>
          <a:xfrm flipH="1">
            <a:off x="1524000" y="3795252"/>
            <a:ext cx="3352800" cy="7620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Rectangle 7"/>
          <p:cNvSpPr/>
          <p:nvPr/>
        </p:nvSpPr>
        <p:spPr>
          <a:xfrm>
            <a:off x="3422726" y="2778204"/>
            <a:ext cx="615874" cy="1107996"/>
          </a:xfrm>
          <a:prstGeom prst="rect">
            <a:avLst/>
          </a:prstGeom>
          <a:noFill/>
        </p:spPr>
        <p:txBody>
          <a:bodyPr wrap="none" lIns="91440" tIns="45720" rIns="91440" bIns="45720">
            <a:spAutoFit/>
          </a:bodyPr>
          <a:lstStyle/>
          <a:p>
            <a:pPr algn="ctr"/>
            <a:r>
              <a:rPr lang="en-US" sz="6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TextBox 8"/>
          <p:cNvSpPr txBox="1"/>
          <p:nvPr/>
        </p:nvSpPr>
        <p:spPr>
          <a:xfrm>
            <a:off x="228600" y="2819400"/>
            <a:ext cx="2362200" cy="1200329"/>
          </a:xfrm>
          <a:prstGeom prst="rect">
            <a:avLst/>
          </a:prstGeom>
          <a:solidFill>
            <a:srgbClr val="FFFF00"/>
          </a:solidFill>
          <a:effectLst>
            <a:outerShdw blurRad="50800" dist="101600" dir="13500000" algn="br" rotWithShape="0">
              <a:prstClr val="black">
                <a:alpha val="40000"/>
              </a:prstClr>
            </a:outerShdw>
          </a:effectLst>
        </p:spPr>
        <p:txBody>
          <a:bodyPr wrap="square" rtlCol="0">
            <a:spAutoFit/>
          </a:bodyPr>
          <a:lstStyle/>
          <a:p>
            <a:r>
              <a:rPr lang="en-US" dirty="0" smtClean="0"/>
              <a:t>Because of His grace, God gave me a gift according to the working of his power.</a:t>
            </a:r>
          </a:p>
        </p:txBody>
      </p:sp>
      <p:sp>
        <p:nvSpPr>
          <p:cNvPr id="10" name="TextBox 9"/>
          <p:cNvSpPr txBox="1"/>
          <p:nvPr/>
        </p:nvSpPr>
        <p:spPr>
          <a:xfrm>
            <a:off x="2209800" y="5048071"/>
            <a:ext cx="2362200" cy="1477328"/>
          </a:xfrm>
          <a:prstGeom prst="rect">
            <a:avLst/>
          </a:prstGeom>
          <a:solidFill>
            <a:srgbClr val="FFFF00"/>
          </a:solidFill>
          <a:effectLst>
            <a:outerShdw blurRad="50800" dist="101600" dir="13500000" algn="br" rotWithShape="0">
              <a:prstClr val="black">
                <a:alpha val="40000"/>
              </a:prstClr>
            </a:outerShdw>
          </a:effectLst>
        </p:spPr>
        <p:txBody>
          <a:bodyPr wrap="square" rtlCol="0">
            <a:spAutoFit/>
          </a:bodyPr>
          <a:lstStyle/>
          <a:p>
            <a:r>
              <a:rPr lang="en-US" dirty="0" smtClean="0"/>
              <a:t>God gave me grace, as a gift, according to his power. The grace was that I get to tell the Gentiles good news!</a:t>
            </a:r>
            <a:endParaRPr lang="en-US" dirty="0"/>
          </a:p>
        </p:txBody>
      </p:sp>
      <p:sp>
        <p:nvSpPr>
          <p:cNvPr id="11" name="TextBox 10"/>
          <p:cNvSpPr txBox="1"/>
          <p:nvPr/>
        </p:nvSpPr>
        <p:spPr>
          <a:xfrm>
            <a:off x="5791200" y="2246055"/>
            <a:ext cx="3124200" cy="2554545"/>
          </a:xfrm>
          <a:prstGeom prst="rect">
            <a:avLst/>
          </a:prstGeom>
          <a:solidFill>
            <a:srgbClr val="FFFF00"/>
          </a:solidFill>
          <a:effectLst>
            <a:outerShdw blurRad="50800" dist="101600" dir="13500000" algn="br" rotWithShape="0">
              <a:prstClr val="black">
                <a:alpha val="40000"/>
              </a:prstClr>
            </a:outerShdw>
          </a:effectLst>
        </p:spPr>
        <p:txBody>
          <a:bodyPr wrap="square" rtlCol="0">
            <a:spAutoFit/>
          </a:bodyPr>
          <a:lstStyle/>
          <a:p>
            <a:r>
              <a:rPr lang="en-US" sz="2000" dirty="0" smtClean="0"/>
              <a:t>Here, “grace” was the thing given, not merely the basis of the gift.</a:t>
            </a:r>
          </a:p>
          <a:p>
            <a:endParaRPr lang="en-US" sz="2000" dirty="0" smtClean="0"/>
          </a:p>
          <a:p>
            <a:r>
              <a:rPr lang="en-US" sz="2000" dirty="0" smtClean="0"/>
              <a:t>“Grace” is a particular favor, namely, the privilege of taking good news to the Gentiles.</a:t>
            </a:r>
            <a:endParaRPr lang="en-US" sz="2000" dirty="0"/>
          </a:p>
        </p:txBody>
      </p:sp>
    </p:spTree>
    <p:extLst>
      <p:ext uri="{BB962C8B-B14F-4D97-AF65-F5344CB8AC3E}">
        <p14:creationId xmlns:p14="http://schemas.microsoft.com/office/powerpoint/2010/main" val="241081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2"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ipe(right)">
                                      <p:cBhvr>
                                        <p:cTn id="33" dur="500"/>
                                        <p:tgtEl>
                                          <p:spTgt spid="7"/>
                                        </p:tgtEl>
                                      </p:cBhvr>
                                    </p:animEffect>
                                  </p:childTnLst>
                                </p:cTn>
                              </p:par>
                            </p:childTnLst>
                          </p:cTn>
                        </p:par>
                        <p:par>
                          <p:cTn id="34" fill="hold">
                            <p:stCondLst>
                              <p:cond delay="500"/>
                            </p:stCondLst>
                            <p:childTnLst>
                              <p:par>
                                <p:cTn id="35" presetID="1" presetClass="entr" presetSubtype="0" fill="hold" grpId="0" nodeType="after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41" fill="hold">
                      <p:stCondLst>
                        <p:cond delay="indefinite"/>
                      </p:stCondLst>
                      <p:childTnLst>
                        <p:par>
                          <p:cTn id="42" fill="hold">
                            <p:stCondLst>
                              <p:cond delay="0"/>
                            </p:stCondLst>
                            <p:childTnLst>
                              <p:par>
                                <p:cTn id="43" presetID="22" presetClass="entr" presetSubtype="2"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wipe(right)">
                                      <p:cBhvr>
                                        <p:cTn id="45" dur="500"/>
                                        <p:tgtEl>
                                          <p:spTgt spid="3"/>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6"/>
                                        </p:tgtEl>
                                        <p:attrNameLst>
                                          <p:attrName>style.visibility</p:attrName>
                                        </p:attrNameLst>
                                      </p:cBhvr>
                                      <p:to>
                                        <p:strVal val="visible"/>
                                      </p:to>
                                    </p:set>
                                  </p:childTnLst>
                                </p:cTn>
                              </p:par>
                              <p:par>
                                <p:cTn id="54" presetID="1" presetClass="exit" presetSubtype="0" fill="hold" grpId="1" nodeType="withEffect">
                                  <p:stCondLst>
                                    <p:cond delay="0"/>
                                  </p:stCondLst>
                                  <p:childTnLst>
                                    <p:set>
                                      <p:cBhvr>
                                        <p:cTn id="55" dur="1" fill="hold">
                                          <p:stCondLst>
                                            <p:cond delay="0"/>
                                          </p:stCondLst>
                                        </p:cTn>
                                        <p:tgtEl>
                                          <p:spTgt spid="7"/>
                                        </p:tgtEl>
                                        <p:attrNameLst>
                                          <p:attrName>style.visibility</p:attrName>
                                        </p:attrNameLst>
                                      </p:cBhvr>
                                      <p:to>
                                        <p:strVal val="hidden"/>
                                      </p:to>
                                    </p:set>
                                  </p:childTnLst>
                                </p:cTn>
                              </p:par>
                              <p:par>
                                <p:cTn id="56" presetID="1" presetClass="exit" presetSubtype="0" fill="hold" grpId="1" nodeType="withEffect">
                                  <p:stCondLst>
                                    <p:cond delay="0"/>
                                  </p:stCondLst>
                                  <p:childTnLst>
                                    <p:set>
                                      <p:cBhvr>
                                        <p:cTn id="57" dur="1" fill="hold">
                                          <p:stCondLst>
                                            <p:cond delay="0"/>
                                          </p:stCondLst>
                                        </p:cTn>
                                        <p:tgtEl>
                                          <p:spTgt spid="8"/>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11">
                                            <p:bg/>
                                          </p:spTgt>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bldLvl="3" animBg="1"/>
      <p:bldP spid="3" grpId="0" animBg="1"/>
      <p:bldP spid="5" grpId="0" animBg="1"/>
      <p:bldP spid="6" grpId="0" animBg="1"/>
      <p:bldP spid="7" grpId="0" animBg="1"/>
      <p:bldP spid="7" grpId="1" animBg="1"/>
      <p:bldP spid="8" grpId="0"/>
      <p:bldP spid="8" grpId="1"/>
      <p:bldP spid="9" grpId="0" animBg="1"/>
      <p:bldP spid="10" grpId="0" animBg="1"/>
      <p:bldP spid="11"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439914"/>
            <a:ext cx="6096000" cy="1450338"/>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GRACE</a:t>
            </a:r>
          </a:p>
          <a:p>
            <a:pPr algn="ctr"/>
            <a:r>
              <a:rPr lang="el-GR" sz="2800" b="1" dirty="0" smtClean="0">
                <a:effectLst>
                  <a:outerShdw blurRad="38100" dist="38100" dir="2700000" algn="tl">
                    <a:srgbClr val="000000">
                      <a:alpha val="43137"/>
                    </a:srgbClr>
                  </a:outerShdw>
                </a:effectLst>
                <a:latin typeface="Palatino Linotype" pitchFamily="18" charset="0"/>
              </a:rPr>
              <a:t>χάρις</a:t>
            </a:r>
            <a:r>
              <a:rPr lang="en-US" sz="2800" b="1" i="1" dirty="0" smtClean="0">
                <a:effectLst>
                  <a:outerShdw blurRad="38100" dist="38100" dir="2700000" algn="tl">
                    <a:srgbClr val="000000">
                      <a:alpha val="43137"/>
                    </a:srgbClr>
                  </a:outerShdw>
                </a:effectLst>
                <a:latin typeface="Palatino Linotype" pitchFamily="18" charset="0"/>
              </a:rPr>
              <a:t>  </a:t>
            </a:r>
            <a:r>
              <a:rPr lang="en-US" sz="2800" b="1" i="1" dirty="0" err="1" smtClean="0">
                <a:effectLst>
                  <a:outerShdw blurRad="38100" dist="38100" dir="2700000" algn="tl">
                    <a:srgbClr val="000000">
                      <a:alpha val="43137"/>
                    </a:srgbClr>
                  </a:outerShdw>
                </a:effectLst>
                <a:latin typeface="Palatino Linotype" pitchFamily="18" charset="0"/>
              </a:rPr>
              <a:t>charis</a:t>
            </a:r>
            <a:endParaRPr lang="en-US" sz="2800" b="1" i="1" dirty="0" smtClean="0">
              <a:effectLst>
                <a:outerShdw blurRad="38100" dist="38100" dir="2700000" algn="tl">
                  <a:srgbClr val="000000">
                    <a:alpha val="43137"/>
                  </a:srgbClr>
                </a:outerShdw>
              </a:effectLst>
              <a:latin typeface="Palatino Linotype" pitchFamily="18" charset="0"/>
            </a:endParaRPr>
          </a:p>
          <a:p>
            <a:pPr algn="ctr"/>
            <a:r>
              <a:rPr lang="en-US" sz="2800" b="1" i="1" dirty="0" smtClean="0">
                <a:effectLst>
                  <a:outerShdw blurRad="38100" dist="38100" dir="2700000" algn="tl">
                    <a:srgbClr val="000000">
                      <a:alpha val="43137"/>
                    </a:srgbClr>
                  </a:outerShdw>
                </a:effectLst>
                <a:latin typeface="Palatino Linotype" pitchFamily="18" charset="0"/>
              </a:rPr>
              <a:t> “FAVOR”</a:t>
            </a:r>
          </a:p>
        </p:txBody>
      </p:sp>
      <p:sp>
        <p:nvSpPr>
          <p:cNvPr id="2" name="Rectangle 1"/>
          <p:cNvSpPr/>
          <p:nvPr/>
        </p:nvSpPr>
        <p:spPr>
          <a:xfrm>
            <a:off x="1066800" y="2090678"/>
            <a:ext cx="7117079" cy="2862322"/>
          </a:xfrm>
          <a:prstGeom prst="rect">
            <a:avLst/>
          </a:prstGeom>
          <a:solidFill>
            <a:schemeClr val="bg1"/>
          </a:solidFill>
          <a:ln>
            <a:solidFill>
              <a:schemeClr val="tx1"/>
            </a:solidFill>
          </a:ln>
        </p:spPr>
        <p:txBody>
          <a:bodyPr wrap="square">
            <a:spAutoFit/>
          </a:bodyPr>
          <a:lstStyle/>
          <a:p>
            <a:r>
              <a:rPr lang="en-US" sz="2400" b="1" i="1" dirty="0"/>
              <a:t>Not </a:t>
            </a:r>
            <a:r>
              <a:rPr lang="en-US" sz="2400" b="1" i="1" dirty="0" smtClean="0"/>
              <a:t>necessarily “unmerited” favor:</a:t>
            </a:r>
          </a:p>
          <a:p>
            <a:endParaRPr lang="en-US" sz="2000" b="1" dirty="0" smtClean="0">
              <a:latin typeface="Palatino Linotype" panose="02040502050505030304" pitchFamily="18" charset="0"/>
            </a:endParaRPr>
          </a:p>
          <a:p>
            <a:r>
              <a:rPr lang="en-US" sz="2400" b="1" u="sng" dirty="0" smtClean="0">
                <a:latin typeface="Palatino Linotype" panose="02040502050505030304" pitchFamily="18" charset="0"/>
              </a:rPr>
              <a:t>Luke 2</a:t>
            </a:r>
            <a:endParaRPr lang="en-US" sz="2400" b="1" u="sng" dirty="0">
              <a:latin typeface="Palatino Linotype" panose="02040502050505030304" pitchFamily="18" charset="0"/>
            </a:endParaRPr>
          </a:p>
          <a:p>
            <a:r>
              <a:rPr lang="en-US" sz="2400" baseline="30000" dirty="0">
                <a:latin typeface="Palatino Linotype" panose="02040502050505030304" pitchFamily="18" charset="0"/>
              </a:rPr>
              <a:t>40 </a:t>
            </a:r>
            <a:r>
              <a:rPr lang="en-US" sz="2400" dirty="0">
                <a:latin typeface="Palatino Linotype" panose="02040502050505030304" pitchFamily="18" charset="0"/>
              </a:rPr>
              <a:t>And the child grew, and waxed strong, filled with wisdom: and the </a:t>
            </a:r>
            <a:r>
              <a:rPr lang="en-US" sz="2400" b="1" u="sng" dirty="0">
                <a:latin typeface="Palatino Linotype" panose="02040502050505030304" pitchFamily="18" charset="0"/>
              </a:rPr>
              <a:t>grace</a:t>
            </a:r>
            <a:r>
              <a:rPr lang="en-US" sz="2400" dirty="0">
                <a:latin typeface="Palatino Linotype" panose="02040502050505030304" pitchFamily="18" charset="0"/>
              </a:rPr>
              <a:t> of God was upon him</a:t>
            </a:r>
            <a:r>
              <a:rPr lang="en-US" sz="2400" dirty="0" smtClean="0">
                <a:latin typeface="Palatino Linotype" panose="02040502050505030304" pitchFamily="18" charset="0"/>
              </a:rPr>
              <a:t>.</a:t>
            </a:r>
          </a:p>
          <a:p>
            <a:endParaRPr lang="en-US" sz="2400" baseline="30000" dirty="0">
              <a:latin typeface="Palatino Linotype" panose="02040502050505030304" pitchFamily="18" charset="0"/>
            </a:endParaRPr>
          </a:p>
          <a:p>
            <a:r>
              <a:rPr lang="en-US" sz="2400" baseline="30000" dirty="0">
                <a:latin typeface="Palatino Linotype" panose="02040502050505030304" pitchFamily="18" charset="0"/>
              </a:rPr>
              <a:t>52 </a:t>
            </a:r>
            <a:r>
              <a:rPr lang="en-US" sz="2400" dirty="0">
                <a:latin typeface="Palatino Linotype" panose="02040502050505030304" pitchFamily="18" charset="0"/>
              </a:rPr>
              <a:t>And Jesus advanced in wisdom and stature, and in </a:t>
            </a:r>
            <a:r>
              <a:rPr lang="en-US" sz="2400" b="1" u="sng" dirty="0">
                <a:latin typeface="Palatino Linotype" panose="02040502050505030304" pitchFamily="18" charset="0"/>
              </a:rPr>
              <a:t>favor</a:t>
            </a:r>
            <a:r>
              <a:rPr lang="en-US" sz="2400" dirty="0">
                <a:latin typeface="Palatino Linotype" panose="02040502050505030304" pitchFamily="18" charset="0"/>
              </a:rPr>
              <a:t> with God and men</a:t>
            </a:r>
            <a:r>
              <a:rPr lang="en-US" sz="2400" dirty="0" smtClean="0">
                <a:latin typeface="Palatino Linotype" panose="02040502050505030304" pitchFamily="18" charset="0"/>
              </a:rPr>
              <a:t>.</a:t>
            </a:r>
            <a:endParaRPr lang="en-US" sz="2200" dirty="0">
              <a:latin typeface="Palatino Linotype" panose="02040502050505030304" pitchFamily="18" charset="0"/>
            </a:endParaRPr>
          </a:p>
        </p:txBody>
      </p:sp>
      <p:sp>
        <p:nvSpPr>
          <p:cNvPr id="3" name="Rectangle 2"/>
          <p:cNvSpPr/>
          <p:nvPr/>
        </p:nvSpPr>
        <p:spPr>
          <a:xfrm>
            <a:off x="2743200" y="3925431"/>
            <a:ext cx="6248400" cy="2246769"/>
          </a:xfrm>
          <a:prstGeom prst="rect">
            <a:avLst/>
          </a:prstGeom>
          <a:solidFill>
            <a:srgbClr val="FFFF00"/>
          </a:solidFill>
          <a:effectLst>
            <a:outerShdw blurRad="50800" dist="101600" dir="13500000" algn="br" rotWithShape="0">
              <a:prstClr val="black">
                <a:alpha val="40000"/>
              </a:prstClr>
            </a:outerShdw>
          </a:effectLst>
        </p:spPr>
        <p:txBody>
          <a:bodyPr wrap="square">
            <a:spAutoFit/>
          </a:bodyPr>
          <a:lstStyle/>
          <a:p>
            <a:r>
              <a:rPr lang="en-US" sz="2000" dirty="0" smtClean="0"/>
              <a:t>The particular favor God has done for us in Jesus Christ is indeed unmerited!</a:t>
            </a:r>
          </a:p>
          <a:p>
            <a:pPr lvl="1"/>
            <a:r>
              <a:rPr lang="en-US" sz="2000" b="1" u="sng" dirty="0" smtClean="0">
                <a:latin typeface="Palatino Linotype" panose="02040502050505030304" pitchFamily="18" charset="0"/>
              </a:rPr>
              <a:t>Rom 11:5-6</a:t>
            </a:r>
          </a:p>
          <a:p>
            <a:pPr lvl="1"/>
            <a:r>
              <a:rPr lang="en-US" sz="2000" baseline="30000" dirty="0">
                <a:latin typeface="Palatino Linotype" panose="02040502050505030304" pitchFamily="18" charset="0"/>
              </a:rPr>
              <a:t>5 </a:t>
            </a:r>
            <a:r>
              <a:rPr lang="en-US" sz="2000" dirty="0">
                <a:latin typeface="Palatino Linotype" panose="02040502050505030304" pitchFamily="18" charset="0"/>
              </a:rPr>
              <a:t>Even so then at this present time also there is a remnant according to the election of </a:t>
            </a:r>
            <a:r>
              <a:rPr lang="en-US" sz="2000" dirty="0" smtClean="0">
                <a:latin typeface="Palatino Linotype" panose="02040502050505030304" pitchFamily="18" charset="0"/>
              </a:rPr>
              <a:t>grace. </a:t>
            </a:r>
            <a:r>
              <a:rPr lang="en-US" sz="2000" baseline="30000" dirty="0" smtClean="0">
                <a:latin typeface="Palatino Linotype" panose="02040502050505030304" pitchFamily="18" charset="0"/>
              </a:rPr>
              <a:t>6</a:t>
            </a:r>
            <a:r>
              <a:rPr lang="en-US" sz="2000" baseline="30000" dirty="0">
                <a:latin typeface="Palatino Linotype" panose="02040502050505030304" pitchFamily="18" charset="0"/>
              </a:rPr>
              <a:t> </a:t>
            </a:r>
            <a:r>
              <a:rPr lang="en-US" sz="2000" dirty="0">
                <a:latin typeface="Palatino Linotype" panose="02040502050505030304" pitchFamily="18" charset="0"/>
              </a:rPr>
              <a:t>But if it is by grace, it is no more of works: otherwise grace is no more grace</a:t>
            </a:r>
            <a:r>
              <a:rPr lang="en-US" sz="2000" dirty="0" smtClean="0">
                <a:latin typeface="Palatino Linotype" panose="02040502050505030304" pitchFamily="18" charset="0"/>
              </a:rPr>
              <a:t>.</a:t>
            </a:r>
            <a:endParaRPr lang="en-US" sz="2000" dirty="0">
              <a:latin typeface="Palatino Linotype" panose="02040502050505030304" pitchFamily="18" charset="0"/>
            </a:endParaRPr>
          </a:p>
        </p:txBody>
      </p:sp>
    </p:spTree>
    <p:extLst>
      <p:ext uri="{BB962C8B-B14F-4D97-AF65-F5344CB8AC3E}">
        <p14:creationId xmlns:p14="http://schemas.microsoft.com/office/powerpoint/2010/main" val="1066965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bg/>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bldLvl="3" animBg="1"/>
      <p:bldP spid="3" grpId="0" uiExpand="1"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76200"/>
            <a:ext cx="6096000" cy="818677"/>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GRACE in Ephesians 1-2</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2" name="Rectangle 1"/>
          <p:cNvSpPr/>
          <p:nvPr/>
        </p:nvSpPr>
        <p:spPr>
          <a:xfrm>
            <a:off x="304800" y="914400"/>
            <a:ext cx="8611666" cy="5693866"/>
          </a:xfrm>
          <a:prstGeom prst="rect">
            <a:avLst/>
          </a:prstGeom>
          <a:solidFill>
            <a:schemeClr val="bg1"/>
          </a:solidFill>
          <a:ln>
            <a:solidFill>
              <a:schemeClr val="tx1"/>
            </a:solidFill>
          </a:ln>
        </p:spPr>
        <p:txBody>
          <a:bodyPr wrap="square">
            <a:spAutoFit/>
          </a:bodyPr>
          <a:lstStyle/>
          <a:p>
            <a:r>
              <a:rPr lang="en-US" sz="2000" dirty="0" smtClean="0">
                <a:latin typeface="Palatino Linotype" panose="02040502050505030304" pitchFamily="18" charset="0"/>
              </a:rPr>
              <a:t>1</a:t>
            </a:r>
            <a:r>
              <a:rPr lang="en-US" sz="2000" baseline="30000" dirty="0" smtClean="0">
                <a:latin typeface="Palatino Linotype" panose="02040502050505030304" pitchFamily="18" charset="0"/>
              </a:rPr>
              <a:t>2</a:t>
            </a:r>
            <a:r>
              <a:rPr lang="en-US" sz="2000" baseline="30000" dirty="0">
                <a:latin typeface="Palatino Linotype" panose="02040502050505030304" pitchFamily="18" charset="0"/>
              </a:rPr>
              <a:t>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to you and peace from God our Father and the Lord Jesus Christ</a:t>
            </a:r>
            <a:r>
              <a:rPr lang="en-US" sz="2000" dirty="0" smtClean="0">
                <a:latin typeface="Palatino Linotype" panose="02040502050505030304" pitchFamily="18" charset="0"/>
              </a:rPr>
              <a:t>.</a:t>
            </a:r>
          </a:p>
          <a:p>
            <a:endParaRPr lang="en-US" sz="2000" dirty="0">
              <a:latin typeface="Palatino Linotype" panose="02040502050505030304" pitchFamily="18" charset="0"/>
            </a:endParaRPr>
          </a:p>
          <a:p>
            <a:r>
              <a:rPr lang="en-US" sz="2000" dirty="0">
                <a:latin typeface="Palatino Linotype" panose="02040502050505030304" pitchFamily="18" charset="0"/>
              </a:rPr>
              <a:t>1</a:t>
            </a:r>
            <a:r>
              <a:rPr lang="en-US" sz="2000" baseline="30000" dirty="0" smtClean="0">
                <a:latin typeface="Palatino Linotype" panose="02040502050505030304" pitchFamily="18" charset="0"/>
              </a:rPr>
              <a:t>6</a:t>
            </a:r>
            <a:r>
              <a:rPr lang="en-US" sz="2000" baseline="30000" dirty="0">
                <a:latin typeface="Palatino Linotype" panose="02040502050505030304" pitchFamily="18" charset="0"/>
              </a:rPr>
              <a:t> </a:t>
            </a:r>
            <a:r>
              <a:rPr lang="en-US" sz="2000" dirty="0">
                <a:latin typeface="Palatino Linotype" panose="02040502050505030304" pitchFamily="18" charset="0"/>
              </a:rPr>
              <a:t>to the praise of the glory of his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which he freely bestowed on us in the Beloved</a:t>
            </a:r>
            <a:r>
              <a:rPr lang="en-US" sz="2000" dirty="0" smtClean="0">
                <a:latin typeface="Palatino Linotype" panose="02040502050505030304" pitchFamily="18" charset="0"/>
              </a:rPr>
              <a:t>:</a:t>
            </a:r>
            <a:endParaRPr lang="en-US" sz="2000" dirty="0">
              <a:latin typeface="Palatino Linotype" panose="02040502050505030304" pitchFamily="18" charset="0"/>
            </a:endParaRPr>
          </a:p>
          <a:p>
            <a:r>
              <a:rPr lang="en-US" sz="2400" b="1" i="1" dirty="0" smtClean="0"/>
              <a:t>out </a:t>
            </a:r>
            <a:r>
              <a:rPr lang="en-US" sz="2400" b="1" i="1" dirty="0"/>
              <a:t>of his grace arise </a:t>
            </a:r>
            <a:r>
              <a:rPr lang="en-US" sz="2400" b="1" i="1" dirty="0" smtClean="0"/>
              <a:t>redemption, forgiveness…</a:t>
            </a:r>
          </a:p>
          <a:p>
            <a:r>
              <a:rPr lang="en-US" sz="2000" dirty="0" smtClean="0">
                <a:latin typeface="Palatino Linotype" panose="02040502050505030304" pitchFamily="18" charset="0"/>
              </a:rPr>
              <a:t>1</a:t>
            </a:r>
            <a:r>
              <a:rPr lang="en-US" sz="2000" baseline="30000" dirty="0" smtClean="0">
                <a:latin typeface="Palatino Linotype" panose="02040502050505030304" pitchFamily="18" charset="0"/>
              </a:rPr>
              <a:t>7 </a:t>
            </a:r>
            <a:r>
              <a:rPr lang="en-US" sz="2000" dirty="0" smtClean="0">
                <a:latin typeface="Palatino Linotype" panose="02040502050505030304" pitchFamily="18" charset="0"/>
              </a:rPr>
              <a:t>in </a:t>
            </a:r>
            <a:r>
              <a:rPr lang="en-US" sz="2000" dirty="0">
                <a:latin typeface="Palatino Linotype" panose="02040502050505030304" pitchFamily="18" charset="0"/>
              </a:rPr>
              <a:t>whom we have our redemption through his blood, the forgiveness of our trespasses, according to the riches of his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smtClean="0">
                <a:latin typeface="Palatino Linotype" panose="02040502050505030304" pitchFamily="18" charset="0"/>
              </a:rPr>
              <a:t>,</a:t>
            </a:r>
          </a:p>
          <a:p>
            <a:endParaRPr lang="en-US" sz="2000" dirty="0">
              <a:latin typeface="Palatino Linotype" panose="02040502050505030304" pitchFamily="18" charset="0"/>
            </a:endParaRPr>
          </a:p>
          <a:p>
            <a:r>
              <a:rPr lang="en-US" sz="2000" dirty="0" smtClean="0">
                <a:latin typeface="Palatino Linotype" panose="02040502050505030304" pitchFamily="18" charset="0"/>
              </a:rPr>
              <a:t>2</a:t>
            </a:r>
            <a:r>
              <a:rPr lang="en-US" sz="2000" baseline="30000" dirty="0" smtClean="0">
                <a:latin typeface="Palatino Linotype" panose="02040502050505030304" pitchFamily="18" charset="0"/>
              </a:rPr>
              <a:t>5</a:t>
            </a:r>
            <a:r>
              <a:rPr lang="en-US" sz="2000" baseline="30000" dirty="0">
                <a:latin typeface="Palatino Linotype" panose="02040502050505030304" pitchFamily="18" charset="0"/>
              </a:rPr>
              <a:t> </a:t>
            </a:r>
            <a:r>
              <a:rPr lang="en-US" sz="2000" dirty="0">
                <a:latin typeface="Palatino Linotype" panose="02040502050505030304" pitchFamily="18" charset="0"/>
              </a:rPr>
              <a:t>even when we were dead through our trespasses, made us alive together with Christ (by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have ye been saved</a:t>
            </a:r>
            <a:r>
              <a:rPr lang="en-US" sz="2000" dirty="0" smtClean="0">
                <a:latin typeface="Palatino Linotype" panose="02040502050505030304" pitchFamily="18" charset="0"/>
              </a:rPr>
              <a:t>)</a:t>
            </a:r>
            <a:endParaRPr lang="en-US" sz="2400" dirty="0"/>
          </a:p>
          <a:p>
            <a:r>
              <a:rPr lang="en-US" sz="2000" dirty="0" smtClean="0">
                <a:latin typeface="Palatino Linotype" panose="02040502050505030304" pitchFamily="18" charset="0"/>
              </a:rPr>
              <a:t>2</a:t>
            </a:r>
            <a:r>
              <a:rPr lang="en-US" sz="2000" baseline="30000" dirty="0" smtClean="0">
                <a:latin typeface="Palatino Linotype" panose="02040502050505030304" pitchFamily="18" charset="0"/>
              </a:rPr>
              <a:t>7</a:t>
            </a:r>
            <a:r>
              <a:rPr lang="en-US" sz="2000" baseline="30000" dirty="0">
                <a:latin typeface="Palatino Linotype" panose="02040502050505030304" pitchFamily="18" charset="0"/>
              </a:rPr>
              <a:t> </a:t>
            </a:r>
            <a:r>
              <a:rPr lang="en-US" sz="2000" dirty="0">
                <a:latin typeface="Palatino Linotype" panose="02040502050505030304" pitchFamily="18" charset="0"/>
              </a:rPr>
              <a:t>that in the ages to come he might show the exceeding riches of his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in kindness toward us in Christ Jesus</a:t>
            </a:r>
            <a:r>
              <a:rPr lang="en-US" sz="2000" dirty="0" smtClean="0">
                <a:latin typeface="Palatino Linotype" panose="02040502050505030304" pitchFamily="18" charset="0"/>
              </a:rPr>
              <a:t>:</a:t>
            </a:r>
            <a:endParaRPr lang="en-US" sz="2000" dirty="0">
              <a:latin typeface="Palatino Linotype" panose="02040502050505030304" pitchFamily="18" charset="0"/>
            </a:endParaRPr>
          </a:p>
          <a:p>
            <a:r>
              <a:rPr lang="en-US" sz="2000" dirty="0">
                <a:latin typeface="Palatino Linotype" panose="02040502050505030304" pitchFamily="18" charset="0"/>
              </a:rPr>
              <a:t>2</a:t>
            </a:r>
            <a:r>
              <a:rPr lang="en-US" sz="2000" baseline="30000" dirty="0" smtClean="0">
                <a:latin typeface="Palatino Linotype" panose="02040502050505030304" pitchFamily="18" charset="0"/>
              </a:rPr>
              <a:t>8</a:t>
            </a:r>
            <a:r>
              <a:rPr lang="en-US" sz="2000" baseline="30000" dirty="0">
                <a:latin typeface="Palatino Linotype" panose="02040502050505030304" pitchFamily="18" charset="0"/>
              </a:rPr>
              <a:t> </a:t>
            </a:r>
            <a:r>
              <a:rPr lang="en-US" sz="2000" dirty="0">
                <a:latin typeface="Palatino Linotype" panose="02040502050505030304" pitchFamily="18" charset="0"/>
              </a:rPr>
              <a:t>for by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have ye been saved through faith</a:t>
            </a:r>
            <a:r>
              <a:rPr lang="en-US" sz="2000" dirty="0" smtClean="0">
                <a:latin typeface="Palatino Linotype" panose="02040502050505030304" pitchFamily="18" charset="0"/>
              </a:rPr>
              <a:t>;</a:t>
            </a:r>
          </a:p>
          <a:p>
            <a:pPr lvl="1"/>
            <a:r>
              <a:rPr lang="en-US" sz="2000" b="1" i="1" dirty="0" smtClean="0"/>
              <a:t>Paul’s </a:t>
            </a:r>
            <a:r>
              <a:rPr lang="en-US" sz="2000" b="1" i="1" dirty="0"/>
              <a:t>commentary on this </a:t>
            </a:r>
            <a:r>
              <a:rPr lang="en-US" sz="2000" b="1" i="1" dirty="0" smtClean="0"/>
              <a:t>was…</a:t>
            </a:r>
            <a:endParaRPr lang="en-US" sz="2000" b="1" i="1" dirty="0"/>
          </a:p>
          <a:p>
            <a:pPr lvl="1"/>
            <a:r>
              <a:rPr lang="en-US" sz="2000" dirty="0" smtClean="0">
                <a:latin typeface="Palatino Linotype" panose="02040502050505030304" pitchFamily="18" charset="0"/>
              </a:rPr>
              <a:t>and </a:t>
            </a:r>
            <a:r>
              <a:rPr lang="en-US" sz="2000" dirty="0">
                <a:latin typeface="Palatino Linotype" panose="02040502050505030304" pitchFamily="18" charset="0"/>
              </a:rPr>
              <a:t>that not of yourselves, it is the gift of God</a:t>
            </a:r>
            <a:r>
              <a:rPr lang="en-US" sz="2000" dirty="0" smtClean="0">
                <a:latin typeface="Palatino Linotype" panose="02040502050505030304" pitchFamily="18" charset="0"/>
              </a:rPr>
              <a:t>; </a:t>
            </a:r>
            <a:r>
              <a:rPr lang="en-US" sz="2000" baseline="30000" dirty="0">
                <a:latin typeface="Palatino Linotype" panose="02040502050505030304" pitchFamily="18" charset="0"/>
              </a:rPr>
              <a:t>9 </a:t>
            </a:r>
            <a:r>
              <a:rPr lang="en-US" sz="2000" dirty="0">
                <a:latin typeface="Palatino Linotype" panose="02040502050505030304" pitchFamily="18" charset="0"/>
              </a:rPr>
              <a:t>not of works, that no man should glory. </a:t>
            </a:r>
            <a:endParaRPr lang="en-US" sz="2000" dirty="0" smtClean="0">
              <a:latin typeface="Palatino Linotype" panose="02040502050505030304" pitchFamily="18" charset="0"/>
            </a:endParaRPr>
          </a:p>
          <a:p>
            <a:pPr lvl="1"/>
            <a:r>
              <a:rPr lang="en-US" sz="2000" b="1" dirty="0" smtClean="0"/>
              <a:t>Notice </a:t>
            </a:r>
            <a:r>
              <a:rPr lang="en-US" sz="2000" b="1" dirty="0"/>
              <a:t>here: “not of works” means “not of yourselves, that no one may glory</a:t>
            </a:r>
            <a:r>
              <a:rPr lang="en-US" sz="2000" b="1" dirty="0" smtClean="0"/>
              <a:t>.”</a:t>
            </a:r>
            <a:endParaRPr lang="en-US" sz="2400" b="1" dirty="0"/>
          </a:p>
        </p:txBody>
      </p:sp>
      <p:sp>
        <p:nvSpPr>
          <p:cNvPr id="5" name="Rounded Rectangle 4"/>
          <p:cNvSpPr/>
          <p:nvPr/>
        </p:nvSpPr>
        <p:spPr>
          <a:xfrm>
            <a:off x="1015916" y="3056723"/>
            <a:ext cx="8051884" cy="1591477"/>
          </a:xfrm>
          <a:prstGeom prst="roundRect">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231850" y="3145603"/>
            <a:ext cx="7543800" cy="1446550"/>
          </a:xfrm>
          <a:prstGeom prst="rect">
            <a:avLst/>
          </a:prstGeom>
          <a:noFill/>
        </p:spPr>
        <p:txBody>
          <a:bodyPr wrap="square" lIns="91440" tIns="45720" rIns="91440" bIns="45720">
            <a:spAutoFit/>
          </a:bodyPr>
          <a:lstStyle/>
          <a:p>
            <a:r>
              <a:rPr lang="en-US" sz="2200" b="1" i="1" cap="none" spc="0" dirty="0" smtClean="0">
                <a:ln w="17780" cmpd="sng">
                  <a:solidFill>
                    <a:schemeClr val="tx1"/>
                  </a:solidFill>
                  <a:prstDash val="solid"/>
                  <a:miter lim="800000"/>
                </a:ln>
                <a:solidFill>
                  <a:schemeClr val="bg1"/>
                </a:solidFill>
                <a:effectLst>
                  <a:outerShdw blurRad="55000" dist="50800" dir="5400000" algn="tl">
                    <a:srgbClr val="000000">
                      <a:alpha val="33000"/>
                    </a:srgbClr>
                  </a:outerShdw>
                </a:effectLst>
              </a:rPr>
              <a:t>Judges 7:2</a:t>
            </a:r>
          </a:p>
          <a:p>
            <a:r>
              <a:rPr lang="en-US" sz="2200" b="1" dirty="0" smtClean="0">
                <a:solidFill>
                  <a:schemeClr val="bg1"/>
                </a:solidFill>
                <a:effectLst>
                  <a:outerShdw blurRad="38100" dist="38100" dir="2700000" algn="tl">
                    <a:srgbClr val="000000">
                      <a:alpha val="43137"/>
                    </a:srgbClr>
                  </a:outerShdw>
                </a:effectLst>
              </a:rPr>
              <a:t>The </a:t>
            </a:r>
            <a:r>
              <a:rPr lang="en-US" sz="2200" b="1" cap="small" dirty="0" smtClean="0">
                <a:solidFill>
                  <a:schemeClr val="bg1"/>
                </a:solidFill>
                <a:effectLst>
                  <a:outerShdw blurRad="38100" dist="38100" dir="2700000" algn="tl">
                    <a:srgbClr val="000000">
                      <a:alpha val="43137"/>
                    </a:srgbClr>
                  </a:outerShdw>
                </a:effectLst>
              </a:rPr>
              <a:t>Lord</a:t>
            </a:r>
            <a:r>
              <a:rPr lang="en-US" sz="2200" b="1" dirty="0" smtClean="0">
                <a:solidFill>
                  <a:schemeClr val="bg1"/>
                </a:solidFill>
                <a:effectLst>
                  <a:outerShdw blurRad="38100" dist="38100" dir="2700000" algn="tl">
                    <a:srgbClr val="000000">
                      <a:alpha val="43137"/>
                    </a:srgbClr>
                  </a:outerShdw>
                </a:effectLst>
              </a:rPr>
              <a:t> said to Gideon, “The people who are with you are too many for Me to give </a:t>
            </a:r>
            <a:r>
              <a:rPr lang="en-US" sz="2200" b="1" dirty="0" err="1" smtClean="0">
                <a:solidFill>
                  <a:schemeClr val="bg1"/>
                </a:solidFill>
                <a:effectLst>
                  <a:outerShdw blurRad="38100" dist="38100" dir="2700000" algn="tl">
                    <a:srgbClr val="000000">
                      <a:alpha val="43137"/>
                    </a:srgbClr>
                  </a:outerShdw>
                </a:effectLst>
              </a:rPr>
              <a:t>Midian</a:t>
            </a:r>
            <a:r>
              <a:rPr lang="en-US" sz="2200" b="1" dirty="0" smtClean="0">
                <a:solidFill>
                  <a:schemeClr val="bg1"/>
                </a:solidFill>
                <a:effectLst>
                  <a:outerShdw blurRad="38100" dist="38100" dir="2700000" algn="tl">
                    <a:srgbClr val="000000">
                      <a:alpha val="43137"/>
                    </a:srgbClr>
                  </a:outerShdw>
                </a:effectLst>
              </a:rPr>
              <a:t> into their hands, for Israel would become boastful, saying, ‘My own power has delivered me.’”</a:t>
            </a:r>
            <a:endParaRPr lang="en-US" sz="2200" b="1" dirty="0" smtClean="0">
              <a:ln w="17780" cmpd="sng">
                <a:solidFill>
                  <a:schemeClr val="tx1"/>
                </a:solidFill>
                <a:prstDash val="solid"/>
                <a:miter lim="800000"/>
              </a:ln>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5005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bldLvl="3" animBg="1"/>
      <p:bldP spid="5" grpId="0" animBg="1"/>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76200"/>
            <a:ext cx="6096000" cy="818677"/>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GRACE in Ephesians 1-2</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2" name="Rectangle 1"/>
          <p:cNvSpPr/>
          <p:nvPr/>
        </p:nvSpPr>
        <p:spPr>
          <a:xfrm>
            <a:off x="304800" y="914400"/>
            <a:ext cx="8611666" cy="5755422"/>
          </a:xfrm>
          <a:prstGeom prst="rect">
            <a:avLst/>
          </a:prstGeom>
          <a:solidFill>
            <a:schemeClr val="bg1"/>
          </a:solidFill>
          <a:ln>
            <a:solidFill>
              <a:schemeClr val="tx1"/>
            </a:solidFill>
          </a:ln>
        </p:spPr>
        <p:txBody>
          <a:bodyPr wrap="square">
            <a:spAutoFit/>
          </a:bodyPr>
          <a:lstStyle/>
          <a:p>
            <a:r>
              <a:rPr lang="en-US" sz="2000" dirty="0" smtClean="0">
                <a:latin typeface="Palatino Linotype" panose="02040502050505030304" pitchFamily="18" charset="0"/>
              </a:rPr>
              <a:t>1</a:t>
            </a:r>
            <a:r>
              <a:rPr lang="en-US" sz="2000" baseline="30000" dirty="0" smtClean="0">
                <a:latin typeface="Palatino Linotype" panose="02040502050505030304" pitchFamily="18" charset="0"/>
              </a:rPr>
              <a:t>2</a:t>
            </a:r>
            <a:r>
              <a:rPr lang="en-US" sz="2000" baseline="30000" dirty="0">
                <a:latin typeface="Palatino Linotype" panose="02040502050505030304" pitchFamily="18" charset="0"/>
              </a:rPr>
              <a:t>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to you and peace from God our Father and the Lord Jesus Christ</a:t>
            </a:r>
            <a:r>
              <a:rPr lang="en-US" sz="2000" dirty="0" smtClean="0">
                <a:latin typeface="Palatino Linotype" panose="02040502050505030304" pitchFamily="18" charset="0"/>
              </a:rPr>
              <a:t>.</a:t>
            </a:r>
          </a:p>
          <a:p>
            <a:endParaRPr lang="en-US" sz="2000" dirty="0">
              <a:latin typeface="Palatino Linotype" panose="02040502050505030304" pitchFamily="18" charset="0"/>
            </a:endParaRPr>
          </a:p>
          <a:p>
            <a:r>
              <a:rPr lang="en-US" sz="2000" dirty="0">
                <a:latin typeface="Palatino Linotype" panose="02040502050505030304" pitchFamily="18" charset="0"/>
              </a:rPr>
              <a:t>1</a:t>
            </a:r>
            <a:r>
              <a:rPr lang="en-US" sz="2000" baseline="30000" dirty="0" smtClean="0">
                <a:latin typeface="Palatino Linotype" panose="02040502050505030304" pitchFamily="18" charset="0"/>
              </a:rPr>
              <a:t>6</a:t>
            </a:r>
            <a:r>
              <a:rPr lang="en-US" sz="2000" baseline="30000" dirty="0">
                <a:latin typeface="Palatino Linotype" panose="02040502050505030304" pitchFamily="18" charset="0"/>
              </a:rPr>
              <a:t> </a:t>
            </a:r>
            <a:r>
              <a:rPr lang="en-US" sz="2000" dirty="0">
                <a:latin typeface="Palatino Linotype" panose="02040502050505030304" pitchFamily="18" charset="0"/>
              </a:rPr>
              <a:t>to the praise of the glory of his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which he freely bestowed on us in the Beloved</a:t>
            </a:r>
            <a:r>
              <a:rPr lang="en-US" sz="2000" dirty="0" smtClean="0">
                <a:latin typeface="Palatino Linotype" panose="02040502050505030304" pitchFamily="18" charset="0"/>
              </a:rPr>
              <a:t>:</a:t>
            </a:r>
            <a:endParaRPr lang="en-US" sz="2000" dirty="0">
              <a:latin typeface="Palatino Linotype" panose="02040502050505030304" pitchFamily="18" charset="0"/>
            </a:endParaRPr>
          </a:p>
          <a:p>
            <a:r>
              <a:rPr lang="en-US" sz="2400" b="1" i="1" dirty="0" smtClean="0"/>
              <a:t>out </a:t>
            </a:r>
            <a:r>
              <a:rPr lang="en-US" sz="2400" b="1" i="1" dirty="0"/>
              <a:t>of his grace arise </a:t>
            </a:r>
            <a:r>
              <a:rPr lang="en-US" sz="2400" b="1" i="1" dirty="0" smtClean="0"/>
              <a:t>redemption, forgiveness…</a:t>
            </a:r>
          </a:p>
          <a:p>
            <a:r>
              <a:rPr lang="en-US" sz="2000" dirty="0" smtClean="0">
                <a:latin typeface="Palatino Linotype" panose="02040502050505030304" pitchFamily="18" charset="0"/>
              </a:rPr>
              <a:t>1</a:t>
            </a:r>
            <a:r>
              <a:rPr lang="en-US" sz="2000" baseline="30000" dirty="0" smtClean="0">
                <a:latin typeface="Palatino Linotype" panose="02040502050505030304" pitchFamily="18" charset="0"/>
              </a:rPr>
              <a:t>7 </a:t>
            </a:r>
            <a:r>
              <a:rPr lang="en-US" sz="2000" dirty="0" smtClean="0">
                <a:latin typeface="Palatino Linotype" panose="02040502050505030304" pitchFamily="18" charset="0"/>
              </a:rPr>
              <a:t>in </a:t>
            </a:r>
            <a:r>
              <a:rPr lang="en-US" sz="2000" dirty="0">
                <a:latin typeface="Palatino Linotype" panose="02040502050505030304" pitchFamily="18" charset="0"/>
              </a:rPr>
              <a:t>whom we have our redemption through his blood, the forgiveness of our trespasses, according to the riches of his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smtClean="0">
                <a:latin typeface="Palatino Linotype" panose="02040502050505030304" pitchFamily="18" charset="0"/>
              </a:rPr>
              <a:t>,</a:t>
            </a:r>
          </a:p>
          <a:p>
            <a:endParaRPr lang="en-US" sz="2000" dirty="0">
              <a:latin typeface="Palatino Linotype" panose="02040502050505030304" pitchFamily="18" charset="0"/>
            </a:endParaRPr>
          </a:p>
          <a:p>
            <a:r>
              <a:rPr lang="en-US" sz="2000" dirty="0" smtClean="0">
                <a:latin typeface="Palatino Linotype" panose="02040502050505030304" pitchFamily="18" charset="0"/>
              </a:rPr>
              <a:t>2</a:t>
            </a:r>
            <a:r>
              <a:rPr lang="en-US" sz="2000" baseline="30000" dirty="0" smtClean="0">
                <a:latin typeface="Palatino Linotype" panose="02040502050505030304" pitchFamily="18" charset="0"/>
              </a:rPr>
              <a:t>5</a:t>
            </a:r>
            <a:r>
              <a:rPr lang="en-US" sz="2000" baseline="30000" dirty="0">
                <a:latin typeface="Palatino Linotype" panose="02040502050505030304" pitchFamily="18" charset="0"/>
              </a:rPr>
              <a:t> </a:t>
            </a:r>
            <a:r>
              <a:rPr lang="en-US" sz="2000" dirty="0">
                <a:latin typeface="Palatino Linotype" panose="02040502050505030304" pitchFamily="18" charset="0"/>
              </a:rPr>
              <a:t>even when we were dead through our trespasses, made us alive together with Christ (by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have ye been saved</a:t>
            </a:r>
            <a:r>
              <a:rPr lang="en-US" sz="2000" dirty="0" smtClean="0">
                <a:latin typeface="Palatino Linotype" panose="02040502050505030304" pitchFamily="18" charset="0"/>
              </a:rPr>
              <a:t>)</a:t>
            </a:r>
            <a:endParaRPr lang="en-US" sz="2400" dirty="0"/>
          </a:p>
          <a:p>
            <a:r>
              <a:rPr lang="en-US" sz="2000" dirty="0" smtClean="0">
                <a:latin typeface="Palatino Linotype" panose="02040502050505030304" pitchFamily="18" charset="0"/>
              </a:rPr>
              <a:t>2</a:t>
            </a:r>
            <a:r>
              <a:rPr lang="en-US" sz="2000" baseline="30000" dirty="0" smtClean="0">
                <a:latin typeface="Palatino Linotype" panose="02040502050505030304" pitchFamily="18" charset="0"/>
              </a:rPr>
              <a:t>7</a:t>
            </a:r>
            <a:r>
              <a:rPr lang="en-US" sz="2000" baseline="30000" dirty="0">
                <a:latin typeface="Palatino Linotype" panose="02040502050505030304" pitchFamily="18" charset="0"/>
              </a:rPr>
              <a:t> </a:t>
            </a:r>
            <a:r>
              <a:rPr lang="en-US" sz="2000" dirty="0">
                <a:latin typeface="Palatino Linotype" panose="02040502050505030304" pitchFamily="18" charset="0"/>
              </a:rPr>
              <a:t>that in the ages to come he might show the exceeding riches of his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in kindness toward us in Christ Jesus</a:t>
            </a:r>
            <a:r>
              <a:rPr lang="en-US" sz="2000" dirty="0" smtClean="0">
                <a:latin typeface="Palatino Linotype" panose="02040502050505030304" pitchFamily="18" charset="0"/>
              </a:rPr>
              <a:t>:</a:t>
            </a:r>
            <a:endParaRPr lang="en-US" sz="2000" dirty="0">
              <a:latin typeface="Palatino Linotype" panose="02040502050505030304" pitchFamily="18" charset="0"/>
            </a:endParaRPr>
          </a:p>
          <a:p>
            <a:r>
              <a:rPr lang="en-US" sz="2000" dirty="0">
                <a:latin typeface="Palatino Linotype" panose="02040502050505030304" pitchFamily="18" charset="0"/>
              </a:rPr>
              <a:t>2</a:t>
            </a:r>
            <a:r>
              <a:rPr lang="en-US" sz="2000" baseline="30000" dirty="0" smtClean="0">
                <a:latin typeface="Palatino Linotype" panose="02040502050505030304" pitchFamily="18" charset="0"/>
              </a:rPr>
              <a:t>8</a:t>
            </a:r>
            <a:r>
              <a:rPr lang="en-US" sz="2000" baseline="30000" dirty="0">
                <a:latin typeface="Palatino Linotype" panose="02040502050505030304" pitchFamily="18" charset="0"/>
              </a:rPr>
              <a:t> </a:t>
            </a:r>
            <a:r>
              <a:rPr lang="en-US" sz="2000" dirty="0">
                <a:latin typeface="Palatino Linotype" panose="02040502050505030304" pitchFamily="18" charset="0"/>
              </a:rPr>
              <a:t>for by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have ye been saved through faith</a:t>
            </a:r>
            <a:r>
              <a:rPr lang="en-US" sz="2000" dirty="0" smtClean="0">
                <a:latin typeface="Palatino Linotype" panose="02040502050505030304" pitchFamily="18" charset="0"/>
              </a:rPr>
              <a:t>;</a:t>
            </a:r>
          </a:p>
          <a:p>
            <a:pPr lvl="1"/>
            <a:r>
              <a:rPr lang="en-US" sz="2000" b="1" i="1" dirty="0" smtClean="0"/>
              <a:t>Paul’s </a:t>
            </a:r>
            <a:r>
              <a:rPr lang="en-US" sz="2000" b="1" i="1" dirty="0"/>
              <a:t>commentary on this </a:t>
            </a:r>
            <a:r>
              <a:rPr lang="en-US" sz="2000" b="1" i="1" dirty="0" smtClean="0"/>
              <a:t>was…</a:t>
            </a:r>
            <a:endParaRPr lang="en-US" sz="2000" b="1" i="1" dirty="0"/>
          </a:p>
          <a:p>
            <a:pPr lvl="1"/>
            <a:r>
              <a:rPr lang="en-US" sz="2000" dirty="0" smtClean="0">
                <a:latin typeface="Palatino Linotype" panose="02040502050505030304" pitchFamily="18" charset="0"/>
              </a:rPr>
              <a:t>and </a:t>
            </a:r>
            <a:r>
              <a:rPr lang="en-US" sz="2000" dirty="0">
                <a:latin typeface="Palatino Linotype" panose="02040502050505030304" pitchFamily="18" charset="0"/>
              </a:rPr>
              <a:t>that not of yourselves, it is the gift of God</a:t>
            </a:r>
            <a:r>
              <a:rPr lang="en-US" sz="2000" dirty="0" smtClean="0">
                <a:latin typeface="Palatino Linotype" panose="02040502050505030304" pitchFamily="18" charset="0"/>
              </a:rPr>
              <a:t>; </a:t>
            </a:r>
            <a:r>
              <a:rPr lang="en-US" sz="2000" baseline="30000" dirty="0">
                <a:latin typeface="Palatino Linotype" panose="02040502050505030304" pitchFamily="18" charset="0"/>
              </a:rPr>
              <a:t>9 </a:t>
            </a:r>
            <a:r>
              <a:rPr lang="en-US" sz="2000" dirty="0">
                <a:latin typeface="Palatino Linotype" panose="02040502050505030304" pitchFamily="18" charset="0"/>
              </a:rPr>
              <a:t>not of works, that no man should glory. </a:t>
            </a:r>
            <a:endParaRPr lang="en-US" sz="2000" dirty="0" smtClean="0">
              <a:latin typeface="Palatino Linotype" panose="02040502050505030304" pitchFamily="18" charset="0"/>
            </a:endParaRPr>
          </a:p>
          <a:p>
            <a:pPr lvl="1"/>
            <a:endParaRPr lang="en-US" sz="2000" dirty="0" smtClean="0">
              <a:latin typeface="Palatino Linotype" panose="02040502050505030304" pitchFamily="18" charset="0"/>
            </a:endParaRPr>
          </a:p>
          <a:p>
            <a:pPr lvl="1"/>
            <a:endParaRPr lang="en-US" sz="2000" b="1" dirty="0"/>
          </a:p>
        </p:txBody>
      </p:sp>
      <p:sp>
        <p:nvSpPr>
          <p:cNvPr id="3" name="Rounded Rectangle 2"/>
          <p:cNvSpPr/>
          <p:nvPr/>
        </p:nvSpPr>
        <p:spPr>
          <a:xfrm>
            <a:off x="1295400" y="5255244"/>
            <a:ext cx="2514600" cy="36880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urved Left Arrow 6"/>
          <p:cNvSpPr/>
          <p:nvPr/>
        </p:nvSpPr>
        <p:spPr>
          <a:xfrm rot="15625190" flipH="1">
            <a:off x="3245775" y="3648544"/>
            <a:ext cx="908394" cy="410562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Curved Left Arrow 7"/>
          <p:cNvSpPr/>
          <p:nvPr/>
        </p:nvSpPr>
        <p:spPr>
          <a:xfrm rot="12663874" flipH="1">
            <a:off x="1729877" y="4830054"/>
            <a:ext cx="412906" cy="990837"/>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 8"/>
          <p:cNvSpPr/>
          <p:nvPr/>
        </p:nvSpPr>
        <p:spPr>
          <a:xfrm>
            <a:off x="3352800" y="5486400"/>
            <a:ext cx="615874" cy="1107996"/>
          </a:xfrm>
          <a:prstGeom prst="rect">
            <a:avLst/>
          </a:prstGeom>
          <a:noFill/>
        </p:spPr>
        <p:txBody>
          <a:bodyPr wrap="none" lIns="91440" tIns="45720" rIns="91440" bIns="45720">
            <a:spAutoFit/>
          </a:bodyPr>
          <a:lstStyle/>
          <a:p>
            <a:pPr algn="ctr"/>
            <a:r>
              <a:rPr lang="en-US" sz="6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1086990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3" animBg="1"/>
      <p:bldP spid="7" grpId="0" animBg="1"/>
      <p:bldP spid="8" grpId="0" animBg="1"/>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76200"/>
            <a:ext cx="6096000" cy="818677"/>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GRACE in Ephesians 1-2</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2" name="Rectangle 1"/>
          <p:cNvSpPr/>
          <p:nvPr/>
        </p:nvSpPr>
        <p:spPr>
          <a:xfrm>
            <a:off x="304800" y="914400"/>
            <a:ext cx="8611666" cy="5755422"/>
          </a:xfrm>
          <a:prstGeom prst="rect">
            <a:avLst/>
          </a:prstGeom>
          <a:solidFill>
            <a:schemeClr val="bg1"/>
          </a:solidFill>
          <a:ln>
            <a:solidFill>
              <a:schemeClr val="tx1"/>
            </a:solidFill>
          </a:ln>
        </p:spPr>
        <p:txBody>
          <a:bodyPr wrap="square">
            <a:spAutoFit/>
          </a:bodyPr>
          <a:lstStyle/>
          <a:p>
            <a:r>
              <a:rPr lang="en-US" sz="2000" dirty="0" smtClean="0">
                <a:latin typeface="Palatino Linotype" panose="02040502050505030304" pitchFamily="18" charset="0"/>
              </a:rPr>
              <a:t>1</a:t>
            </a:r>
            <a:r>
              <a:rPr lang="en-US" sz="2000" baseline="30000" dirty="0" smtClean="0">
                <a:latin typeface="Palatino Linotype" panose="02040502050505030304" pitchFamily="18" charset="0"/>
              </a:rPr>
              <a:t>2</a:t>
            </a:r>
            <a:r>
              <a:rPr lang="en-US" sz="2000" baseline="30000" dirty="0">
                <a:latin typeface="Palatino Linotype" panose="02040502050505030304" pitchFamily="18" charset="0"/>
              </a:rPr>
              <a:t>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to you and peace from God our Father and the Lord Jesus Christ</a:t>
            </a:r>
            <a:r>
              <a:rPr lang="en-US" sz="2000" dirty="0" smtClean="0">
                <a:latin typeface="Palatino Linotype" panose="02040502050505030304" pitchFamily="18" charset="0"/>
              </a:rPr>
              <a:t>.</a:t>
            </a:r>
          </a:p>
          <a:p>
            <a:endParaRPr lang="en-US" sz="2000" dirty="0">
              <a:latin typeface="Palatino Linotype" panose="02040502050505030304" pitchFamily="18" charset="0"/>
            </a:endParaRPr>
          </a:p>
          <a:p>
            <a:r>
              <a:rPr lang="en-US" sz="2000" dirty="0">
                <a:latin typeface="Palatino Linotype" panose="02040502050505030304" pitchFamily="18" charset="0"/>
              </a:rPr>
              <a:t>1</a:t>
            </a:r>
            <a:r>
              <a:rPr lang="en-US" sz="2000" baseline="30000" dirty="0" smtClean="0">
                <a:latin typeface="Palatino Linotype" panose="02040502050505030304" pitchFamily="18" charset="0"/>
              </a:rPr>
              <a:t>6</a:t>
            </a:r>
            <a:r>
              <a:rPr lang="en-US" sz="2000" baseline="30000" dirty="0">
                <a:latin typeface="Palatino Linotype" panose="02040502050505030304" pitchFamily="18" charset="0"/>
              </a:rPr>
              <a:t> </a:t>
            </a:r>
            <a:r>
              <a:rPr lang="en-US" sz="2000" dirty="0">
                <a:latin typeface="Palatino Linotype" panose="02040502050505030304" pitchFamily="18" charset="0"/>
              </a:rPr>
              <a:t>to the praise of the glory of his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which he freely bestowed on us in the Beloved</a:t>
            </a:r>
            <a:r>
              <a:rPr lang="en-US" sz="2000" dirty="0" smtClean="0">
                <a:latin typeface="Palatino Linotype" panose="02040502050505030304" pitchFamily="18" charset="0"/>
              </a:rPr>
              <a:t>:</a:t>
            </a:r>
            <a:endParaRPr lang="en-US" sz="2000" dirty="0">
              <a:latin typeface="Palatino Linotype" panose="02040502050505030304" pitchFamily="18" charset="0"/>
            </a:endParaRPr>
          </a:p>
          <a:p>
            <a:r>
              <a:rPr lang="en-US" sz="2400" b="1" i="1" dirty="0" smtClean="0"/>
              <a:t>out </a:t>
            </a:r>
            <a:r>
              <a:rPr lang="en-US" sz="2400" b="1" i="1" dirty="0"/>
              <a:t>of his grace arise </a:t>
            </a:r>
            <a:r>
              <a:rPr lang="en-US" sz="2400" b="1" i="1" dirty="0" smtClean="0"/>
              <a:t>redemption, forgiveness…</a:t>
            </a:r>
          </a:p>
          <a:p>
            <a:r>
              <a:rPr lang="en-US" sz="2000" dirty="0" smtClean="0">
                <a:latin typeface="Palatino Linotype" panose="02040502050505030304" pitchFamily="18" charset="0"/>
              </a:rPr>
              <a:t>1</a:t>
            </a:r>
            <a:r>
              <a:rPr lang="en-US" sz="2000" baseline="30000" dirty="0" smtClean="0">
                <a:latin typeface="Palatino Linotype" panose="02040502050505030304" pitchFamily="18" charset="0"/>
              </a:rPr>
              <a:t>7 </a:t>
            </a:r>
            <a:r>
              <a:rPr lang="en-US" sz="2000" dirty="0" smtClean="0">
                <a:latin typeface="Palatino Linotype" panose="02040502050505030304" pitchFamily="18" charset="0"/>
              </a:rPr>
              <a:t>in </a:t>
            </a:r>
            <a:r>
              <a:rPr lang="en-US" sz="2000" dirty="0">
                <a:latin typeface="Palatino Linotype" panose="02040502050505030304" pitchFamily="18" charset="0"/>
              </a:rPr>
              <a:t>whom we have our redemption through his blood, the forgiveness of our trespasses, according to the riches of his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smtClean="0">
                <a:latin typeface="Palatino Linotype" panose="02040502050505030304" pitchFamily="18" charset="0"/>
              </a:rPr>
              <a:t>,</a:t>
            </a:r>
          </a:p>
          <a:p>
            <a:endParaRPr lang="en-US" sz="2000" dirty="0">
              <a:latin typeface="Palatino Linotype" panose="02040502050505030304" pitchFamily="18" charset="0"/>
            </a:endParaRPr>
          </a:p>
          <a:p>
            <a:r>
              <a:rPr lang="en-US" sz="2000" dirty="0" smtClean="0">
                <a:latin typeface="Palatino Linotype" panose="02040502050505030304" pitchFamily="18" charset="0"/>
              </a:rPr>
              <a:t>2</a:t>
            </a:r>
            <a:r>
              <a:rPr lang="en-US" sz="2000" baseline="30000" dirty="0" smtClean="0">
                <a:latin typeface="Palatino Linotype" panose="02040502050505030304" pitchFamily="18" charset="0"/>
              </a:rPr>
              <a:t>5</a:t>
            </a:r>
            <a:r>
              <a:rPr lang="en-US" sz="2000" baseline="30000" dirty="0">
                <a:latin typeface="Palatino Linotype" panose="02040502050505030304" pitchFamily="18" charset="0"/>
              </a:rPr>
              <a:t> </a:t>
            </a:r>
            <a:r>
              <a:rPr lang="en-US" sz="2000" dirty="0">
                <a:latin typeface="Palatino Linotype" panose="02040502050505030304" pitchFamily="18" charset="0"/>
              </a:rPr>
              <a:t>even when we were dead through our trespasses, made us alive together with Christ (by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have ye been saved</a:t>
            </a:r>
            <a:r>
              <a:rPr lang="en-US" sz="2000" dirty="0" smtClean="0">
                <a:latin typeface="Palatino Linotype" panose="02040502050505030304" pitchFamily="18" charset="0"/>
              </a:rPr>
              <a:t>)</a:t>
            </a:r>
            <a:endParaRPr lang="en-US" sz="2400" dirty="0"/>
          </a:p>
          <a:p>
            <a:r>
              <a:rPr lang="en-US" sz="2000" dirty="0" smtClean="0">
                <a:latin typeface="Palatino Linotype" panose="02040502050505030304" pitchFamily="18" charset="0"/>
              </a:rPr>
              <a:t>2</a:t>
            </a:r>
            <a:r>
              <a:rPr lang="en-US" sz="2000" baseline="30000" dirty="0" smtClean="0">
                <a:latin typeface="Palatino Linotype" panose="02040502050505030304" pitchFamily="18" charset="0"/>
              </a:rPr>
              <a:t>7</a:t>
            </a:r>
            <a:r>
              <a:rPr lang="en-US" sz="2000" baseline="30000" dirty="0">
                <a:latin typeface="Palatino Linotype" panose="02040502050505030304" pitchFamily="18" charset="0"/>
              </a:rPr>
              <a:t> </a:t>
            </a:r>
            <a:r>
              <a:rPr lang="en-US" sz="2000" dirty="0">
                <a:latin typeface="Palatino Linotype" panose="02040502050505030304" pitchFamily="18" charset="0"/>
              </a:rPr>
              <a:t>that in the ages to come he might show the exceeding riches of his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in kindness toward us in Christ Jesus</a:t>
            </a:r>
            <a:r>
              <a:rPr lang="en-US" sz="2000" dirty="0" smtClean="0">
                <a:latin typeface="Palatino Linotype" panose="02040502050505030304" pitchFamily="18" charset="0"/>
              </a:rPr>
              <a:t>:</a:t>
            </a:r>
            <a:endParaRPr lang="en-US" sz="2000" dirty="0">
              <a:latin typeface="Palatino Linotype" panose="02040502050505030304" pitchFamily="18" charset="0"/>
            </a:endParaRPr>
          </a:p>
          <a:p>
            <a:r>
              <a:rPr lang="en-US" sz="2000" dirty="0">
                <a:latin typeface="Palatino Linotype" panose="02040502050505030304" pitchFamily="18" charset="0"/>
              </a:rPr>
              <a:t>2</a:t>
            </a:r>
            <a:r>
              <a:rPr lang="en-US" sz="2000" baseline="30000" dirty="0" smtClean="0">
                <a:latin typeface="Palatino Linotype" panose="02040502050505030304" pitchFamily="18" charset="0"/>
              </a:rPr>
              <a:t>8</a:t>
            </a:r>
            <a:r>
              <a:rPr lang="en-US" sz="2000" baseline="30000" dirty="0">
                <a:latin typeface="Palatino Linotype" panose="02040502050505030304" pitchFamily="18" charset="0"/>
              </a:rPr>
              <a:t> </a:t>
            </a:r>
            <a:r>
              <a:rPr lang="en-US" sz="2000" dirty="0">
                <a:latin typeface="Palatino Linotype" panose="02040502050505030304" pitchFamily="18" charset="0"/>
              </a:rPr>
              <a:t>for by </a:t>
            </a:r>
            <a:r>
              <a:rPr lang="en-US" sz="2000" u="sng" dirty="0">
                <a:effectLst>
                  <a:outerShdw blurRad="38100" dist="38100" dir="2700000" algn="tl">
                    <a:srgbClr val="000000">
                      <a:alpha val="43137"/>
                    </a:srgbClr>
                  </a:outerShdw>
                </a:effectLst>
                <a:latin typeface="Palatino Linotype" panose="02040502050505030304" pitchFamily="18" charset="0"/>
              </a:rPr>
              <a:t>grace</a:t>
            </a:r>
            <a:r>
              <a:rPr lang="en-US" sz="2000" dirty="0">
                <a:latin typeface="Palatino Linotype" panose="02040502050505030304" pitchFamily="18" charset="0"/>
              </a:rPr>
              <a:t> have ye been saved through faith</a:t>
            </a:r>
            <a:r>
              <a:rPr lang="en-US" sz="2000" dirty="0" smtClean="0">
                <a:latin typeface="Palatino Linotype" panose="02040502050505030304" pitchFamily="18" charset="0"/>
              </a:rPr>
              <a:t>;</a:t>
            </a:r>
          </a:p>
          <a:p>
            <a:pPr lvl="1"/>
            <a:r>
              <a:rPr lang="en-US" sz="2000" b="1" i="1" dirty="0" smtClean="0"/>
              <a:t>Paul’s </a:t>
            </a:r>
            <a:r>
              <a:rPr lang="en-US" sz="2000" b="1" i="1" dirty="0"/>
              <a:t>commentary on this </a:t>
            </a:r>
            <a:r>
              <a:rPr lang="en-US" sz="2000" b="1" i="1" dirty="0" smtClean="0"/>
              <a:t>was…</a:t>
            </a:r>
            <a:endParaRPr lang="en-US" sz="2000" b="1" i="1" dirty="0"/>
          </a:p>
          <a:p>
            <a:pPr lvl="1"/>
            <a:r>
              <a:rPr lang="en-US" sz="2000" dirty="0" smtClean="0">
                <a:latin typeface="Palatino Linotype" panose="02040502050505030304" pitchFamily="18" charset="0"/>
              </a:rPr>
              <a:t>and </a:t>
            </a:r>
            <a:r>
              <a:rPr lang="en-US" sz="2000" dirty="0">
                <a:latin typeface="Palatino Linotype" panose="02040502050505030304" pitchFamily="18" charset="0"/>
              </a:rPr>
              <a:t>that not of yourselves, it is the gift of God</a:t>
            </a:r>
            <a:r>
              <a:rPr lang="en-US" sz="2000" dirty="0" smtClean="0">
                <a:latin typeface="Palatino Linotype" panose="02040502050505030304" pitchFamily="18" charset="0"/>
              </a:rPr>
              <a:t>; </a:t>
            </a:r>
            <a:r>
              <a:rPr lang="en-US" sz="2000" baseline="30000" dirty="0">
                <a:latin typeface="Palatino Linotype" panose="02040502050505030304" pitchFamily="18" charset="0"/>
              </a:rPr>
              <a:t>9 </a:t>
            </a:r>
            <a:r>
              <a:rPr lang="en-US" sz="2000" dirty="0">
                <a:latin typeface="Palatino Linotype" panose="02040502050505030304" pitchFamily="18" charset="0"/>
              </a:rPr>
              <a:t>not of works, that no man should glory. </a:t>
            </a:r>
            <a:endParaRPr lang="en-US" sz="2000" dirty="0" smtClean="0">
              <a:latin typeface="Palatino Linotype" panose="02040502050505030304" pitchFamily="18" charset="0"/>
            </a:endParaRPr>
          </a:p>
          <a:p>
            <a:pPr lvl="1"/>
            <a:endParaRPr lang="en-US" sz="2000" dirty="0" smtClean="0">
              <a:latin typeface="Palatino Linotype" panose="02040502050505030304" pitchFamily="18" charset="0"/>
            </a:endParaRPr>
          </a:p>
          <a:p>
            <a:pPr lvl="1"/>
            <a:endParaRPr lang="en-US" sz="2000" b="1" dirty="0"/>
          </a:p>
        </p:txBody>
      </p:sp>
      <p:sp>
        <p:nvSpPr>
          <p:cNvPr id="6" name="Up Arrow 5"/>
          <p:cNvSpPr/>
          <p:nvPr/>
        </p:nvSpPr>
        <p:spPr>
          <a:xfrm rot="3255682">
            <a:off x="1832437" y="4848622"/>
            <a:ext cx="410572" cy="594852"/>
          </a:xfrm>
          <a:prstGeom prst="upArrow">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p:cNvSpPr/>
          <p:nvPr/>
        </p:nvSpPr>
        <p:spPr>
          <a:xfrm>
            <a:off x="1295400" y="5255244"/>
            <a:ext cx="2514600" cy="36880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02159" y="5633308"/>
            <a:ext cx="1784600" cy="1119187"/>
          </a:xfrm>
          <a:prstGeom prst="rect">
            <a:avLst/>
          </a:prstGeom>
          <a:solidFill>
            <a:srgbClr val="FFFF00"/>
          </a:solidFill>
          <a:effectLst>
            <a:outerShdw blurRad="50800" dist="127000" dir="13500000" algn="br" rotWithShape="0">
              <a:prstClr val="black">
                <a:alpha val="40000"/>
              </a:prstClr>
            </a:outerShdw>
          </a:effectLst>
        </p:spPr>
        <p:txBody>
          <a:bodyPr wrap="none" tIns="0" bIns="0">
            <a:spAutoFit/>
          </a:bodyPr>
          <a:lstStyle/>
          <a:p>
            <a:pPr algn="ctr"/>
            <a:r>
              <a:rPr lang="en-US" sz="2000" b="1" i="1" dirty="0" smtClean="0">
                <a:latin typeface="Palatino Linotype" panose="02040502050505030304" pitchFamily="18" charset="0"/>
              </a:rPr>
              <a:t>this</a:t>
            </a:r>
          </a:p>
          <a:p>
            <a:pPr algn="ctr"/>
            <a:endParaRPr lang="en-US" sz="2000" b="1" i="1" dirty="0" smtClean="0">
              <a:latin typeface="Palatino Linotype" panose="02040502050505030304" pitchFamily="18" charset="0"/>
            </a:endParaRPr>
          </a:p>
          <a:p>
            <a:pPr algn="ctr"/>
            <a:endParaRPr lang="en-US" sz="2000" b="1" i="1" dirty="0" smtClean="0">
              <a:latin typeface="Palatino Linotype" panose="02040502050505030304" pitchFamily="18" charset="0"/>
            </a:endParaRPr>
          </a:p>
          <a:p>
            <a:pPr algn="ctr"/>
            <a:endParaRPr lang="en-US" sz="2000" b="1" i="1" dirty="0" smtClean="0">
              <a:latin typeface="Palatino Linotype" panose="02040502050505030304" pitchFamily="18" charset="0"/>
            </a:endParaRPr>
          </a:p>
        </p:txBody>
      </p:sp>
      <p:sp>
        <p:nvSpPr>
          <p:cNvPr id="5" name="Rectangle 4"/>
          <p:cNvSpPr/>
          <p:nvPr/>
        </p:nvSpPr>
        <p:spPr>
          <a:xfrm>
            <a:off x="700548" y="5858470"/>
            <a:ext cx="1805439" cy="369332"/>
          </a:xfrm>
          <a:prstGeom prst="rect">
            <a:avLst/>
          </a:prstGeom>
        </p:spPr>
        <p:txBody>
          <a:bodyPr wrap="square">
            <a:spAutoFit/>
          </a:bodyPr>
          <a:lstStyle/>
          <a:p>
            <a:r>
              <a:rPr lang="en-US" dirty="0">
                <a:latin typeface="Palatino Linotype" panose="02040502050505030304" pitchFamily="18" charset="0"/>
              </a:rPr>
              <a:t>masc.	</a:t>
            </a:r>
            <a:r>
              <a:rPr lang="en-US" i="1" dirty="0" err="1" smtClean="0">
                <a:latin typeface="Palatino Linotype" panose="02040502050505030304" pitchFamily="18" charset="0"/>
              </a:rPr>
              <a:t>h</a:t>
            </a:r>
            <a:r>
              <a:rPr lang="en-US" b="1" i="1" dirty="0" err="1" smtClean="0">
                <a:latin typeface="Palatino Linotype" panose="02040502050505030304" pitchFamily="18" charset="0"/>
              </a:rPr>
              <a:t>outos</a:t>
            </a:r>
            <a:endParaRPr lang="en-US" b="1" i="1" dirty="0">
              <a:latin typeface="Palatino Linotype" panose="02040502050505030304" pitchFamily="18" charset="0"/>
            </a:endParaRPr>
          </a:p>
        </p:txBody>
      </p:sp>
      <p:sp>
        <p:nvSpPr>
          <p:cNvPr id="14" name="Rectangle 13"/>
          <p:cNvSpPr/>
          <p:nvPr/>
        </p:nvSpPr>
        <p:spPr>
          <a:xfrm>
            <a:off x="709161" y="6107668"/>
            <a:ext cx="1805439" cy="369332"/>
          </a:xfrm>
          <a:prstGeom prst="rect">
            <a:avLst/>
          </a:prstGeom>
        </p:spPr>
        <p:txBody>
          <a:bodyPr wrap="square">
            <a:spAutoFit/>
          </a:bodyPr>
          <a:lstStyle/>
          <a:p>
            <a:r>
              <a:rPr lang="en-US" dirty="0" smtClean="0">
                <a:latin typeface="Palatino Linotype" panose="02040502050505030304" pitchFamily="18" charset="0"/>
              </a:rPr>
              <a:t>fem</a:t>
            </a:r>
            <a:r>
              <a:rPr lang="en-US" dirty="0">
                <a:latin typeface="Palatino Linotype" panose="02040502050505030304" pitchFamily="18" charset="0"/>
              </a:rPr>
              <a:t>.	</a:t>
            </a:r>
            <a:r>
              <a:rPr lang="en-US" i="1" dirty="0" err="1" smtClean="0">
                <a:latin typeface="Palatino Linotype" panose="02040502050505030304" pitchFamily="18" charset="0"/>
              </a:rPr>
              <a:t>h</a:t>
            </a:r>
            <a:r>
              <a:rPr lang="en-US" b="1" i="1" dirty="0" err="1" smtClean="0">
                <a:latin typeface="Palatino Linotype" panose="02040502050505030304" pitchFamily="18" charset="0"/>
              </a:rPr>
              <a:t>autē</a:t>
            </a:r>
            <a:endParaRPr lang="en-US" b="1" i="1" dirty="0">
              <a:latin typeface="Palatino Linotype" panose="02040502050505030304" pitchFamily="18" charset="0"/>
            </a:endParaRPr>
          </a:p>
        </p:txBody>
      </p:sp>
      <p:sp>
        <p:nvSpPr>
          <p:cNvPr id="15" name="Rectangle 14"/>
          <p:cNvSpPr/>
          <p:nvPr/>
        </p:nvSpPr>
        <p:spPr>
          <a:xfrm>
            <a:off x="709161" y="6339348"/>
            <a:ext cx="1805439" cy="369332"/>
          </a:xfrm>
          <a:prstGeom prst="rect">
            <a:avLst/>
          </a:prstGeom>
        </p:spPr>
        <p:txBody>
          <a:bodyPr wrap="square">
            <a:spAutoFit/>
          </a:bodyPr>
          <a:lstStyle/>
          <a:p>
            <a:r>
              <a:rPr lang="en-US" dirty="0" smtClean="0">
                <a:latin typeface="Palatino Linotype" panose="02040502050505030304" pitchFamily="18" charset="0"/>
              </a:rPr>
              <a:t>neut</a:t>
            </a:r>
            <a:r>
              <a:rPr lang="en-US" dirty="0">
                <a:latin typeface="Palatino Linotype" panose="02040502050505030304" pitchFamily="18" charset="0"/>
              </a:rPr>
              <a:t>.	</a:t>
            </a:r>
            <a:r>
              <a:rPr lang="en-US" b="1" i="1" dirty="0" err="1">
                <a:latin typeface="Palatino Linotype" panose="02040502050505030304" pitchFamily="18" charset="0"/>
              </a:rPr>
              <a:t>touto</a:t>
            </a:r>
            <a:endParaRPr lang="en-US" b="1" i="1" dirty="0">
              <a:latin typeface="Palatino Linotype" panose="02040502050505030304" pitchFamily="18" charset="0"/>
            </a:endParaRPr>
          </a:p>
        </p:txBody>
      </p:sp>
      <p:sp>
        <p:nvSpPr>
          <p:cNvPr id="16" name="Rounded Rectangle 15"/>
          <p:cNvSpPr/>
          <p:nvPr/>
        </p:nvSpPr>
        <p:spPr>
          <a:xfrm>
            <a:off x="1344785" y="4670286"/>
            <a:ext cx="692727" cy="358914"/>
          </a:xfrm>
          <a:prstGeom prst="roundRect">
            <a:avLst/>
          </a:prstGeom>
          <a:noFill/>
          <a:ln>
            <a:solidFill>
              <a:srgbClr val="FFFF00"/>
            </a:solid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5235656" y="4604899"/>
            <a:ext cx="629752" cy="394805"/>
          </a:xfrm>
          <a:prstGeom prst="roundRect">
            <a:avLst/>
          </a:prstGeom>
          <a:noFill/>
          <a:ln>
            <a:solidFill>
              <a:srgbClr val="FFFF00"/>
            </a:solid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952814" y="4309542"/>
            <a:ext cx="1515158" cy="400110"/>
          </a:xfrm>
          <a:prstGeom prst="rect">
            <a:avLst/>
          </a:prstGeom>
          <a:solidFill>
            <a:srgbClr val="FFFF00"/>
          </a:solidFill>
          <a:effectLst>
            <a:outerShdw blurRad="50800" dist="127000" dir="13500000" algn="br" rotWithShape="0">
              <a:prstClr val="black">
                <a:alpha val="40000"/>
              </a:prstClr>
            </a:outerShdw>
          </a:effectLst>
        </p:spPr>
        <p:txBody>
          <a:bodyPr wrap="none">
            <a:spAutoFit/>
          </a:bodyPr>
          <a:lstStyle/>
          <a:p>
            <a:pPr algn="ctr"/>
            <a:r>
              <a:rPr lang="en-US" sz="2000" dirty="0" smtClean="0">
                <a:latin typeface="Palatino Linotype" panose="02040502050505030304" pitchFamily="18" charset="0"/>
              </a:rPr>
              <a:t>fem. </a:t>
            </a:r>
            <a:r>
              <a:rPr lang="en-US" sz="2000" b="1" i="1" dirty="0" err="1" smtClean="0">
                <a:latin typeface="Palatino Linotype" panose="02040502050505030304" pitchFamily="18" charset="0"/>
              </a:rPr>
              <a:t>chariti</a:t>
            </a:r>
            <a:endParaRPr lang="en-US" dirty="0"/>
          </a:p>
        </p:txBody>
      </p:sp>
      <p:sp>
        <p:nvSpPr>
          <p:cNvPr id="19" name="Rectangle 18"/>
          <p:cNvSpPr/>
          <p:nvPr/>
        </p:nvSpPr>
        <p:spPr>
          <a:xfrm>
            <a:off x="4769456" y="4309542"/>
            <a:ext cx="1558440" cy="400110"/>
          </a:xfrm>
          <a:prstGeom prst="rect">
            <a:avLst/>
          </a:prstGeom>
          <a:solidFill>
            <a:srgbClr val="FFFF00"/>
          </a:solidFill>
          <a:effectLst>
            <a:outerShdw blurRad="50800" dist="127000" dir="13500000" algn="br" rotWithShape="0">
              <a:prstClr val="black">
                <a:alpha val="40000"/>
              </a:prstClr>
            </a:outerShdw>
          </a:effectLst>
        </p:spPr>
        <p:txBody>
          <a:bodyPr wrap="none">
            <a:spAutoFit/>
          </a:bodyPr>
          <a:lstStyle/>
          <a:p>
            <a:pPr algn="ctr"/>
            <a:r>
              <a:rPr lang="en-US" sz="2000" dirty="0" smtClean="0">
                <a:latin typeface="Palatino Linotype" panose="02040502050505030304" pitchFamily="18" charset="0"/>
              </a:rPr>
              <a:t>fem. </a:t>
            </a:r>
            <a:r>
              <a:rPr lang="en-US" sz="2000" b="1" i="1" dirty="0" err="1" smtClean="0">
                <a:latin typeface="Palatino Linotype" panose="02040502050505030304" pitchFamily="18" charset="0"/>
              </a:rPr>
              <a:t>pisteōs</a:t>
            </a:r>
            <a:endParaRPr lang="en-US" b="1" i="1" dirty="0"/>
          </a:p>
        </p:txBody>
      </p:sp>
      <p:sp>
        <p:nvSpPr>
          <p:cNvPr id="20" name="Rounded Rectangle 19"/>
          <p:cNvSpPr/>
          <p:nvPr/>
        </p:nvSpPr>
        <p:spPr>
          <a:xfrm>
            <a:off x="1995948" y="4619647"/>
            <a:ext cx="2286000" cy="394805"/>
          </a:xfrm>
          <a:prstGeom prst="roundRect">
            <a:avLst/>
          </a:prstGeom>
          <a:noFill/>
          <a:ln>
            <a:solidFill>
              <a:srgbClr val="FFFF00"/>
            </a:solid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4129548" y="5334000"/>
            <a:ext cx="4862052" cy="1415772"/>
          </a:xfrm>
          <a:prstGeom prst="rect">
            <a:avLst/>
          </a:prstGeom>
          <a:solidFill>
            <a:srgbClr val="FFFF00"/>
          </a:solidFill>
          <a:effectLst>
            <a:outerShdw blurRad="50800" dist="127000" dir="13500000" algn="br" rotWithShape="0">
              <a:prstClr val="black">
                <a:alpha val="40000"/>
              </a:prstClr>
            </a:outerShdw>
          </a:effectLst>
        </p:spPr>
        <p:txBody>
          <a:bodyPr wrap="square">
            <a:spAutoFit/>
          </a:bodyPr>
          <a:lstStyle/>
          <a:p>
            <a:pPr algn="ctr"/>
            <a:r>
              <a:rPr lang="en-US" sz="2000" b="1" u="sng" dirty="0" smtClean="0"/>
              <a:t>Neuter “this” often refers to a verbal idea</a:t>
            </a:r>
          </a:p>
          <a:p>
            <a:r>
              <a:rPr lang="en-US" sz="2000" b="1" u="sng" dirty="0" smtClean="0">
                <a:latin typeface="Palatino Linotype" panose="02040502050505030304" pitchFamily="18" charset="0"/>
              </a:rPr>
              <a:t>Eph. 6:1</a:t>
            </a:r>
          </a:p>
          <a:p>
            <a:r>
              <a:rPr lang="en-US" sz="2200" dirty="0" smtClean="0">
                <a:latin typeface="Palatino Linotype" panose="02040502050505030304" pitchFamily="18" charset="0"/>
              </a:rPr>
              <a:t>“Children, obey your parents in the Lord, for this (</a:t>
            </a:r>
            <a:r>
              <a:rPr lang="en-US" sz="2200" i="1" dirty="0" err="1" smtClean="0">
                <a:latin typeface="Palatino Linotype" panose="02040502050505030304" pitchFamily="18" charset="0"/>
              </a:rPr>
              <a:t>touto</a:t>
            </a:r>
            <a:r>
              <a:rPr lang="en-US" sz="2200" dirty="0" smtClean="0">
                <a:latin typeface="Palatino Linotype" panose="02040502050505030304" pitchFamily="18" charset="0"/>
              </a:rPr>
              <a:t>) is righteous.”</a:t>
            </a:r>
            <a:endParaRPr lang="en-US" sz="2200" dirty="0">
              <a:latin typeface="Palatino Linotype" panose="02040502050505030304" pitchFamily="18" charset="0"/>
            </a:endParaRPr>
          </a:p>
        </p:txBody>
      </p:sp>
      <p:sp>
        <p:nvSpPr>
          <p:cNvPr id="22" name="Rounded Rectangle 21"/>
          <p:cNvSpPr/>
          <p:nvPr/>
        </p:nvSpPr>
        <p:spPr>
          <a:xfrm>
            <a:off x="5550532" y="6012265"/>
            <a:ext cx="2298068" cy="32720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rot="16200000">
            <a:off x="1676292" y="5826622"/>
            <a:ext cx="448486"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x</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561309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5"/>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4"/>
                                        </p:tgtEl>
                                        <p:attrNameLst>
                                          <p:attrName>style.visibility</p:attrName>
                                        </p:attrNameLst>
                                      </p:cBhvr>
                                      <p:to>
                                        <p:strVal val="hidden"/>
                                      </p:to>
                                    </p:set>
                                  </p:childTnLst>
                                </p:cTn>
                              </p:par>
                            </p:childTnLst>
                          </p:cTn>
                        </p:par>
                        <p:par>
                          <p:cTn id="25" fill="hold">
                            <p:stCondLst>
                              <p:cond delay="0"/>
                            </p:stCondLst>
                            <p:childTnLst>
                              <p:par>
                                <p:cTn id="26" presetID="64" presetClass="path" presetSubtype="0" accel="50000" decel="50000" fill="hold" grpId="1" nodeType="afterEffect">
                                  <p:stCondLst>
                                    <p:cond delay="0"/>
                                  </p:stCondLst>
                                  <p:childTnLst>
                                    <p:animMotion origin="layout" path="M 0.00034 2.59259E-6 L 0.00034 -0.07778 " pathEditMode="relative" rAng="0" ptsTypes="AA">
                                      <p:cBhvr>
                                        <p:cTn id="27" dur="2000" fill="hold"/>
                                        <p:tgtEl>
                                          <p:spTgt spid="15"/>
                                        </p:tgtEl>
                                        <p:attrNameLst>
                                          <p:attrName>ppt_x</p:attrName>
                                          <p:attrName>ppt_y</p:attrName>
                                        </p:attrNameLst>
                                      </p:cBhvr>
                                      <p:rCtr x="0" y="-3889"/>
                                    </p:animMotion>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2" nodeType="clickEffect">
                                  <p:stCondLst>
                                    <p:cond delay="0"/>
                                  </p:stCondLst>
                                  <p:childTnLst>
                                    <p:set>
                                      <p:cBhvr>
                                        <p:cTn id="37" dur="1" fill="hold">
                                          <p:stCondLst>
                                            <p:cond delay="0"/>
                                          </p:stCondLst>
                                        </p:cTn>
                                        <p:tgtEl>
                                          <p:spTgt spid="14"/>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8"/>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16"/>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xit" presetSubtype="0" fill="hold" grpId="3" nodeType="clickEffect">
                                  <p:stCondLst>
                                    <p:cond delay="0"/>
                                  </p:stCondLst>
                                  <p:childTnLst>
                                    <p:set>
                                      <p:cBhvr>
                                        <p:cTn id="51" dur="1" fill="hold">
                                          <p:stCondLst>
                                            <p:cond delay="0"/>
                                          </p:stCondLst>
                                        </p:cTn>
                                        <p:tgtEl>
                                          <p:spTgt spid="14"/>
                                        </p:tgtEl>
                                        <p:attrNameLst>
                                          <p:attrName>style.visibility</p:attrName>
                                        </p:attrNameLst>
                                      </p:cBhvr>
                                      <p:to>
                                        <p:strVal val="hidden"/>
                                      </p:to>
                                    </p:set>
                                  </p:childTnLst>
                                </p:cTn>
                              </p:par>
                              <p:par>
                                <p:cTn id="52" presetID="1" presetClass="exit" presetSubtype="0" fill="hold" grpId="1" nodeType="withEffect">
                                  <p:stCondLst>
                                    <p:cond delay="0"/>
                                  </p:stCondLst>
                                  <p:childTnLst>
                                    <p:set>
                                      <p:cBhvr>
                                        <p:cTn id="53" dur="1" fill="hold">
                                          <p:stCondLst>
                                            <p:cond delay="0"/>
                                          </p:stCondLst>
                                        </p:cTn>
                                        <p:tgtEl>
                                          <p:spTgt spid="7"/>
                                        </p:tgtEl>
                                        <p:attrNameLst>
                                          <p:attrName>style.visibility</p:attrName>
                                        </p:attrNameLst>
                                      </p:cBhvr>
                                      <p:to>
                                        <p:strVal val="hidden"/>
                                      </p:to>
                                    </p:set>
                                  </p:childTnLst>
                                </p:cTn>
                              </p:par>
                              <p:par>
                                <p:cTn id="54" presetID="1" presetClass="exit" presetSubtype="0" fill="hold" grpId="1" nodeType="withEffect">
                                  <p:stCondLst>
                                    <p:cond delay="0"/>
                                  </p:stCondLst>
                                  <p:childTnLst>
                                    <p:set>
                                      <p:cBhvr>
                                        <p:cTn id="55" dur="1" fill="hold">
                                          <p:stCondLst>
                                            <p:cond delay="0"/>
                                          </p:stCondLst>
                                        </p:cTn>
                                        <p:tgtEl>
                                          <p:spTgt spid="18"/>
                                        </p:tgtEl>
                                        <p:attrNameLst>
                                          <p:attrName>style.visibility</p:attrName>
                                        </p:attrNameLst>
                                      </p:cBhvr>
                                      <p:to>
                                        <p:strVal val="hidden"/>
                                      </p:to>
                                    </p:set>
                                  </p:childTnLst>
                                </p:cTn>
                              </p:par>
                              <p:par>
                                <p:cTn id="56" presetID="1" presetClass="exit" presetSubtype="0" fill="hold" grpId="1" nodeType="withEffect">
                                  <p:stCondLst>
                                    <p:cond delay="0"/>
                                  </p:stCondLst>
                                  <p:childTnLst>
                                    <p:set>
                                      <p:cBhvr>
                                        <p:cTn id="57" dur="1" fill="hold">
                                          <p:stCondLst>
                                            <p:cond delay="0"/>
                                          </p:stCondLst>
                                        </p:cTn>
                                        <p:tgtEl>
                                          <p:spTgt spid="16"/>
                                        </p:tgtEl>
                                        <p:attrNameLst>
                                          <p:attrName>style.visibility</p:attrName>
                                        </p:attrNameLst>
                                      </p:cBhvr>
                                      <p:to>
                                        <p:strVal val="hidden"/>
                                      </p:to>
                                    </p:set>
                                  </p:childTnLst>
                                </p:cTn>
                              </p:par>
                              <p:par>
                                <p:cTn id="58" presetID="1" presetClass="exit" presetSubtype="0" fill="hold" grpId="1" nodeType="withEffect">
                                  <p:stCondLst>
                                    <p:cond delay="0"/>
                                  </p:stCondLst>
                                  <p:childTnLst>
                                    <p:set>
                                      <p:cBhvr>
                                        <p:cTn id="59" dur="1" fill="hold">
                                          <p:stCondLst>
                                            <p:cond delay="0"/>
                                          </p:stCondLst>
                                        </p:cTn>
                                        <p:tgtEl>
                                          <p:spTgt spid="19"/>
                                        </p:tgtEl>
                                        <p:attrNameLst>
                                          <p:attrName>style.visibility</p:attrName>
                                        </p:attrNameLst>
                                      </p:cBhvr>
                                      <p:to>
                                        <p:strVal val="hidden"/>
                                      </p:to>
                                    </p:set>
                                  </p:childTnLst>
                                </p:cTn>
                              </p:par>
                              <p:par>
                                <p:cTn id="60" presetID="1" presetClass="exit" presetSubtype="0" fill="hold" grpId="1" nodeType="withEffect">
                                  <p:stCondLst>
                                    <p:cond delay="0"/>
                                  </p:stCondLst>
                                  <p:childTnLst>
                                    <p:set>
                                      <p:cBhvr>
                                        <p:cTn id="61" dur="1" fill="hold">
                                          <p:stCondLst>
                                            <p:cond delay="0"/>
                                          </p:stCondLst>
                                        </p:cTn>
                                        <p:tgtEl>
                                          <p:spTgt spid="17"/>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20"/>
                                        </p:tgtEl>
                                        <p:attrNameLst>
                                          <p:attrName>style.visibility</p:attrName>
                                        </p:attrNameLst>
                                      </p:cBhvr>
                                      <p:to>
                                        <p:strVal val="visible"/>
                                      </p:to>
                                    </p:set>
                                  </p:childTnLst>
                                </p:cTn>
                              </p:par>
                              <p:par>
                                <p:cTn id="66" presetID="22" presetClass="entr" presetSubtype="8" fill="hold" grpId="0" nodeType="withEffect">
                                  <p:stCondLst>
                                    <p:cond delay="0"/>
                                  </p:stCondLst>
                                  <p:childTnLst>
                                    <p:set>
                                      <p:cBhvr>
                                        <p:cTn id="67" dur="1" fill="hold">
                                          <p:stCondLst>
                                            <p:cond delay="0"/>
                                          </p:stCondLst>
                                        </p:cTn>
                                        <p:tgtEl>
                                          <p:spTgt spid="6"/>
                                        </p:tgtEl>
                                        <p:attrNameLst>
                                          <p:attrName>style.visibility</p:attrName>
                                        </p:attrNameLst>
                                      </p:cBhvr>
                                      <p:to>
                                        <p:strVal val="visible"/>
                                      </p:to>
                                    </p:set>
                                    <p:animEffect transition="in" filter="wipe(left)">
                                      <p:cBhvr>
                                        <p:cTn id="68" dur="500"/>
                                        <p:tgtEl>
                                          <p:spTgt spid="6"/>
                                        </p:tgtEl>
                                      </p:cBhvr>
                                    </p:animEffec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1">
                                            <p:bg/>
                                          </p:spTgt>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1">
                                            <p:txEl>
                                              <p:pRg st="1" end="1"/>
                                            </p:txEl>
                                          </p:spTgt>
                                        </p:tgtEl>
                                        <p:attrNameLst>
                                          <p:attrName>style.visibility</p:attrName>
                                        </p:attrNameLst>
                                      </p:cBhvr>
                                      <p:to>
                                        <p:strVal val="visible"/>
                                      </p:to>
                                    </p:set>
                                  </p:childTnLst>
                                </p:cTn>
                              </p:par>
                            </p:childTnLst>
                          </p:cTn>
                        </p:par>
                        <p:par>
                          <p:cTn id="79" fill="hold">
                            <p:stCondLst>
                              <p:cond delay="0"/>
                            </p:stCondLst>
                            <p:childTnLst>
                              <p:par>
                                <p:cTn id="80" presetID="1" presetClass="entr" presetSubtype="0" fill="hold" grpId="0" nodeType="afterEffect">
                                  <p:stCondLst>
                                    <p:cond delay="0"/>
                                  </p:stCondLst>
                                  <p:childTnLst>
                                    <p:set>
                                      <p:cBhvr>
                                        <p:cTn id="81" dur="1" fill="hold">
                                          <p:stCondLst>
                                            <p:cond delay="0"/>
                                          </p:stCondLst>
                                        </p:cTn>
                                        <p:tgtEl>
                                          <p:spTgt spid="21">
                                            <p:txEl>
                                              <p:pRg st="2" end="2"/>
                                            </p:txEl>
                                          </p:spTgt>
                                        </p:tgtEl>
                                        <p:attrNameLst>
                                          <p:attrName>style.visibility</p:attrName>
                                        </p:attrNameLst>
                                      </p:cBhvr>
                                      <p:to>
                                        <p:strVal val="visible"/>
                                      </p:to>
                                    </p:se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grpId="0" nodeType="clickEffect">
                                  <p:stCondLst>
                                    <p:cond delay="0"/>
                                  </p:stCondLst>
                                  <p:childTnLst>
                                    <p:set>
                                      <p:cBhvr>
                                        <p:cTn id="85"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uiExpand="1" animBg="1"/>
      <p:bldP spid="5" grpId="0"/>
      <p:bldP spid="5" grpId="1"/>
      <p:bldP spid="14" grpId="0"/>
      <p:bldP spid="14" grpId="1"/>
      <p:bldP spid="14" grpId="2"/>
      <p:bldP spid="14" grpId="3"/>
      <p:bldP spid="15" grpId="0"/>
      <p:bldP spid="15" grpId="1"/>
      <p:bldP spid="16" grpId="0" animBg="1"/>
      <p:bldP spid="16" grpId="1" animBg="1"/>
      <p:bldP spid="17" grpId="0" animBg="1"/>
      <p:bldP spid="17" grpId="1" animBg="1"/>
      <p:bldP spid="18" grpId="0" animBg="1"/>
      <p:bldP spid="18" grpId="1" animBg="1"/>
      <p:bldP spid="19" grpId="0" animBg="1"/>
      <p:bldP spid="19" grpId="1" animBg="1"/>
      <p:bldP spid="20" grpId="0" animBg="1"/>
      <p:bldP spid="21" grpId="0" uiExpand="1" build="p" animBg="1"/>
      <p:bldP spid="22" grpId="0" animBg="1"/>
      <p:bldP spid="7" grpId="0"/>
      <p:bldP spid="7"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76200"/>
            <a:ext cx="6096000" cy="818677"/>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GRACE in Ephesians 1-3</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2" name="Rectangle 1"/>
          <p:cNvSpPr/>
          <p:nvPr/>
        </p:nvSpPr>
        <p:spPr>
          <a:xfrm>
            <a:off x="304800" y="914400"/>
            <a:ext cx="8611666" cy="3539430"/>
          </a:xfrm>
          <a:prstGeom prst="rect">
            <a:avLst/>
          </a:prstGeom>
          <a:solidFill>
            <a:schemeClr val="bg1"/>
          </a:solidFill>
          <a:ln>
            <a:solidFill>
              <a:schemeClr val="tx1"/>
            </a:solidFill>
          </a:ln>
        </p:spPr>
        <p:txBody>
          <a:bodyPr wrap="square">
            <a:spAutoFit/>
          </a:bodyPr>
          <a:lstStyle/>
          <a:p>
            <a:r>
              <a:rPr lang="en-US" sz="2400" b="1" i="1" dirty="0" smtClean="0"/>
              <a:t>Grace </a:t>
            </a:r>
            <a:r>
              <a:rPr lang="en-US" sz="2400" b="1" i="1" dirty="0"/>
              <a:t>as a motivation for good works</a:t>
            </a:r>
            <a:endParaRPr lang="en-US" sz="2400" b="1" dirty="0"/>
          </a:p>
          <a:p>
            <a:r>
              <a:rPr lang="en-US" sz="2000" baseline="30000" dirty="0">
                <a:latin typeface="Palatino Linotype" panose="02040502050505030304" pitchFamily="18" charset="0"/>
              </a:rPr>
              <a:t>8 </a:t>
            </a:r>
            <a:r>
              <a:rPr lang="en-US" sz="2000" dirty="0">
                <a:latin typeface="Palatino Linotype" panose="02040502050505030304" pitchFamily="18" charset="0"/>
              </a:rPr>
              <a:t>for by grace have ye been saved through faith; and that not of yourselves, it is the gift of </a:t>
            </a:r>
            <a:r>
              <a:rPr lang="en-US" sz="2000" dirty="0" smtClean="0">
                <a:latin typeface="Palatino Linotype" panose="02040502050505030304" pitchFamily="18" charset="0"/>
              </a:rPr>
              <a:t>God; </a:t>
            </a:r>
            <a:r>
              <a:rPr lang="en-US" sz="2000" baseline="30000" dirty="0" smtClean="0">
                <a:latin typeface="Palatino Linotype" panose="02040502050505030304" pitchFamily="18" charset="0"/>
              </a:rPr>
              <a:t>9</a:t>
            </a:r>
            <a:r>
              <a:rPr lang="en-US" sz="2000" baseline="30000" dirty="0">
                <a:latin typeface="Palatino Linotype" panose="02040502050505030304" pitchFamily="18" charset="0"/>
              </a:rPr>
              <a:t> </a:t>
            </a:r>
            <a:r>
              <a:rPr lang="en-US" sz="2000" dirty="0">
                <a:latin typeface="Palatino Linotype" panose="02040502050505030304" pitchFamily="18" charset="0"/>
              </a:rPr>
              <a:t>not of works, that no man should </a:t>
            </a:r>
            <a:r>
              <a:rPr lang="en-US" sz="2000" dirty="0" smtClean="0">
                <a:latin typeface="Palatino Linotype" panose="02040502050505030304" pitchFamily="18" charset="0"/>
              </a:rPr>
              <a:t>glory. </a:t>
            </a:r>
            <a:r>
              <a:rPr lang="en-US" sz="2000" baseline="30000" dirty="0" smtClean="0">
                <a:latin typeface="Palatino Linotype" panose="02040502050505030304" pitchFamily="18" charset="0"/>
              </a:rPr>
              <a:t>10</a:t>
            </a:r>
            <a:r>
              <a:rPr lang="en-US" sz="2000" baseline="30000" dirty="0">
                <a:latin typeface="Palatino Linotype" panose="02040502050505030304" pitchFamily="18" charset="0"/>
              </a:rPr>
              <a:t> </a:t>
            </a:r>
            <a:r>
              <a:rPr lang="en-US" sz="2000" dirty="0">
                <a:latin typeface="Palatino Linotype" panose="02040502050505030304" pitchFamily="18" charset="0"/>
              </a:rPr>
              <a:t>For we are his workmanship, created in Christ Jesus for good works, which God afore prepared that we should walk in them.</a:t>
            </a:r>
          </a:p>
          <a:p>
            <a:endParaRPr lang="en-US" sz="2400" dirty="0" smtClean="0"/>
          </a:p>
          <a:p>
            <a:r>
              <a:rPr lang="en-US" sz="2400" b="1" dirty="0" smtClean="0"/>
              <a:t>Chapters 1-3</a:t>
            </a:r>
          </a:p>
          <a:p>
            <a:r>
              <a:rPr lang="en-US" sz="2400" i="1" dirty="0" smtClean="0"/>
              <a:t>	God’s great grace toward you</a:t>
            </a:r>
            <a:endParaRPr lang="en-US" sz="2400" i="1" dirty="0"/>
          </a:p>
          <a:p>
            <a:r>
              <a:rPr lang="en-US" sz="2400" b="1" dirty="0" smtClean="0"/>
              <a:t>followed </a:t>
            </a:r>
            <a:r>
              <a:rPr lang="en-US" sz="2400" b="1" dirty="0"/>
              <a:t>by chapters </a:t>
            </a:r>
            <a:r>
              <a:rPr lang="en-US" sz="2400" b="1" dirty="0" smtClean="0"/>
              <a:t>4-6</a:t>
            </a:r>
          </a:p>
          <a:p>
            <a:r>
              <a:rPr lang="en-US" sz="2400" i="1" dirty="0" smtClean="0"/>
              <a:t>	Therefore walk worthily</a:t>
            </a:r>
            <a:endParaRPr lang="en-US" sz="2400" dirty="0"/>
          </a:p>
        </p:txBody>
      </p:sp>
      <p:sp>
        <p:nvSpPr>
          <p:cNvPr id="5" name="Rounded Rectangle 4"/>
          <p:cNvSpPr/>
          <p:nvPr/>
        </p:nvSpPr>
        <p:spPr>
          <a:xfrm>
            <a:off x="2700603" y="1657350"/>
            <a:ext cx="1561368" cy="269657"/>
          </a:xfrm>
          <a:prstGeom prst="roundRect">
            <a:avLst/>
          </a:prstGeom>
          <a:noFill/>
          <a:ln>
            <a:solidFill>
              <a:srgbClr val="FFFF00"/>
            </a:solid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4978419" y="1981200"/>
            <a:ext cx="1889256" cy="269657"/>
          </a:xfrm>
          <a:prstGeom prst="roundRect">
            <a:avLst/>
          </a:prstGeom>
          <a:noFill/>
          <a:ln>
            <a:solidFill>
              <a:srgbClr val="FFFF00"/>
            </a:solid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14383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bldLvl="3" animBg="1"/>
      <p:bldP spid="5"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52400"/>
            <a:ext cx="6096000" cy="6186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52400" y="533400"/>
            <a:ext cx="6096000" cy="6858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2" name="Rectangle 1"/>
          <p:cNvSpPr/>
          <p:nvPr/>
        </p:nvSpPr>
        <p:spPr>
          <a:xfrm>
            <a:off x="152400" y="1905000"/>
            <a:ext cx="6096000" cy="6858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7" name="Rectangle 6"/>
          <p:cNvSpPr/>
          <p:nvPr/>
        </p:nvSpPr>
        <p:spPr>
          <a:xfrm>
            <a:off x="152400" y="2514600"/>
            <a:ext cx="6096000" cy="6858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8" name="Rectangle 7"/>
          <p:cNvSpPr/>
          <p:nvPr/>
        </p:nvSpPr>
        <p:spPr>
          <a:xfrm>
            <a:off x="152400" y="3200400"/>
            <a:ext cx="6096000" cy="6858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9" name="Rectangle 8"/>
          <p:cNvSpPr/>
          <p:nvPr/>
        </p:nvSpPr>
        <p:spPr>
          <a:xfrm>
            <a:off x="152400" y="3886200"/>
            <a:ext cx="6096000" cy="6858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 name="Rectangle 4"/>
          <p:cNvSpPr/>
          <p:nvPr/>
        </p:nvSpPr>
        <p:spPr>
          <a:xfrm>
            <a:off x="152400" y="152400"/>
            <a:ext cx="6096000" cy="6186309"/>
          </a:xfrm>
          <a:prstGeom prst="rect">
            <a:avLst/>
          </a:prstGeom>
          <a:noFill/>
          <a:ln>
            <a:solidFill>
              <a:schemeClr val="tx1"/>
            </a:solidFill>
          </a:ln>
          <a:effectLst/>
        </p:spPr>
        <p:txBody>
          <a:bodyPr wrap="square">
            <a:spAutoFit/>
          </a:bodyPr>
          <a:lstStyle/>
          <a:p>
            <a:r>
              <a:rPr lang="en-US" sz="2200" b="1" u="sng" dirty="0" smtClean="0"/>
              <a:t>Isaiah 53</a:t>
            </a:r>
          </a:p>
          <a:p>
            <a:r>
              <a:rPr lang="en-US" sz="2200" baseline="30000" dirty="0" smtClean="0"/>
              <a:t>4</a:t>
            </a:r>
            <a:r>
              <a:rPr lang="en-US" sz="2200" dirty="0" smtClean="0"/>
              <a:t>Surely our </a:t>
            </a:r>
            <a:r>
              <a:rPr lang="en-US" sz="2200" dirty="0" err="1" smtClean="0"/>
              <a:t>griefs</a:t>
            </a:r>
            <a:r>
              <a:rPr lang="en-US" sz="2200" dirty="0" smtClean="0"/>
              <a:t> He Himself bore,</a:t>
            </a:r>
            <a:br>
              <a:rPr lang="en-US" sz="2200" dirty="0" smtClean="0"/>
            </a:br>
            <a:r>
              <a:rPr lang="en-US" sz="2200" dirty="0" smtClean="0"/>
              <a:t>And our sorrows He carried;</a:t>
            </a:r>
            <a:br>
              <a:rPr lang="en-US" sz="2200" dirty="0" smtClean="0"/>
            </a:br>
            <a:r>
              <a:rPr lang="en-US" sz="2200" dirty="0" smtClean="0"/>
              <a:t>Yet we ourselves esteemed Him stricken,</a:t>
            </a:r>
            <a:br>
              <a:rPr lang="en-US" sz="2200" dirty="0" smtClean="0"/>
            </a:br>
            <a:r>
              <a:rPr lang="en-US" sz="2200" dirty="0" smtClean="0"/>
              <a:t>Smitten of God, and afflicted. </a:t>
            </a:r>
            <a:br>
              <a:rPr lang="en-US" sz="2200" dirty="0" smtClean="0"/>
            </a:br>
            <a:r>
              <a:rPr lang="en-US" sz="2200" baseline="30000" dirty="0" smtClean="0"/>
              <a:t>5</a:t>
            </a:r>
            <a:r>
              <a:rPr lang="en-US" sz="2200" dirty="0" smtClean="0"/>
              <a:t>But He was pierced through for our transgressions,</a:t>
            </a:r>
            <a:br>
              <a:rPr lang="en-US" sz="2200" dirty="0" smtClean="0"/>
            </a:br>
            <a:r>
              <a:rPr lang="en-US" sz="2200" dirty="0" smtClean="0"/>
              <a:t>He was crushed for our iniquities;</a:t>
            </a:r>
            <a:br>
              <a:rPr lang="en-US" sz="2200" dirty="0" smtClean="0"/>
            </a:br>
            <a:r>
              <a:rPr lang="en-US" sz="2200" dirty="0" smtClean="0"/>
              <a:t>The chastening for our well-being fell upon Him,</a:t>
            </a:r>
            <a:br>
              <a:rPr lang="en-US" sz="2200" dirty="0" smtClean="0"/>
            </a:br>
            <a:r>
              <a:rPr lang="en-US" sz="2200" dirty="0" smtClean="0"/>
              <a:t>And by His scourging we are healed. </a:t>
            </a:r>
          </a:p>
          <a:p>
            <a:r>
              <a:rPr lang="en-US" sz="2200" baseline="30000" dirty="0" smtClean="0"/>
              <a:t>6</a:t>
            </a:r>
            <a:r>
              <a:rPr lang="en-US" sz="2200" dirty="0" smtClean="0"/>
              <a:t>All of us like sheep have gone astray,</a:t>
            </a:r>
          </a:p>
          <a:p>
            <a:r>
              <a:rPr lang="en-US" sz="2200" dirty="0" smtClean="0"/>
              <a:t>Each of us has turned to his own way;</a:t>
            </a:r>
          </a:p>
          <a:p>
            <a:r>
              <a:rPr lang="en-US" sz="2200" dirty="0" smtClean="0"/>
              <a:t>But the L</a:t>
            </a:r>
            <a:r>
              <a:rPr lang="en-US" dirty="0" smtClean="0"/>
              <a:t>ORD</a:t>
            </a:r>
            <a:r>
              <a:rPr lang="en-US" sz="2200" dirty="0" smtClean="0"/>
              <a:t> has caused the iniquity of us all </a:t>
            </a:r>
          </a:p>
          <a:p>
            <a:r>
              <a:rPr lang="en-US" sz="2200" dirty="0" smtClean="0"/>
              <a:t>To fall on Him</a:t>
            </a:r>
          </a:p>
          <a:p>
            <a:r>
              <a:rPr lang="en-US" sz="2200" baseline="30000" dirty="0" smtClean="0"/>
              <a:t>7</a:t>
            </a:r>
            <a:r>
              <a:rPr lang="en-US" sz="2200" dirty="0" smtClean="0"/>
              <a:t>He was oppressed and He was afflicted,</a:t>
            </a:r>
          </a:p>
          <a:p>
            <a:r>
              <a:rPr lang="en-US" sz="2200" dirty="0" smtClean="0"/>
              <a:t>Yet He did not open His mouth;</a:t>
            </a:r>
          </a:p>
          <a:p>
            <a:r>
              <a:rPr lang="en-US" sz="2200" dirty="0" smtClean="0"/>
              <a:t>Like </a:t>
            </a:r>
            <a:r>
              <a:rPr lang="en-US" sz="2200" dirty="0"/>
              <a:t>a lamb that is led to slaughter,</a:t>
            </a:r>
            <a:br>
              <a:rPr lang="en-US" sz="2200" dirty="0"/>
            </a:br>
            <a:r>
              <a:rPr lang="en-US" sz="2200" dirty="0"/>
              <a:t>And like a sheep that is silent before its shearers,</a:t>
            </a:r>
            <a:br>
              <a:rPr lang="en-US" sz="2200" dirty="0"/>
            </a:br>
            <a:r>
              <a:rPr lang="en-US" sz="2200" dirty="0"/>
              <a:t>So He did not open His mouth. </a:t>
            </a:r>
          </a:p>
        </p:txBody>
      </p:sp>
      <p:sp>
        <p:nvSpPr>
          <p:cNvPr id="11" name="Rectangle 10"/>
          <p:cNvSpPr/>
          <p:nvPr/>
        </p:nvSpPr>
        <p:spPr>
          <a:xfrm>
            <a:off x="6206317" y="152400"/>
            <a:ext cx="2849626" cy="1938992"/>
          </a:xfrm>
          <a:prstGeom prst="rect">
            <a:avLst/>
          </a:prstGeom>
          <a:noFill/>
        </p:spPr>
        <p:txBody>
          <a:bodyPr wrap="none" lIns="91440" tIns="45720" rIns="91440" bIns="45720">
            <a:spAutoFit/>
          </a:bodyPr>
          <a:lstStyle/>
          <a:p>
            <a:pPr algn="ctr"/>
            <a:r>
              <a:rPr lang="en-US" sz="40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Substitution</a:t>
            </a:r>
          </a:p>
          <a:p>
            <a:pPr algn="ctr"/>
            <a:r>
              <a:rPr lang="en-US" sz="40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&amp;</a:t>
            </a:r>
          </a:p>
          <a:p>
            <a:pPr algn="ctr"/>
            <a:r>
              <a:rPr lang="en-US"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Transference</a:t>
            </a:r>
            <a:endParaRPr lang="en-US" sz="40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2" name="Rectangle 11"/>
          <p:cNvSpPr/>
          <p:nvPr/>
        </p:nvSpPr>
        <p:spPr>
          <a:xfrm>
            <a:off x="4953000" y="911499"/>
            <a:ext cx="4038600" cy="5847755"/>
          </a:xfrm>
          <a:prstGeom prst="rect">
            <a:avLst/>
          </a:prstGeom>
          <a:gradFill>
            <a:gsLst>
              <a:gs pos="0">
                <a:srgbClr val="FFEFD1"/>
              </a:gs>
              <a:gs pos="64999">
                <a:srgbClr val="F0EBD5"/>
              </a:gs>
              <a:gs pos="100000">
                <a:srgbClr val="D1C39F"/>
              </a:gs>
            </a:gsLst>
            <a:lin ang="5400000" scaled="0"/>
          </a:gradFill>
          <a:ln>
            <a:solidFill>
              <a:schemeClr val="tx1"/>
            </a:solidFill>
          </a:ln>
          <a:effectLst>
            <a:outerShdw blurRad="50800" dist="38100" dir="13500000" algn="br" rotWithShape="0">
              <a:prstClr val="black">
                <a:alpha val="40000"/>
              </a:prstClr>
            </a:outerShdw>
          </a:effectLst>
        </p:spPr>
        <p:txBody>
          <a:bodyPr wrap="square">
            <a:spAutoFit/>
          </a:bodyPr>
          <a:lstStyle/>
          <a:p>
            <a:r>
              <a:rPr lang="en-US" sz="2200" b="1" u="sng" dirty="0" smtClean="0"/>
              <a:t>1 Peter 2</a:t>
            </a:r>
          </a:p>
          <a:p>
            <a:r>
              <a:rPr lang="en-US" sz="2200" baseline="30000" dirty="0" smtClean="0"/>
              <a:t>22 </a:t>
            </a:r>
            <a:r>
              <a:rPr lang="en-US" sz="2200" dirty="0" smtClean="0"/>
              <a:t>Who committed no sin, nor was any deceit found in His mouth;    </a:t>
            </a:r>
            <a:r>
              <a:rPr lang="en-US" sz="2200" baseline="30000" dirty="0" smtClean="0"/>
              <a:t>23 </a:t>
            </a:r>
            <a:r>
              <a:rPr lang="en-US" sz="2200" dirty="0" smtClean="0"/>
              <a:t>and while being reviled, He did not revile in return, while suffering, He uttered no threats, but kept entrusting Himself to Him who judges righteously;        </a:t>
            </a:r>
            <a:r>
              <a:rPr lang="en-US" sz="2200" baseline="30000" dirty="0" smtClean="0"/>
              <a:t>24 </a:t>
            </a:r>
            <a:r>
              <a:rPr lang="en-US" sz="2200" dirty="0" smtClean="0"/>
              <a:t>and He Himself bore our sins in His body on the cross, that we might die to sin and live to righteousness; for by His wounds you were healed. </a:t>
            </a:r>
            <a:r>
              <a:rPr lang="en-US" sz="2200" baseline="30000" dirty="0" smtClean="0"/>
              <a:t>25 </a:t>
            </a:r>
            <a:r>
              <a:rPr lang="en-US" sz="2200" u="sng" dirty="0" smtClean="0">
                <a:effectLst>
                  <a:outerShdw blurRad="38100" dist="38100" dir="2700000" algn="tl">
                    <a:srgbClr val="000000">
                      <a:alpha val="43137"/>
                    </a:srgbClr>
                  </a:outerShdw>
                </a:effectLst>
              </a:rPr>
              <a:t>For you were continually straying like sheep</a:t>
            </a:r>
            <a:r>
              <a:rPr lang="en-US" sz="2200" dirty="0" smtClean="0"/>
              <a:t>, but now you are returned to the Shepherd and Guardian of your souls.</a:t>
            </a:r>
            <a:endParaRPr lang="en-US" sz="2200" dirty="0"/>
          </a:p>
        </p:txBody>
      </p:sp>
      <p:sp>
        <p:nvSpPr>
          <p:cNvPr id="13" name="Rectangle 12"/>
          <p:cNvSpPr/>
          <p:nvPr/>
        </p:nvSpPr>
        <p:spPr>
          <a:xfrm>
            <a:off x="4953000" y="914400"/>
            <a:ext cx="4038600" cy="5847755"/>
          </a:xfrm>
          <a:prstGeom prst="rect">
            <a:avLst/>
          </a:prstGeom>
          <a:gradFill>
            <a:gsLst>
              <a:gs pos="0">
                <a:srgbClr val="FFEFD1"/>
              </a:gs>
              <a:gs pos="64999">
                <a:srgbClr val="F0EBD5"/>
              </a:gs>
              <a:gs pos="100000">
                <a:srgbClr val="D1C39F"/>
              </a:gs>
            </a:gsLst>
            <a:lin ang="5400000" scaled="0"/>
          </a:gradFill>
          <a:ln>
            <a:solidFill>
              <a:schemeClr val="tx1"/>
            </a:solidFill>
          </a:ln>
          <a:effectLst/>
        </p:spPr>
        <p:txBody>
          <a:bodyPr wrap="square">
            <a:spAutoFit/>
          </a:bodyPr>
          <a:lstStyle/>
          <a:p>
            <a:r>
              <a:rPr lang="en-US" sz="2200" b="1" u="sng" dirty="0" smtClean="0"/>
              <a:t>1 Peter 2</a:t>
            </a:r>
          </a:p>
          <a:p>
            <a:r>
              <a:rPr lang="en-US" sz="2200" baseline="30000" dirty="0" smtClean="0"/>
              <a:t>22 </a:t>
            </a:r>
            <a:r>
              <a:rPr lang="en-US" sz="2200" u="sng" dirty="0" smtClean="0">
                <a:effectLst>
                  <a:outerShdw blurRad="38100" dist="38100" dir="2700000" algn="tl">
                    <a:srgbClr val="000000">
                      <a:alpha val="43137"/>
                    </a:srgbClr>
                  </a:outerShdw>
                </a:effectLst>
              </a:rPr>
              <a:t>Who committed no sin, nor was any deceit found in His mouth</a:t>
            </a:r>
            <a:r>
              <a:rPr lang="en-US" sz="2200" dirty="0" smtClean="0"/>
              <a:t>;    </a:t>
            </a:r>
            <a:r>
              <a:rPr lang="en-US" sz="2200" baseline="30000" dirty="0" smtClean="0"/>
              <a:t>23 </a:t>
            </a:r>
            <a:r>
              <a:rPr lang="en-US" sz="2200" dirty="0" smtClean="0"/>
              <a:t>and while being reviled, He did not revile in return, while suffering, He uttered no threats, but kept entrusting Himself to Him who judges righteously;        </a:t>
            </a:r>
            <a:r>
              <a:rPr lang="en-US" sz="2200" baseline="30000" dirty="0" smtClean="0"/>
              <a:t>24 </a:t>
            </a:r>
            <a:r>
              <a:rPr lang="en-US" sz="2200" dirty="0" smtClean="0"/>
              <a:t>and He Himself bore our sins in His body on the cross, that we might die to sin and live to righteousness; for by His wounds you were healed. </a:t>
            </a:r>
            <a:r>
              <a:rPr lang="en-US" sz="2200" baseline="30000" dirty="0" smtClean="0"/>
              <a:t>25 </a:t>
            </a:r>
            <a:r>
              <a:rPr lang="en-US" sz="2200" dirty="0" smtClean="0"/>
              <a:t>For you were continually straying like sheep, but now you are returned to the Shepherd and Guardian of your souls.</a:t>
            </a:r>
            <a:endParaRPr lang="en-US" sz="2200" dirty="0"/>
          </a:p>
        </p:txBody>
      </p:sp>
      <p:sp>
        <p:nvSpPr>
          <p:cNvPr id="14" name="Rectangle 13"/>
          <p:cNvSpPr/>
          <p:nvPr/>
        </p:nvSpPr>
        <p:spPr>
          <a:xfrm>
            <a:off x="4953000" y="914400"/>
            <a:ext cx="4038600" cy="5847755"/>
          </a:xfrm>
          <a:prstGeom prst="rect">
            <a:avLst/>
          </a:prstGeom>
          <a:gradFill>
            <a:gsLst>
              <a:gs pos="0">
                <a:srgbClr val="FFEFD1"/>
              </a:gs>
              <a:gs pos="64999">
                <a:srgbClr val="F0EBD5"/>
              </a:gs>
              <a:gs pos="100000">
                <a:srgbClr val="D1C39F"/>
              </a:gs>
            </a:gsLst>
            <a:lin ang="5400000" scaled="0"/>
          </a:gradFill>
          <a:ln>
            <a:solidFill>
              <a:schemeClr val="tx1"/>
            </a:solidFill>
          </a:ln>
          <a:effectLst/>
        </p:spPr>
        <p:txBody>
          <a:bodyPr wrap="square">
            <a:spAutoFit/>
          </a:bodyPr>
          <a:lstStyle/>
          <a:p>
            <a:r>
              <a:rPr lang="en-US" sz="2200" b="1" u="sng" dirty="0" smtClean="0"/>
              <a:t>1 Peter 2</a:t>
            </a:r>
          </a:p>
          <a:p>
            <a:r>
              <a:rPr lang="en-US" sz="2200" baseline="30000" dirty="0" smtClean="0"/>
              <a:t>22 </a:t>
            </a:r>
            <a:r>
              <a:rPr lang="en-US" sz="2200" dirty="0" smtClean="0"/>
              <a:t>Who committed no sin, nor was any deceit found in His mouth;    </a:t>
            </a:r>
            <a:r>
              <a:rPr lang="en-US" sz="2200" baseline="30000" dirty="0" smtClean="0"/>
              <a:t>23 </a:t>
            </a:r>
            <a:r>
              <a:rPr lang="en-US" sz="2200" u="sng" dirty="0" smtClean="0">
                <a:effectLst>
                  <a:outerShdw blurRad="38100" dist="38100" dir="2700000" algn="tl">
                    <a:srgbClr val="000000">
                      <a:alpha val="43137"/>
                    </a:srgbClr>
                  </a:outerShdw>
                </a:effectLst>
              </a:rPr>
              <a:t>and while being reviled, He did not revile in return, while suffering, He uttered no threats</a:t>
            </a:r>
            <a:r>
              <a:rPr lang="en-US" sz="2200" dirty="0" smtClean="0"/>
              <a:t>, but kept entrusting Himself to Him who judges righteously;        </a:t>
            </a:r>
            <a:r>
              <a:rPr lang="en-US" sz="2200" baseline="30000" dirty="0" smtClean="0"/>
              <a:t>24 </a:t>
            </a:r>
            <a:r>
              <a:rPr lang="en-US" sz="2200" dirty="0" smtClean="0"/>
              <a:t>and He Himself bore our sins in His body on the cross, that we might die to sin and live to righteousness; for by His wounds you were healed. </a:t>
            </a:r>
            <a:r>
              <a:rPr lang="en-US" sz="2200" baseline="30000" dirty="0" smtClean="0"/>
              <a:t>25 </a:t>
            </a:r>
            <a:r>
              <a:rPr lang="en-US" sz="2200" dirty="0" smtClean="0"/>
              <a:t>For you were continually straying like sheep, but now you are returned to the Shepherd and Guardian of your souls.</a:t>
            </a:r>
            <a:endParaRPr lang="en-US" sz="2200" dirty="0"/>
          </a:p>
        </p:txBody>
      </p:sp>
      <p:sp>
        <p:nvSpPr>
          <p:cNvPr id="15" name="Rectangle 14"/>
          <p:cNvSpPr/>
          <p:nvPr/>
        </p:nvSpPr>
        <p:spPr>
          <a:xfrm>
            <a:off x="4953000" y="914400"/>
            <a:ext cx="4038600" cy="5847755"/>
          </a:xfrm>
          <a:prstGeom prst="rect">
            <a:avLst/>
          </a:prstGeom>
          <a:gradFill>
            <a:gsLst>
              <a:gs pos="0">
                <a:srgbClr val="FFEFD1"/>
              </a:gs>
              <a:gs pos="64999">
                <a:srgbClr val="F0EBD5"/>
              </a:gs>
              <a:gs pos="100000">
                <a:srgbClr val="D1C39F"/>
              </a:gs>
            </a:gsLst>
            <a:lin ang="5400000" scaled="0"/>
          </a:gradFill>
          <a:ln>
            <a:solidFill>
              <a:schemeClr val="tx1"/>
            </a:solidFill>
          </a:ln>
          <a:effectLst/>
        </p:spPr>
        <p:txBody>
          <a:bodyPr wrap="square">
            <a:spAutoFit/>
          </a:bodyPr>
          <a:lstStyle/>
          <a:p>
            <a:r>
              <a:rPr lang="en-US" sz="2200" b="1" u="sng" dirty="0" smtClean="0"/>
              <a:t>1 Peter 2</a:t>
            </a:r>
          </a:p>
          <a:p>
            <a:r>
              <a:rPr lang="en-US" sz="2200" baseline="30000" dirty="0" smtClean="0"/>
              <a:t>22 </a:t>
            </a:r>
            <a:r>
              <a:rPr lang="en-US" sz="2200" dirty="0" smtClean="0"/>
              <a:t>Who committed no sin, nor was any deceit found in His mouth;    </a:t>
            </a:r>
            <a:r>
              <a:rPr lang="en-US" sz="2200" baseline="30000" dirty="0" smtClean="0"/>
              <a:t>23 </a:t>
            </a:r>
            <a:r>
              <a:rPr lang="en-US" sz="2200" dirty="0" smtClean="0"/>
              <a:t>and while being reviled, He did not revile in return, while suffering, He uttered no threats, but kept entrusting Himself to Him who judges righteously;        </a:t>
            </a:r>
            <a:r>
              <a:rPr lang="en-US" sz="2200" baseline="30000" dirty="0" smtClean="0"/>
              <a:t>24 </a:t>
            </a:r>
            <a:r>
              <a:rPr lang="en-US" sz="2200" dirty="0" smtClean="0"/>
              <a:t>and He Himself bore our sins in His body on the cross, that we might die to sin and live to righteousness; </a:t>
            </a:r>
            <a:r>
              <a:rPr lang="en-US" sz="2200" u="sng" dirty="0" smtClean="0">
                <a:effectLst>
                  <a:outerShdw blurRad="38100" dist="38100" dir="2700000" algn="tl">
                    <a:srgbClr val="000000">
                      <a:alpha val="43137"/>
                    </a:srgbClr>
                  </a:outerShdw>
                </a:effectLst>
              </a:rPr>
              <a:t>for by His wounds you were healed</a:t>
            </a:r>
            <a:r>
              <a:rPr lang="en-US" sz="2200" dirty="0" smtClean="0"/>
              <a:t>. </a:t>
            </a:r>
            <a:r>
              <a:rPr lang="en-US" sz="2200" baseline="30000" dirty="0" smtClean="0"/>
              <a:t>25 </a:t>
            </a:r>
            <a:r>
              <a:rPr lang="en-US" sz="2200" dirty="0" smtClean="0"/>
              <a:t>For you were continually straying like sheep, but now you are returned to the Shepherd and Guardian of your souls.</a:t>
            </a:r>
            <a:endParaRPr lang="en-US" sz="2200" dirty="0"/>
          </a:p>
        </p:txBody>
      </p:sp>
      <p:sp>
        <p:nvSpPr>
          <p:cNvPr id="16" name="Rectangle 15"/>
          <p:cNvSpPr/>
          <p:nvPr/>
        </p:nvSpPr>
        <p:spPr>
          <a:xfrm>
            <a:off x="4953000" y="914400"/>
            <a:ext cx="4038600" cy="5847755"/>
          </a:xfrm>
          <a:prstGeom prst="rect">
            <a:avLst/>
          </a:prstGeom>
          <a:gradFill>
            <a:gsLst>
              <a:gs pos="0">
                <a:srgbClr val="FFEFD1"/>
              </a:gs>
              <a:gs pos="64999">
                <a:srgbClr val="F0EBD5"/>
              </a:gs>
              <a:gs pos="100000">
                <a:srgbClr val="D1C39F"/>
              </a:gs>
            </a:gsLst>
            <a:lin ang="5400000" scaled="0"/>
          </a:gradFill>
          <a:ln>
            <a:solidFill>
              <a:schemeClr val="tx1"/>
            </a:solidFill>
          </a:ln>
          <a:effectLst/>
        </p:spPr>
        <p:txBody>
          <a:bodyPr wrap="square">
            <a:spAutoFit/>
          </a:bodyPr>
          <a:lstStyle/>
          <a:p>
            <a:r>
              <a:rPr lang="en-US" sz="2200" b="1" u="sng" dirty="0" smtClean="0"/>
              <a:t>1 Peter 2</a:t>
            </a:r>
          </a:p>
          <a:p>
            <a:r>
              <a:rPr lang="en-US" sz="2200" baseline="30000" dirty="0" smtClean="0"/>
              <a:t>22 </a:t>
            </a:r>
            <a:r>
              <a:rPr lang="en-US" sz="2200" dirty="0" smtClean="0"/>
              <a:t>Who committed no sin, nor was any deceit found in His mouth;    </a:t>
            </a:r>
            <a:r>
              <a:rPr lang="en-US" sz="2200" baseline="30000" dirty="0" smtClean="0"/>
              <a:t>23 </a:t>
            </a:r>
            <a:r>
              <a:rPr lang="en-US" sz="2200" dirty="0" smtClean="0"/>
              <a:t>and while being reviled, He did not revile in return, while suffering, He uttered no threats, but kept entrusting Himself to Him who judges righteously;        </a:t>
            </a:r>
            <a:r>
              <a:rPr lang="en-US" sz="2200" u="sng" baseline="30000" dirty="0" smtClean="0">
                <a:effectLst>
                  <a:outerShdw blurRad="38100" dist="38100" dir="2700000" algn="tl">
                    <a:srgbClr val="000000">
                      <a:alpha val="43137"/>
                    </a:srgbClr>
                  </a:outerShdw>
                </a:effectLst>
              </a:rPr>
              <a:t>24 </a:t>
            </a:r>
            <a:r>
              <a:rPr lang="en-US" sz="2200" u="sng" dirty="0" smtClean="0">
                <a:effectLst>
                  <a:outerShdw blurRad="38100" dist="38100" dir="2700000" algn="tl">
                    <a:srgbClr val="000000">
                      <a:alpha val="43137"/>
                    </a:srgbClr>
                  </a:outerShdw>
                </a:effectLst>
              </a:rPr>
              <a:t>and He Himself bore our sins in His body on the cross</a:t>
            </a:r>
            <a:r>
              <a:rPr lang="en-US" sz="2200" dirty="0" smtClean="0"/>
              <a:t>, that we might die to sin and live to righteousness; for by His wounds you were healed. </a:t>
            </a:r>
            <a:r>
              <a:rPr lang="en-US" sz="2200" baseline="30000" dirty="0" smtClean="0"/>
              <a:t>25 </a:t>
            </a:r>
            <a:r>
              <a:rPr lang="en-US" sz="2200" dirty="0" smtClean="0"/>
              <a:t>For you were continually straying like sheep, but now you are returned to the Shepherd and Guardian of your souls.</a:t>
            </a:r>
            <a:endParaRPr lang="en-US" sz="2200" dirty="0"/>
          </a:p>
        </p:txBody>
      </p:sp>
      <p:pic>
        <p:nvPicPr>
          <p:cNvPr id="17" name="Picture 5" descr="C:\Documents and Settings\Jeff Smelser\My Documents\wp\sermons\Thayer Street\timelinewhole.JPG"/>
          <p:cNvPicPr>
            <a:picLocks noChangeAspect="1" noChangeArrowheads="1"/>
          </p:cNvPicPr>
          <p:nvPr/>
        </p:nvPicPr>
        <p:blipFill>
          <a:blip r:embed="rId2" cstate="print"/>
          <a:srcRect/>
          <a:stretch>
            <a:fillRect/>
          </a:stretch>
        </p:blipFill>
        <p:spPr bwMode="auto">
          <a:xfrm>
            <a:off x="840943" y="304800"/>
            <a:ext cx="7478712" cy="1362075"/>
          </a:xfrm>
          <a:prstGeom prst="rect">
            <a:avLst/>
          </a:prstGeom>
          <a:noFill/>
          <a:ln w="9525">
            <a:solidFill>
              <a:schemeClr val="tx1"/>
            </a:solidFill>
            <a:miter lim="800000"/>
            <a:headEnd/>
            <a:tailEnd/>
          </a:ln>
          <a:effectLst>
            <a:outerShdw blurRad="50800" dist="101600" dir="13500000" algn="br" rotWithShape="0">
              <a:prstClr val="black">
                <a:alpha val="40000"/>
              </a:prstClr>
            </a:outerShdw>
          </a:effectLst>
        </p:spPr>
      </p:pic>
      <p:sp>
        <p:nvSpPr>
          <p:cNvPr id="4" name="Oval 3"/>
          <p:cNvSpPr/>
          <p:nvPr/>
        </p:nvSpPr>
        <p:spPr>
          <a:xfrm>
            <a:off x="2313710" y="228600"/>
            <a:ext cx="609600" cy="1600201"/>
          </a:xfrm>
          <a:prstGeom prst="ellipse">
            <a:avLst/>
          </a:prstGeom>
          <a:solidFill>
            <a:srgbClr val="FF0000">
              <a:alpha val="25000"/>
            </a:srgb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858490" y="228600"/>
            <a:ext cx="609600" cy="1600201"/>
          </a:xfrm>
          <a:prstGeom prst="ellipse">
            <a:avLst/>
          </a:prstGeom>
          <a:solidFill>
            <a:srgbClr val="FF0000">
              <a:alpha val="25000"/>
            </a:srgb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8489373" y="5301004"/>
            <a:ext cx="623455" cy="335756"/>
          </a:xfrm>
          <a:prstGeom prst="rect">
            <a:avLst/>
          </a:prstGeom>
          <a:solidFill>
            <a:srgbClr val="FFFF00"/>
          </a:solidFill>
          <a:ln>
            <a:solidFill>
              <a:schemeClr val="tx1"/>
            </a:solidFill>
          </a:ln>
        </p:spPr>
        <p:txBody>
          <a:bodyPr wrap="square" rtlCol="0">
            <a:spAutoFit/>
          </a:bodyPr>
          <a:lstStyle/>
          <a:p>
            <a:pPr algn="ctr"/>
            <a:r>
              <a:rPr lang="en-US" b="1" dirty="0" smtClean="0"/>
              <a:t>53:6</a:t>
            </a:r>
            <a:endParaRPr lang="en-US" b="1" dirty="0"/>
          </a:p>
        </p:txBody>
      </p:sp>
      <p:sp>
        <p:nvSpPr>
          <p:cNvPr id="20" name="TextBox 19"/>
          <p:cNvSpPr txBox="1"/>
          <p:nvPr/>
        </p:nvSpPr>
        <p:spPr>
          <a:xfrm>
            <a:off x="8534400" y="1600200"/>
            <a:ext cx="623455" cy="369332"/>
          </a:xfrm>
          <a:prstGeom prst="rect">
            <a:avLst/>
          </a:prstGeom>
          <a:solidFill>
            <a:srgbClr val="FFFF00"/>
          </a:solidFill>
          <a:ln>
            <a:solidFill>
              <a:schemeClr val="tx1"/>
            </a:solidFill>
          </a:ln>
        </p:spPr>
        <p:txBody>
          <a:bodyPr wrap="square" rtlCol="0">
            <a:spAutoFit/>
          </a:bodyPr>
          <a:lstStyle/>
          <a:p>
            <a:pPr algn="ctr"/>
            <a:r>
              <a:rPr lang="en-US" b="1" dirty="0" smtClean="0"/>
              <a:t>53:9</a:t>
            </a:r>
            <a:endParaRPr lang="en-US" b="1" dirty="0"/>
          </a:p>
        </p:txBody>
      </p:sp>
      <p:sp>
        <p:nvSpPr>
          <p:cNvPr id="21" name="TextBox 20"/>
          <p:cNvSpPr txBox="1"/>
          <p:nvPr/>
        </p:nvSpPr>
        <p:spPr>
          <a:xfrm>
            <a:off x="8063345" y="2297668"/>
            <a:ext cx="623455" cy="369332"/>
          </a:xfrm>
          <a:prstGeom prst="rect">
            <a:avLst/>
          </a:prstGeom>
          <a:solidFill>
            <a:srgbClr val="FFFF00"/>
          </a:solidFill>
          <a:ln>
            <a:solidFill>
              <a:schemeClr val="tx1"/>
            </a:solidFill>
          </a:ln>
        </p:spPr>
        <p:txBody>
          <a:bodyPr wrap="square" rtlCol="0">
            <a:spAutoFit/>
          </a:bodyPr>
          <a:lstStyle/>
          <a:p>
            <a:pPr algn="ctr"/>
            <a:r>
              <a:rPr lang="en-US" b="1" dirty="0" smtClean="0"/>
              <a:t>53:7</a:t>
            </a:r>
            <a:endParaRPr lang="en-US" b="1" dirty="0"/>
          </a:p>
        </p:txBody>
      </p:sp>
      <p:sp>
        <p:nvSpPr>
          <p:cNvPr id="22" name="TextBox 21"/>
          <p:cNvSpPr txBox="1"/>
          <p:nvPr/>
        </p:nvSpPr>
        <p:spPr>
          <a:xfrm>
            <a:off x="7010400" y="4964668"/>
            <a:ext cx="623455" cy="369332"/>
          </a:xfrm>
          <a:prstGeom prst="rect">
            <a:avLst/>
          </a:prstGeom>
          <a:solidFill>
            <a:srgbClr val="FFFF00"/>
          </a:solidFill>
          <a:ln>
            <a:solidFill>
              <a:schemeClr val="tx1"/>
            </a:solidFill>
          </a:ln>
        </p:spPr>
        <p:txBody>
          <a:bodyPr wrap="square" rtlCol="0">
            <a:spAutoFit/>
          </a:bodyPr>
          <a:lstStyle/>
          <a:p>
            <a:pPr algn="ctr"/>
            <a:r>
              <a:rPr lang="en-US" b="1" dirty="0" smtClean="0"/>
              <a:t>53:5</a:t>
            </a:r>
            <a:endParaRPr lang="en-US" b="1" dirty="0"/>
          </a:p>
        </p:txBody>
      </p:sp>
    </p:spTree>
    <p:extLst>
      <p:ext uri="{BB962C8B-B14F-4D97-AF65-F5344CB8AC3E}">
        <p14:creationId xmlns:p14="http://schemas.microsoft.com/office/powerpoint/2010/main" val="985704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subTnLst>
                                    <p:set>
                                      <p:cBhvr override="childStyle">
                                        <p:cTn dur="1" fill="hold" display="0" masterRel="nextClick" afterEffect="1"/>
                                        <p:tgtEl>
                                          <p:spTgt spid="19"/>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xit" presetSubtype="0" fill="hold" nodeType="withEffect">
                                  <p:stCondLst>
                                    <p:cond delay="0"/>
                                  </p:stCondLst>
                                  <p:childTnLst>
                                    <p:set>
                                      <p:cBhvr>
                                        <p:cTn id="20" dur="1" fill="hold">
                                          <p:stCondLst>
                                            <p:cond delay="0"/>
                                          </p:stCondLst>
                                        </p:cTn>
                                        <p:tgtEl>
                                          <p:spTgt spid="17"/>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6"/>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2"/>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7"/>
                                        </p:tgtEl>
                                        <p:attrNameLst>
                                          <p:attrName>style.visibility</p:attrName>
                                        </p:attrNameLst>
                                      </p:cBhvr>
                                      <p:to>
                                        <p:strVal val="hidden"/>
                                      </p:to>
                                    </p:set>
                                  </p:childTnLst>
                                </p:cTn>
                              </p:par>
                              <p:par>
                                <p:cTn id="43" presetID="1" presetClass="entr" presetSubtype="0" fill="hold" grpId="0" nodeType="with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0"/>
                                        </p:tgtEl>
                                        <p:attrNameLst>
                                          <p:attrName>style.visibility</p:attrName>
                                        </p:attrNameLst>
                                      </p:cBhvr>
                                      <p:to>
                                        <p:strVal val="visible"/>
                                      </p:to>
                                    </p:set>
                                  </p:childTnLst>
                                  <p:subTnLst>
                                    <p:set>
                                      <p:cBhvr override="childStyle">
                                        <p:cTn dur="1" fill="hold" display="0" masterRel="nextClick" afterEffect="1"/>
                                        <p:tgtEl>
                                          <p:spTgt spid="20"/>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subTnLst>
                                    <p:set>
                                      <p:cBhvr override="childStyle">
                                        <p:cTn dur="1" fill="hold" display="0" masterRel="nextClick" afterEffect="1"/>
                                        <p:tgtEl>
                                          <p:spTgt spid="21"/>
                                        </p:tgtEl>
                                        <p:attrNameLst>
                                          <p:attrName>style.visibility</p:attrName>
                                        </p:attrNameLst>
                                      </p:cBhvr>
                                      <p:to>
                                        <p:strVal val="hidden"/>
                                      </p:to>
                                    </p:set>
                                  </p:sub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2"/>
                                        </p:tgtEl>
                                        <p:attrNameLst>
                                          <p:attrName>style.visibility</p:attrName>
                                        </p:attrNameLst>
                                      </p:cBhvr>
                                      <p:to>
                                        <p:strVal val="visible"/>
                                      </p:to>
                                    </p:set>
                                  </p:childTnLst>
                                  <p:subTnLst>
                                    <p:set>
                                      <p:cBhvr override="childStyle">
                                        <p:cTn dur="1" fill="hold" display="0" masterRel="nextClick" afterEffect="1"/>
                                        <p:tgtEl>
                                          <p:spTgt spid="22"/>
                                        </p:tgtEl>
                                        <p:attrNameLst>
                                          <p:attrName>style.visibility</p:attrName>
                                        </p:attrNameLst>
                                      </p:cBhvr>
                                      <p:to>
                                        <p:strVal val="hidden"/>
                                      </p:to>
                                    </p:set>
                                  </p:sub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xit" presetSubtype="0" fill="hold" grpId="1" nodeType="clickEffect">
                                  <p:stCondLst>
                                    <p:cond delay="0"/>
                                  </p:stCondLst>
                                  <p:childTnLst>
                                    <p:set>
                                      <p:cBhvr>
                                        <p:cTn id="82" dur="1" fill="hold">
                                          <p:stCondLst>
                                            <p:cond delay="0"/>
                                          </p:stCondLst>
                                        </p:cTn>
                                        <p:tgtEl>
                                          <p:spTgt spid="12"/>
                                        </p:tgtEl>
                                        <p:attrNameLst>
                                          <p:attrName>style.visibility</p:attrName>
                                        </p:attrNameLst>
                                      </p:cBhvr>
                                      <p:to>
                                        <p:strVal val="hidden"/>
                                      </p:to>
                                    </p:set>
                                  </p:childTnLst>
                                </p:cTn>
                              </p:par>
                            </p:childTnLst>
                          </p:cTn>
                        </p:par>
                        <p:par>
                          <p:cTn id="83" fill="hold">
                            <p:stCondLst>
                              <p:cond delay="0"/>
                            </p:stCondLst>
                            <p:childTnLst>
                              <p:par>
                                <p:cTn id="84" presetID="1" presetClass="exit" presetSubtype="0" fill="hold" grpId="1" nodeType="afterEffect">
                                  <p:stCondLst>
                                    <p:cond delay="0"/>
                                  </p:stCondLst>
                                  <p:childTnLst>
                                    <p:set>
                                      <p:cBhvr>
                                        <p:cTn id="85" dur="1" fill="hold">
                                          <p:stCondLst>
                                            <p:cond delay="0"/>
                                          </p:stCondLst>
                                        </p:cTn>
                                        <p:tgtEl>
                                          <p:spTgt spid="13"/>
                                        </p:tgtEl>
                                        <p:attrNameLst>
                                          <p:attrName>style.visibility</p:attrName>
                                        </p:attrNameLst>
                                      </p:cBhvr>
                                      <p:to>
                                        <p:strVal val="hidden"/>
                                      </p:to>
                                    </p:set>
                                  </p:childTnLst>
                                </p:cTn>
                              </p:par>
                            </p:childTnLst>
                          </p:cTn>
                        </p:par>
                        <p:par>
                          <p:cTn id="86" fill="hold">
                            <p:stCondLst>
                              <p:cond delay="0"/>
                            </p:stCondLst>
                            <p:childTnLst>
                              <p:par>
                                <p:cTn id="87" presetID="1" presetClass="exit" presetSubtype="0" fill="hold" grpId="1" nodeType="afterEffect">
                                  <p:stCondLst>
                                    <p:cond delay="0"/>
                                  </p:stCondLst>
                                  <p:childTnLst>
                                    <p:set>
                                      <p:cBhvr>
                                        <p:cTn id="88" dur="1" fill="hold">
                                          <p:stCondLst>
                                            <p:cond delay="0"/>
                                          </p:stCondLst>
                                        </p:cTn>
                                        <p:tgtEl>
                                          <p:spTgt spid="14"/>
                                        </p:tgtEl>
                                        <p:attrNameLst>
                                          <p:attrName>style.visibility</p:attrName>
                                        </p:attrNameLst>
                                      </p:cBhvr>
                                      <p:to>
                                        <p:strVal val="hidden"/>
                                      </p:to>
                                    </p:set>
                                  </p:childTnLst>
                                </p:cTn>
                              </p:par>
                            </p:childTnLst>
                          </p:cTn>
                        </p:par>
                        <p:par>
                          <p:cTn id="89" fill="hold">
                            <p:stCondLst>
                              <p:cond delay="0"/>
                            </p:stCondLst>
                            <p:childTnLst>
                              <p:par>
                                <p:cTn id="90" presetID="1" presetClass="exit" presetSubtype="0" fill="hold" grpId="1" nodeType="afterEffect">
                                  <p:stCondLst>
                                    <p:cond delay="0"/>
                                  </p:stCondLst>
                                  <p:childTnLst>
                                    <p:set>
                                      <p:cBhvr>
                                        <p:cTn id="91" dur="1" fill="hold">
                                          <p:stCondLst>
                                            <p:cond delay="0"/>
                                          </p:stCondLst>
                                        </p:cTn>
                                        <p:tgtEl>
                                          <p:spTgt spid="15"/>
                                        </p:tgtEl>
                                        <p:attrNameLst>
                                          <p:attrName>style.visibility</p:attrName>
                                        </p:attrNameLst>
                                      </p:cBhvr>
                                      <p:to>
                                        <p:strVal val="hidden"/>
                                      </p:to>
                                    </p:set>
                                  </p:childTnLst>
                                </p:cTn>
                              </p:par>
                            </p:childTnLst>
                          </p:cTn>
                        </p:par>
                        <p:par>
                          <p:cTn id="92" fill="hold">
                            <p:stCondLst>
                              <p:cond delay="0"/>
                            </p:stCondLst>
                            <p:childTnLst>
                              <p:par>
                                <p:cTn id="93" presetID="1" presetClass="exit" presetSubtype="0" fill="hold" grpId="1" nodeType="afterEffect">
                                  <p:stCondLst>
                                    <p:cond delay="0"/>
                                  </p:stCondLst>
                                  <p:childTnLst>
                                    <p:set>
                                      <p:cBhvr>
                                        <p:cTn id="94" dur="1" fill="hold">
                                          <p:stCondLst>
                                            <p:cond delay="0"/>
                                          </p:stCondLst>
                                        </p:cTn>
                                        <p:tgtEl>
                                          <p:spTgt spid="16"/>
                                        </p:tgtEl>
                                        <p:attrNameLst>
                                          <p:attrName>style.visibility</p:attrName>
                                        </p:attrNameLst>
                                      </p:cBhvr>
                                      <p:to>
                                        <p:strVal val="hidden"/>
                                      </p:to>
                                    </p:set>
                                  </p:childTnLst>
                                </p:cTn>
                              </p:par>
                              <p:par>
                                <p:cTn id="95" presetID="1" presetClass="exit" presetSubtype="0" fill="hold" grpId="1" nodeType="withEffect">
                                  <p:stCondLst>
                                    <p:cond delay="0"/>
                                  </p:stCondLst>
                                  <p:childTnLst>
                                    <p:set>
                                      <p:cBhvr>
                                        <p:cTn id="96" dur="1" fill="hold">
                                          <p:stCondLst>
                                            <p:cond delay="0"/>
                                          </p:stCondLst>
                                        </p:cTn>
                                        <p:tgtEl>
                                          <p:spTgt spid="8"/>
                                        </p:tgtEl>
                                        <p:attrNameLst>
                                          <p:attrName>style.visibility</p:attrName>
                                        </p:attrNameLst>
                                      </p:cBhvr>
                                      <p:to>
                                        <p:strVal val="hidden"/>
                                      </p:to>
                                    </p:set>
                                  </p:childTnLst>
                                </p:cTn>
                              </p:par>
                              <p:par>
                                <p:cTn id="97" presetID="1" presetClass="entr" presetSubtype="0" fill="hold" grpId="0" nodeType="withEffect">
                                  <p:stCondLst>
                                    <p:cond delay="0"/>
                                  </p:stCondLst>
                                  <p:childTnLst>
                                    <p:set>
                                      <p:cBhvr>
                                        <p:cTn id="9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6" grpId="1" animBg="1"/>
      <p:bldP spid="2" grpId="0" animBg="1"/>
      <p:bldP spid="2" grpId="1" animBg="1"/>
      <p:bldP spid="7" grpId="0" animBg="1"/>
      <p:bldP spid="7" grpId="1" animBg="1"/>
      <p:bldP spid="8" grpId="0" animBg="1"/>
      <p:bldP spid="8" grpId="1" animBg="1"/>
      <p:bldP spid="9" grpId="0" animBg="1"/>
      <p:bldP spid="5" grpId="0"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4" grpId="0" animBg="1"/>
      <p:bldP spid="19" grpId="0" animBg="1"/>
      <p:bldP spid="10" grpId="0" animBg="1"/>
      <p:bldP spid="20" grpId="0" animBg="1"/>
      <p:bldP spid="21" grpId="0" animBg="1"/>
      <p:bldP spid="2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6096000" cy="3477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52400" y="1219200"/>
            <a:ext cx="6096000" cy="990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 name="Rectangle 4"/>
          <p:cNvSpPr/>
          <p:nvPr/>
        </p:nvSpPr>
        <p:spPr>
          <a:xfrm>
            <a:off x="152400" y="152400"/>
            <a:ext cx="6096000" cy="3477875"/>
          </a:xfrm>
          <a:prstGeom prst="rect">
            <a:avLst/>
          </a:prstGeom>
          <a:noFill/>
          <a:ln>
            <a:solidFill>
              <a:schemeClr val="tx1"/>
            </a:solidFill>
          </a:ln>
          <a:effectLst/>
        </p:spPr>
        <p:txBody>
          <a:bodyPr wrap="square">
            <a:spAutoFit/>
          </a:bodyPr>
          <a:lstStyle/>
          <a:p>
            <a:r>
              <a:rPr lang="en-US" sz="2200" b="1" u="sng" dirty="0" smtClean="0"/>
              <a:t>Isaiah 53</a:t>
            </a:r>
          </a:p>
          <a:p>
            <a:r>
              <a:rPr lang="en-US" sz="2200" baseline="30000" dirty="0" smtClean="0"/>
              <a:t>8</a:t>
            </a:r>
            <a:r>
              <a:rPr lang="en-US" sz="2200" dirty="0" smtClean="0"/>
              <a:t>By </a:t>
            </a:r>
            <a:r>
              <a:rPr lang="en-US" sz="2200" dirty="0"/>
              <a:t>oppression and judgment He was taken away;</a:t>
            </a:r>
            <a:br>
              <a:rPr lang="en-US" sz="2200" dirty="0"/>
            </a:br>
            <a:r>
              <a:rPr lang="en-US" sz="2200" dirty="0"/>
              <a:t>And as for His generation, who considered</a:t>
            </a:r>
            <a:br>
              <a:rPr lang="en-US" sz="2200" dirty="0"/>
            </a:br>
            <a:r>
              <a:rPr lang="en-US" sz="2200" dirty="0"/>
              <a:t>That He was cut off out of the land of the </a:t>
            </a:r>
            <a:r>
              <a:rPr lang="en-US" sz="2200" dirty="0" smtClean="0"/>
              <a:t>living,</a:t>
            </a:r>
          </a:p>
          <a:p>
            <a:r>
              <a:rPr lang="en-US" sz="2200" dirty="0" smtClean="0"/>
              <a:t>For the transgression of my people to whom the stroke was due?</a:t>
            </a:r>
          </a:p>
          <a:p>
            <a:r>
              <a:rPr lang="en-US" sz="2200" baseline="30000" dirty="0" smtClean="0"/>
              <a:t>9</a:t>
            </a:r>
            <a:r>
              <a:rPr lang="en-US" sz="2200" dirty="0" smtClean="0"/>
              <a:t>His grave was assigned to be with wicked men, </a:t>
            </a:r>
          </a:p>
          <a:p>
            <a:r>
              <a:rPr lang="en-US" sz="2200" dirty="0" smtClean="0"/>
              <a:t>Yet with a rich man in His death;</a:t>
            </a:r>
          </a:p>
          <a:p>
            <a:r>
              <a:rPr lang="en-US" sz="2200" dirty="0" smtClean="0"/>
              <a:t>Although He had done no violence,</a:t>
            </a:r>
          </a:p>
          <a:p>
            <a:r>
              <a:rPr lang="en-US" sz="2200" dirty="0" smtClean="0"/>
              <a:t>Nor was there any deceit in His mouth.</a:t>
            </a:r>
          </a:p>
        </p:txBody>
      </p:sp>
      <p:sp>
        <p:nvSpPr>
          <p:cNvPr id="9" name="Rectangle 8"/>
          <p:cNvSpPr/>
          <p:nvPr/>
        </p:nvSpPr>
        <p:spPr>
          <a:xfrm>
            <a:off x="6206317" y="152400"/>
            <a:ext cx="2849626" cy="1938992"/>
          </a:xfrm>
          <a:prstGeom prst="rect">
            <a:avLst/>
          </a:prstGeom>
          <a:noFill/>
        </p:spPr>
        <p:txBody>
          <a:bodyPr wrap="none" lIns="91440" tIns="45720" rIns="91440" bIns="45720">
            <a:spAutoFit/>
          </a:bodyPr>
          <a:lstStyle/>
          <a:p>
            <a:pPr algn="ctr"/>
            <a:r>
              <a:rPr lang="en-US" sz="40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Substitution</a:t>
            </a:r>
          </a:p>
          <a:p>
            <a:pPr algn="ctr"/>
            <a:r>
              <a:rPr lang="en-US" sz="40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&amp;</a:t>
            </a:r>
          </a:p>
          <a:p>
            <a:pPr algn="ctr"/>
            <a:r>
              <a:rPr lang="en-US"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Transference</a:t>
            </a:r>
            <a:endParaRPr lang="en-US" sz="40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3391189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52400"/>
            <a:ext cx="6096000" cy="65248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52400" y="3581400"/>
            <a:ext cx="6096000" cy="990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12" name="Rectangle 11"/>
          <p:cNvSpPr/>
          <p:nvPr/>
        </p:nvSpPr>
        <p:spPr>
          <a:xfrm>
            <a:off x="152400" y="5906069"/>
            <a:ext cx="6096000" cy="723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 name="Rectangle 4"/>
          <p:cNvSpPr/>
          <p:nvPr/>
        </p:nvSpPr>
        <p:spPr>
          <a:xfrm>
            <a:off x="152400" y="152400"/>
            <a:ext cx="6096000" cy="6524863"/>
          </a:xfrm>
          <a:prstGeom prst="rect">
            <a:avLst/>
          </a:prstGeom>
          <a:noFill/>
          <a:ln>
            <a:solidFill>
              <a:schemeClr val="tx1"/>
            </a:solidFill>
          </a:ln>
          <a:effectLst/>
        </p:spPr>
        <p:txBody>
          <a:bodyPr wrap="square">
            <a:spAutoFit/>
          </a:bodyPr>
          <a:lstStyle/>
          <a:p>
            <a:r>
              <a:rPr lang="en-US" sz="2200" b="1" u="sng" dirty="0" smtClean="0"/>
              <a:t>Isaiah 53</a:t>
            </a:r>
          </a:p>
          <a:p>
            <a:r>
              <a:rPr lang="en-US" sz="2200" baseline="30000" dirty="0" smtClean="0"/>
              <a:t>10</a:t>
            </a:r>
            <a:r>
              <a:rPr lang="en-US" sz="2200" dirty="0" smtClean="0"/>
              <a:t>But the L</a:t>
            </a:r>
            <a:r>
              <a:rPr lang="en-US" dirty="0" smtClean="0"/>
              <a:t>ORD</a:t>
            </a:r>
            <a:r>
              <a:rPr lang="en-US" sz="2200" dirty="0" smtClean="0"/>
              <a:t> was pleased To crush Him, putting Him to grief;</a:t>
            </a:r>
          </a:p>
          <a:p>
            <a:r>
              <a:rPr lang="en-US" sz="2200" dirty="0" smtClean="0"/>
              <a:t>If He would render Himself as a guilt offering ,</a:t>
            </a:r>
          </a:p>
          <a:p>
            <a:r>
              <a:rPr lang="en-US" sz="2200" dirty="0" smtClean="0"/>
              <a:t>He will see His offspring, </a:t>
            </a:r>
          </a:p>
          <a:p>
            <a:r>
              <a:rPr lang="en-US" sz="2200" dirty="0" smtClean="0"/>
              <a:t>He will prolong His days, </a:t>
            </a:r>
          </a:p>
          <a:p>
            <a:r>
              <a:rPr lang="en-US" sz="2200" dirty="0" smtClean="0"/>
              <a:t>And the good pleasure of the L</a:t>
            </a:r>
            <a:r>
              <a:rPr lang="en-US" dirty="0" smtClean="0"/>
              <a:t>ORD</a:t>
            </a:r>
            <a:r>
              <a:rPr lang="en-US" sz="2200" dirty="0" smtClean="0"/>
              <a:t> will prosper in His hand.</a:t>
            </a:r>
          </a:p>
          <a:p>
            <a:r>
              <a:rPr lang="en-US" sz="2200" baseline="30000" dirty="0" smtClean="0"/>
              <a:t>11</a:t>
            </a:r>
            <a:r>
              <a:rPr lang="en-US" sz="2200" dirty="0" smtClean="0"/>
              <a:t>As a result of the anguish of His soul,</a:t>
            </a:r>
          </a:p>
          <a:p>
            <a:r>
              <a:rPr lang="en-US" sz="2200" dirty="0" smtClean="0"/>
              <a:t>He will see it and be satisfied;</a:t>
            </a:r>
          </a:p>
          <a:p>
            <a:r>
              <a:rPr lang="en-US" sz="2200" dirty="0" smtClean="0"/>
              <a:t>By His knowledge the Righteous One,</a:t>
            </a:r>
          </a:p>
          <a:p>
            <a:r>
              <a:rPr lang="en-US" sz="2200" dirty="0" smtClean="0"/>
              <a:t>My Servant, will justify the many,</a:t>
            </a:r>
          </a:p>
          <a:p>
            <a:r>
              <a:rPr lang="en-US" sz="2200" dirty="0" smtClean="0"/>
              <a:t>As He will bear their iniquities. </a:t>
            </a:r>
          </a:p>
          <a:p>
            <a:r>
              <a:rPr lang="en-US" sz="2200" baseline="30000" dirty="0" smtClean="0"/>
              <a:t>12</a:t>
            </a:r>
            <a:r>
              <a:rPr lang="en-US" sz="2200" dirty="0" smtClean="0"/>
              <a:t>Therefore, I will allot Him a portion with the great, </a:t>
            </a:r>
          </a:p>
          <a:p>
            <a:r>
              <a:rPr lang="en-US" sz="2200" dirty="0" smtClean="0"/>
              <a:t>And He will divide the booty with the strong; Because He poured out Himself to death, </a:t>
            </a:r>
          </a:p>
          <a:p>
            <a:r>
              <a:rPr lang="en-US" sz="2200" dirty="0" smtClean="0"/>
              <a:t>And was numbered with the transgressors;</a:t>
            </a:r>
          </a:p>
          <a:p>
            <a:r>
              <a:rPr lang="en-US" sz="2200" dirty="0" smtClean="0"/>
              <a:t>Yet He Himself bore the sin of many,</a:t>
            </a:r>
          </a:p>
          <a:p>
            <a:r>
              <a:rPr lang="en-US" sz="2200" dirty="0" smtClean="0"/>
              <a:t>And interceded for the transgressors.</a:t>
            </a:r>
            <a:endParaRPr lang="en-US" sz="2200" dirty="0"/>
          </a:p>
        </p:txBody>
      </p:sp>
      <p:sp>
        <p:nvSpPr>
          <p:cNvPr id="11" name="Rectangle 10"/>
          <p:cNvSpPr/>
          <p:nvPr/>
        </p:nvSpPr>
        <p:spPr>
          <a:xfrm>
            <a:off x="6206317" y="152400"/>
            <a:ext cx="2849626" cy="1938992"/>
          </a:xfrm>
          <a:prstGeom prst="rect">
            <a:avLst/>
          </a:prstGeom>
          <a:noFill/>
        </p:spPr>
        <p:txBody>
          <a:bodyPr wrap="none" lIns="91440" tIns="45720" rIns="91440" bIns="45720">
            <a:spAutoFit/>
          </a:bodyPr>
          <a:lstStyle/>
          <a:p>
            <a:pPr algn="ctr"/>
            <a:r>
              <a:rPr lang="en-US" sz="40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Substitution</a:t>
            </a:r>
          </a:p>
          <a:p>
            <a:pPr algn="ctr"/>
            <a:r>
              <a:rPr lang="en-US" sz="40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&amp;</a:t>
            </a:r>
          </a:p>
          <a:p>
            <a:pPr algn="ctr"/>
            <a:r>
              <a:rPr lang="en-US"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Transference</a:t>
            </a:r>
            <a:endParaRPr lang="en-US" sz="40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707522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9"/>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52400"/>
            <a:ext cx="6096000" cy="65248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52400" y="495869"/>
            <a:ext cx="6096000" cy="723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8" name="Rectangle 7"/>
          <p:cNvSpPr/>
          <p:nvPr/>
        </p:nvSpPr>
        <p:spPr>
          <a:xfrm>
            <a:off x="152400" y="2858069"/>
            <a:ext cx="6096000" cy="723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00"/>
              </a:solidFill>
            </a:endParaRPr>
          </a:p>
        </p:txBody>
      </p:sp>
      <p:sp>
        <p:nvSpPr>
          <p:cNvPr id="5" name="Rectangle 4"/>
          <p:cNvSpPr/>
          <p:nvPr/>
        </p:nvSpPr>
        <p:spPr>
          <a:xfrm>
            <a:off x="152400" y="152400"/>
            <a:ext cx="6096000" cy="6524863"/>
          </a:xfrm>
          <a:prstGeom prst="rect">
            <a:avLst/>
          </a:prstGeom>
          <a:noFill/>
          <a:ln>
            <a:solidFill>
              <a:schemeClr val="tx1"/>
            </a:solidFill>
          </a:ln>
          <a:effectLst/>
        </p:spPr>
        <p:txBody>
          <a:bodyPr wrap="square">
            <a:spAutoFit/>
          </a:bodyPr>
          <a:lstStyle/>
          <a:p>
            <a:r>
              <a:rPr lang="en-US" sz="2200" b="1" u="sng" dirty="0" smtClean="0"/>
              <a:t>Isaiah 53</a:t>
            </a:r>
          </a:p>
          <a:p>
            <a:r>
              <a:rPr lang="en-US" sz="2200" baseline="30000" dirty="0" smtClean="0"/>
              <a:t>10</a:t>
            </a:r>
            <a:r>
              <a:rPr lang="en-US" sz="2200" dirty="0" smtClean="0"/>
              <a:t>But the L</a:t>
            </a:r>
            <a:r>
              <a:rPr lang="en-US" dirty="0" smtClean="0"/>
              <a:t>ORD</a:t>
            </a:r>
            <a:r>
              <a:rPr lang="en-US" sz="2200" dirty="0" smtClean="0"/>
              <a:t> was pleased To crush Him, putting Him to grief;</a:t>
            </a:r>
          </a:p>
          <a:p>
            <a:r>
              <a:rPr lang="en-US" sz="2200" dirty="0" smtClean="0"/>
              <a:t>If He would render Himself as a guilt offering ,</a:t>
            </a:r>
          </a:p>
          <a:p>
            <a:r>
              <a:rPr lang="en-US" sz="2200" dirty="0" smtClean="0"/>
              <a:t>He will see His offspring, </a:t>
            </a:r>
          </a:p>
          <a:p>
            <a:r>
              <a:rPr lang="en-US" sz="2200" dirty="0" smtClean="0"/>
              <a:t>He will prolong His days, </a:t>
            </a:r>
          </a:p>
          <a:p>
            <a:r>
              <a:rPr lang="en-US" sz="2200" dirty="0" smtClean="0"/>
              <a:t>And the good pleasure of the L</a:t>
            </a:r>
            <a:r>
              <a:rPr lang="en-US" dirty="0" smtClean="0"/>
              <a:t>ORD</a:t>
            </a:r>
            <a:r>
              <a:rPr lang="en-US" sz="2200" dirty="0" smtClean="0"/>
              <a:t> will prosper in His hand.</a:t>
            </a:r>
          </a:p>
          <a:p>
            <a:r>
              <a:rPr lang="en-US" sz="2200" baseline="30000" dirty="0" smtClean="0"/>
              <a:t>11</a:t>
            </a:r>
            <a:r>
              <a:rPr lang="en-US" sz="2200" dirty="0" smtClean="0"/>
              <a:t>As a result of the anguish of His soul,</a:t>
            </a:r>
          </a:p>
          <a:p>
            <a:r>
              <a:rPr lang="en-US" sz="2200" dirty="0" smtClean="0"/>
              <a:t>He will see it and be satisfied;</a:t>
            </a:r>
          </a:p>
          <a:p>
            <a:r>
              <a:rPr lang="en-US" sz="2200" dirty="0" smtClean="0"/>
              <a:t>By His knowledge the Righteous One,</a:t>
            </a:r>
          </a:p>
          <a:p>
            <a:r>
              <a:rPr lang="en-US" sz="2200" dirty="0" smtClean="0"/>
              <a:t>My Servant, will justify the many,</a:t>
            </a:r>
          </a:p>
          <a:p>
            <a:r>
              <a:rPr lang="en-US" sz="2200" dirty="0" smtClean="0"/>
              <a:t>As He will bear their iniquities. </a:t>
            </a:r>
          </a:p>
          <a:p>
            <a:r>
              <a:rPr lang="en-US" sz="2200" baseline="30000" dirty="0" smtClean="0"/>
              <a:t>12</a:t>
            </a:r>
            <a:r>
              <a:rPr lang="en-US" sz="2200" dirty="0" smtClean="0"/>
              <a:t>Therefore, I will allot Him a portion with the great, </a:t>
            </a:r>
          </a:p>
          <a:p>
            <a:r>
              <a:rPr lang="en-US" sz="2200" dirty="0" smtClean="0"/>
              <a:t>And He will divide the booty with the strong; Because He poured out Himself to death, </a:t>
            </a:r>
          </a:p>
          <a:p>
            <a:r>
              <a:rPr lang="en-US" sz="2200" dirty="0" smtClean="0"/>
              <a:t>And was numbered with the transgressors;</a:t>
            </a:r>
          </a:p>
          <a:p>
            <a:r>
              <a:rPr lang="en-US" sz="2200" dirty="0" smtClean="0"/>
              <a:t>Yet He Himself bore the sin of many,</a:t>
            </a:r>
          </a:p>
          <a:p>
            <a:r>
              <a:rPr lang="en-US" sz="2200" dirty="0" smtClean="0"/>
              <a:t>And interceded for the transgressors.</a:t>
            </a:r>
            <a:endParaRPr lang="en-US" sz="2200" dirty="0"/>
          </a:p>
        </p:txBody>
      </p:sp>
      <p:sp>
        <p:nvSpPr>
          <p:cNvPr id="11" name="Rectangle 10"/>
          <p:cNvSpPr/>
          <p:nvPr/>
        </p:nvSpPr>
        <p:spPr>
          <a:xfrm>
            <a:off x="6774133" y="152400"/>
            <a:ext cx="1713994" cy="769441"/>
          </a:xfrm>
          <a:prstGeom prst="rect">
            <a:avLst/>
          </a:prstGeom>
          <a:noFill/>
        </p:spPr>
        <p:txBody>
          <a:bodyPr wrap="none" lIns="91440" tIns="45720" rIns="91440" bIns="45720">
            <a:spAutoFit/>
          </a:bodyPr>
          <a:lstStyle/>
          <a:p>
            <a:pPr algn="ctr"/>
            <a:r>
              <a:rPr lang="en-US" sz="4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Justice</a:t>
            </a:r>
            <a:endParaRPr lang="en-US" sz="4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2" name="Rounded Rectangle 1"/>
          <p:cNvSpPr/>
          <p:nvPr/>
        </p:nvSpPr>
        <p:spPr>
          <a:xfrm>
            <a:off x="1600200" y="3733800"/>
            <a:ext cx="6887927" cy="2362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800" b="1" dirty="0" smtClean="0">
                <a:effectLst>
                  <a:outerShdw blurRad="38100" dist="38100" dir="2700000" algn="tl">
                    <a:srgbClr val="000000">
                      <a:alpha val="43137"/>
                    </a:srgbClr>
                  </a:outerShdw>
                </a:effectLst>
              </a:rPr>
              <a:t>Romans 3:26</a:t>
            </a:r>
          </a:p>
          <a:p>
            <a:pPr marL="342900" indent="-342900">
              <a:buFont typeface="Arial" panose="020B0604020202020204" pitchFamily="34" charset="0"/>
              <a:buChar char="•"/>
            </a:pPr>
            <a:endParaRPr lang="en-US" sz="2800" b="1" dirty="0" smtClean="0">
              <a:effectLst>
                <a:outerShdw blurRad="38100" dist="38100" dir="2700000" algn="tl">
                  <a:srgbClr val="000000">
                    <a:alpha val="43137"/>
                  </a:srgbClr>
                </a:outerShdw>
              </a:effectLst>
            </a:endParaRPr>
          </a:p>
          <a:p>
            <a:pPr marL="342900" indent="-342900">
              <a:buFont typeface="Arial" panose="020B0604020202020204" pitchFamily="34" charset="0"/>
              <a:buChar char="•"/>
            </a:pPr>
            <a:r>
              <a:rPr lang="en-US" sz="2800" b="1" dirty="0" smtClean="0">
                <a:effectLst>
                  <a:outerShdw blurRad="38100" dist="38100" dir="2700000" algn="tl">
                    <a:srgbClr val="000000">
                      <a:alpha val="43137"/>
                    </a:srgbClr>
                  </a:outerShdw>
                </a:effectLst>
              </a:rPr>
              <a:t>Grace as motivation for works</a:t>
            </a:r>
          </a:p>
          <a:p>
            <a:pPr marL="342900" indent="-342900">
              <a:buFont typeface="Arial" panose="020B0604020202020204" pitchFamily="34" charset="0"/>
              <a:buChar char="•"/>
            </a:pPr>
            <a:r>
              <a:rPr lang="en-US" sz="2800" b="1" dirty="0" smtClean="0">
                <a:effectLst>
                  <a:outerShdw blurRad="38100" dist="38100" dir="2700000" algn="tl">
                    <a:srgbClr val="000000">
                      <a:alpha val="43137"/>
                    </a:srgbClr>
                  </a:outerShdw>
                </a:effectLst>
              </a:rPr>
              <a:t>Enhanced by appreciation of the cost</a:t>
            </a:r>
            <a:endParaRPr 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95124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bg/>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5" grpId="0" animBg="1"/>
      <p:bldP spid="2"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19200" y="457200"/>
            <a:ext cx="6705600" cy="274320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Palatino Linotype" panose="02040502050505030304" pitchFamily="18" charset="0"/>
                <a:cs typeface="Aharoni" panose="02010803020104030203" pitchFamily="2" charset="-79"/>
              </a:rPr>
              <a:t>For through faith you have been saved by the grace, and this not of yourselves, it is God's gift; </a:t>
            </a:r>
            <a:r>
              <a:rPr lang="en-US" sz="2800" dirty="0" smtClean="0">
                <a:latin typeface="Palatino Linotype" panose="02040502050505030304" pitchFamily="18" charset="0"/>
                <a:cs typeface="Aharoni" panose="02010803020104030203" pitchFamily="2" charset="-79"/>
              </a:rPr>
              <a:t>not </a:t>
            </a:r>
            <a:r>
              <a:rPr lang="en-US" sz="2800" dirty="0">
                <a:latin typeface="Palatino Linotype" panose="02040502050505030304" pitchFamily="18" charset="0"/>
                <a:cs typeface="Aharoni" panose="02010803020104030203" pitchFamily="2" charset="-79"/>
              </a:rPr>
              <a:t>of works, that no one should boast</a:t>
            </a:r>
            <a:r>
              <a:rPr lang="en-US" sz="2800" dirty="0" smtClean="0">
                <a:latin typeface="Palatino Linotype" panose="02040502050505030304" pitchFamily="18" charset="0"/>
                <a:cs typeface="Aharoni" panose="02010803020104030203" pitchFamily="2" charset="-79"/>
              </a:rPr>
              <a:t>.</a:t>
            </a:r>
            <a:endParaRPr lang="en-US" dirty="0">
              <a:latin typeface="Palatino Linotype" panose="02040502050505030304" pitchFamily="18" charset="0"/>
              <a:cs typeface="Aharoni" panose="02010803020104030203" pitchFamily="2" charset="-79"/>
            </a:endParaRPr>
          </a:p>
        </p:txBody>
      </p:sp>
      <p:sp>
        <p:nvSpPr>
          <p:cNvPr id="2" name="AutoShape 4"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155575" y="-7318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6"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307975" y="-5794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460375" y="-4270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10"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612775" y="-2746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1075973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524000" y="457200"/>
            <a:ext cx="6096000" cy="160020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FAITH</a:t>
            </a:r>
          </a:p>
          <a:p>
            <a:pPr algn="ctr"/>
            <a:r>
              <a:rPr lang="el-GR" sz="2800" b="1" dirty="0" smtClean="0">
                <a:effectLst>
                  <a:outerShdw blurRad="38100" dist="38100" dir="2700000" algn="tl">
                    <a:srgbClr val="000000">
                      <a:alpha val="43137"/>
                    </a:srgbClr>
                  </a:outerShdw>
                </a:effectLst>
                <a:latin typeface="Palatino Linotype" pitchFamily="18" charset="0"/>
              </a:rPr>
              <a:t>πίστις</a:t>
            </a:r>
            <a:r>
              <a:rPr lang="en-US" sz="2800" b="1" i="1" dirty="0" smtClean="0">
                <a:effectLst>
                  <a:outerShdw blurRad="38100" dist="38100" dir="2700000" algn="tl">
                    <a:srgbClr val="000000">
                      <a:alpha val="43137"/>
                    </a:srgbClr>
                  </a:outerShdw>
                </a:effectLst>
                <a:latin typeface="Palatino Linotype" pitchFamily="18" charset="0"/>
              </a:rPr>
              <a:t>  </a:t>
            </a:r>
            <a:r>
              <a:rPr lang="en-US" sz="2800" b="1" i="1" dirty="0" err="1" smtClean="0">
                <a:effectLst>
                  <a:outerShdw blurRad="38100" dist="38100" dir="2700000" algn="tl">
                    <a:srgbClr val="000000">
                      <a:alpha val="43137"/>
                    </a:srgbClr>
                  </a:outerShdw>
                </a:effectLst>
                <a:latin typeface="Palatino Linotype" pitchFamily="18" charset="0"/>
              </a:rPr>
              <a:t>pistis</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4" name="Rectangle 3"/>
          <p:cNvSpPr/>
          <p:nvPr/>
        </p:nvSpPr>
        <p:spPr>
          <a:xfrm>
            <a:off x="3024944" y="2514600"/>
            <a:ext cx="3094117" cy="1107996"/>
          </a:xfrm>
          <a:prstGeom prst="rect">
            <a:avLst/>
          </a:prstGeom>
        </p:spPr>
        <p:txBody>
          <a:bodyPr wrap="none">
            <a:spAutoFit/>
          </a:bodyPr>
          <a:lstStyle/>
          <a:p>
            <a:pPr algn="ctr"/>
            <a:r>
              <a:rPr lang="en-US" sz="6600" b="1" dirty="0">
                <a:solidFill>
                  <a:schemeClr val="bg1"/>
                </a:solidFill>
                <a:effectLst>
                  <a:outerShdw blurRad="38100" dist="38100" dir="2700000" algn="tl">
                    <a:srgbClr val="000000">
                      <a:alpha val="43137"/>
                    </a:srgbClr>
                  </a:outerShdw>
                </a:effectLst>
                <a:latin typeface="Palatino Linotype" panose="02040502050505030304" pitchFamily="18" charset="0"/>
              </a:rPr>
              <a:t>TRUST</a:t>
            </a:r>
          </a:p>
        </p:txBody>
      </p:sp>
    </p:spTree>
    <p:extLst>
      <p:ext uri="{BB962C8B-B14F-4D97-AF65-F5344CB8AC3E}">
        <p14:creationId xmlns:p14="http://schemas.microsoft.com/office/powerpoint/2010/main" val="1461380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457200"/>
            <a:ext cx="6096000" cy="160020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FAITH</a:t>
            </a:r>
          </a:p>
          <a:p>
            <a:pPr algn="ctr"/>
            <a:r>
              <a:rPr lang="el-GR" sz="2800" b="1" dirty="0" smtClean="0">
                <a:effectLst>
                  <a:outerShdw blurRad="38100" dist="38100" dir="2700000" algn="tl">
                    <a:srgbClr val="000000">
                      <a:alpha val="43137"/>
                    </a:srgbClr>
                  </a:outerShdw>
                </a:effectLst>
                <a:latin typeface="Palatino Linotype" pitchFamily="18" charset="0"/>
              </a:rPr>
              <a:t>πίστις</a:t>
            </a:r>
            <a:r>
              <a:rPr lang="en-US" sz="2800" b="1" i="1" dirty="0" smtClean="0">
                <a:effectLst>
                  <a:outerShdw blurRad="38100" dist="38100" dir="2700000" algn="tl">
                    <a:srgbClr val="000000">
                      <a:alpha val="43137"/>
                    </a:srgbClr>
                  </a:outerShdw>
                </a:effectLst>
                <a:latin typeface="Palatino Linotype" pitchFamily="18" charset="0"/>
              </a:rPr>
              <a:t>  </a:t>
            </a:r>
            <a:r>
              <a:rPr lang="en-US" sz="2800" b="1" i="1" dirty="0" err="1" smtClean="0">
                <a:effectLst>
                  <a:outerShdw blurRad="38100" dist="38100" dir="2700000" algn="tl">
                    <a:srgbClr val="000000">
                      <a:alpha val="43137"/>
                    </a:srgbClr>
                  </a:outerShdw>
                </a:effectLst>
                <a:latin typeface="Palatino Linotype" pitchFamily="18" charset="0"/>
              </a:rPr>
              <a:t>pistis</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2" name="Rectangle 1"/>
          <p:cNvSpPr/>
          <p:nvPr/>
        </p:nvSpPr>
        <p:spPr>
          <a:xfrm>
            <a:off x="2906268" y="3844663"/>
            <a:ext cx="6085332" cy="1138773"/>
          </a:xfrm>
          <a:prstGeom prst="rect">
            <a:avLst/>
          </a:prstGeom>
          <a:solidFill>
            <a:schemeClr val="bg1"/>
          </a:solidFill>
        </p:spPr>
        <p:txBody>
          <a:bodyPr>
            <a:spAutoFit/>
          </a:bodyPr>
          <a:lstStyle/>
          <a:p>
            <a:pPr marL="0" lvl="1"/>
            <a:r>
              <a:rPr lang="en-US" sz="2400" dirty="0"/>
              <a:t>“π</a:t>
            </a:r>
            <a:r>
              <a:rPr lang="en-US" sz="2400" dirty="0" err="1"/>
              <a:t>ιστεύω</a:t>
            </a:r>
            <a:r>
              <a:rPr lang="en-US" sz="2400" dirty="0"/>
              <a:t> (only from the 7</a:t>
            </a:r>
            <a:r>
              <a:rPr lang="en-US" sz="2400" baseline="30000" dirty="0"/>
              <a:t>th</a:t>
            </a:r>
            <a:r>
              <a:rPr lang="en-US" sz="2400" dirty="0"/>
              <a:t> cent.), derived from π</a:t>
            </a:r>
            <a:r>
              <a:rPr lang="en-US" sz="2400" dirty="0" err="1"/>
              <a:t>ιστός</a:t>
            </a:r>
            <a:r>
              <a:rPr lang="en-US" sz="2400" dirty="0"/>
              <a:t>, means ‘to trust,’ ‘to rely on.’" </a:t>
            </a:r>
            <a:r>
              <a:rPr lang="en-US" dirty="0"/>
              <a:t>TDNT vol. 6 p. </a:t>
            </a:r>
            <a:r>
              <a:rPr lang="en-US" dirty="0" smtClean="0"/>
              <a:t>177</a:t>
            </a:r>
            <a:endParaRPr lang="en-US" dirty="0"/>
          </a:p>
        </p:txBody>
      </p:sp>
      <p:sp>
        <p:nvSpPr>
          <p:cNvPr id="6" name="Rectangle 5"/>
          <p:cNvSpPr/>
          <p:nvPr/>
        </p:nvSpPr>
        <p:spPr>
          <a:xfrm>
            <a:off x="2902188" y="2831975"/>
            <a:ext cx="6085332" cy="901825"/>
          </a:xfrm>
          <a:prstGeom prst="rect">
            <a:avLst/>
          </a:prstGeom>
          <a:solidFill>
            <a:schemeClr val="bg1"/>
          </a:solidFill>
        </p:spPr>
        <p:txBody>
          <a:bodyPr>
            <a:spAutoFit/>
          </a:bodyPr>
          <a:lstStyle/>
          <a:p>
            <a:pPr marL="0" lvl="1"/>
            <a:r>
              <a:rPr lang="en-US" sz="2400" dirty="0" smtClean="0"/>
              <a:t>“Along the lines of the use </a:t>
            </a:r>
            <a:r>
              <a:rPr lang="en-US" sz="2400" dirty="0"/>
              <a:t>of “</a:t>
            </a:r>
            <a:r>
              <a:rPr lang="el-GR" sz="2400" dirty="0"/>
              <a:t>πιστός</a:t>
            </a:r>
            <a:r>
              <a:rPr lang="en-US" sz="2400" dirty="0" smtClean="0"/>
              <a:t>, </a:t>
            </a:r>
            <a:r>
              <a:rPr lang="el-GR" sz="2400" dirty="0" smtClean="0"/>
              <a:t>πίστι</a:t>
            </a:r>
            <a:r>
              <a:rPr lang="el-GR" sz="2400" dirty="0"/>
              <a:t>ς</a:t>
            </a:r>
            <a:r>
              <a:rPr lang="en-US" sz="2400" dirty="0" smtClean="0"/>
              <a:t> means a. (</a:t>
            </a:r>
            <a:r>
              <a:rPr lang="en-US" sz="2400" dirty="0" err="1" smtClean="0"/>
              <a:t>abstr</a:t>
            </a:r>
            <a:r>
              <a:rPr lang="en-US" sz="2400" dirty="0" smtClean="0"/>
              <a:t>.) ‘confidence,’ ‘trust,’…”</a:t>
            </a:r>
            <a:endParaRPr lang="en-US" sz="2400" dirty="0"/>
          </a:p>
        </p:txBody>
      </p:sp>
      <p:sp>
        <p:nvSpPr>
          <p:cNvPr id="9" name="Rectangle 8"/>
          <p:cNvSpPr/>
          <p:nvPr/>
        </p:nvSpPr>
        <p:spPr>
          <a:xfrm>
            <a:off x="2902188" y="4999704"/>
            <a:ext cx="6085332" cy="1569660"/>
          </a:xfrm>
          <a:prstGeom prst="rect">
            <a:avLst/>
          </a:prstGeom>
          <a:solidFill>
            <a:schemeClr val="bg1"/>
          </a:solidFill>
        </p:spPr>
        <p:txBody>
          <a:bodyPr>
            <a:spAutoFit/>
          </a:bodyPr>
          <a:lstStyle/>
          <a:p>
            <a:pPr marL="0" lvl="1"/>
            <a:r>
              <a:rPr lang="en-US" sz="2400" dirty="0"/>
              <a:t>“Since words can be the obj. of π</a:t>
            </a:r>
            <a:r>
              <a:rPr lang="en-US" sz="2400" dirty="0" err="1"/>
              <a:t>ιστεύειν</a:t>
            </a:r>
            <a:r>
              <a:rPr lang="en-US" sz="2400" dirty="0"/>
              <a:t>, it can also mean ‘to believe,’ and in this sense it can have a personal obj. (dat.) or a material obj. (acc.).” </a:t>
            </a:r>
            <a:r>
              <a:rPr lang="en-US" dirty="0"/>
              <a:t>TDNT, vol. 6, p. 178</a:t>
            </a:r>
            <a:r>
              <a:rPr lang="en-US" dirty="0" smtClean="0"/>
              <a:t>.</a:t>
            </a:r>
            <a:endParaRPr lang="en-US" dirty="0"/>
          </a:p>
        </p:txBody>
      </p:sp>
      <p:sp>
        <p:nvSpPr>
          <p:cNvPr id="7" name="Rectangle 6"/>
          <p:cNvSpPr/>
          <p:nvPr/>
        </p:nvSpPr>
        <p:spPr>
          <a:xfrm>
            <a:off x="2902188" y="2209800"/>
            <a:ext cx="6085332" cy="461665"/>
          </a:xfrm>
          <a:prstGeom prst="rect">
            <a:avLst/>
          </a:prstGeom>
          <a:solidFill>
            <a:schemeClr val="bg1"/>
          </a:solidFill>
        </p:spPr>
        <p:txBody>
          <a:bodyPr>
            <a:spAutoFit/>
          </a:bodyPr>
          <a:lstStyle/>
          <a:p>
            <a:pPr marL="0" lvl="1"/>
            <a:r>
              <a:rPr lang="en-US" sz="2400" dirty="0" smtClean="0"/>
              <a:t>“</a:t>
            </a:r>
            <a:r>
              <a:rPr lang="el-GR" sz="2400" dirty="0"/>
              <a:t>πιστός</a:t>
            </a:r>
            <a:r>
              <a:rPr lang="el-GR" sz="2400" dirty="0" smtClean="0"/>
              <a:t>.</a:t>
            </a:r>
            <a:r>
              <a:rPr lang="en-US" sz="2400" dirty="0" smtClean="0"/>
              <a:t> In lit. this first means a. ‘trusting’ …”</a:t>
            </a:r>
            <a:endParaRPr lang="en-US" sz="2400" dirty="0"/>
          </a:p>
        </p:txBody>
      </p:sp>
      <p:sp>
        <p:nvSpPr>
          <p:cNvPr id="11" name="Rectangle 10"/>
          <p:cNvSpPr/>
          <p:nvPr/>
        </p:nvSpPr>
        <p:spPr>
          <a:xfrm>
            <a:off x="168132" y="2205872"/>
            <a:ext cx="2719308" cy="461665"/>
          </a:xfrm>
          <a:prstGeom prst="rect">
            <a:avLst/>
          </a:prstGeom>
          <a:solidFill>
            <a:schemeClr val="bg1"/>
          </a:solidFill>
        </p:spPr>
        <p:txBody>
          <a:bodyPr wrap="square">
            <a:spAutoFit/>
          </a:bodyPr>
          <a:lstStyle/>
          <a:p>
            <a:pPr marL="0" lvl="1"/>
            <a:r>
              <a:rPr lang="el-GR" sz="2400" dirty="0" smtClean="0"/>
              <a:t>πιστός</a:t>
            </a:r>
            <a:r>
              <a:rPr lang="en-US" sz="2400" dirty="0" smtClean="0"/>
              <a:t>, adj. </a:t>
            </a:r>
            <a:r>
              <a:rPr lang="en-US" sz="2400" i="1" dirty="0" smtClean="0"/>
              <a:t>faithful</a:t>
            </a:r>
            <a:endParaRPr lang="en-US" sz="2400" i="1" dirty="0"/>
          </a:p>
        </p:txBody>
      </p:sp>
      <p:sp>
        <p:nvSpPr>
          <p:cNvPr id="12" name="Rectangle 11"/>
          <p:cNvSpPr/>
          <p:nvPr/>
        </p:nvSpPr>
        <p:spPr>
          <a:xfrm>
            <a:off x="168132" y="2831975"/>
            <a:ext cx="2723388" cy="461665"/>
          </a:xfrm>
          <a:prstGeom prst="rect">
            <a:avLst/>
          </a:prstGeom>
          <a:solidFill>
            <a:schemeClr val="bg1"/>
          </a:solidFill>
        </p:spPr>
        <p:txBody>
          <a:bodyPr wrap="square">
            <a:spAutoFit/>
          </a:bodyPr>
          <a:lstStyle/>
          <a:p>
            <a:pPr marL="0" lvl="1"/>
            <a:r>
              <a:rPr lang="el-GR" sz="2400" dirty="0" smtClean="0"/>
              <a:t>πίστις</a:t>
            </a:r>
            <a:r>
              <a:rPr lang="en-US" sz="2400" dirty="0" smtClean="0"/>
              <a:t>, n.	</a:t>
            </a:r>
            <a:r>
              <a:rPr lang="en-US" sz="2400" i="1" dirty="0" smtClean="0"/>
              <a:t>faith</a:t>
            </a:r>
            <a:endParaRPr lang="en-US" sz="2400" i="1" dirty="0"/>
          </a:p>
        </p:txBody>
      </p:sp>
      <p:sp>
        <p:nvSpPr>
          <p:cNvPr id="14" name="Rectangle 13"/>
          <p:cNvSpPr/>
          <p:nvPr/>
        </p:nvSpPr>
        <p:spPr>
          <a:xfrm>
            <a:off x="175076" y="3850823"/>
            <a:ext cx="2712363" cy="461665"/>
          </a:xfrm>
          <a:prstGeom prst="rect">
            <a:avLst/>
          </a:prstGeom>
          <a:solidFill>
            <a:schemeClr val="bg1"/>
          </a:solidFill>
        </p:spPr>
        <p:txBody>
          <a:bodyPr wrap="square">
            <a:spAutoFit/>
          </a:bodyPr>
          <a:lstStyle/>
          <a:p>
            <a:pPr marL="0" lvl="1"/>
            <a:r>
              <a:rPr lang="el-GR" sz="2400" dirty="0" smtClean="0"/>
              <a:t>π</a:t>
            </a:r>
            <a:r>
              <a:rPr lang="en-US" sz="2400" dirty="0" err="1" smtClean="0"/>
              <a:t>ιστεύω</a:t>
            </a:r>
            <a:r>
              <a:rPr lang="en-US" sz="2400" dirty="0" smtClean="0"/>
              <a:t>, vb. </a:t>
            </a:r>
            <a:r>
              <a:rPr lang="en-US" sz="2400" i="1" dirty="0" smtClean="0"/>
              <a:t>believe</a:t>
            </a:r>
            <a:endParaRPr lang="en-US" sz="2400" i="1" dirty="0"/>
          </a:p>
        </p:txBody>
      </p:sp>
    </p:spTree>
    <p:extLst>
      <p:ext uri="{BB962C8B-B14F-4D97-AF65-F5344CB8AC3E}">
        <p14:creationId xmlns:p14="http://schemas.microsoft.com/office/powerpoint/2010/main" val="70223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9" grpId="0" animBg="1"/>
      <p:bldP spid="7" grpId="0" animBg="1"/>
      <p:bldP spid="11" grpId="0" animBg="1"/>
      <p:bldP spid="12" grpId="0" animBg="1"/>
      <p:bldP spid="1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430287"/>
            <a:ext cx="6096000" cy="1703313"/>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WORK</a:t>
            </a:r>
          </a:p>
          <a:p>
            <a:pPr algn="ctr"/>
            <a:r>
              <a:rPr lang="el-GR" sz="2800" b="1" dirty="0" smtClean="0">
                <a:effectLst>
                  <a:outerShdw blurRad="38100" dist="38100" dir="2700000" algn="tl">
                    <a:srgbClr val="000000">
                      <a:alpha val="43137"/>
                    </a:srgbClr>
                  </a:outerShdw>
                </a:effectLst>
                <a:latin typeface="Palatino Linotype" pitchFamily="18" charset="0"/>
              </a:rPr>
              <a:t>ἐργον</a:t>
            </a:r>
            <a:r>
              <a:rPr lang="en-US" sz="2800" b="1" i="1" dirty="0" smtClean="0">
                <a:effectLst>
                  <a:outerShdw blurRad="38100" dist="38100" dir="2700000" algn="tl">
                    <a:srgbClr val="000000">
                      <a:alpha val="43137"/>
                    </a:srgbClr>
                  </a:outerShdw>
                </a:effectLst>
                <a:latin typeface="Palatino Linotype" pitchFamily="18" charset="0"/>
              </a:rPr>
              <a:t>  </a:t>
            </a:r>
            <a:r>
              <a:rPr lang="en-US" sz="2800" b="1" i="1" dirty="0" err="1" smtClean="0">
                <a:effectLst>
                  <a:outerShdw blurRad="38100" dist="38100" dir="2700000" algn="tl">
                    <a:srgbClr val="000000">
                      <a:alpha val="43137"/>
                    </a:srgbClr>
                  </a:outerShdw>
                </a:effectLst>
                <a:latin typeface="Palatino Linotype" pitchFamily="18" charset="0"/>
              </a:rPr>
              <a:t>ergon</a:t>
            </a:r>
            <a:endParaRPr lang="en-US" sz="2800" b="1" i="1" dirty="0" smtClean="0">
              <a:effectLst>
                <a:outerShdw blurRad="38100" dist="38100" dir="2700000" algn="tl">
                  <a:srgbClr val="000000">
                    <a:alpha val="43137"/>
                  </a:srgbClr>
                </a:outerShdw>
              </a:effectLst>
              <a:latin typeface="Palatino Linotype" pitchFamily="18" charset="0"/>
            </a:endParaRPr>
          </a:p>
        </p:txBody>
      </p:sp>
    </p:spTree>
    <p:extLst>
      <p:ext uri="{BB962C8B-B14F-4D97-AF65-F5344CB8AC3E}">
        <p14:creationId xmlns:p14="http://schemas.microsoft.com/office/powerpoint/2010/main" val="16057071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430287"/>
            <a:ext cx="6096000" cy="1703313"/>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WORK</a:t>
            </a:r>
          </a:p>
          <a:p>
            <a:pPr algn="ctr"/>
            <a:r>
              <a:rPr lang="el-GR" sz="2800" b="1" dirty="0" smtClean="0">
                <a:effectLst>
                  <a:outerShdw blurRad="38100" dist="38100" dir="2700000" algn="tl">
                    <a:srgbClr val="000000">
                      <a:alpha val="43137"/>
                    </a:srgbClr>
                  </a:outerShdw>
                </a:effectLst>
                <a:latin typeface="Palatino Linotype" pitchFamily="18" charset="0"/>
              </a:rPr>
              <a:t>ἐργον</a:t>
            </a:r>
            <a:r>
              <a:rPr lang="en-US" sz="2800" b="1" i="1" dirty="0" smtClean="0">
                <a:effectLst>
                  <a:outerShdw blurRad="38100" dist="38100" dir="2700000" algn="tl">
                    <a:srgbClr val="000000">
                      <a:alpha val="43137"/>
                    </a:srgbClr>
                  </a:outerShdw>
                </a:effectLst>
                <a:latin typeface="Palatino Linotype" pitchFamily="18" charset="0"/>
              </a:rPr>
              <a:t>  </a:t>
            </a:r>
            <a:r>
              <a:rPr lang="en-US" sz="2800" b="1" i="1" dirty="0" err="1" smtClean="0">
                <a:effectLst>
                  <a:outerShdw blurRad="38100" dist="38100" dir="2700000" algn="tl">
                    <a:srgbClr val="000000">
                      <a:alpha val="43137"/>
                    </a:srgbClr>
                  </a:outerShdw>
                </a:effectLst>
                <a:latin typeface="Palatino Linotype" pitchFamily="18" charset="0"/>
              </a:rPr>
              <a:t>ergon</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2" name="TextBox 1"/>
          <p:cNvSpPr txBox="1"/>
          <p:nvPr/>
        </p:nvSpPr>
        <p:spPr>
          <a:xfrm>
            <a:off x="800100" y="2667000"/>
            <a:ext cx="7543800" cy="461665"/>
          </a:xfrm>
          <a:prstGeom prst="rect">
            <a:avLst/>
          </a:prstGeom>
          <a:solidFill>
            <a:schemeClr val="bg1"/>
          </a:solidFill>
        </p:spPr>
        <p:txBody>
          <a:bodyPr wrap="square" rtlCol="0">
            <a:spAutoFit/>
          </a:bodyPr>
          <a:lstStyle/>
          <a:p>
            <a:pPr algn="ctr"/>
            <a:r>
              <a:rPr lang="en-US" sz="2400" dirty="0" smtClean="0"/>
              <a:t>If one trusts God, he does what God says.</a:t>
            </a:r>
            <a:endParaRPr lang="en-US" sz="2400" dirty="0"/>
          </a:p>
        </p:txBody>
      </p:sp>
      <p:sp>
        <p:nvSpPr>
          <p:cNvPr id="5" name="TextBox 4"/>
          <p:cNvSpPr txBox="1"/>
          <p:nvPr/>
        </p:nvSpPr>
        <p:spPr>
          <a:xfrm>
            <a:off x="800100" y="3124200"/>
            <a:ext cx="7543800" cy="515985"/>
          </a:xfrm>
          <a:prstGeom prst="rect">
            <a:avLst/>
          </a:prstGeom>
          <a:solidFill>
            <a:schemeClr val="bg1"/>
          </a:solidFill>
        </p:spPr>
        <p:txBody>
          <a:bodyPr wrap="square" rtlCol="0">
            <a:spAutoFit/>
          </a:bodyPr>
          <a:lstStyle/>
          <a:p>
            <a:pPr algn="ctr"/>
            <a:r>
              <a:rPr lang="en-US" sz="2400" dirty="0" smtClean="0"/>
              <a:t>If one does not do what God says, he does not trust God.</a:t>
            </a:r>
            <a:endParaRPr lang="en-US" sz="2400" dirty="0"/>
          </a:p>
        </p:txBody>
      </p:sp>
      <p:sp>
        <p:nvSpPr>
          <p:cNvPr id="6" name="TextBox 5"/>
          <p:cNvSpPr txBox="1"/>
          <p:nvPr/>
        </p:nvSpPr>
        <p:spPr>
          <a:xfrm>
            <a:off x="808704" y="3598815"/>
            <a:ext cx="7543800" cy="830997"/>
          </a:xfrm>
          <a:prstGeom prst="rect">
            <a:avLst/>
          </a:prstGeom>
          <a:solidFill>
            <a:schemeClr val="bg1"/>
          </a:solidFill>
        </p:spPr>
        <p:txBody>
          <a:bodyPr wrap="square" rtlCol="0">
            <a:spAutoFit/>
          </a:bodyPr>
          <a:lstStyle/>
          <a:p>
            <a:pPr algn="ctr"/>
            <a:r>
              <a:rPr lang="en-US" sz="2400" dirty="0" smtClean="0"/>
              <a:t>Hence the truth of Heb. 5:9…</a:t>
            </a:r>
          </a:p>
          <a:p>
            <a:pPr algn="ctr"/>
            <a:r>
              <a:rPr lang="en-US" sz="2400" i="1" dirty="0" smtClean="0"/>
              <a:t>“author of eternal salvation to them that obey him”</a:t>
            </a:r>
            <a:endParaRPr lang="en-US" sz="2400" i="1" dirty="0"/>
          </a:p>
        </p:txBody>
      </p:sp>
    </p:spTree>
    <p:extLst>
      <p:ext uri="{BB962C8B-B14F-4D97-AF65-F5344CB8AC3E}">
        <p14:creationId xmlns:p14="http://schemas.microsoft.com/office/powerpoint/2010/main" val="2257282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524000" y="430287"/>
            <a:ext cx="6096000" cy="1703313"/>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WORK</a:t>
            </a:r>
          </a:p>
          <a:p>
            <a:pPr algn="ctr"/>
            <a:r>
              <a:rPr lang="el-GR" sz="2800" b="1" dirty="0" smtClean="0">
                <a:effectLst>
                  <a:outerShdw blurRad="38100" dist="38100" dir="2700000" algn="tl">
                    <a:srgbClr val="000000">
                      <a:alpha val="43137"/>
                    </a:srgbClr>
                  </a:outerShdw>
                </a:effectLst>
                <a:latin typeface="Palatino Linotype" pitchFamily="18" charset="0"/>
              </a:rPr>
              <a:t>ἐργον</a:t>
            </a:r>
            <a:r>
              <a:rPr lang="en-US" sz="2800" b="1" i="1" dirty="0" smtClean="0">
                <a:effectLst>
                  <a:outerShdw blurRad="38100" dist="38100" dir="2700000" algn="tl">
                    <a:srgbClr val="000000">
                      <a:alpha val="43137"/>
                    </a:srgbClr>
                  </a:outerShdw>
                </a:effectLst>
                <a:latin typeface="Palatino Linotype" pitchFamily="18" charset="0"/>
              </a:rPr>
              <a:t>  </a:t>
            </a:r>
            <a:r>
              <a:rPr lang="en-US" sz="2800" b="1" i="1" dirty="0" err="1" smtClean="0">
                <a:effectLst>
                  <a:outerShdw blurRad="38100" dist="38100" dir="2700000" algn="tl">
                    <a:srgbClr val="000000">
                      <a:alpha val="43137"/>
                    </a:srgbClr>
                  </a:outerShdw>
                </a:effectLst>
                <a:latin typeface="Palatino Linotype" pitchFamily="18" charset="0"/>
              </a:rPr>
              <a:t>ergon</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7" name="Text Box 4"/>
          <p:cNvSpPr txBox="1">
            <a:spLocks noChangeArrowheads="1"/>
          </p:cNvSpPr>
          <p:nvPr/>
        </p:nvSpPr>
        <p:spPr bwMode="auto">
          <a:xfrm>
            <a:off x="914401" y="2433935"/>
            <a:ext cx="7315200" cy="461665"/>
          </a:xfrm>
          <a:prstGeom prst="rect">
            <a:avLst/>
          </a:prstGeom>
          <a:solidFill>
            <a:srgbClr val="FF0000"/>
          </a:solidFill>
          <a:ln>
            <a:solidFill>
              <a:srgbClr val="C00000"/>
            </a:solidFill>
          </a:ln>
          <a:effectLst/>
        </p:spPr>
        <p:txBody>
          <a:bodyPr wrap="square">
            <a:spAutoFit/>
          </a:bodyPr>
          <a:lstStyle/>
          <a:p>
            <a:pPr algn="ctr">
              <a:spcBef>
                <a:spcPct val="50000"/>
              </a:spcBef>
            </a:pPr>
            <a:r>
              <a:rPr lang="en-US" altLang="en-US" sz="2400" b="1" u="sng" dirty="0">
                <a:solidFill>
                  <a:schemeClr val="bg1"/>
                </a:solidFill>
                <a:effectLst>
                  <a:outerShdw blurRad="38100" dist="38100" dir="2700000" algn="tl">
                    <a:schemeClr val="tx1">
                      <a:lumMod val="50000"/>
                      <a:lumOff val="50000"/>
                    </a:schemeClr>
                  </a:outerShdw>
                </a:effectLst>
              </a:rPr>
              <a:t>John </a:t>
            </a:r>
            <a:r>
              <a:rPr lang="en-US" altLang="en-US" sz="2400" b="1" u="sng" dirty="0" smtClean="0">
                <a:solidFill>
                  <a:schemeClr val="bg1"/>
                </a:solidFill>
                <a:effectLst>
                  <a:outerShdw blurRad="38100" dist="38100" dir="2700000" algn="tl">
                    <a:schemeClr val="tx1">
                      <a:lumMod val="50000"/>
                      <a:lumOff val="50000"/>
                    </a:schemeClr>
                  </a:outerShdw>
                </a:effectLst>
              </a:rPr>
              <a:t>3:16</a:t>
            </a:r>
            <a:r>
              <a:rPr lang="en-US" altLang="en-US" sz="2400" b="1" i="1" u="sng" dirty="0" smtClean="0">
                <a:solidFill>
                  <a:schemeClr val="bg1"/>
                </a:solidFill>
                <a:effectLst>
                  <a:outerShdw blurRad="38100" dist="38100" dir="2700000" algn="tl">
                    <a:schemeClr val="tx1">
                      <a:lumMod val="50000"/>
                      <a:lumOff val="50000"/>
                    </a:schemeClr>
                  </a:outerShdw>
                </a:effectLst>
              </a:rPr>
              <a:t>ff</a:t>
            </a:r>
            <a:endParaRPr lang="en-US" altLang="en-US" i="1" dirty="0">
              <a:solidFill>
                <a:schemeClr val="bg1"/>
              </a:solidFill>
              <a:effectLst>
                <a:outerShdw blurRad="38100" dist="38100" dir="2700000" algn="tl">
                  <a:schemeClr val="tx1">
                    <a:lumMod val="50000"/>
                    <a:lumOff val="50000"/>
                  </a:schemeClr>
                </a:outerShdw>
              </a:effectLst>
            </a:endParaRPr>
          </a:p>
        </p:txBody>
      </p:sp>
      <p:sp>
        <p:nvSpPr>
          <p:cNvPr id="9" name="Rectangle 10"/>
          <p:cNvSpPr>
            <a:spLocks noChangeArrowheads="1"/>
          </p:cNvSpPr>
          <p:nvPr/>
        </p:nvSpPr>
        <p:spPr bwMode="auto">
          <a:xfrm>
            <a:off x="914400" y="2895600"/>
            <a:ext cx="3657600" cy="3429000"/>
          </a:xfrm>
          <a:prstGeom prst="rect">
            <a:avLst/>
          </a:prstGeom>
          <a:gradFill>
            <a:gsLst>
              <a:gs pos="0">
                <a:schemeClr val="bg1"/>
              </a:gs>
              <a:gs pos="33000">
                <a:schemeClr val="bg1">
                  <a:lumMod val="100000"/>
                </a:schemeClr>
              </a:gs>
              <a:gs pos="55000">
                <a:schemeClr val="bg1">
                  <a:lumMod val="95000"/>
                </a:schemeClr>
              </a:gs>
              <a:gs pos="75000">
                <a:schemeClr val="bg1">
                  <a:lumMod val="85000"/>
                </a:schemeClr>
              </a:gs>
              <a:gs pos="91000">
                <a:schemeClr val="bg1">
                  <a:lumMod val="70000"/>
                </a:schemeClr>
              </a:gs>
            </a:gsLst>
            <a:lin ang="2700000" scaled="1"/>
          </a:gradFill>
          <a:ln w="19050">
            <a:solidFill>
              <a:srgbClr val="FF0000"/>
            </a:solidFill>
            <a:miter lim="800000"/>
            <a:headEnd/>
            <a:tailEnd/>
          </a:ln>
          <a:effectLst/>
        </p:spPr>
        <p:txBody>
          <a:bodyPr wrap="none" anchor="t" anchorCtr="0"/>
          <a:lstStyle/>
          <a:p>
            <a:pPr>
              <a:spcBef>
                <a:spcPct val="50000"/>
              </a:spcBef>
            </a:pPr>
            <a:r>
              <a:rPr lang="en-US" altLang="en-US" sz="2000" b="1" dirty="0" smtClean="0">
                <a:solidFill>
                  <a:srgbClr val="FF0000"/>
                </a:solidFill>
                <a:effectLst>
                  <a:outerShdw blurRad="38100" dist="38100" dir="2700000" algn="tl">
                    <a:srgbClr val="C00000"/>
                  </a:outerShdw>
                </a:effectLst>
              </a:rPr>
              <a:t>BELIEVES</a:t>
            </a:r>
          </a:p>
          <a:p>
            <a:pPr>
              <a:spcBef>
                <a:spcPct val="50000"/>
              </a:spcBef>
              <a:buFontTx/>
              <a:buChar char="•"/>
            </a:pPr>
            <a:r>
              <a:rPr lang="en-US" altLang="en-US" sz="2000" b="1" dirty="0" smtClean="0">
                <a:ln>
                  <a:solidFill>
                    <a:srgbClr val="C00000"/>
                  </a:solidFill>
                </a:ln>
                <a:solidFill>
                  <a:srgbClr val="FF0000"/>
                </a:solidFill>
                <a:effectLst>
                  <a:outerShdw blurRad="38100" dist="38100" dir="2700000" algn="tl">
                    <a:srgbClr val="808080"/>
                  </a:outerShdw>
                </a:effectLst>
              </a:rPr>
              <a:t>not perish</a:t>
            </a:r>
          </a:p>
          <a:p>
            <a:pPr>
              <a:spcBef>
                <a:spcPct val="50000"/>
              </a:spcBef>
              <a:buFontTx/>
              <a:buChar char="•"/>
            </a:pPr>
            <a:r>
              <a:rPr lang="en-US" altLang="en-US" sz="2000" b="1" dirty="0" smtClean="0">
                <a:ln>
                  <a:solidFill>
                    <a:srgbClr val="C00000"/>
                  </a:solidFill>
                </a:ln>
                <a:solidFill>
                  <a:srgbClr val="FF0000"/>
                </a:solidFill>
                <a:effectLst>
                  <a:outerShdw blurRad="38100" dist="38100" dir="2700000" algn="tl">
                    <a:srgbClr val="808080"/>
                  </a:outerShdw>
                </a:effectLst>
              </a:rPr>
              <a:t>has eternal life</a:t>
            </a:r>
          </a:p>
          <a:p>
            <a:pPr>
              <a:spcBef>
                <a:spcPct val="50000"/>
              </a:spcBef>
              <a:buFontTx/>
              <a:buChar char="•"/>
            </a:pPr>
            <a:r>
              <a:rPr lang="en-US" altLang="en-US" sz="2000" b="1" dirty="0" smtClean="0">
                <a:ln>
                  <a:solidFill>
                    <a:srgbClr val="C00000"/>
                  </a:solidFill>
                </a:ln>
                <a:solidFill>
                  <a:srgbClr val="FF0000"/>
                </a:solidFill>
                <a:effectLst>
                  <a:outerShdw blurRad="38100" dist="38100" dir="2700000" algn="tl">
                    <a:srgbClr val="808080"/>
                  </a:outerShdw>
                </a:effectLst>
              </a:rPr>
              <a:t>is not judged</a:t>
            </a:r>
          </a:p>
          <a:p>
            <a:pPr>
              <a:spcBef>
                <a:spcPct val="50000"/>
              </a:spcBef>
              <a:buFontTx/>
              <a:buChar char="•"/>
            </a:pPr>
            <a:r>
              <a:rPr lang="en-US" altLang="en-US" sz="2000" b="1" u="sng" dirty="0">
                <a:ln>
                  <a:solidFill>
                    <a:srgbClr val="C00000"/>
                  </a:solidFill>
                </a:ln>
                <a:solidFill>
                  <a:srgbClr val="FF0000"/>
                </a:solidFill>
                <a:effectLst>
                  <a:outerShdw blurRad="38100" dist="38100" dir="2700000" algn="tl">
                    <a:srgbClr val="808080"/>
                  </a:outerShdw>
                </a:effectLst>
              </a:rPr>
              <a:t>does the truth</a:t>
            </a:r>
          </a:p>
          <a:p>
            <a:pPr>
              <a:spcBef>
                <a:spcPct val="50000"/>
              </a:spcBef>
              <a:buFontTx/>
              <a:buChar char="•"/>
            </a:pPr>
            <a:r>
              <a:rPr lang="en-US" altLang="en-US" sz="2000" b="1" u="sng" dirty="0">
                <a:ln>
                  <a:solidFill>
                    <a:srgbClr val="C00000"/>
                  </a:solidFill>
                </a:ln>
                <a:solidFill>
                  <a:srgbClr val="FF0000"/>
                </a:solidFill>
                <a:effectLst>
                  <a:outerShdw blurRad="38100" dist="38100" dir="2700000" algn="tl">
                    <a:srgbClr val="808080"/>
                  </a:outerShdw>
                </a:effectLst>
              </a:rPr>
              <a:t>comes to the light</a:t>
            </a:r>
          </a:p>
          <a:p>
            <a:pPr>
              <a:spcBef>
                <a:spcPct val="50000"/>
              </a:spcBef>
              <a:buFontTx/>
              <a:buChar char="•"/>
            </a:pPr>
            <a:r>
              <a:rPr lang="en-US" altLang="en-US" sz="2000" b="1" u="sng" dirty="0">
                <a:ln>
                  <a:solidFill>
                    <a:srgbClr val="C00000"/>
                  </a:solidFill>
                </a:ln>
                <a:solidFill>
                  <a:srgbClr val="FF0000"/>
                </a:solidFill>
                <a:effectLst>
                  <a:outerShdw blurRad="38100" dist="38100" dir="2700000" algn="tl">
                    <a:srgbClr val="808080"/>
                  </a:outerShdw>
                </a:effectLst>
              </a:rPr>
              <a:t>works wrought in </a:t>
            </a:r>
            <a:r>
              <a:rPr lang="en-US" altLang="en-US" sz="2000" b="1" u="sng" dirty="0" smtClean="0">
                <a:ln>
                  <a:solidFill>
                    <a:srgbClr val="C00000"/>
                  </a:solidFill>
                </a:ln>
                <a:solidFill>
                  <a:srgbClr val="FF0000"/>
                </a:solidFill>
                <a:effectLst>
                  <a:outerShdw blurRad="38100" dist="38100" dir="2700000" algn="tl">
                    <a:srgbClr val="808080"/>
                  </a:outerShdw>
                </a:effectLst>
              </a:rPr>
              <a:t>God</a:t>
            </a:r>
            <a:endParaRPr lang="en-US" altLang="en-US" sz="2000" u="sng" dirty="0">
              <a:ln>
                <a:solidFill>
                  <a:srgbClr val="C00000"/>
                </a:solidFill>
              </a:ln>
              <a:solidFill>
                <a:srgbClr val="FF0000"/>
              </a:solidFill>
            </a:endParaRPr>
          </a:p>
        </p:txBody>
      </p:sp>
      <p:sp>
        <p:nvSpPr>
          <p:cNvPr id="10" name="Rectangle 11"/>
          <p:cNvSpPr>
            <a:spLocks noChangeArrowheads="1"/>
          </p:cNvSpPr>
          <p:nvPr/>
        </p:nvSpPr>
        <p:spPr bwMode="auto">
          <a:xfrm>
            <a:off x="4572000" y="2895600"/>
            <a:ext cx="3657600" cy="3429000"/>
          </a:xfrm>
          <a:prstGeom prst="rect">
            <a:avLst/>
          </a:prstGeom>
          <a:gradFill flip="none" rotWithShape="1">
            <a:gsLst>
              <a:gs pos="0">
                <a:schemeClr val="tx1">
                  <a:lumMod val="50000"/>
                  <a:lumOff val="50000"/>
                </a:schemeClr>
              </a:gs>
              <a:gs pos="17000">
                <a:schemeClr val="tx1">
                  <a:lumMod val="75000"/>
                  <a:lumOff val="25000"/>
                </a:schemeClr>
              </a:gs>
              <a:gs pos="33000">
                <a:schemeClr val="tx1">
                  <a:lumMod val="85000"/>
                  <a:lumOff val="15000"/>
                </a:schemeClr>
              </a:gs>
              <a:gs pos="47000">
                <a:schemeClr val="tx1">
                  <a:lumMod val="95000"/>
                  <a:lumOff val="5000"/>
                </a:schemeClr>
              </a:gs>
              <a:gs pos="69000">
                <a:schemeClr val="tx1"/>
              </a:gs>
            </a:gsLst>
            <a:lin ang="2700000" scaled="1"/>
            <a:tileRect/>
          </a:gradFill>
          <a:ln w="19050">
            <a:solidFill>
              <a:schemeClr val="tx1"/>
            </a:solidFill>
            <a:miter lim="800000"/>
            <a:headEnd/>
            <a:tailEnd/>
          </a:ln>
          <a:effectLst/>
        </p:spPr>
        <p:txBody>
          <a:bodyPr wrap="none" anchor="t" anchorCtr="0"/>
          <a:lstStyle/>
          <a:p>
            <a:pPr>
              <a:spcBef>
                <a:spcPct val="50000"/>
              </a:spcBef>
            </a:pPr>
            <a:r>
              <a:rPr lang="en-US" altLang="en-US" sz="2000" b="1" dirty="0">
                <a:effectLst>
                  <a:outerShdw blurRad="38100" dist="38100" dir="2700000" algn="tl">
                    <a:srgbClr val="FFFFFF"/>
                  </a:outerShdw>
                </a:effectLst>
              </a:rPr>
              <a:t>BELIEVES </a:t>
            </a:r>
            <a:r>
              <a:rPr lang="en-US" altLang="en-US" sz="2000" b="1" dirty="0" smtClean="0">
                <a:effectLst>
                  <a:outerShdw blurRad="38100" dist="38100" dir="2700000" algn="tl">
                    <a:srgbClr val="FFFFFF"/>
                  </a:outerShdw>
                </a:effectLst>
              </a:rPr>
              <a:t>NOT</a:t>
            </a:r>
            <a:endParaRPr lang="en-US" altLang="en-US" sz="2000" b="1" dirty="0">
              <a:effectLst>
                <a:outerShdw blurRad="38100" dist="38100" dir="2700000" algn="tl">
                  <a:srgbClr val="FFFFFF"/>
                </a:outerShdw>
              </a:effectLst>
            </a:endParaRPr>
          </a:p>
          <a:p>
            <a:pPr>
              <a:spcBef>
                <a:spcPct val="50000"/>
              </a:spcBef>
              <a:buFontTx/>
              <a:buChar char="•"/>
            </a:pPr>
            <a:r>
              <a:rPr lang="en-US" altLang="en-US" sz="2000" b="1" dirty="0">
                <a:solidFill>
                  <a:schemeClr val="bg1">
                    <a:lumMod val="85000"/>
                  </a:schemeClr>
                </a:solidFill>
                <a:effectLst>
                  <a:outerShdw blurRad="38100" dist="38100" dir="2700000" algn="tl">
                    <a:srgbClr val="808080"/>
                  </a:outerShdw>
                </a:effectLst>
              </a:rPr>
              <a:t>judged already</a:t>
            </a:r>
          </a:p>
          <a:p>
            <a:pPr>
              <a:spcBef>
                <a:spcPct val="50000"/>
              </a:spcBef>
              <a:buFontTx/>
              <a:buChar char="•"/>
            </a:pPr>
            <a:r>
              <a:rPr lang="en-US" altLang="en-US" sz="2000" b="1" u="sng" dirty="0">
                <a:solidFill>
                  <a:schemeClr val="bg1">
                    <a:lumMod val="85000"/>
                  </a:schemeClr>
                </a:solidFill>
                <a:effectLst>
                  <a:outerShdw blurRad="38100" dist="38100" dir="2700000" algn="tl">
                    <a:srgbClr val="808080"/>
                  </a:outerShdw>
                </a:effectLst>
              </a:rPr>
              <a:t>loved the darkness</a:t>
            </a:r>
          </a:p>
          <a:p>
            <a:pPr>
              <a:spcBef>
                <a:spcPct val="50000"/>
              </a:spcBef>
              <a:buFontTx/>
              <a:buChar char="•"/>
            </a:pPr>
            <a:r>
              <a:rPr lang="en-US" altLang="en-US" sz="2000" b="1" u="sng" dirty="0">
                <a:solidFill>
                  <a:schemeClr val="bg1">
                    <a:lumMod val="85000"/>
                  </a:schemeClr>
                </a:solidFill>
                <a:effectLst>
                  <a:outerShdw blurRad="38100" dist="38100" dir="2700000" algn="tl">
                    <a:srgbClr val="808080"/>
                  </a:outerShdw>
                </a:effectLst>
              </a:rPr>
              <a:t>works were evil</a:t>
            </a:r>
          </a:p>
          <a:p>
            <a:pPr>
              <a:spcBef>
                <a:spcPct val="50000"/>
              </a:spcBef>
              <a:buFontTx/>
              <a:buChar char="•"/>
            </a:pPr>
            <a:r>
              <a:rPr lang="en-US" altLang="en-US" sz="2000" b="1" u="sng" dirty="0">
                <a:solidFill>
                  <a:schemeClr val="bg1">
                    <a:lumMod val="85000"/>
                  </a:schemeClr>
                </a:solidFill>
                <a:effectLst>
                  <a:outerShdw blurRad="38100" dist="38100" dir="2700000" algn="tl">
                    <a:srgbClr val="808080"/>
                  </a:outerShdw>
                </a:effectLst>
              </a:rPr>
              <a:t>does evil</a:t>
            </a:r>
          </a:p>
          <a:p>
            <a:pPr>
              <a:spcBef>
                <a:spcPct val="50000"/>
              </a:spcBef>
              <a:buFontTx/>
              <a:buChar char="•"/>
            </a:pPr>
            <a:r>
              <a:rPr lang="en-US" altLang="en-US" sz="2000" b="1" u="sng" dirty="0">
                <a:solidFill>
                  <a:schemeClr val="bg1">
                    <a:lumMod val="85000"/>
                  </a:schemeClr>
                </a:solidFill>
                <a:effectLst>
                  <a:outerShdw blurRad="38100" dist="38100" dir="2700000" algn="tl">
                    <a:srgbClr val="808080"/>
                  </a:outerShdw>
                </a:effectLst>
              </a:rPr>
              <a:t>hates the light</a:t>
            </a:r>
          </a:p>
          <a:p>
            <a:pPr>
              <a:spcBef>
                <a:spcPct val="50000"/>
              </a:spcBef>
              <a:buFontTx/>
              <a:buChar char="•"/>
            </a:pPr>
            <a:r>
              <a:rPr lang="en-US" altLang="en-US" sz="2000" b="1" u="sng" dirty="0">
                <a:solidFill>
                  <a:schemeClr val="bg1">
                    <a:lumMod val="85000"/>
                  </a:schemeClr>
                </a:solidFill>
                <a:effectLst>
                  <a:outerShdw blurRad="38100" dist="38100" dir="2700000" algn="tl">
                    <a:srgbClr val="808080"/>
                  </a:outerShdw>
                </a:effectLst>
              </a:rPr>
              <a:t>doesn’t come to the light</a:t>
            </a:r>
          </a:p>
        </p:txBody>
      </p:sp>
    </p:spTree>
    <p:extLst>
      <p:ext uri="{BB962C8B-B14F-4D97-AF65-F5344CB8AC3E}">
        <p14:creationId xmlns:p14="http://schemas.microsoft.com/office/powerpoint/2010/main" val="2461112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524000" y="430287"/>
            <a:ext cx="6096000" cy="1703313"/>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WORK</a:t>
            </a:r>
          </a:p>
          <a:p>
            <a:pPr algn="ctr"/>
            <a:r>
              <a:rPr lang="el-GR" sz="2800" b="1" dirty="0" smtClean="0">
                <a:effectLst>
                  <a:outerShdw blurRad="38100" dist="38100" dir="2700000" algn="tl">
                    <a:srgbClr val="000000">
                      <a:alpha val="43137"/>
                    </a:srgbClr>
                  </a:outerShdw>
                </a:effectLst>
                <a:latin typeface="Palatino Linotype" pitchFamily="18" charset="0"/>
              </a:rPr>
              <a:t>ἐργον</a:t>
            </a:r>
            <a:r>
              <a:rPr lang="en-US" sz="2800" b="1" i="1" dirty="0" smtClean="0">
                <a:effectLst>
                  <a:outerShdw blurRad="38100" dist="38100" dir="2700000" algn="tl">
                    <a:srgbClr val="000000">
                      <a:alpha val="43137"/>
                    </a:srgbClr>
                  </a:outerShdw>
                </a:effectLst>
                <a:latin typeface="Palatino Linotype" pitchFamily="18" charset="0"/>
              </a:rPr>
              <a:t>  </a:t>
            </a:r>
            <a:r>
              <a:rPr lang="en-US" sz="2800" b="1" i="1" dirty="0" err="1" smtClean="0">
                <a:effectLst>
                  <a:outerShdw blurRad="38100" dist="38100" dir="2700000" algn="tl">
                    <a:srgbClr val="000000">
                      <a:alpha val="43137"/>
                    </a:srgbClr>
                  </a:outerShdw>
                </a:effectLst>
                <a:latin typeface="Palatino Linotype" pitchFamily="18" charset="0"/>
              </a:rPr>
              <a:t>ergon</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9" name="Rectangle 10"/>
          <p:cNvSpPr>
            <a:spLocks noChangeArrowheads="1"/>
          </p:cNvSpPr>
          <p:nvPr/>
        </p:nvSpPr>
        <p:spPr bwMode="auto">
          <a:xfrm>
            <a:off x="914400" y="2895600"/>
            <a:ext cx="3657600" cy="3429000"/>
          </a:xfrm>
          <a:prstGeom prst="rect">
            <a:avLst/>
          </a:prstGeom>
          <a:gradFill>
            <a:gsLst>
              <a:gs pos="0">
                <a:schemeClr val="bg1"/>
              </a:gs>
              <a:gs pos="33000">
                <a:schemeClr val="bg1">
                  <a:lumMod val="100000"/>
                </a:schemeClr>
              </a:gs>
              <a:gs pos="55000">
                <a:schemeClr val="bg1">
                  <a:lumMod val="95000"/>
                </a:schemeClr>
              </a:gs>
              <a:gs pos="75000">
                <a:schemeClr val="bg1">
                  <a:lumMod val="85000"/>
                </a:schemeClr>
              </a:gs>
              <a:gs pos="91000">
                <a:schemeClr val="bg1">
                  <a:lumMod val="70000"/>
                </a:schemeClr>
              </a:gs>
            </a:gsLst>
            <a:lin ang="2700000" scaled="1"/>
          </a:gradFill>
          <a:ln w="19050">
            <a:solidFill>
              <a:srgbClr val="FF0000"/>
            </a:solidFill>
            <a:miter lim="800000"/>
            <a:headEnd/>
            <a:tailEnd/>
          </a:ln>
          <a:effectLst/>
        </p:spPr>
        <p:txBody>
          <a:bodyPr wrap="none" anchor="t" anchorCtr="0"/>
          <a:lstStyle/>
          <a:p>
            <a:pPr>
              <a:spcBef>
                <a:spcPct val="50000"/>
              </a:spcBef>
            </a:pPr>
            <a:r>
              <a:rPr lang="en-US" altLang="en-US" sz="2000" b="1" dirty="0" smtClean="0">
                <a:solidFill>
                  <a:srgbClr val="FF0000"/>
                </a:solidFill>
                <a:effectLst>
                  <a:outerShdw blurRad="38100" dist="38100" dir="2700000" algn="tl">
                    <a:srgbClr val="C00000"/>
                  </a:outerShdw>
                </a:effectLst>
              </a:rPr>
              <a:t>BELIEVES</a:t>
            </a:r>
          </a:p>
          <a:p>
            <a:pPr>
              <a:spcBef>
                <a:spcPct val="50000"/>
              </a:spcBef>
            </a:pPr>
            <a:endParaRPr lang="en-US" altLang="en-US" sz="2000" u="sng" dirty="0">
              <a:ln>
                <a:solidFill>
                  <a:srgbClr val="C00000"/>
                </a:solidFill>
              </a:ln>
              <a:solidFill>
                <a:srgbClr val="FF0000"/>
              </a:solidFill>
            </a:endParaRPr>
          </a:p>
        </p:txBody>
      </p:sp>
      <p:sp>
        <p:nvSpPr>
          <p:cNvPr id="10" name="Rectangle 11"/>
          <p:cNvSpPr>
            <a:spLocks noChangeArrowheads="1"/>
          </p:cNvSpPr>
          <p:nvPr/>
        </p:nvSpPr>
        <p:spPr bwMode="auto">
          <a:xfrm>
            <a:off x="4572000" y="2895600"/>
            <a:ext cx="3657600" cy="3429000"/>
          </a:xfrm>
          <a:prstGeom prst="rect">
            <a:avLst/>
          </a:prstGeom>
          <a:gradFill flip="none" rotWithShape="1">
            <a:gsLst>
              <a:gs pos="0">
                <a:schemeClr val="tx1">
                  <a:lumMod val="50000"/>
                  <a:lumOff val="50000"/>
                </a:schemeClr>
              </a:gs>
              <a:gs pos="17000">
                <a:schemeClr val="tx1">
                  <a:lumMod val="75000"/>
                  <a:lumOff val="25000"/>
                </a:schemeClr>
              </a:gs>
              <a:gs pos="33000">
                <a:schemeClr val="tx1">
                  <a:lumMod val="85000"/>
                  <a:lumOff val="15000"/>
                </a:schemeClr>
              </a:gs>
              <a:gs pos="47000">
                <a:schemeClr val="tx1">
                  <a:lumMod val="95000"/>
                  <a:lumOff val="5000"/>
                </a:schemeClr>
              </a:gs>
              <a:gs pos="69000">
                <a:schemeClr val="tx1"/>
              </a:gs>
            </a:gsLst>
            <a:lin ang="2700000" scaled="1"/>
            <a:tileRect/>
          </a:gradFill>
          <a:ln w="19050">
            <a:solidFill>
              <a:schemeClr val="tx1"/>
            </a:solidFill>
            <a:miter lim="800000"/>
            <a:headEnd/>
            <a:tailEnd/>
          </a:ln>
          <a:effectLst/>
        </p:spPr>
        <p:txBody>
          <a:bodyPr wrap="none" anchor="t" anchorCtr="0"/>
          <a:lstStyle/>
          <a:p>
            <a:pPr>
              <a:spcBef>
                <a:spcPct val="50000"/>
              </a:spcBef>
            </a:pPr>
            <a:endParaRPr lang="en-US" altLang="en-US" sz="2000" b="1" dirty="0">
              <a:effectLst>
                <a:outerShdw blurRad="38100" dist="38100" dir="2700000" algn="tl">
                  <a:srgbClr val="FFFFFF"/>
                </a:outerShdw>
              </a:effectLst>
            </a:endParaRPr>
          </a:p>
          <a:p>
            <a:pPr>
              <a:spcBef>
                <a:spcPct val="50000"/>
              </a:spcBef>
              <a:buFontTx/>
              <a:buChar char="•"/>
            </a:pPr>
            <a:endParaRPr lang="en-US" altLang="en-US" sz="2000" b="1" u="sng" dirty="0" smtClean="0">
              <a:solidFill>
                <a:schemeClr val="bg1">
                  <a:lumMod val="85000"/>
                </a:schemeClr>
              </a:solidFill>
              <a:effectLst>
                <a:outerShdw blurRad="38100" dist="38100" dir="2700000" algn="tl">
                  <a:srgbClr val="808080"/>
                </a:outerShdw>
              </a:effectLst>
            </a:endParaRPr>
          </a:p>
          <a:p>
            <a:pPr>
              <a:spcBef>
                <a:spcPct val="50000"/>
              </a:spcBef>
              <a:buFontTx/>
              <a:buChar char="•"/>
            </a:pPr>
            <a:r>
              <a:rPr lang="en-US" altLang="en-US" sz="2000" b="1" u="sng" dirty="0">
                <a:solidFill>
                  <a:schemeClr val="bg1">
                    <a:lumMod val="85000"/>
                  </a:schemeClr>
                </a:solidFill>
                <a:effectLst>
                  <a:outerShdw blurRad="38100" dist="38100" dir="2700000" algn="tl">
                    <a:srgbClr val="808080"/>
                  </a:outerShdw>
                </a:effectLst>
              </a:rPr>
              <a:t>loved the </a:t>
            </a:r>
            <a:r>
              <a:rPr lang="en-US" altLang="en-US" sz="2000" b="1" u="sng" dirty="0" smtClean="0">
                <a:solidFill>
                  <a:schemeClr val="bg1">
                    <a:lumMod val="85000"/>
                  </a:schemeClr>
                </a:solidFill>
                <a:effectLst>
                  <a:outerShdw blurRad="38100" dist="38100" dir="2700000" algn="tl">
                    <a:srgbClr val="808080"/>
                  </a:outerShdw>
                </a:effectLst>
              </a:rPr>
              <a:t>darkness</a:t>
            </a:r>
          </a:p>
          <a:p>
            <a:pPr>
              <a:spcBef>
                <a:spcPct val="50000"/>
              </a:spcBef>
              <a:buFontTx/>
              <a:buChar char="•"/>
            </a:pPr>
            <a:r>
              <a:rPr lang="en-US" altLang="en-US" sz="2000" b="1" u="sng" dirty="0" smtClean="0">
                <a:solidFill>
                  <a:schemeClr val="bg1">
                    <a:lumMod val="85000"/>
                  </a:schemeClr>
                </a:solidFill>
                <a:effectLst>
                  <a:outerShdw blurRad="38100" dist="38100" dir="2700000" algn="tl">
                    <a:srgbClr val="808080"/>
                  </a:outerShdw>
                </a:effectLst>
              </a:rPr>
              <a:t>works </a:t>
            </a:r>
            <a:r>
              <a:rPr lang="en-US" altLang="en-US" sz="2000" b="1" u="sng" dirty="0">
                <a:solidFill>
                  <a:schemeClr val="bg1">
                    <a:lumMod val="85000"/>
                  </a:schemeClr>
                </a:solidFill>
                <a:effectLst>
                  <a:outerShdw blurRad="38100" dist="38100" dir="2700000" algn="tl">
                    <a:srgbClr val="808080"/>
                  </a:outerShdw>
                </a:effectLst>
              </a:rPr>
              <a:t>were evil</a:t>
            </a:r>
          </a:p>
          <a:p>
            <a:pPr>
              <a:spcBef>
                <a:spcPct val="50000"/>
              </a:spcBef>
              <a:buFontTx/>
              <a:buChar char="•"/>
            </a:pPr>
            <a:r>
              <a:rPr lang="en-US" altLang="en-US" sz="2000" b="1" u="sng" dirty="0">
                <a:solidFill>
                  <a:schemeClr val="bg1">
                    <a:lumMod val="85000"/>
                  </a:schemeClr>
                </a:solidFill>
                <a:effectLst>
                  <a:outerShdw blurRad="38100" dist="38100" dir="2700000" algn="tl">
                    <a:srgbClr val="808080"/>
                  </a:outerShdw>
                </a:effectLst>
              </a:rPr>
              <a:t>does evil</a:t>
            </a:r>
          </a:p>
          <a:p>
            <a:pPr>
              <a:spcBef>
                <a:spcPct val="50000"/>
              </a:spcBef>
              <a:buFontTx/>
              <a:buChar char="•"/>
            </a:pPr>
            <a:r>
              <a:rPr lang="en-US" altLang="en-US" sz="2000" b="1" u="sng" dirty="0">
                <a:solidFill>
                  <a:schemeClr val="bg1">
                    <a:lumMod val="85000"/>
                  </a:schemeClr>
                </a:solidFill>
                <a:effectLst>
                  <a:outerShdw blurRad="38100" dist="38100" dir="2700000" algn="tl">
                    <a:srgbClr val="808080"/>
                  </a:outerShdw>
                </a:effectLst>
              </a:rPr>
              <a:t>hates the light</a:t>
            </a:r>
          </a:p>
          <a:p>
            <a:pPr>
              <a:spcBef>
                <a:spcPct val="50000"/>
              </a:spcBef>
              <a:buFontTx/>
              <a:buChar char="•"/>
            </a:pPr>
            <a:r>
              <a:rPr lang="en-US" altLang="en-US" sz="2000" b="1" u="sng" dirty="0">
                <a:solidFill>
                  <a:schemeClr val="bg1">
                    <a:lumMod val="85000"/>
                  </a:schemeClr>
                </a:solidFill>
                <a:effectLst>
                  <a:outerShdw blurRad="38100" dist="38100" dir="2700000" algn="tl">
                    <a:srgbClr val="808080"/>
                  </a:outerShdw>
                </a:effectLst>
              </a:rPr>
              <a:t>doesn’t come to the light</a:t>
            </a:r>
          </a:p>
        </p:txBody>
      </p:sp>
      <p:sp>
        <p:nvSpPr>
          <p:cNvPr id="2" name="Freeform 1"/>
          <p:cNvSpPr/>
          <p:nvPr/>
        </p:nvSpPr>
        <p:spPr>
          <a:xfrm>
            <a:off x="943897" y="2920181"/>
            <a:ext cx="7285703" cy="3392129"/>
          </a:xfrm>
          <a:custGeom>
            <a:avLst/>
            <a:gdLst>
              <a:gd name="connsiteX0" fmla="*/ 0 w 7285703"/>
              <a:gd name="connsiteY0" fmla="*/ 0 h 3392129"/>
              <a:gd name="connsiteX1" fmla="*/ 7270955 w 7285703"/>
              <a:gd name="connsiteY1" fmla="*/ 0 h 3392129"/>
              <a:gd name="connsiteX2" fmla="*/ 7285703 w 7285703"/>
              <a:gd name="connsiteY2" fmla="*/ 3392129 h 3392129"/>
              <a:gd name="connsiteX3" fmla="*/ 3657600 w 7285703"/>
              <a:gd name="connsiteY3" fmla="*/ 3392129 h 3392129"/>
              <a:gd name="connsiteX4" fmla="*/ 3657600 w 7285703"/>
              <a:gd name="connsiteY4" fmla="*/ 545690 h 3392129"/>
              <a:gd name="connsiteX5" fmla="*/ 0 w 7285703"/>
              <a:gd name="connsiteY5" fmla="*/ 545690 h 3392129"/>
              <a:gd name="connsiteX6" fmla="*/ 0 w 7285703"/>
              <a:gd name="connsiteY6" fmla="*/ 0 h 3392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285703" h="3392129">
                <a:moveTo>
                  <a:pt x="0" y="0"/>
                </a:moveTo>
                <a:lnTo>
                  <a:pt x="7270955" y="0"/>
                </a:lnTo>
                <a:lnTo>
                  <a:pt x="7285703" y="3392129"/>
                </a:lnTo>
                <a:lnTo>
                  <a:pt x="3657600" y="3392129"/>
                </a:lnTo>
                <a:lnTo>
                  <a:pt x="3657600" y="545690"/>
                </a:lnTo>
                <a:lnTo>
                  <a:pt x="0" y="545690"/>
                </a:lnTo>
                <a:lnTo>
                  <a:pt x="0" y="0"/>
                </a:lnTo>
                <a:close/>
              </a:path>
            </a:pathLst>
          </a:custGeom>
          <a:solidFill>
            <a:schemeClr val="bg1">
              <a:lumMod val="95000"/>
              <a:alpha val="2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rot="20216912">
            <a:off x="2136880" y="3722641"/>
            <a:ext cx="4870244" cy="923330"/>
          </a:xfrm>
          <a:prstGeom prst="rect">
            <a:avLst/>
          </a:prstGeom>
          <a:noFill/>
        </p:spPr>
        <p:txBody>
          <a:bodyPr wrap="none" lIns="91440" tIns="45720" rIns="91440" bIns="45720">
            <a:spAutoFit/>
          </a:bodyPr>
          <a:lstStyle/>
          <a:p>
            <a:pPr algn="ctr"/>
            <a:r>
              <a:rPr lang="en-US" sz="5400" b="1" cap="none" spc="0" dirty="0" smtClean="0">
                <a:ln w="28575">
                  <a:solidFill>
                    <a:schemeClr val="accent2">
                      <a:satMod val="140000"/>
                    </a:schemeClr>
                  </a:solidFill>
                  <a:prstDash val="solid"/>
                  <a:miter lim="800000"/>
                </a:ln>
                <a:noFill/>
                <a:effectLst>
                  <a:outerShdw blurRad="25500" dist="23000" dir="7020000" algn="tl">
                    <a:srgbClr val="000000">
                      <a:alpha val="50000"/>
                    </a:srgbClr>
                  </a:outerShdw>
                </a:effectLst>
              </a:rPr>
              <a:t>NO SUCH THING</a:t>
            </a:r>
            <a:endParaRPr lang="en-US" sz="5400" b="1" cap="none" spc="0" dirty="0">
              <a:ln w="28575">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8" name="Text Box 4"/>
          <p:cNvSpPr txBox="1">
            <a:spLocks noChangeArrowheads="1"/>
          </p:cNvSpPr>
          <p:nvPr/>
        </p:nvSpPr>
        <p:spPr bwMode="auto">
          <a:xfrm>
            <a:off x="914401" y="2433935"/>
            <a:ext cx="7315200" cy="461665"/>
          </a:xfrm>
          <a:prstGeom prst="rect">
            <a:avLst/>
          </a:prstGeom>
          <a:solidFill>
            <a:srgbClr val="FF0000"/>
          </a:solidFill>
          <a:ln>
            <a:solidFill>
              <a:srgbClr val="C00000"/>
            </a:solidFill>
          </a:ln>
          <a:effectLst/>
        </p:spPr>
        <p:txBody>
          <a:bodyPr wrap="square">
            <a:spAutoFit/>
          </a:bodyPr>
          <a:lstStyle/>
          <a:p>
            <a:pPr algn="ctr">
              <a:spcBef>
                <a:spcPct val="50000"/>
              </a:spcBef>
            </a:pPr>
            <a:r>
              <a:rPr lang="en-US" altLang="en-US" sz="2400" b="1" u="sng" dirty="0">
                <a:solidFill>
                  <a:schemeClr val="bg1"/>
                </a:solidFill>
                <a:effectLst>
                  <a:outerShdw blurRad="38100" dist="38100" dir="2700000" algn="tl">
                    <a:schemeClr val="tx1">
                      <a:lumMod val="50000"/>
                      <a:lumOff val="50000"/>
                    </a:schemeClr>
                  </a:outerShdw>
                </a:effectLst>
              </a:rPr>
              <a:t>John </a:t>
            </a:r>
            <a:r>
              <a:rPr lang="en-US" altLang="en-US" sz="2400" b="1" u="sng" dirty="0" smtClean="0">
                <a:solidFill>
                  <a:schemeClr val="bg1"/>
                </a:solidFill>
                <a:effectLst>
                  <a:outerShdw blurRad="38100" dist="38100" dir="2700000" algn="tl">
                    <a:schemeClr val="tx1">
                      <a:lumMod val="50000"/>
                      <a:lumOff val="50000"/>
                    </a:schemeClr>
                  </a:outerShdw>
                </a:effectLst>
              </a:rPr>
              <a:t>3:16</a:t>
            </a:r>
            <a:r>
              <a:rPr lang="en-US" altLang="en-US" sz="2400" b="1" i="1" u="sng" dirty="0" smtClean="0">
                <a:solidFill>
                  <a:schemeClr val="bg1"/>
                </a:solidFill>
                <a:effectLst>
                  <a:outerShdw blurRad="38100" dist="38100" dir="2700000" algn="tl">
                    <a:schemeClr val="tx1">
                      <a:lumMod val="50000"/>
                      <a:lumOff val="50000"/>
                    </a:schemeClr>
                  </a:outerShdw>
                </a:effectLst>
              </a:rPr>
              <a:t>ff</a:t>
            </a:r>
            <a:endParaRPr lang="en-US" altLang="en-US" i="1" dirty="0">
              <a:solidFill>
                <a:schemeClr val="bg1"/>
              </a:solidFill>
              <a:effectLst>
                <a:outerShdw blurRad="38100" dist="38100" dir="2700000" algn="tl">
                  <a:schemeClr val="tx1">
                    <a:lumMod val="50000"/>
                    <a:lumOff val="50000"/>
                  </a:schemeClr>
                </a:outerShdw>
              </a:effectLst>
            </a:endParaRPr>
          </a:p>
        </p:txBody>
      </p:sp>
    </p:spTree>
    <p:extLst>
      <p:ext uri="{BB962C8B-B14F-4D97-AF65-F5344CB8AC3E}">
        <p14:creationId xmlns:p14="http://schemas.microsoft.com/office/powerpoint/2010/main" val="2418869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524000" y="430287"/>
            <a:ext cx="6096000" cy="1703313"/>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WORK</a:t>
            </a:r>
          </a:p>
          <a:p>
            <a:pPr algn="ctr"/>
            <a:r>
              <a:rPr lang="el-GR" sz="2800" b="1" dirty="0" smtClean="0">
                <a:effectLst>
                  <a:outerShdw blurRad="38100" dist="38100" dir="2700000" algn="tl">
                    <a:srgbClr val="000000">
                      <a:alpha val="43137"/>
                    </a:srgbClr>
                  </a:outerShdw>
                </a:effectLst>
                <a:latin typeface="Palatino Linotype" pitchFamily="18" charset="0"/>
              </a:rPr>
              <a:t>ἐργον</a:t>
            </a:r>
            <a:r>
              <a:rPr lang="en-US" sz="2800" b="1" i="1" dirty="0" smtClean="0">
                <a:effectLst>
                  <a:outerShdw blurRad="38100" dist="38100" dir="2700000" algn="tl">
                    <a:srgbClr val="000000">
                      <a:alpha val="43137"/>
                    </a:srgbClr>
                  </a:outerShdw>
                </a:effectLst>
                <a:latin typeface="Palatino Linotype" pitchFamily="18" charset="0"/>
              </a:rPr>
              <a:t>  </a:t>
            </a:r>
            <a:r>
              <a:rPr lang="en-US" sz="2800" b="1" i="1" dirty="0" err="1" smtClean="0">
                <a:effectLst>
                  <a:outerShdw blurRad="38100" dist="38100" dir="2700000" algn="tl">
                    <a:srgbClr val="000000">
                      <a:alpha val="43137"/>
                    </a:srgbClr>
                  </a:outerShdw>
                </a:effectLst>
                <a:latin typeface="Palatino Linotype" pitchFamily="18" charset="0"/>
              </a:rPr>
              <a:t>ergon</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9" name="Rectangle 10"/>
          <p:cNvSpPr>
            <a:spLocks noChangeArrowheads="1"/>
          </p:cNvSpPr>
          <p:nvPr/>
        </p:nvSpPr>
        <p:spPr bwMode="auto">
          <a:xfrm>
            <a:off x="914399" y="2895600"/>
            <a:ext cx="7315201" cy="3429000"/>
          </a:xfrm>
          <a:prstGeom prst="rect">
            <a:avLst/>
          </a:prstGeom>
          <a:gradFill>
            <a:gsLst>
              <a:gs pos="0">
                <a:schemeClr val="bg1"/>
              </a:gs>
              <a:gs pos="33000">
                <a:schemeClr val="bg1">
                  <a:lumMod val="100000"/>
                </a:schemeClr>
              </a:gs>
              <a:gs pos="55000">
                <a:schemeClr val="bg1">
                  <a:lumMod val="95000"/>
                </a:schemeClr>
              </a:gs>
              <a:gs pos="75000">
                <a:schemeClr val="bg1">
                  <a:lumMod val="85000"/>
                </a:schemeClr>
              </a:gs>
              <a:gs pos="91000">
                <a:schemeClr val="bg1">
                  <a:lumMod val="70000"/>
                </a:schemeClr>
              </a:gs>
            </a:gsLst>
            <a:lin ang="2700000" scaled="1"/>
          </a:gradFill>
          <a:ln w="19050">
            <a:solidFill>
              <a:srgbClr val="FF0000"/>
            </a:solidFill>
            <a:miter lim="800000"/>
            <a:headEnd/>
            <a:tailEnd/>
          </a:ln>
          <a:effectLst/>
        </p:spPr>
        <p:txBody>
          <a:bodyPr wrap="square" anchor="t" anchorCtr="0"/>
          <a:lstStyle/>
          <a:p>
            <a:pPr>
              <a:spcBef>
                <a:spcPct val="50000"/>
              </a:spcBef>
            </a:pPr>
            <a:r>
              <a:rPr lang="en-US" sz="2400" baseline="30000" dirty="0"/>
              <a:t>27 </a:t>
            </a:r>
            <a:r>
              <a:rPr lang="en-US" sz="2400" dirty="0" smtClean="0"/>
              <a:t>“Do </a:t>
            </a:r>
            <a:r>
              <a:rPr lang="en-US" sz="2400" dirty="0"/>
              <a:t>not work for the food which perishes, but for the food which endures to eternal life, which the Son of Man will give to you, for on Him the Father, God, has set His seal</a:t>
            </a:r>
            <a:r>
              <a:rPr lang="en-US" sz="2400" dirty="0" smtClean="0"/>
              <a:t>.”</a:t>
            </a:r>
          </a:p>
          <a:p>
            <a:pPr>
              <a:spcBef>
                <a:spcPct val="50000"/>
              </a:spcBef>
            </a:pPr>
            <a:r>
              <a:rPr lang="en-US" sz="2400" baseline="30000" dirty="0" smtClean="0"/>
              <a:t>28</a:t>
            </a:r>
            <a:r>
              <a:rPr lang="en-US" sz="2400" baseline="30000" dirty="0"/>
              <a:t> </a:t>
            </a:r>
            <a:r>
              <a:rPr lang="en-US" sz="2400" dirty="0"/>
              <a:t>Therefore they said to Him, “What shall we do, so that we may work the works of God?” </a:t>
            </a:r>
            <a:r>
              <a:rPr lang="en-US" sz="2400" baseline="30000" dirty="0"/>
              <a:t>29 </a:t>
            </a:r>
            <a:r>
              <a:rPr lang="en-US" sz="2400" dirty="0"/>
              <a:t>Jesus answered and said to them, “This is the work of God, that you believe in Him whom He has sent</a:t>
            </a:r>
            <a:r>
              <a:rPr lang="en-US" sz="2400" dirty="0" smtClean="0"/>
              <a:t>.”</a:t>
            </a:r>
            <a:endParaRPr lang="en-US" altLang="en-US" sz="2400" u="sng" dirty="0">
              <a:ln>
                <a:solidFill>
                  <a:srgbClr val="C00000"/>
                </a:solidFill>
              </a:ln>
              <a:solidFill>
                <a:srgbClr val="FF0000"/>
              </a:solidFill>
            </a:endParaRPr>
          </a:p>
        </p:txBody>
      </p:sp>
      <p:sp>
        <p:nvSpPr>
          <p:cNvPr id="8" name="Text Box 4"/>
          <p:cNvSpPr txBox="1">
            <a:spLocks noChangeArrowheads="1"/>
          </p:cNvSpPr>
          <p:nvPr/>
        </p:nvSpPr>
        <p:spPr bwMode="auto">
          <a:xfrm>
            <a:off x="914401" y="2433935"/>
            <a:ext cx="7315200" cy="461665"/>
          </a:xfrm>
          <a:prstGeom prst="rect">
            <a:avLst/>
          </a:prstGeom>
          <a:solidFill>
            <a:srgbClr val="FF0000"/>
          </a:solidFill>
          <a:ln>
            <a:solidFill>
              <a:srgbClr val="C00000"/>
            </a:solidFill>
          </a:ln>
          <a:effectLst/>
        </p:spPr>
        <p:txBody>
          <a:bodyPr wrap="square">
            <a:spAutoFit/>
          </a:bodyPr>
          <a:lstStyle/>
          <a:p>
            <a:pPr algn="ctr">
              <a:spcBef>
                <a:spcPct val="50000"/>
              </a:spcBef>
            </a:pPr>
            <a:r>
              <a:rPr lang="en-US" altLang="en-US" sz="2400" b="1" u="sng" dirty="0">
                <a:solidFill>
                  <a:schemeClr val="bg1"/>
                </a:solidFill>
                <a:effectLst>
                  <a:outerShdw blurRad="38100" dist="38100" dir="2700000" algn="tl">
                    <a:schemeClr val="tx1">
                      <a:lumMod val="50000"/>
                      <a:lumOff val="50000"/>
                    </a:schemeClr>
                  </a:outerShdw>
                </a:effectLst>
              </a:rPr>
              <a:t>John </a:t>
            </a:r>
            <a:r>
              <a:rPr lang="en-US" altLang="en-US" sz="2400" b="1" u="sng" dirty="0" smtClean="0">
                <a:solidFill>
                  <a:schemeClr val="bg1"/>
                </a:solidFill>
                <a:effectLst>
                  <a:outerShdw blurRad="38100" dist="38100" dir="2700000" algn="tl">
                    <a:schemeClr val="tx1">
                      <a:lumMod val="50000"/>
                      <a:lumOff val="50000"/>
                    </a:schemeClr>
                  </a:outerShdw>
                </a:effectLst>
              </a:rPr>
              <a:t>6</a:t>
            </a:r>
            <a:endParaRPr lang="en-US" altLang="en-US" dirty="0">
              <a:solidFill>
                <a:schemeClr val="bg1"/>
              </a:solidFill>
              <a:effectLst>
                <a:outerShdw blurRad="38100" dist="38100" dir="2700000" algn="tl">
                  <a:schemeClr val="tx1">
                    <a:lumMod val="50000"/>
                    <a:lumOff val="50000"/>
                  </a:schemeClr>
                </a:outerShdw>
              </a:effectLst>
            </a:endParaRPr>
          </a:p>
        </p:txBody>
      </p:sp>
      <p:sp>
        <p:nvSpPr>
          <p:cNvPr id="6" name="TextBox 5"/>
          <p:cNvSpPr txBox="1"/>
          <p:nvPr/>
        </p:nvSpPr>
        <p:spPr>
          <a:xfrm>
            <a:off x="1676400" y="3200400"/>
            <a:ext cx="5715000" cy="1077218"/>
          </a:xfrm>
          <a:prstGeom prst="rect">
            <a:avLst/>
          </a:prstGeom>
          <a:noFill/>
        </p:spPr>
        <p:txBody>
          <a:bodyPr wrap="square" rtlCol="0">
            <a:spAutoFit/>
          </a:bodyPr>
          <a:lstStyle/>
          <a:p>
            <a:pPr algn="ctr"/>
            <a:r>
              <a:rPr lang="en-US" sz="2400" dirty="0" smtClean="0"/>
              <a:t>Work for spiritual food</a:t>
            </a:r>
          </a:p>
          <a:p>
            <a:pPr algn="ctr"/>
            <a:r>
              <a:rPr lang="en-US" sz="2000" dirty="0"/>
              <a:t>‘</a:t>
            </a:r>
            <a:r>
              <a:rPr lang="en-US" sz="2000" cap="small" dirty="0"/>
              <a:t>Man shall not live on bread alone, but on every word that proceeds out of the mouth of God</a:t>
            </a:r>
            <a:r>
              <a:rPr lang="en-US" sz="2000" dirty="0"/>
              <a:t>.’</a:t>
            </a:r>
            <a:endParaRPr lang="en-US" sz="2000" dirty="0" smtClean="0"/>
          </a:p>
        </p:txBody>
      </p:sp>
      <p:sp>
        <p:nvSpPr>
          <p:cNvPr id="7" name="TextBox 6"/>
          <p:cNvSpPr txBox="1"/>
          <p:nvPr/>
        </p:nvSpPr>
        <p:spPr>
          <a:xfrm>
            <a:off x="3352800" y="3424535"/>
            <a:ext cx="2438400" cy="461665"/>
          </a:xfrm>
          <a:prstGeom prst="rect">
            <a:avLst/>
          </a:prstGeom>
          <a:noFill/>
        </p:spPr>
        <p:txBody>
          <a:bodyPr wrap="square" rtlCol="0">
            <a:spAutoFit/>
          </a:bodyPr>
          <a:lstStyle/>
          <a:p>
            <a:pPr algn="ctr"/>
            <a:r>
              <a:rPr lang="en-US" sz="2400" b="1" dirty="0" smtClean="0">
                <a:effectLst>
                  <a:outerShdw blurRad="38100" dist="38100" dir="2700000" algn="tl">
                    <a:srgbClr val="000000">
                      <a:alpha val="43137"/>
                    </a:srgbClr>
                  </a:outerShdw>
                </a:effectLst>
              </a:rPr>
              <a:t>TRUST ME!</a:t>
            </a:r>
            <a:endParaRPr lang="en-US" sz="2400" b="1" dirty="0">
              <a:effectLst>
                <a:outerShdw blurRad="38100" dist="38100" dir="2700000" algn="tl">
                  <a:srgbClr val="000000">
                    <a:alpha val="43137"/>
                  </a:srgbClr>
                </a:outerShdw>
              </a:effectLst>
            </a:endParaRPr>
          </a:p>
        </p:txBody>
      </p:sp>
      <p:sp>
        <p:nvSpPr>
          <p:cNvPr id="11" name="TextBox 10"/>
          <p:cNvSpPr txBox="1"/>
          <p:nvPr/>
        </p:nvSpPr>
        <p:spPr>
          <a:xfrm>
            <a:off x="5788740" y="5257800"/>
            <a:ext cx="2438400" cy="461665"/>
          </a:xfrm>
          <a:prstGeom prst="rect">
            <a:avLst/>
          </a:prstGeom>
          <a:gradFill>
            <a:gsLst>
              <a:gs pos="0">
                <a:schemeClr val="bg1"/>
              </a:gs>
              <a:gs pos="33000">
                <a:schemeClr val="bg1">
                  <a:lumMod val="100000"/>
                </a:schemeClr>
              </a:gs>
              <a:gs pos="55000">
                <a:schemeClr val="bg1">
                  <a:lumMod val="95000"/>
                </a:schemeClr>
              </a:gs>
              <a:gs pos="75000">
                <a:schemeClr val="bg1">
                  <a:lumMod val="85000"/>
                </a:schemeClr>
              </a:gs>
              <a:gs pos="91000">
                <a:schemeClr val="bg1">
                  <a:lumMod val="70000"/>
                </a:schemeClr>
              </a:gs>
            </a:gsLst>
            <a:lin ang="2700000" scaled="1"/>
          </a:gradFill>
        </p:spPr>
        <p:txBody>
          <a:bodyPr wrap="square" lIns="0" rtlCol="0">
            <a:spAutoFit/>
          </a:bodyPr>
          <a:lstStyle/>
          <a:p>
            <a:r>
              <a:rPr lang="en-US" sz="2400" dirty="0" smtClean="0">
                <a:effectLst>
                  <a:outerShdw blurRad="38100" dist="38100" dir="2700000" algn="tl">
                    <a:srgbClr val="000000">
                      <a:alpha val="43137"/>
                    </a:srgbClr>
                  </a:outerShdw>
                </a:effectLst>
              </a:rPr>
              <a:t>that you trust me!</a:t>
            </a:r>
            <a:endParaRPr lang="en-US" sz="2400" dirty="0">
              <a:effectLst>
                <a:outerShdw blurRad="38100" dist="38100" dir="2700000" algn="tl">
                  <a:srgbClr val="000000">
                    <a:alpha val="43137"/>
                  </a:srgbClr>
                </a:outerShdw>
              </a:effectLst>
            </a:endParaRPr>
          </a:p>
        </p:txBody>
      </p:sp>
      <p:sp>
        <p:nvSpPr>
          <p:cNvPr id="10" name="Rounded Rectangle 9"/>
          <p:cNvSpPr/>
          <p:nvPr/>
        </p:nvSpPr>
        <p:spPr>
          <a:xfrm>
            <a:off x="2072640" y="4999277"/>
            <a:ext cx="2766060" cy="296623"/>
          </a:xfrm>
          <a:prstGeom prst="roundRect">
            <a:avLst/>
          </a:prstGeom>
          <a:noFill/>
          <a:ln>
            <a:solidFill>
              <a:srgbClr val="FFFF00"/>
            </a:solid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5890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6">
                                            <p:txEl>
                                              <p:pRg st="1" end="1"/>
                                            </p:txEl>
                                          </p:spTgt>
                                        </p:tgtEl>
                                        <p:attrNameLst>
                                          <p:attrName>style.visibility</p:attrName>
                                        </p:attrNameLst>
                                      </p:cBhvr>
                                      <p:to>
                                        <p:strVal val="hidden"/>
                                      </p:to>
                                    </p:set>
                                  </p:childTnLst>
                                </p:cTn>
                              </p:par>
                              <p:par>
                                <p:cTn id="27" presetID="1" presetClass="entr" presetSubtype="0" fill="hold" nodeType="withEffect">
                                  <p:stCondLst>
                                    <p:cond delay="0"/>
                                  </p:stCondLst>
                                  <p:childTnLst>
                                    <p:set>
                                      <p:cBhvr>
                                        <p:cTn id="2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allAtOnce"/>
      <p:bldP spid="11" grpId="0" animBg="1"/>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180344"/>
            <a:ext cx="9144000" cy="2677656"/>
          </a:xfrm>
          <a:prstGeom prst="rect">
            <a:avLst/>
          </a:prstGeom>
          <a:solidFill>
            <a:schemeClr val="bg1"/>
          </a:solidFill>
        </p:spPr>
        <p:txBody>
          <a:bodyPr wrap="square">
            <a:spAutoFit/>
          </a:bodyPr>
          <a:lstStyle/>
          <a:p>
            <a:endParaRPr lang="en-US" sz="2400" b="1" i="1" spc="50" dirty="0"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endParaRPr>
          </a:p>
          <a:p>
            <a:r>
              <a:rPr lang="en-US" sz="2400" b="1" i="1" spc="50" dirty="0"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Baptism</a:t>
            </a:r>
          </a:p>
          <a:p>
            <a:r>
              <a:rPr lang="en-US" sz="2400" b="1" i="1" spc="50" dirty="0"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…isn’t </a:t>
            </a:r>
            <a:r>
              <a:rPr lang="en-US" sz="2400" b="1" i="1" spc="50" dirty="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a work as in Eph. </a:t>
            </a:r>
            <a:r>
              <a:rPr lang="en-US" sz="2400" b="1" i="1" spc="50" dirty="0"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2:10</a:t>
            </a:r>
            <a:endParaRPr lang="en-US" sz="2400" b="1" i="1" spc="50" dirty="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endParaRPr>
          </a:p>
          <a:p>
            <a:r>
              <a:rPr lang="en-US" sz="2400" b="1" i="1" spc="50" dirty="0"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…is necessary! (OT typology, Ac 22:16, </a:t>
            </a:r>
            <a:r>
              <a:rPr lang="en-US" sz="2400" b="1" i="1" spc="50" dirty="0" err="1"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Jn</a:t>
            </a:r>
            <a:r>
              <a:rPr lang="en-US" sz="2400" b="1" i="1" spc="50" dirty="0"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 3:3-5, </a:t>
            </a:r>
            <a:r>
              <a:rPr lang="en-US" sz="2400" b="1" i="1" spc="50" dirty="0" err="1"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Ga</a:t>
            </a:r>
            <a:r>
              <a:rPr lang="en-US" sz="2400" b="1" i="1" spc="50" dirty="0"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 3:27, Ro 6:3)</a:t>
            </a:r>
          </a:p>
          <a:p>
            <a:r>
              <a:rPr lang="en-US" sz="2400" b="1" i="1" spc="50" dirty="0"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…is </a:t>
            </a:r>
            <a:r>
              <a:rPr lang="en-US" sz="2400" b="1" i="1" spc="50" dirty="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laying the sin on the head of the goat</a:t>
            </a:r>
            <a:r>
              <a:rPr lang="en-US" sz="2400" b="1" i="1" spc="50" dirty="0"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rPr>
              <a:t>!</a:t>
            </a:r>
          </a:p>
          <a:p>
            <a:endParaRPr lang="en-US" sz="2400" b="1" i="1" spc="50" dirty="0"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endParaRPr>
          </a:p>
          <a:p>
            <a:endParaRPr lang="en-US" sz="2400" b="1" i="1" spc="50" dirty="0" smtClean="0">
              <a:ln w="11430"/>
              <a:gradFill>
                <a:gsLst>
                  <a:gs pos="25000">
                    <a:schemeClr val="accent1"/>
                  </a:gs>
                  <a:gs pos="100000">
                    <a:schemeClr val="tx2"/>
                  </a:gs>
                </a:gsLst>
                <a:lin ang="5400000"/>
              </a:gradFill>
              <a:effectLst>
                <a:outerShdw blurRad="76200" dist="50800" dir="5400000" algn="tl" rotWithShape="0">
                  <a:srgbClr val="000000">
                    <a:alpha val="65000"/>
                  </a:srgbClr>
                </a:outerShdw>
              </a:effectLst>
            </a:endParaRPr>
          </a:p>
        </p:txBody>
      </p:sp>
      <p:sp>
        <p:nvSpPr>
          <p:cNvPr id="2" name="Rounded Rectangle 1"/>
          <p:cNvSpPr/>
          <p:nvPr/>
        </p:nvSpPr>
        <p:spPr>
          <a:xfrm>
            <a:off x="610401" y="260159"/>
            <a:ext cx="7694598" cy="4127883"/>
          </a:xfrm>
          <a:prstGeom prst="roundRect">
            <a:avLst/>
          </a:prstGeom>
          <a:gradFill>
            <a:gsLst>
              <a:gs pos="0">
                <a:schemeClr val="bg1"/>
              </a:gs>
              <a:gs pos="8000">
                <a:schemeClr val="bg1">
                  <a:lumMod val="90000"/>
                </a:schemeClr>
              </a:gs>
              <a:gs pos="17000">
                <a:schemeClr val="bg1">
                  <a:lumMod val="85000"/>
                </a:schemeClr>
              </a:gs>
              <a:gs pos="25000">
                <a:schemeClr val="bg1">
                  <a:lumMod val="80000"/>
                </a:schemeClr>
              </a:gs>
              <a:gs pos="34000">
                <a:srgbClr val="C6C6C6"/>
              </a:gs>
              <a:gs pos="44000">
                <a:srgbClr val="A3A3A3"/>
              </a:gs>
              <a:gs pos="53000">
                <a:srgbClr val="919191"/>
              </a:gs>
              <a:gs pos="70000">
                <a:schemeClr val="tx1">
                  <a:lumMod val="75000"/>
                  <a:lumOff val="25000"/>
                </a:schemeClr>
              </a:gs>
              <a:gs pos="78750">
                <a:schemeClr val="tx1">
                  <a:lumMod val="75000"/>
                  <a:lumOff val="25000"/>
                </a:schemeClr>
              </a:gs>
              <a:gs pos="61000">
                <a:schemeClr val="tx1">
                  <a:lumMod val="65000"/>
                  <a:lumOff val="35000"/>
                </a:schemeClr>
              </a:gs>
            </a:gsLst>
            <a:lin ang="2700000" scaled="1"/>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rPr>
              <a:t>JUSTIFICATION</a:t>
            </a:r>
          </a:p>
          <a:p>
            <a:pPr algn="ctr"/>
            <a:endPar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endParaRPr>
          </a:p>
          <a:p>
            <a:r>
              <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rPr>
              <a:t>Grace is the cause &amp; the mechanism</a:t>
            </a:r>
          </a:p>
          <a:p>
            <a:endPar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endParaRPr>
          </a:p>
          <a:p>
            <a:r>
              <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rPr>
              <a:t>Faith is the condition</a:t>
            </a:r>
          </a:p>
          <a:p>
            <a:endPar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endParaRPr>
          </a:p>
          <a:p>
            <a:r>
              <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rPr>
              <a:t>Works are the manifestation of faith, the response of faith to Grace,</a:t>
            </a:r>
            <a:endParaRPr lang="en-US" sz="2800" b="1" dirty="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endParaRPr>
          </a:p>
        </p:txBody>
      </p:sp>
      <p:sp>
        <p:nvSpPr>
          <p:cNvPr id="3" name="Rectangle 2"/>
          <p:cNvSpPr/>
          <p:nvPr/>
        </p:nvSpPr>
        <p:spPr>
          <a:xfrm rot="20513701">
            <a:off x="1379785" y="2328538"/>
            <a:ext cx="6666698"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i="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Where does baptism fit in?</a:t>
            </a:r>
            <a:endParaRPr lang="en-US" sz="4400" b="1" i="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48619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bg/>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txEl>
                                              <p:pRg st="1" end="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P spid="2" grpId="0" uiExpand="1" build="p" animBg="1"/>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4180344"/>
            <a:ext cx="9144000" cy="2677656"/>
          </a:xfrm>
          <a:prstGeom prst="rect">
            <a:avLst/>
          </a:prstGeom>
          <a:solidFill>
            <a:schemeClr val="bg1"/>
          </a:solidFill>
        </p:spPr>
        <p:txBody>
          <a:bodyPr wrap="square" lIns="822960" rIns="822960">
            <a:spAutoFit/>
          </a:bodyPr>
          <a:lstStyle/>
          <a:p>
            <a:endParaRPr lang="en-US" sz="2400" b="1" i="1" spc="50" dirty="0" smtClean="0">
              <a:ln w="11430"/>
              <a:gradFill>
                <a:gsLst>
                  <a:gs pos="25000">
                    <a:srgbClr val="FF0000"/>
                  </a:gs>
                  <a:gs pos="100000">
                    <a:srgbClr val="C00000"/>
                  </a:gs>
                </a:gsLst>
                <a:lin ang="5400000"/>
              </a:gradFill>
              <a:effectLst>
                <a:outerShdw blurRad="76200" dist="50800" dir="5400000" algn="tl" rotWithShape="0">
                  <a:srgbClr val="000000">
                    <a:alpha val="65000"/>
                  </a:srgbClr>
                </a:outerShdw>
              </a:effectLst>
            </a:endParaRPr>
          </a:p>
          <a:p>
            <a:r>
              <a:rPr lang="en-US" sz="2400" b="1" u="sng" dirty="0" smtClean="0"/>
              <a:t>Romans 6</a:t>
            </a:r>
          </a:p>
          <a:p>
            <a:r>
              <a:rPr lang="en-US" sz="2400" baseline="30000" dirty="0" smtClean="0"/>
              <a:t>3</a:t>
            </a:r>
            <a:r>
              <a:rPr lang="en-US" sz="2400" baseline="30000" dirty="0"/>
              <a:t> </a:t>
            </a:r>
            <a:r>
              <a:rPr lang="en-US" sz="2400" dirty="0"/>
              <a:t>Or are ye ignorant that all we who were baptized into Christ Jesus were baptized into his </a:t>
            </a:r>
            <a:r>
              <a:rPr lang="en-US" sz="2400" dirty="0" smtClean="0"/>
              <a:t>death? </a:t>
            </a:r>
            <a:r>
              <a:rPr lang="en-US" sz="2400" baseline="30000" dirty="0" smtClean="0"/>
              <a:t>4</a:t>
            </a:r>
            <a:r>
              <a:rPr lang="en-US" sz="2400" baseline="30000" dirty="0"/>
              <a:t> </a:t>
            </a:r>
            <a:r>
              <a:rPr lang="en-US" sz="2400" dirty="0"/>
              <a:t>We were buried therefore with him through baptism unto death: that like as Christ was raised from the dead through the glory of the Father, so we also might walk in newness of life</a:t>
            </a:r>
            <a:r>
              <a:rPr lang="en-US" sz="2400" dirty="0" smtClean="0"/>
              <a:t>.</a:t>
            </a:r>
            <a:endParaRPr lang="en-US" sz="2400" b="1" i="1" spc="50" dirty="0" smtClean="0">
              <a:ln w="11430"/>
              <a:gradFill>
                <a:gsLst>
                  <a:gs pos="25000">
                    <a:schemeClr val="accent1"/>
                  </a:gs>
                  <a:gs pos="100000">
                    <a:schemeClr val="tx2"/>
                  </a:gs>
                </a:gsLst>
                <a:lin ang="5400000"/>
              </a:gradFill>
              <a:effectLst>
                <a:outerShdw blurRad="76200" dist="50800" dir="5400000" algn="tl" rotWithShape="0">
                  <a:srgbClr val="000000">
                    <a:alpha val="65000"/>
                  </a:srgbClr>
                </a:outerShdw>
              </a:effectLst>
            </a:endParaRPr>
          </a:p>
        </p:txBody>
      </p:sp>
      <p:sp>
        <p:nvSpPr>
          <p:cNvPr id="2" name="Rounded Rectangle 1"/>
          <p:cNvSpPr/>
          <p:nvPr/>
        </p:nvSpPr>
        <p:spPr>
          <a:xfrm>
            <a:off x="610401" y="260159"/>
            <a:ext cx="7694598" cy="4127883"/>
          </a:xfrm>
          <a:prstGeom prst="roundRect">
            <a:avLst/>
          </a:prstGeom>
          <a:gradFill>
            <a:gsLst>
              <a:gs pos="0">
                <a:schemeClr val="bg1"/>
              </a:gs>
              <a:gs pos="8000">
                <a:schemeClr val="bg1">
                  <a:lumMod val="90000"/>
                </a:schemeClr>
              </a:gs>
              <a:gs pos="17000">
                <a:schemeClr val="bg1">
                  <a:lumMod val="85000"/>
                </a:schemeClr>
              </a:gs>
              <a:gs pos="25000">
                <a:schemeClr val="bg1">
                  <a:lumMod val="80000"/>
                </a:schemeClr>
              </a:gs>
              <a:gs pos="34000">
                <a:srgbClr val="C6C6C6"/>
              </a:gs>
              <a:gs pos="44000">
                <a:srgbClr val="A3A3A3"/>
              </a:gs>
              <a:gs pos="53000">
                <a:srgbClr val="919191"/>
              </a:gs>
              <a:gs pos="70000">
                <a:schemeClr val="tx1">
                  <a:lumMod val="75000"/>
                  <a:lumOff val="25000"/>
                </a:schemeClr>
              </a:gs>
              <a:gs pos="78750">
                <a:schemeClr val="tx1">
                  <a:lumMod val="75000"/>
                  <a:lumOff val="25000"/>
                </a:schemeClr>
              </a:gs>
              <a:gs pos="61000">
                <a:schemeClr val="tx1">
                  <a:lumMod val="65000"/>
                  <a:lumOff val="35000"/>
                </a:schemeClr>
              </a:gs>
            </a:gsLst>
            <a:lin ang="2700000" scaled="1"/>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rPr>
              <a:t>JUSTIFICATION</a:t>
            </a:r>
          </a:p>
          <a:p>
            <a:pPr algn="ctr"/>
            <a:endPar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endParaRPr>
          </a:p>
          <a:p>
            <a:r>
              <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rPr>
              <a:t>Grace is the cause &amp; the mechanism</a:t>
            </a:r>
          </a:p>
          <a:p>
            <a:endPar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endParaRPr>
          </a:p>
          <a:p>
            <a:r>
              <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rPr>
              <a:t>Faith is the condition</a:t>
            </a:r>
          </a:p>
          <a:p>
            <a:endPar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endParaRPr>
          </a:p>
          <a:p>
            <a:r>
              <a:rPr lang="en-US" sz="2800" b="1" dirty="0" smtClean="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rPr>
              <a:t>Works are the manifestation of faith, the response of faith to Grace,</a:t>
            </a:r>
            <a:endParaRPr lang="en-US" sz="2800" b="1" dirty="0">
              <a:ln w="12700">
                <a:solidFill>
                  <a:schemeClr val="tx1"/>
                </a:solidFill>
              </a:ln>
              <a:effectLst>
                <a:outerShdw blurRad="50800" dist="38100" dir="13500000" algn="br" rotWithShape="0">
                  <a:schemeClr val="tx1">
                    <a:alpha val="40000"/>
                  </a:schemeClr>
                </a:outerShdw>
              </a:effectLst>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0002671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1245275"/>
            <a:ext cx="8610600" cy="1661993"/>
          </a:xfrm>
          <a:prstGeom prst="rect">
            <a:avLst/>
          </a:prstGeom>
          <a:solidFill>
            <a:schemeClr val="bg1"/>
          </a:solidFill>
        </p:spPr>
        <p:txBody>
          <a:bodyPr wrap="square">
            <a:spAutoFit/>
          </a:bodyPr>
          <a:lstStyle/>
          <a:p>
            <a:pPr lvl="0"/>
            <a:r>
              <a:rPr lang="en-US" sz="2400" b="1" dirty="0" smtClean="0"/>
              <a:t>Reconciling Necessity of Works &amp; Salvation by Grace thru Faith</a:t>
            </a:r>
          </a:p>
          <a:p>
            <a:pPr lvl="0"/>
            <a:endParaRPr lang="en-US" dirty="0"/>
          </a:p>
          <a:p>
            <a:pPr lvl="0"/>
            <a:endParaRPr lang="en-US" dirty="0"/>
          </a:p>
          <a:p>
            <a:pPr marL="800100" lvl="1" indent="-342900">
              <a:buFont typeface="Arial" panose="020B0604020202020204" pitchFamily="34" charset="0"/>
              <a:buChar char="•"/>
            </a:pPr>
            <a:r>
              <a:rPr lang="en-US" sz="2400" dirty="0" smtClean="0"/>
              <a:t>working faith</a:t>
            </a:r>
          </a:p>
          <a:p>
            <a:pPr lvl="1"/>
            <a:endParaRPr lang="en-US" dirty="0"/>
          </a:p>
        </p:txBody>
      </p:sp>
      <p:sp>
        <p:nvSpPr>
          <p:cNvPr id="3" name="Rounded Rectangle 2"/>
          <p:cNvSpPr/>
          <p:nvPr/>
        </p:nvSpPr>
        <p:spPr>
          <a:xfrm>
            <a:off x="1524000" y="0"/>
            <a:ext cx="6096000" cy="72237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CONCLUSIONS</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4" name="Rounded Rectangle 3"/>
          <p:cNvSpPr/>
          <p:nvPr/>
        </p:nvSpPr>
        <p:spPr>
          <a:xfrm>
            <a:off x="3657600" y="2260937"/>
            <a:ext cx="5334000" cy="31492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effectLst>
                  <a:outerShdw blurRad="38100" dist="38100" dir="2700000" algn="tl">
                    <a:srgbClr val="000000">
                      <a:alpha val="43137"/>
                    </a:srgbClr>
                  </a:outerShdw>
                </a:effectLst>
              </a:rPr>
              <a:t>If “faith” includes “works,”</a:t>
            </a:r>
          </a:p>
          <a:p>
            <a:pPr algn="ctr"/>
            <a:r>
              <a:rPr lang="en-US" sz="2400" b="1" dirty="0" smtClean="0">
                <a:effectLst>
                  <a:outerShdw blurRad="38100" dist="38100" dir="2700000" algn="tl">
                    <a:srgbClr val="000000">
                      <a:alpha val="43137"/>
                    </a:srgbClr>
                  </a:outerShdw>
                </a:effectLst>
              </a:rPr>
              <a:t>How can Paul contrast the two?</a:t>
            </a:r>
          </a:p>
          <a:p>
            <a:pPr algn="ctr"/>
            <a:endParaRPr lang="en-US" sz="2400" b="1" dirty="0" smtClean="0">
              <a:effectLst>
                <a:outerShdw blurRad="38100" dist="38100" dir="2700000" algn="tl">
                  <a:srgbClr val="000000">
                    <a:alpha val="43137"/>
                  </a:srgbClr>
                </a:outerShdw>
              </a:effectLst>
            </a:endParaRPr>
          </a:p>
          <a:p>
            <a:pPr algn="ctr"/>
            <a:r>
              <a:rPr lang="en-US" sz="2400" b="1" i="1" dirty="0" smtClean="0">
                <a:effectLst>
                  <a:outerShdw blurRad="38100" dist="38100" dir="2700000" algn="tl">
                    <a:srgbClr val="000000">
                      <a:alpha val="43137"/>
                    </a:srgbClr>
                  </a:outerShdw>
                </a:effectLst>
              </a:rPr>
              <a:t>“of works? Nay, but by a law of faith”</a:t>
            </a:r>
            <a:r>
              <a:rPr lang="en-US" sz="2400" b="1" dirty="0" smtClean="0">
                <a:effectLst>
                  <a:outerShdw blurRad="38100" dist="38100" dir="2700000" algn="tl">
                    <a:srgbClr val="000000">
                      <a:alpha val="43137"/>
                    </a:srgbClr>
                  </a:outerShdw>
                </a:effectLst>
              </a:rPr>
              <a:t> (Rom. 3:27)</a:t>
            </a:r>
            <a:endParaRPr lang="en-US" sz="2400" b="1" i="1" dirty="0" smtClean="0">
              <a:effectLst>
                <a:outerShdw blurRad="38100" dist="38100" dir="2700000" algn="tl">
                  <a:srgbClr val="000000">
                    <a:alpha val="43137"/>
                  </a:srgbClr>
                </a:outerShdw>
              </a:effectLst>
            </a:endParaRPr>
          </a:p>
          <a:p>
            <a:pPr algn="ctr"/>
            <a:r>
              <a:rPr lang="en-US" sz="2400" b="1" i="1" dirty="0" smtClean="0">
                <a:effectLst>
                  <a:outerShdw blurRad="38100" dist="38100" dir="2700000" algn="tl">
                    <a:srgbClr val="000000">
                      <a:alpha val="43137"/>
                    </a:srgbClr>
                  </a:outerShdw>
                </a:effectLst>
              </a:rPr>
              <a:t>“him that works not, but believes”</a:t>
            </a:r>
            <a:r>
              <a:rPr lang="en-US" sz="2400" b="1" dirty="0" smtClean="0">
                <a:effectLst>
                  <a:outerShdw blurRad="38100" dist="38100" dir="2700000" algn="tl">
                    <a:srgbClr val="000000">
                      <a:alpha val="43137"/>
                    </a:srgbClr>
                  </a:outerShdw>
                </a:effectLst>
              </a:rPr>
              <a:t> (Rom. 4:5)</a:t>
            </a:r>
          </a:p>
        </p:txBody>
      </p:sp>
    </p:spTree>
    <p:extLst>
      <p:ext uri="{BB962C8B-B14F-4D97-AF65-F5344CB8AC3E}">
        <p14:creationId xmlns:p14="http://schemas.microsoft.com/office/powerpoint/2010/main" val="1285343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19200" y="457200"/>
            <a:ext cx="6705600" cy="274320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Palatino Linotype" panose="02040502050505030304" pitchFamily="18" charset="0"/>
                <a:cs typeface="Aharoni" panose="02010803020104030203" pitchFamily="2" charset="-79"/>
              </a:rPr>
              <a:t>For through faith </a:t>
            </a:r>
            <a:r>
              <a:rPr lang="en-US" sz="2800" dirty="0">
                <a:solidFill>
                  <a:srgbClr val="FFFF00"/>
                </a:solidFill>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you have been saved</a:t>
            </a:r>
            <a:r>
              <a:rPr lang="en-US" sz="2800" dirty="0">
                <a:latin typeface="Palatino Linotype" panose="02040502050505030304" pitchFamily="18" charset="0"/>
                <a:cs typeface="Aharoni" panose="02010803020104030203" pitchFamily="2" charset="-79"/>
              </a:rPr>
              <a:t> by the grace, and this not of yourselves, it is God's gift; </a:t>
            </a:r>
            <a:r>
              <a:rPr lang="en-US" sz="2800" dirty="0" smtClean="0">
                <a:latin typeface="Palatino Linotype" panose="02040502050505030304" pitchFamily="18" charset="0"/>
                <a:cs typeface="Aharoni" panose="02010803020104030203" pitchFamily="2" charset="-79"/>
              </a:rPr>
              <a:t>not </a:t>
            </a:r>
            <a:r>
              <a:rPr lang="en-US" sz="2800" dirty="0">
                <a:latin typeface="Palatino Linotype" panose="02040502050505030304" pitchFamily="18" charset="0"/>
                <a:cs typeface="Aharoni" panose="02010803020104030203" pitchFamily="2" charset="-79"/>
              </a:rPr>
              <a:t>of works, that no one should boast</a:t>
            </a:r>
            <a:r>
              <a:rPr lang="en-US" sz="2800" dirty="0" smtClean="0">
                <a:latin typeface="Palatino Linotype" panose="02040502050505030304" pitchFamily="18" charset="0"/>
                <a:cs typeface="Aharoni" panose="02010803020104030203" pitchFamily="2" charset="-79"/>
              </a:rPr>
              <a:t>.</a:t>
            </a:r>
            <a:endParaRPr lang="en-US" dirty="0">
              <a:latin typeface="Palatino Linotype" panose="02040502050505030304" pitchFamily="18" charset="0"/>
              <a:cs typeface="Aharoni" panose="02010803020104030203" pitchFamily="2" charset="-79"/>
            </a:endParaRPr>
          </a:p>
        </p:txBody>
      </p:sp>
      <p:sp>
        <p:nvSpPr>
          <p:cNvPr id="2" name="AutoShape 4"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155575" y="-7318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6"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307975" y="-5794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460375" y="-4270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10"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612775" y="-2746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6145031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1245275"/>
            <a:ext cx="8610600" cy="2031325"/>
          </a:xfrm>
          <a:prstGeom prst="rect">
            <a:avLst/>
          </a:prstGeom>
          <a:solidFill>
            <a:schemeClr val="bg1"/>
          </a:solidFill>
        </p:spPr>
        <p:txBody>
          <a:bodyPr wrap="square">
            <a:spAutoFit/>
          </a:bodyPr>
          <a:lstStyle/>
          <a:p>
            <a:pPr lvl="0"/>
            <a:r>
              <a:rPr lang="en-US" sz="2400" b="1" dirty="0" smtClean="0"/>
              <a:t>Reconciling Necessity of Works &amp; Salvation by Grace thru Faith</a:t>
            </a:r>
          </a:p>
          <a:p>
            <a:pPr lvl="0"/>
            <a:r>
              <a:rPr lang="en-US" dirty="0" smtClean="0"/>
              <a:t>(</a:t>
            </a:r>
            <a:r>
              <a:rPr lang="en-US" dirty="0"/>
              <a:t>The following are not mutually exclusive</a:t>
            </a:r>
            <a:r>
              <a:rPr lang="en-US" dirty="0" smtClean="0"/>
              <a:t>)</a:t>
            </a:r>
          </a:p>
          <a:p>
            <a:pPr lvl="0"/>
            <a:endParaRPr lang="en-US" dirty="0"/>
          </a:p>
          <a:p>
            <a:pPr marL="800100" lvl="1" indent="-342900">
              <a:buFont typeface="Arial" panose="020B0604020202020204" pitchFamily="34" charset="0"/>
              <a:buChar char="•"/>
            </a:pPr>
            <a:r>
              <a:rPr lang="en-US" sz="2400" dirty="0" smtClean="0"/>
              <a:t>working faith</a:t>
            </a:r>
          </a:p>
          <a:p>
            <a:pPr marL="800100" lvl="1" indent="-342900">
              <a:buFont typeface="Arial" panose="020B0604020202020204" pitchFamily="34" charset="0"/>
              <a:buChar char="•"/>
            </a:pPr>
            <a:r>
              <a:rPr lang="en-US" sz="2400" dirty="0" smtClean="0"/>
              <a:t>edited works</a:t>
            </a:r>
          </a:p>
          <a:p>
            <a:pPr lvl="1"/>
            <a:endParaRPr lang="en-US" dirty="0"/>
          </a:p>
        </p:txBody>
      </p:sp>
      <p:sp>
        <p:nvSpPr>
          <p:cNvPr id="3" name="Rounded Rectangle 2"/>
          <p:cNvSpPr/>
          <p:nvPr/>
        </p:nvSpPr>
        <p:spPr>
          <a:xfrm>
            <a:off x="1524000" y="0"/>
            <a:ext cx="6096000" cy="72237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CONCLUSIONS</a:t>
            </a:r>
            <a:endParaRPr lang="en-US" sz="2800" b="1" i="1" dirty="0" smtClean="0">
              <a:effectLst>
                <a:outerShdw blurRad="38100" dist="38100" dir="2700000" algn="tl">
                  <a:srgbClr val="000000">
                    <a:alpha val="43137"/>
                  </a:srgbClr>
                </a:outerShdw>
              </a:effectLst>
              <a:latin typeface="Palatino Linotype" pitchFamily="18" charset="0"/>
            </a:endParaRPr>
          </a:p>
        </p:txBody>
      </p:sp>
    </p:spTree>
    <p:extLst>
      <p:ext uri="{BB962C8B-B14F-4D97-AF65-F5344CB8AC3E}">
        <p14:creationId xmlns:p14="http://schemas.microsoft.com/office/powerpoint/2010/main" val="13384946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685800" y="304800"/>
            <a:ext cx="7772400" cy="685800"/>
          </a:xfrm>
          <a:solidFill>
            <a:srgbClr val="000099"/>
          </a:solidFill>
        </p:spPr>
        <p:txBody>
          <a:bodyPr>
            <a:normAutofit fontScale="90000"/>
          </a:bodyPr>
          <a:lstStyle/>
          <a:p>
            <a:r>
              <a:rPr lang="en-US">
                <a:solidFill>
                  <a:schemeClr val="bg1"/>
                </a:solidFill>
                <a:latin typeface="Arial Black" pitchFamily="34" charset="0"/>
              </a:rPr>
              <a:t>works...?</a:t>
            </a:r>
            <a:endParaRPr lang="en-US">
              <a:latin typeface="Arial Black" pitchFamily="34" charset="0"/>
            </a:endParaRPr>
          </a:p>
        </p:txBody>
      </p:sp>
      <p:sp>
        <p:nvSpPr>
          <p:cNvPr id="155651" name="Rectangle 3"/>
          <p:cNvSpPr>
            <a:spLocks noGrp="1" noChangeArrowheads="1"/>
          </p:cNvSpPr>
          <p:nvPr>
            <p:ph type="body" sz="half" idx="1"/>
          </p:nvPr>
        </p:nvSpPr>
        <p:spPr>
          <a:xfrm>
            <a:off x="457200" y="1143000"/>
            <a:ext cx="3810000" cy="4953000"/>
          </a:xfrm>
          <a:solidFill>
            <a:schemeClr val="bg1"/>
          </a:solidFill>
          <a:ln w="76200">
            <a:solidFill>
              <a:srgbClr val="CC3300"/>
            </a:solidFill>
          </a:ln>
        </p:spPr>
        <p:txBody>
          <a:bodyPr/>
          <a:lstStyle/>
          <a:p>
            <a:r>
              <a:rPr lang="en-US" dirty="0">
                <a:latin typeface="Arial" charset="0"/>
              </a:rPr>
              <a:t>“By grace have ye been saved … not of yourselves, it is the gift of God, </a:t>
            </a:r>
            <a:r>
              <a:rPr lang="en-US" b="1" dirty="0">
                <a:latin typeface="Arial" charset="0"/>
              </a:rPr>
              <a:t>not of works</a:t>
            </a:r>
            <a:r>
              <a:rPr lang="en-US" dirty="0">
                <a:latin typeface="Arial" charset="0"/>
              </a:rPr>
              <a:t>”    </a:t>
            </a:r>
            <a:r>
              <a:rPr lang="en-US" dirty="0">
                <a:solidFill>
                  <a:srgbClr val="000099"/>
                </a:solidFill>
                <a:latin typeface="Arial" charset="0"/>
              </a:rPr>
              <a:t>Eph.2.8</a:t>
            </a:r>
            <a:endParaRPr lang="en-US" dirty="0">
              <a:latin typeface="Arial" charset="0"/>
            </a:endParaRPr>
          </a:p>
          <a:p>
            <a:r>
              <a:rPr lang="en-US" dirty="0">
                <a:latin typeface="Arial" charset="0"/>
              </a:rPr>
              <a:t>“</a:t>
            </a:r>
            <a:r>
              <a:rPr lang="en-US" b="1" dirty="0">
                <a:latin typeface="Arial" charset="0"/>
              </a:rPr>
              <a:t>not by works</a:t>
            </a:r>
            <a:r>
              <a:rPr lang="en-US" dirty="0">
                <a:latin typeface="Arial" charset="0"/>
              </a:rPr>
              <a:t>… which we did ourselves, but according to his mercy he saved us” 		   </a:t>
            </a:r>
            <a:r>
              <a:rPr lang="en-US" dirty="0">
                <a:solidFill>
                  <a:srgbClr val="000099"/>
                </a:solidFill>
                <a:latin typeface="Arial" charset="0"/>
              </a:rPr>
              <a:t>Titus.3.5</a:t>
            </a:r>
            <a:endParaRPr lang="en-US" dirty="0">
              <a:latin typeface="Arial" charset="0"/>
            </a:endParaRPr>
          </a:p>
        </p:txBody>
      </p:sp>
      <p:sp>
        <p:nvSpPr>
          <p:cNvPr id="155652" name="Rectangle 4"/>
          <p:cNvSpPr>
            <a:spLocks noGrp="1" noChangeArrowheads="1"/>
          </p:cNvSpPr>
          <p:nvPr>
            <p:ph type="body" sz="half" idx="2"/>
          </p:nvPr>
        </p:nvSpPr>
        <p:spPr>
          <a:xfrm>
            <a:off x="4876800" y="1143000"/>
            <a:ext cx="3810000" cy="4953000"/>
          </a:xfrm>
          <a:solidFill>
            <a:schemeClr val="bg1"/>
          </a:solidFill>
          <a:ln w="76200">
            <a:solidFill>
              <a:srgbClr val="000099"/>
            </a:solidFill>
          </a:ln>
        </p:spPr>
        <p:txBody>
          <a:bodyPr>
            <a:normAutofit/>
          </a:bodyPr>
          <a:lstStyle/>
          <a:p>
            <a:r>
              <a:rPr lang="en-US" dirty="0">
                <a:latin typeface="Arial" charset="0"/>
              </a:rPr>
              <a:t>“judged every man </a:t>
            </a:r>
            <a:r>
              <a:rPr lang="en-US" b="1" dirty="0">
                <a:latin typeface="Arial" charset="0"/>
              </a:rPr>
              <a:t>according to their works</a:t>
            </a:r>
            <a:r>
              <a:rPr lang="en-US" dirty="0">
                <a:latin typeface="Arial" charset="0"/>
              </a:rPr>
              <a:t>”  </a:t>
            </a:r>
            <a:r>
              <a:rPr lang="en-US" dirty="0">
                <a:solidFill>
                  <a:srgbClr val="CC3300"/>
                </a:solidFill>
                <a:latin typeface="Arial" charset="0"/>
              </a:rPr>
              <a:t>    Rv.20.12</a:t>
            </a:r>
          </a:p>
          <a:p>
            <a:r>
              <a:rPr lang="en-US" dirty="0">
                <a:latin typeface="Arial" charset="0"/>
              </a:rPr>
              <a:t>“</a:t>
            </a:r>
            <a:r>
              <a:rPr lang="en-US" dirty="0" err="1">
                <a:latin typeface="Arial" charset="0"/>
              </a:rPr>
              <a:t>judgeth</a:t>
            </a:r>
            <a:r>
              <a:rPr lang="en-US" b="1" dirty="0">
                <a:latin typeface="Arial" charset="0"/>
              </a:rPr>
              <a:t> according to each man’s work</a:t>
            </a:r>
            <a:r>
              <a:rPr lang="en-US" dirty="0">
                <a:latin typeface="Arial" charset="0"/>
              </a:rPr>
              <a:t>”        </a:t>
            </a:r>
            <a:r>
              <a:rPr lang="en-US" dirty="0">
                <a:solidFill>
                  <a:srgbClr val="CC3300"/>
                </a:solidFill>
                <a:latin typeface="Arial" charset="0"/>
              </a:rPr>
              <a:t>1Ptr.1.17</a:t>
            </a:r>
          </a:p>
          <a:p>
            <a:r>
              <a:rPr lang="en-US" dirty="0">
                <a:latin typeface="Arial" charset="0"/>
              </a:rPr>
              <a:t>“will render to each man </a:t>
            </a:r>
            <a:r>
              <a:rPr lang="en-US" b="1" dirty="0">
                <a:latin typeface="Arial" charset="0"/>
              </a:rPr>
              <a:t>according to his works</a:t>
            </a:r>
            <a:r>
              <a:rPr lang="en-US" dirty="0">
                <a:latin typeface="Arial" charset="0"/>
              </a:rPr>
              <a:t>”   </a:t>
            </a:r>
            <a:r>
              <a:rPr lang="en-US" dirty="0">
                <a:solidFill>
                  <a:srgbClr val="CC6600"/>
                </a:solidFill>
                <a:latin typeface="Arial" charset="0"/>
              </a:rPr>
              <a:t>Rm.2.6</a:t>
            </a:r>
          </a:p>
          <a:p>
            <a:r>
              <a:rPr lang="en-US" b="1" dirty="0">
                <a:latin typeface="Arial" charset="0"/>
              </a:rPr>
              <a:t>cf. </a:t>
            </a:r>
            <a:r>
              <a:rPr lang="en-US" b="1" dirty="0" smtClean="0">
                <a:solidFill>
                  <a:srgbClr val="CC3300"/>
                </a:solidFill>
                <a:latin typeface="Arial" charset="0"/>
              </a:rPr>
              <a:t>Matt.25.31ff</a:t>
            </a:r>
            <a:endParaRPr lang="en-US" dirty="0">
              <a:latin typeface="Arial" charset="0"/>
            </a:endParaRPr>
          </a:p>
        </p:txBody>
      </p:sp>
      <p:sp>
        <p:nvSpPr>
          <p:cNvPr id="7" name="TextBox 6"/>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31605997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1026"/>
          <p:cNvSpPr>
            <a:spLocks noGrp="1" noChangeArrowheads="1"/>
          </p:cNvSpPr>
          <p:nvPr>
            <p:ph type="title"/>
          </p:nvPr>
        </p:nvSpPr>
        <p:spPr>
          <a:xfrm>
            <a:off x="304800" y="304800"/>
            <a:ext cx="8458200" cy="685800"/>
          </a:xfrm>
          <a:solidFill>
            <a:srgbClr val="CC3300"/>
          </a:solidFill>
        </p:spPr>
        <p:txBody>
          <a:bodyPr/>
          <a:lstStyle/>
          <a:p>
            <a:r>
              <a:rPr lang="en-US" sz="3600">
                <a:solidFill>
                  <a:schemeClr val="bg1"/>
                </a:solidFill>
                <a:latin typeface="Arial Black" pitchFamily="34" charset="0"/>
              </a:rPr>
              <a:t>Saved by? NO     Judged by? YES</a:t>
            </a:r>
            <a:endParaRPr lang="en-US">
              <a:latin typeface="Arial Black" pitchFamily="34" charset="0"/>
            </a:endParaRPr>
          </a:p>
        </p:txBody>
      </p:sp>
      <p:sp>
        <p:nvSpPr>
          <p:cNvPr id="156675" name="Rectangle 1027"/>
          <p:cNvSpPr>
            <a:spLocks noGrp="1" noChangeArrowheads="1"/>
          </p:cNvSpPr>
          <p:nvPr>
            <p:ph type="body" sz="half" idx="1"/>
          </p:nvPr>
        </p:nvSpPr>
        <p:spPr>
          <a:xfrm>
            <a:off x="457200" y="1143000"/>
            <a:ext cx="3810000" cy="4953000"/>
          </a:xfrm>
          <a:solidFill>
            <a:schemeClr val="bg1"/>
          </a:solidFill>
          <a:ln w="76200">
            <a:solidFill>
              <a:srgbClr val="CC3300"/>
            </a:solidFill>
          </a:ln>
        </p:spPr>
        <p:txBody>
          <a:bodyPr/>
          <a:lstStyle/>
          <a:p>
            <a:r>
              <a:rPr lang="en-US" dirty="0">
                <a:latin typeface="Arial" charset="0"/>
              </a:rPr>
              <a:t>“By grace have ye been saved … not of yourselves, it is the gift of God, </a:t>
            </a:r>
            <a:r>
              <a:rPr lang="en-US" b="1" dirty="0">
                <a:latin typeface="Arial" charset="0"/>
              </a:rPr>
              <a:t>not of works</a:t>
            </a:r>
            <a:r>
              <a:rPr lang="en-US" dirty="0">
                <a:latin typeface="Arial" charset="0"/>
              </a:rPr>
              <a:t>”    </a:t>
            </a:r>
            <a:r>
              <a:rPr lang="en-US" dirty="0">
                <a:solidFill>
                  <a:srgbClr val="000099"/>
                </a:solidFill>
                <a:latin typeface="Arial" charset="0"/>
              </a:rPr>
              <a:t>Eph.2.8</a:t>
            </a:r>
            <a:endParaRPr lang="en-US" dirty="0">
              <a:latin typeface="Arial" charset="0"/>
            </a:endParaRPr>
          </a:p>
          <a:p>
            <a:r>
              <a:rPr lang="en-US" dirty="0">
                <a:latin typeface="Arial" charset="0"/>
              </a:rPr>
              <a:t>“</a:t>
            </a:r>
            <a:r>
              <a:rPr lang="en-US" b="1" dirty="0">
                <a:latin typeface="Arial" charset="0"/>
              </a:rPr>
              <a:t>not by works</a:t>
            </a:r>
            <a:r>
              <a:rPr lang="en-US" dirty="0">
                <a:latin typeface="Arial" charset="0"/>
              </a:rPr>
              <a:t>… which we did ourselves, but according to his mercy he saved us” 		   </a:t>
            </a:r>
            <a:r>
              <a:rPr lang="en-US" dirty="0">
                <a:solidFill>
                  <a:srgbClr val="000099"/>
                </a:solidFill>
                <a:latin typeface="Arial" charset="0"/>
              </a:rPr>
              <a:t>Titus.3.5</a:t>
            </a:r>
            <a:endParaRPr lang="en-US" dirty="0">
              <a:latin typeface="Arial" charset="0"/>
            </a:endParaRPr>
          </a:p>
        </p:txBody>
      </p:sp>
      <p:sp>
        <p:nvSpPr>
          <p:cNvPr id="156676" name="Rectangle 1028"/>
          <p:cNvSpPr>
            <a:spLocks noGrp="1" noChangeArrowheads="1"/>
          </p:cNvSpPr>
          <p:nvPr>
            <p:ph type="body" sz="half" idx="2"/>
          </p:nvPr>
        </p:nvSpPr>
        <p:spPr>
          <a:xfrm>
            <a:off x="4876800" y="1143000"/>
            <a:ext cx="3810000" cy="4953000"/>
          </a:xfrm>
          <a:solidFill>
            <a:schemeClr val="bg1"/>
          </a:solidFill>
          <a:ln w="76200">
            <a:solidFill>
              <a:srgbClr val="000099"/>
            </a:solidFill>
          </a:ln>
        </p:spPr>
        <p:txBody>
          <a:bodyPr/>
          <a:lstStyle/>
          <a:p>
            <a:r>
              <a:rPr lang="en-US" dirty="0">
                <a:latin typeface="Arial" charset="0"/>
              </a:rPr>
              <a:t>“judged every man </a:t>
            </a:r>
            <a:r>
              <a:rPr lang="en-US" b="1" dirty="0">
                <a:latin typeface="Arial" charset="0"/>
              </a:rPr>
              <a:t>according to their works</a:t>
            </a:r>
            <a:r>
              <a:rPr lang="en-US" dirty="0">
                <a:latin typeface="Arial" charset="0"/>
              </a:rPr>
              <a:t>”  </a:t>
            </a:r>
            <a:r>
              <a:rPr lang="en-US" dirty="0">
                <a:solidFill>
                  <a:srgbClr val="CC3300"/>
                </a:solidFill>
                <a:latin typeface="Arial" charset="0"/>
              </a:rPr>
              <a:t>    Rv.20.12</a:t>
            </a:r>
          </a:p>
          <a:p>
            <a:r>
              <a:rPr lang="en-US" dirty="0">
                <a:latin typeface="Arial" charset="0"/>
              </a:rPr>
              <a:t>“</a:t>
            </a:r>
            <a:r>
              <a:rPr lang="en-US" dirty="0" err="1">
                <a:latin typeface="Arial" charset="0"/>
              </a:rPr>
              <a:t>judgeth</a:t>
            </a:r>
            <a:r>
              <a:rPr lang="en-US" b="1" dirty="0">
                <a:latin typeface="Arial" charset="0"/>
              </a:rPr>
              <a:t> according to each man’s work</a:t>
            </a:r>
            <a:r>
              <a:rPr lang="en-US" dirty="0">
                <a:latin typeface="Arial" charset="0"/>
              </a:rPr>
              <a:t>”        </a:t>
            </a:r>
            <a:r>
              <a:rPr lang="en-US" dirty="0">
                <a:solidFill>
                  <a:srgbClr val="CC3300"/>
                </a:solidFill>
                <a:latin typeface="Arial" charset="0"/>
              </a:rPr>
              <a:t>1Ptr.1.17</a:t>
            </a:r>
          </a:p>
          <a:p>
            <a:r>
              <a:rPr lang="en-US" dirty="0">
                <a:latin typeface="Arial" charset="0"/>
              </a:rPr>
              <a:t>“will render to each man </a:t>
            </a:r>
            <a:r>
              <a:rPr lang="en-US" b="1" dirty="0">
                <a:latin typeface="Arial" charset="0"/>
              </a:rPr>
              <a:t>according to his works</a:t>
            </a:r>
            <a:r>
              <a:rPr lang="en-US" dirty="0">
                <a:latin typeface="Arial" charset="0"/>
              </a:rPr>
              <a:t>”   </a:t>
            </a:r>
            <a:r>
              <a:rPr lang="en-US" dirty="0">
                <a:solidFill>
                  <a:srgbClr val="CC3300"/>
                </a:solidFill>
                <a:latin typeface="Arial" charset="0"/>
              </a:rPr>
              <a:t>Rm.2.6</a:t>
            </a:r>
            <a:endParaRPr lang="en-US" dirty="0">
              <a:solidFill>
                <a:srgbClr val="CC6600"/>
              </a:solidFill>
              <a:latin typeface="Arial" charset="0"/>
            </a:endParaRPr>
          </a:p>
          <a:p>
            <a:r>
              <a:rPr lang="en-US" b="1" dirty="0">
                <a:latin typeface="Arial" charset="0"/>
              </a:rPr>
              <a:t>cf. </a:t>
            </a:r>
            <a:r>
              <a:rPr lang="en-US" b="1" dirty="0">
                <a:solidFill>
                  <a:srgbClr val="CC3300"/>
                </a:solidFill>
                <a:latin typeface="Arial" charset="0"/>
              </a:rPr>
              <a:t>Matt.25.31ff </a:t>
            </a:r>
            <a:endParaRPr lang="en-US" dirty="0">
              <a:latin typeface="Arial" charset="0"/>
            </a:endParaRPr>
          </a:p>
        </p:txBody>
      </p:sp>
      <p:sp>
        <p:nvSpPr>
          <p:cNvPr id="7" name="TextBox 6"/>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37114329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685800" y="609600"/>
            <a:ext cx="7772400" cy="5334000"/>
          </a:xfrm>
        </p:spPr>
        <p:txBody>
          <a:bodyPr/>
          <a:lstStyle/>
          <a:p>
            <a:r>
              <a:rPr lang="en-US" sz="4800" b="1">
                <a:latin typeface="Arial" charset="0"/>
              </a:rPr>
              <a:t>CONTRASTING</a:t>
            </a:r>
            <a:br>
              <a:rPr lang="en-US" sz="4800" b="1">
                <a:latin typeface="Arial" charset="0"/>
              </a:rPr>
            </a:br>
            <a:r>
              <a:rPr lang="en-US" sz="4800" b="1">
                <a:latin typeface="Arial" charset="0"/>
              </a:rPr>
              <a:t>JUDGEMENT </a:t>
            </a:r>
            <a:br>
              <a:rPr lang="en-US" sz="4800" b="1">
                <a:latin typeface="Arial" charset="0"/>
              </a:rPr>
            </a:br>
            <a:r>
              <a:rPr lang="en-US" sz="4800" b="1">
                <a:latin typeface="Arial" charset="0"/>
              </a:rPr>
              <a:t>BY LAW &amp; GRACE:</a:t>
            </a:r>
            <a:endParaRPr lang="en-US" b="1">
              <a:latin typeface="Comic Sans MS" pitchFamily="66" charset="0"/>
            </a:endParaRPr>
          </a:p>
        </p:txBody>
      </p:sp>
      <p:sp>
        <p:nvSpPr>
          <p:cNvPr id="5" name="TextBox 4"/>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1760743811"/>
      </p:ext>
    </p:extLst>
  </p:cSld>
  <p:clrMapOvr>
    <a:masterClrMapping/>
  </p:clrMapOvr>
  <p:transition>
    <p:zo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685800" y="609600"/>
            <a:ext cx="7772400" cy="990600"/>
          </a:xfrm>
        </p:spPr>
        <p:txBody>
          <a:bodyPr/>
          <a:lstStyle/>
          <a:p>
            <a:pPr algn="l"/>
            <a:r>
              <a:rPr lang="en-US" sz="2800" b="1">
                <a:latin typeface="Arial" charset="0"/>
              </a:rPr>
              <a:t>man A.				man B.</a:t>
            </a:r>
            <a:endParaRPr lang="en-US" sz="2800">
              <a:latin typeface="Arial Black" pitchFamily="34" charset="0"/>
            </a:endParaRPr>
          </a:p>
        </p:txBody>
      </p:sp>
      <p:sp>
        <p:nvSpPr>
          <p:cNvPr id="126979" name="Rectangle 3"/>
          <p:cNvSpPr>
            <a:spLocks noGrp="1" noChangeArrowheads="1"/>
          </p:cNvSpPr>
          <p:nvPr>
            <p:ph type="body" sz="half" idx="1"/>
          </p:nvPr>
        </p:nvSpPr>
        <p:spPr>
          <a:solidFill>
            <a:schemeClr val="bg1"/>
          </a:solidFill>
          <a:ln w="12700">
            <a:solidFill>
              <a:schemeClr val="tx1"/>
            </a:solidFill>
          </a:ln>
        </p:spPr>
        <p:txBody>
          <a:bodyPr/>
          <a:lstStyle/>
          <a:p>
            <a:pPr>
              <a:buFontTx/>
              <a:buNone/>
            </a:pP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 -</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latin typeface="Arial Black" pitchFamily="34" charset="0"/>
              </a:rPr>
              <a:t> </a:t>
            </a:r>
            <a:r>
              <a:rPr lang="en-US" sz="4000" dirty="0">
                <a:solidFill>
                  <a:schemeClr val="accent2"/>
                </a:solidFill>
                <a:latin typeface="Arial Black" pitchFamily="34" charset="0"/>
              </a:rPr>
              <a:t> </a:t>
            </a:r>
          </a:p>
        </p:txBody>
      </p:sp>
      <p:sp>
        <p:nvSpPr>
          <p:cNvPr id="126980" name="Rectangle 4"/>
          <p:cNvSpPr>
            <a:spLocks noGrp="1" noChangeArrowheads="1"/>
          </p:cNvSpPr>
          <p:nvPr>
            <p:ph type="body" sz="half" idx="2"/>
          </p:nvPr>
        </p:nvSpPr>
        <p:spPr>
          <a:solidFill>
            <a:schemeClr val="bg1"/>
          </a:solidFill>
          <a:ln w="12700">
            <a:solidFill>
              <a:schemeClr val="tx1"/>
            </a:solidFill>
          </a:ln>
        </p:spPr>
        <p:txBody>
          <a:bodyPr/>
          <a:lstStyle/>
          <a:p>
            <a:pPr>
              <a:buFontTx/>
              <a:buNone/>
            </a:pP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 -</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endParaRPr lang="en-US" sz="4000" dirty="0">
              <a:solidFill>
                <a:schemeClr val="accent2"/>
              </a:solidFill>
              <a:latin typeface="Arial Black" pitchFamily="34" charset="0"/>
            </a:endParaRPr>
          </a:p>
        </p:txBody>
      </p:sp>
      <p:sp>
        <p:nvSpPr>
          <p:cNvPr id="7" name="TextBox 6"/>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1111299001"/>
      </p:ext>
    </p:extLst>
  </p:cSld>
  <p:clrMapOvr>
    <a:masterClrMapping/>
  </p:clrMapOvr>
  <p:transition>
    <p:zo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685800" y="609600"/>
            <a:ext cx="7772400" cy="990600"/>
          </a:xfrm>
        </p:spPr>
        <p:txBody>
          <a:bodyPr/>
          <a:lstStyle/>
          <a:p>
            <a:pPr algn="l"/>
            <a:r>
              <a:rPr lang="en-US" sz="2800" b="1">
                <a:latin typeface="Arial" charset="0"/>
              </a:rPr>
              <a:t>man A.				man B.</a:t>
            </a:r>
            <a:endParaRPr lang="en-US" sz="2800">
              <a:latin typeface="Arial Black" pitchFamily="34" charset="0"/>
            </a:endParaRPr>
          </a:p>
        </p:txBody>
      </p:sp>
      <p:sp>
        <p:nvSpPr>
          <p:cNvPr id="131075" name="Rectangle 3"/>
          <p:cNvSpPr>
            <a:spLocks noGrp="1" noChangeArrowheads="1"/>
          </p:cNvSpPr>
          <p:nvPr>
            <p:ph type="body" sz="half" idx="1"/>
          </p:nvPr>
        </p:nvSpPr>
        <p:spPr>
          <a:solidFill>
            <a:schemeClr val="bg1"/>
          </a:solidFill>
          <a:ln w="12700">
            <a:solidFill>
              <a:schemeClr val="tx1"/>
            </a:solidFill>
          </a:ln>
        </p:spPr>
        <p:txBody>
          <a:bodyPr/>
          <a:lstStyle/>
          <a:p>
            <a:pPr>
              <a:buFontTx/>
              <a:buNone/>
            </a:pP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 -</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latin typeface="Arial Black" pitchFamily="34" charset="0"/>
              </a:rPr>
              <a:t> </a:t>
            </a:r>
            <a:r>
              <a:rPr lang="en-US" sz="4000" dirty="0">
                <a:solidFill>
                  <a:schemeClr val="accent2"/>
                </a:solidFill>
                <a:latin typeface="Arial Black" pitchFamily="34" charset="0"/>
              </a:rPr>
              <a:t> </a:t>
            </a:r>
          </a:p>
        </p:txBody>
      </p:sp>
      <p:sp>
        <p:nvSpPr>
          <p:cNvPr id="131076" name="Rectangle 4"/>
          <p:cNvSpPr>
            <a:spLocks noGrp="1" noChangeArrowheads="1"/>
          </p:cNvSpPr>
          <p:nvPr>
            <p:ph type="body" sz="half" idx="2"/>
          </p:nvPr>
        </p:nvSpPr>
        <p:spPr>
          <a:solidFill>
            <a:schemeClr val="bg1"/>
          </a:solidFill>
          <a:ln w="12700">
            <a:solidFill>
              <a:schemeClr val="tx1"/>
            </a:solidFill>
          </a:ln>
        </p:spPr>
        <p:txBody>
          <a:bodyPr/>
          <a:lstStyle/>
          <a:p>
            <a:pPr>
              <a:buFontTx/>
              <a:buNone/>
            </a:pP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bg1"/>
                </a:solidFill>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 -</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endParaRPr lang="en-US" sz="4000" dirty="0">
              <a:solidFill>
                <a:schemeClr val="accent2"/>
              </a:solidFill>
              <a:latin typeface="Arial Black" pitchFamily="34" charset="0"/>
            </a:endParaRPr>
          </a:p>
        </p:txBody>
      </p:sp>
      <p:sp>
        <p:nvSpPr>
          <p:cNvPr id="7" name="TextBox 6"/>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306498396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685800" y="609600"/>
            <a:ext cx="7772400" cy="990600"/>
          </a:xfrm>
        </p:spPr>
        <p:txBody>
          <a:bodyPr/>
          <a:lstStyle/>
          <a:p>
            <a:pPr algn="l"/>
            <a:r>
              <a:rPr lang="en-US" sz="2800" b="1">
                <a:latin typeface="Arial" charset="0"/>
              </a:rPr>
              <a:t>man A.				man B.  </a:t>
            </a:r>
            <a:endParaRPr lang="en-US" sz="2800">
              <a:latin typeface="Arial Black" pitchFamily="34" charset="0"/>
            </a:endParaRPr>
          </a:p>
        </p:txBody>
      </p:sp>
      <p:sp>
        <p:nvSpPr>
          <p:cNvPr id="132099" name="Rectangle 3"/>
          <p:cNvSpPr>
            <a:spLocks noGrp="1" noChangeArrowheads="1"/>
          </p:cNvSpPr>
          <p:nvPr>
            <p:ph type="body" sz="half" idx="1"/>
          </p:nvPr>
        </p:nvSpPr>
        <p:spPr>
          <a:solidFill>
            <a:schemeClr val="bg1"/>
          </a:solidFill>
          <a:ln w="12700">
            <a:solidFill>
              <a:schemeClr val="tx1"/>
            </a:solidFill>
          </a:ln>
        </p:spPr>
        <p:txBody>
          <a:bodyPr/>
          <a:lstStyle/>
          <a:p>
            <a:pPr>
              <a:buFontTx/>
              <a:buNone/>
            </a:pP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 -</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latin typeface="Arial Black" pitchFamily="34" charset="0"/>
              </a:rPr>
              <a:t> </a:t>
            </a:r>
            <a:r>
              <a:rPr lang="en-US" sz="4000" dirty="0">
                <a:solidFill>
                  <a:schemeClr val="accent2"/>
                </a:solidFill>
                <a:latin typeface="Arial Black" pitchFamily="34" charset="0"/>
              </a:rPr>
              <a:t> </a:t>
            </a:r>
          </a:p>
        </p:txBody>
      </p:sp>
      <p:sp>
        <p:nvSpPr>
          <p:cNvPr id="132100" name="Rectangle 4"/>
          <p:cNvSpPr>
            <a:spLocks noGrp="1" noChangeArrowheads="1"/>
          </p:cNvSpPr>
          <p:nvPr>
            <p:ph type="body" sz="half" idx="2"/>
          </p:nvPr>
        </p:nvSpPr>
        <p:spPr>
          <a:solidFill>
            <a:srgbClr val="C00000"/>
          </a:solidFill>
          <a:ln w="12700">
            <a:solidFill>
              <a:schemeClr val="tx1"/>
            </a:solidFill>
          </a:ln>
        </p:spPr>
        <p:txBody>
          <a:bodyPr/>
          <a:lstStyle/>
          <a:p>
            <a:pPr>
              <a:buFontTx/>
              <a:buNone/>
            </a:pPr>
            <a:r>
              <a:rPr lang="en-US" sz="4000" dirty="0">
                <a:solidFill>
                  <a:srgbClr val="C00000"/>
                </a:solidFill>
                <a:latin typeface="Arial Black" pitchFamily="34" charset="0"/>
              </a:rPr>
              <a:t>  + + + - + - + + - - + + - + - - + - - + - - - + + - + - + + - - - + + - - - + - + + + - +</a:t>
            </a:r>
          </a:p>
        </p:txBody>
      </p:sp>
      <p:sp>
        <p:nvSpPr>
          <p:cNvPr id="7" name="TextBox 6"/>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24986689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1026"/>
          <p:cNvSpPr>
            <a:spLocks noGrp="1" noChangeArrowheads="1"/>
          </p:cNvSpPr>
          <p:nvPr>
            <p:ph type="title"/>
          </p:nvPr>
        </p:nvSpPr>
        <p:spPr>
          <a:xfrm>
            <a:off x="685800" y="609600"/>
            <a:ext cx="7772400" cy="990600"/>
          </a:xfrm>
        </p:spPr>
        <p:txBody>
          <a:bodyPr/>
          <a:lstStyle/>
          <a:p>
            <a:pPr algn="l"/>
            <a:r>
              <a:rPr lang="en-US" sz="2800" b="1">
                <a:latin typeface="Arial" charset="0"/>
              </a:rPr>
              <a:t>man A.        			man B.  </a:t>
            </a:r>
            <a:endParaRPr lang="en-US" sz="2800">
              <a:latin typeface="Arial Black" pitchFamily="34" charset="0"/>
            </a:endParaRPr>
          </a:p>
        </p:txBody>
      </p:sp>
      <p:sp>
        <p:nvSpPr>
          <p:cNvPr id="152579" name="Rectangle 1027"/>
          <p:cNvSpPr>
            <a:spLocks noGrp="1" noChangeArrowheads="1"/>
          </p:cNvSpPr>
          <p:nvPr>
            <p:ph type="body" sz="half" idx="1"/>
          </p:nvPr>
        </p:nvSpPr>
        <p:spPr>
          <a:solidFill>
            <a:schemeClr val="bg1"/>
          </a:solidFill>
          <a:ln w="12700">
            <a:solidFill>
              <a:schemeClr val="tx1"/>
            </a:solidFill>
          </a:ln>
        </p:spPr>
        <p:txBody>
          <a:bodyPr/>
          <a:lstStyle/>
          <a:p>
            <a:pPr>
              <a:buFontTx/>
              <a:buNone/>
            </a:pPr>
            <a:r>
              <a:rPr lang="en-US" sz="4000" dirty="0">
                <a:solidFill>
                  <a:schemeClr val="bg1"/>
                </a:solidFill>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 -</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latin typeface="Arial Black" pitchFamily="34" charset="0"/>
              </a:rPr>
              <a:t> </a:t>
            </a:r>
            <a:r>
              <a:rPr lang="en-US" sz="4000" dirty="0">
                <a:solidFill>
                  <a:schemeClr val="accent2"/>
                </a:solidFill>
                <a:latin typeface="Arial Black" pitchFamily="34" charset="0"/>
              </a:rPr>
              <a:t> </a:t>
            </a:r>
          </a:p>
        </p:txBody>
      </p:sp>
      <p:sp>
        <p:nvSpPr>
          <p:cNvPr id="152580" name="Rectangle 1028"/>
          <p:cNvSpPr>
            <a:spLocks noGrp="1" noChangeArrowheads="1"/>
          </p:cNvSpPr>
          <p:nvPr>
            <p:ph type="body" sz="half" idx="2"/>
          </p:nvPr>
        </p:nvSpPr>
        <p:spPr>
          <a:solidFill>
            <a:schemeClr val="bg1"/>
          </a:solidFill>
          <a:ln w="12700">
            <a:solidFill>
              <a:schemeClr val="tx1"/>
            </a:solidFill>
          </a:ln>
        </p:spPr>
        <p:txBody>
          <a:bodyPr/>
          <a:lstStyle/>
          <a:p>
            <a:pPr>
              <a:buFontTx/>
              <a:buNone/>
            </a:pP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a:t>
            </a: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 </a:t>
            </a:r>
            <a:r>
              <a:rPr lang="en-US" sz="4000">
                <a:solidFill>
                  <a:schemeClr val="accent2"/>
                </a:solidFill>
                <a:latin typeface="Arial Black" pitchFamily="34" charset="0"/>
              </a:rPr>
              <a:t>+ +</a:t>
            </a:r>
            <a:r>
              <a:rPr lang="en-US" sz="4000">
                <a:solidFill>
                  <a:schemeClr val="bg1"/>
                </a:solidFill>
                <a:latin typeface="Arial Black" pitchFamily="34" charset="0"/>
              </a:rPr>
              <a:t> -</a:t>
            </a:r>
            <a:r>
              <a:rPr lang="en-US" sz="4000">
                <a:solidFill>
                  <a:srgbClr val="FF6600"/>
                </a:solidFill>
                <a:latin typeface="Arial Black" pitchFamily="34" charset="0"/>
              </a:rPr>
              <a:t> </a:t>
            </a:r>
            <a:r>
              <a:rPr lang="en-US" sz="4000">
                <a:solidFill>
                  <a:schemeClr val="accent2"/>
                </a:solidFill>
                <a:latin typeface="Arial Black" pitchFamily="34" charset="0"/>
              </a:rPr>
              <a:t>+ </a:t>
            </a:r>
            <a:r>
              <a:rPr lang="en-US" sz="4000">
                <a:solidFill>
                  <a:schemeClr val="bg1"/>
                </a:solidFill>
                <a:latin typeface="Arial Black" pitchFamily="34" charset="0"/>
              </a:rPr>
              <a:t>- - </a:t>
            </a: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 +-+</a:t>
            </a:r>
            <a:r>
              <a:rPr lang="en-US" sz="4000">
                <a:solidFill>
                  <a:schemeClr val="accent2"/>
                </a:solidFill>
                <a:latin typeface="Arial Black" pitchFamily="34" charset="0"/>
              </a:rPr>
              <a:t> + + +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 +</a:t>
            </a:r>
            <a:r>
              <a:rPr lang="en-US" sz="4000">
                <a:solidFill>
                  <a:schemeClr val="accent2"/>
                </a:solidFill>
                <a:latin typeface="Arial Black" pitchFamily="34" charset="0"/>
              </a:rPr>
              <a:t> +</a:t>
            </a:r>
            <a:r>
              <a:rPr lang="en-US" sz="4000">
                <a:solidFill>
                  <a:srgbClr val="FF6600"/>
                </a:solidFill>
                <a:latin typeface="Arial Black" pitchFamily="34" charset="0"/>
              </a:rPr>
              <a:t> </a:t>
            </a:r>
            <a:r>
              <a:rPr lang="en-US" sz="4000">
                <a:solidFill>
                  <a:schemeClr val="bg1"/>
                </a:solidFill>
                <a:latin typeface="Arial Black" pitchFamily="34" charset="0"/>
              </a:rPr>
              <a:t>-</a:t>
            </a:r>
            <a:r>
              <a:rPr lang="en-US" sz="4000">
                <a:solidFill>
                  <a:srgbClr val="FF6600"/>
                </a:solidFill>
                <a:latin typeface="Arial Black" pitchFamily="34" charset="0"/>
              </a:rPr>
              <a:t> </a:t>
            </a:r>
            <a:r>
              <a:rPr lang="en-US" sz="4000">
                <a:solidFill>
                  <a:schemeClr val="accent2"/>
                </a:solidFill>
                <a:latin typeface="Arial Black" pitchFamily="34" charset="0"/>
              </a:rPr>
              <a:t>+</a:t>
            </a:r>
            <a:r>
              <a:rPr lang="en-US" sz="4000">
                <a:solidFill>
                  <a:schemeClr val="bg1"/>
                </a:solidFill>
                <a:latin typeface="Arial Black" pitchFamily="34" charset="0"/>
              </a:rPr>
              <a:t>+ +</a:t>
            </a: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 + + </a:t>
            </a:r>
            <a:r>
              <a:rPr lang="en-US" sz="4000">
                <a:solidFill>
                  <a:schemeClr val="bg1"/>
                </a:solidFill>
                <a:latin typeface="Arial Black" pitchFamily="34" charset="0"/>
              </a:rPr>
              <a:t>- +</a:t>
            </a:r>
            <a:endParaRPr lang="en-US" sz="4000">
              <a:solidFill>
                <a:schemeClr val="accent2"/>
              </a:solidFill>
              <a:latin typeface="Arial Black" pitchFamily="34" charset="0"/>
            </a:endParaRPr>
          </a:p>
        </p:txBody>
      </p:sp>
      <p:sp>
        <p:nvSpPr>
          <p:cNvPr id="7" name="TextBox 6"/>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398804519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1026"/>
          <p:cNvSpPr>
            <a:spLocks noGrp="1" noChangeArrowheads="1"/>
          </p:cNvSpPr>
          <p:nvPr>
            <p:ph type="title"/>
          </p:nvPr>
        </p:nvSpPr>
        <p:spPr>
          <a:xfrm>
            <a:off x="685800" y="609600"/>
            <a:ext cx="7772400" cy="990600"/>
          </a:xfrm>
        </p:spPr>
        <p:txBody>
          <a:bodyPr/>
          <a:lstStyle/>
          <a:p>
            <a:pPr algn="l"/>
            <a:r>
              <a:rPr lang="en-US" sz="2800" b="1">
                <a:latin typeface="Arial" charset="0"/>
              </a:rPr>
              <a:t>man A.				man B.  </a:t>
            </a:r>
            <a:endParaRPr lang="en-US" sz="2800">
              <a:latin typeface="Arial Black" pitchFamily="34" charset="0"/>
            </a:endParaRPr>
          </a:p>
        </p:txBody>
      </p:sp>
      <p:sp>
        <p:nvSpPr>
          <p:cNvPr id="151555" name="Rectangle 1027"/>
          <p:cNvSpPr>
            <a:spLocks noGrp="1" noChangeArrowheads="1"/>
          </p:cNvSpPr>
          <p:nvPr>
            <p:ph type="body" sz="half" idx="1"/>
          </p:nvPr>
        </p:nvSpPr>
        <p:spPr>
          <a:solidFill>
            <a:schemeClr val="bg1"/>
          </a:solidFill>
          <a:ln w="12700">
            <a:solidFill>
              <a:schemeClr val="tx1"/>
            </a:solidFill>
          </a:ln>
        </p:spPr>
        <p:txBody>
          <a:bodyPr/>
          <a:lstStyle/>
          <a:p>
            <a:pPr>
              <a:buFontTx/>
              <a:buNone/>
            </a:pPr>
            <a:r>
              <a:rPr lang="en-US" sz="4000" dirty="0">
                <a:solidFill>
                  <a:schemeClr val="bg1"/>
                </a:solidFill>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 -</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latin typeface="Arial Black" pitchFamily="34" charset="0"/>
              </a:rPr>
              <a:t> </a:t>
            </a:r>
            <a:r>
              <a:rPr lang="en-US" sz="4000" dirty="0">
                <a:solidFill>
                  <a:schemeClr val="accent2"/>
                </a:solidFill>
                <a:latin typeface="Arial Black" pitchFamily="34" charset="0"/>
              </a:rPr>
              <a:t> </a:t>
            </a:r>
          </a:p>
        </p:txBody>
      </p:sp>
      <p:sp>
        <p:nvSpPr>
          <p:cNvPr id="151556" name="Rectangle 1028"/>
          <p:cNvSpPr>
            <a:spLocks noGrp="1" noChangeArrowheads="1"/>
          </p:cNvSpPr>
          <p:nvPr>
            <p:ph type="body" sz="half" idx="2"/>
          </p:nvPr>
        </p:nvSpPr>
        <p:spPr>
          <a:solidFill>
            <a:schemeClr val="bg1"/>
          </a:solidFill>
          <a:ln w="12700">
            <a:solidFill>
              <a:schemeClr val="tx1"/>
            </a:solidFill>
          </a:ln>
        </p:spPr>
        <p:txBody>
          <a:bodyPr/>
          <a:lstStyle/>
          <a:p>
            <a:pPr>
              <a:buFontTx/>
              <a:buNone/>
            </a:pP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 -</a:t>
            </a:r>
            <a:r>
              <a:rPr lang="en-US" sz="4000">
                <a:solidFill>
                  <a:srgbClr val="FF6600"/>
                </a:solidFill>
                <a:latin typeface="Arial Black" pitchFamily="34" charset="0"/>
              </a:rPr>
              <a:t> </a:t>
            </a:r>
            <a:r>
              <a:rPr lang="en-US" sz="4000">
                <a:solidFill>
                  <a:schemeClr val="accent2"/>
                </a:solidFill>
                <a:latin typeface="Arial Black" pitchFamily="34" charset="0"/>
              </a:rPr>
              <a:t>+ </a:t>
            </a:r>
            <a:r>
              <a:rPr lang="en-US" sz="4000">
                <a:solidFill>
                  <a:schemeClr val="bg1"/>
                </a:solidFill>
                <a:latin typeface="Arial Black" pitchFamily="34" charset="0"/>
              </a:rPr>
              <a:t>- - </a:t>
            </a: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 +-+</a:t>
            </a:r>
            <a:r>
              <a:rPr lang="en-US" sz="4000">
                <a:solidFill>
                  <a:schemeClr val="accent2"/>
                </a:solidFill>
                <a:latin typeface="Arial Black" pitchFamily="34" charset="0"/>
              </a:rPr>
              <a:t> + + +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 +</a:t>
            </a:r>
            <a:r>
              <a:rPr lang="en-US" sz="4000">
                <a:solidFill>
                  <a:schemeClr val="accent2"/>
                </a:solidFill>
                <a:latin typeface="Arial Black" pitchFamily="34" charset="0"/>
              </a:rPr>
              <a:t> +</a:t>
            </a:r>
            <a:r>
              <a:rPr lang="en-US" sz="4000">
                <a:solidFill>
                  <a:srgbClr val="FF6600"/>
                </a:solidFill>
                <a:latin typeface="Arial Black" pitchFamily="34" charset="0"/>
              </a:rPr>
              <a:t> </a:t>
            </a:r>
            <a:r>
              <a:rPr lang="en-US" sz="4000">
                <a:solidFill>
                  <a:schemeClr val="bg1"/>
                </a:solidFill>
                <a:latin typeface="Arial Black" pitchFamily="34" charset="0"/>
              </a:rPr>
              <a:t>-</a:t>
            </a:r>
            <a:r>
              <a:rPr lang="en-US" sz="4000">
                <a:solidFill>
                  <a:srgbClr val="FF6600"/>
                </a:solidFill>
                <a:latin typeface="Arial Black" pitchFamily="34" charset="0"/>
              </a:rPr>
              <a:t> </a:t>
            </a: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 + + </a:t>
            </a:r>
            <a:r>
              <a:rPr lang="en-US" sz="4000">
                <a:solidFill>
                  <a:schemeClr val="bg1"/>
                </a:solidFill>
                <a:latin typeface="Arial Black" pitchFamily="34" charset="0"/>
              </a:rPr>
              <a:t>-</a:t>
            </a:r>
            <a:r>
              <a:rPr lang="en-US" sz="4000">
                <a:solidFill>
                  <a:schemeClr val="accent2"/>
                </a:solidFill>
                <a:latin typeface="Arial Black" pitchFamily="34" charset="0"/>
              </a:rPr>
              <a:t> </a:t>
            </a:r>
            <a:r>
              <a:rPr lang="en-US" sz="4000">
                <a:solidFill>
                  <a:schemeClr val="bg1"/>
                </a:solidFill>
                <a:latin typeface="Arial Black" pitchFamily="34" charset="0"/>
              </a:rPr>
              <a:t>+</a:t>
            </a:r>
            <a:endParaRPr lang="en-US" sz="4000">
              <a:solidFill>
                <a:schemeClr val="accent2"/>
              </a:solidFill>
              <a:latin typeface="Arial Black" pitchFamily="34" charset="0"/>
            </a:endParaRPr>
          </a:p>
        </p:txBody>
      </p:sp>
      <p:sp>
        <p:nvSpPr>
          <p:cNvPr id="7" name="TextBox 6"/>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42328484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1026"/>
          <p:cNvSpPr>
            <a:spLocks noGrp="1" noChangeArrowheads="1"/>
          </p:cNvSpPr>
          <p:nvPr>
            <p:ph type="title"/>
          </p:nvPr>
        </p:nvSpPr>
        <p:spPr>
          <a:xfrm>
            <a:off x="685800" y="609600"/>
            <a:ext cx="7772400" cy="990600"/>
          </a:xfrm>
        </p:spPr>
        <p:txBody>
          <a:bodyPr/>
          <a:lstStyle/>
          <a:p>
            <a:pPr algn="l"/>
            <a:r>
              <a:rPr lang="en-US" sz="2800" b="1">
                <a:latin typeface="Arial" charset="0"/>
              </a:rPr>
              <a:t>man A.				man B.  </a:t>
            </a:r>
            <a:endParaRPr lang="en-US" sz="2800">
              <a:latin typeface="Arial Black" pitchFamily="34" charset="0"/>
            </a:endParaRPr>
          </a:p>
        </p:txBody>
      </p:sp>
      <p:sp>
        <p:nvSpPr>
          <p:cNvPr id="150531" name="Rectangle 1027"/>
          <p:cNvSpPr>
            <a:spLocks noGrp="1" noChangeArrowheads="1"/>
          </p:cNvSpPr>
          <p:nvPr>
            <p:ph type="body" sz="half" idx="1"/>
          </p:nvPr>
        </p:nvSpPr>
        <p:spPr>
          <a:solidFill>
            <a:schemeClr val="bg1"/>
          </a:solidFill>
          <a:ln w="12700">
            <a:solidFill>
              <a:schemeClr val="tx1"/>
            </a:solidFill>
          </a:ln>
        </p:spPr>
        <p:txBody>
          <a:bodyPr/>
          <a:lstStyle/>
          <a:p>
            <a:pPr>
              <a:buFontTx/>
              <a:buNone/>
            </a:pP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 -</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latin typeface="Arial Black" pitchFamily="34" charset="0"/>
              </a:rPr>
              <a:t> </a:t>
            </a:r>
            <a:r>
              <a:rPr lang="en-US" sz="4000" dirty="0">
                <a:solidFill>
                  <a:schemeClr val="accent2"/>
                </a:solidFill>
                <a:latin typeface="Arial Black" pitchFamily="34" charset="0"/>
              </a:rPr>
              <a:t> </a:t>
            </a:r>
          </a:p>
        </p:txBody>
      </p:sp>
      <p:sp>
        <p:nvSpPr>
          <p:cNvPr id="150532" name="Rectangle 1028"/>
          <p:cNvSpPr>
            <a:spLocks noGrp="1" noChangeArrowheads="1"/>
          </p:cNvSpPr>
          <p:nvPr>
            <p:ph type="body" sz="half" idx="2"/>
          </p:nvPr>
        </p:nvSpPr>
        <p:spPr>
          <a:solidFill>
            <a:schemeClr val="bg1"/>
          </a:solidFill>
          <a:ln w="12700">
            <a:solidFill>
              <a:schemeClr val="tx1"/>
            </a:solidFill>
          </a:ln>
        </p:spPr>
        <p:txBody>
          <a:bodyPr/>
          <a:lstStyle/>
          <a:p>
            <a:pPr>
              <a:buFontTx/>
              <a:buNone/>
            </a:pP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 -</a:t>
            </a:r>
            <a:r>
              <a:rPr lang="en-US" sz="4000">
                <a:solidFill>
                  <a:srgbClr val="FF6600"/>
                </a:solidFill>
                <a:latin typeface="Arial Black" pitchFamily="34" charset="0"/>
              </a:rPr>
              <a:t> </a:t>
            </a:r>
            <a:r>
              <a:rPr lang="en-US" sz="4000">
                <a:solidFill>
                  <a:schemeClr val="accent2"/>
                </a:solidFill>
                <a:latin typeface="Arial Black" pitchFamily="34" charset="0"/>
              </a:rPr>
              <a:t>+ </a:t>
            </a:r>
            <a:r>
              <a:rPr lang="en-US" sz="4000">
                <a:solidFill>
                  <a:schemeClr val="bg1"/>
                </a:solidFill>
                <a:latin typeface="Arial Black" pitchFamily="34" charset="0"/>
              </a:rPr>
              <a:t>- - </a:t>
            </a: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 +-</a:t>
            </a:r>
            <a:r>
              <a:rPr lang="en-US" sz="4000">
                <a:solidFill>
                  <a:schemeClr val="accent2"/>
                </a:solidFill>
                <a:latin typeface="Arial Black" pitchFamily="34" charset="0"/>
              </a:rPr>
              <a:t>+ + + +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rgbClr val="FF6600"/>
                </a:solidFill>
                <a:latin typeface="Arial Black" pitchFamily="34" charset="0"/>
              </a:rPr>
              <a:t> </a:t>
            </a:r>
            <a:r>
              <a:rPr lang="en-US" sz="4000">
                <a:solidFill>
                  <a:schemeClr val="bg1"/>
                </a:solidFill>
                <a:latin typeface="Arial Black" pitchFamily="34" charset="0"/>
              </a:rPr>
              <a:t>-</a:t>
            </a:r>
            <a:r>
              <a:rPr lang="en-US" sz="4000">
                <a:solidFill>
                  <a:srgbClr val="FF6600"/>
                </a:solidFill>
                <a:latin typeface="Arial Black" pitchFamily="34" charset="0"/>
              </a:rPr>
              <a:t> </a:t>
            </a:r>
            <a:r>
              <a:rPr lang="en-US" sz="4000">
                <a:solidFill>
                  <a:schemeClr val="accent2"/>
                </a:solidFill>
                <a:latin typeface="Arial Black" pitchFamily="34" charset="0"/>
              </a:rPr>
              <a:t>++ + </a:t>
            </a:r>
            <a:r>
              <a:rPr lang="en-US" sz="4000">
                <a:solidFill>
                  <a:schemeClr val="bg1"/>
                </a:solidFill>
                <a:latin typeface="Arial Black" pitchFamily="34" charset="0"/>
              </a:rPr>
              <a:t>-</a:t>
            </a:r>
            <a:r>
              <a:rPr lang="en-US" sz="4000">
                <a:solidFill>
                  <a:schemeClr val="accent2"/>
                </a:solidFill>
                <a:latin typeface="Arial Black" pitchFamily="34" charset="0"/>
              </a:rPr>
              <a:t> + + + </a:t>
            </a:r>
            <a:r>
              <a:rPr lang="en-US" sz="4000">
                <a:solidFill>
                  <a:schemeClr val="bg1"/>
                </a:solidFill>
                <a:latin typeface="Arial Black" pitchFamily="34" charset="0"/>
              </a:rPr>
              <a:t>-</a:t>
            </a:r>
            <a:r>
              <a:rPr lang="en-US" sz="4000">
                <a:solidFill>
                  <a:schemeClr val="accent2"/>
                </a:solidFill>
                <a:latin typeface="Arial Black" pitchFamily="34" charset="0"/>
              </a:rPr>
              <a:t> </a:t>
            </a:r>
            <a:r>
              <a:rPr lang="en-US" sz="4000">
                <a:solidFill>
                  <a:schemeClr val="bg1"/>
                </a:solidFill>
                <a:latin typeface="Arial Black" pitchFamily="34" charset="0"/>
              </a:rPr>
              <a:t>+</a:t>
            </a:r>
            <a:endParaRPr lang="en-US" sz="4000">
              <a:solidFill>
                <a:schemeClr val="accent2"/>
              </a:solidFill>
              <a:latin typeface="Arial Black" pitchFamily="34" charset="0"/>
            </a:endParaRPr>
          </a:p>
        </p:txBody>
      </p:sp>
      <p:sp>
        <p:nvSpPr>
          <p:cNvPr id="7" name="TextBox 6"/>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1466141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19200" y="457200"/>
            <a:ext cx="6705600" cy="274320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latin typeface="Palatino Linotype" panose="02040502050505030304" pitchFamily="18" charset="0"/>
                <a:cs typeface="Aharoni" panose="02010803020104030203" pitchFamily="2" charset="-79"/>
              </a:rPr>
              <a:t>For </a:t>
            </a:r>
            <a:r>
              <a:rPr lang="en-US" sz="2800" u="sng" dirty="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through faith</a:t>
            </a:r>
            <a:r>
              <a:rPr lang="en-US" sz="2800" dirty="0">
                <a:latin typeface="Palatino Linotype" panose="02040502050505030304" pitchFamily="18" charset="0"/>
                <a:cs typeface="Aharoni" panose="02010803020104030203" pitchFamily="2" charset="-79"/>
              </a:rPr>
              <a:t> </a:t>
            </a:r>
            <a:r>
              <a:rPr lang="en-US" sz="2800" dirty="0">
                <a:solidFill>
                  <a:srgbClr val="FFFF00"/>
                </a:solidFill>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you have been saved</a:t>
            </a:r>
            <a:r>
              <a:rPr lang="en-US" sz="2800" dirty="0">
                <a:latin typeface="Palatino Linotype" panose="02040502050505030304" pitchFamily="18" charset="0"/>
                <a:cs typeface="Aharoni" panose="02010803020104030203" pitchFamily="2" charset="-79"/>
              </a:rPr>
              <a:t> by </a:t>
            </a:r>
            <a:r>
              <a:rPr lang="en-US" sz="2800" dirty="0" smtClean="0">
                <a:latin typeface="Palatino Linotype" panose="02040502050505030304" pitchFamily="18" charset="0"/>
                <a:cs typeface="Aharoni" panose="02010803020104030203" pitchFamily="2" charset="-79"/>
              </a:rPr>
              <a:t>the grace</a:t>
            </a:r>
            <a:r>
              <a:rPr lang="en-US" sz="2800" dirty="0">
                <a:latin typeface="Palatino Linotype" panose="02040502050505030304" pitchFamily="18" charset="0"/>
                <a:cs typeface="Aharoni" panose="02010803020104030203" pitchFamily="2" charset="-79"/>
              </a:rPr>
              <a:t>, and this not of yourselves, it is God's gift; </a:t>
            </a:r>
            <a:r>
              <a:rPr lang="en-US" sz="2800" dirty="0" smtClean="0">
                <a:latin typeface="Palatino Linotype" panose="02040502050505030304" pitchFamily="18" charset="0"/>
                <a:cs typeface="Aharoni" panose="02010803020104030203" pitchFamily="2" charset="-79"/>
              </a:rPr>
              <a:t>not </a:t>
            </a:r>
            <a:r>
              <a:rPr lang="en-US" sz="2800" dirty="0">
                <a:latin typeface="Palatino Linotype" panose="02040502050505030304" pitchFamily="18" charset="0"/>
                <a:cs typeface="Aharoni" panose="02010803020104030203" pitchFamily="2" charset="-79"/>
              </a:rPr>
              <a:t>of works, that no one should boast</a:t>
            </a:r>
            <a:r>
              <a:rPr lang="en-US" sz="2800" dirty="0" smtClean="0">
                <a:latin typeface="Palatino Linotype" panose="02040502050505030304" pitchFamily="18" charset="0"/>
                <a:cs typeface="Aharoni" panose="02010803020104030203" pitchFamily="2" charset="-79"/>
              </a:rPr>
              <a:t>.</a:t>
            </a:r>
            <a:endParaRPr lang="en-US" dirty="0">
              <a:latin typeface="Palatino Linotype" panose="02040502050505030304" pitchFamily="18" charset="0"/>
              <a:cs typeface="Aharoni" panose="02010803020104030203" pitchFamily="2" charset="-79"/>
            </a:endParaRPr>
          </a:p>
        </p:txBody>
      </p:sp>
      <p:sp>
        <p:nvSpPr>
          <p:cNvPr id="2" name="AutoShape 4"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155575" y="-7318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6"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307975" y="-5794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460375" y="-4270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10"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612775" y="-2746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9275637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685800" y="609600"/>
            <a:ext cx="7772400" cy="990600"/>
          </a:xfrm>
        </p:spPr>
        <p:txBody>
          <a:bodyPr/>
          <a:lstStyle/>
          <a:p>
            <a:pPr algn="l"/>
            <a:r>
              <a:rPr lang="en-US" sz="2800" b="1">
                <a:latin typeface="Arial" charset="0"/>
              </a:rPr>
              <a:t>man A.				man B.  </a:t>
            </a:r>
            <a:endParaRPr lang="en-US" sz="2800">
              <a:latin typeface="Arial Black" pitchFamily="34" charset="0"/>
            </a:endParaRPr>
          </a:p>
        </p:txBody>
      </p:sp>
      <p:sp>
        <p:nvSpPr>
          <p:cNvPr id="136195" name="Rectangle 3"/>
          <p:cNvSpPr>
            <a:spLocks noGrp="1" noChangeArrowheads="1"/>
          </p:cNvSpPr>
          <p:nvPr>
            <p:ph type="body" sz="half" idx="1"/>
          </p:nvPr>
        </p:nvSpPr>
        <p:spPr>
          <a:solidFill>
            <a:schemeClr val="bg1"/>
          </a:solidFill>
          <a:ln w="12700">
            <a:solidFill>
              <a:schemeClr val="tx1"/>
            </a:solidFill>
          </a:ln>
        </p:spPr>
        <p:txBody>
          <a:bodyPr/>
          <a:lstStyle/>
          <a:p>
            <a:pPr>
              <a:buFontTx/>
              <a:buNone/>
            </a:pP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 -</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latin typeface="Arial Black" pitchFamily="34" charset="0"/>
              </a:rPr>
              <a:t> </a:t>
            </a:r>
            <a:r>
              <a:rPr lang="en-US" sz="4000" dirty="0">
                <a:solidFill>
                  <a:schemeClr val="accent2"/>
                </a:solidFill>
                <a:latin typeface="Arial Black" pitchFamily="34" charset="0"/>
              </a:rPr>
              <a:t> </a:t>
            </a:r>
          </a:p>
        </p:txBody>
      </p:sp>
      <p:sp>
        <p:nvSpPr>
          <p:cNvPr id="136196" name="Rectangle 4"/>
          <p:cNvSpPr>
            <a:spLocks noGrp="1" noChangeArrowheads="1"/>
          </p:cNvSpPr>
          <p:nvPr>
            <p:ph type="body" sz="half" idx="2"/>
          </p:nvPr>
        </p:nvSpPr>
        <p:spPr>
          <a:solidFill>
            <a:schemeClr val="bg1"/>
          </a:solidFill>
          <a:ln w="12700">
            <a:solidFill>
              <a:schemeClr val="tx1"/>
            </a:solidFill>
          </a:ln>
        </p:spPr>
        <p:txBody>
          <a:bodyPr/>
          <a:lstStyle/>
          <a:p>
            <a:pPr>
              <a:buFontTx/>
              <a:buNone/>
            </a:pP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 -</a:t>
            </a:r>
            <a:r>
              <a:rPr lang="en-US" sz="4000">
                <a:solidFill>
                  <a:srgbClr val="FF6600"/>
                </a:solidFill>
                <a:latin typeface="Arial Black" pitchFamily="34" charset="0"/>
              </a:rPr>
              <a:t> </a:t>
            </a:r>
            <a:r>
              <a:rPr lang="en-US" sz="4000">
                <a:solidFill>
                  <a:schemeClr val="accent2"/>
                </a:solidFill>
                <a:latin typeface="Arial Black" pitchFamily="34" charset="0"/>
              </a:rPr>
              <a:t>+ </a:t>
            </a:r>
            <a:r>
              <a:rPr lang="en-US" sz="4000">
                <a:solidFill>
                  <a:schemeClr val="bg1"/>
                </a:solidFill>
                <a:latin typeface="Arial Black" pitchFamily="34" charset="0"/>
              </a:rPr>
              <a:t>- </a:t>
            </a:r>
            <a:r>
              <a:rPr lang="en-US" sz="4000">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latin typeface="Arial Black" pitchFamily="34" charset="0"/>
              </a:rPr>
              <a:t>-</a:t>
            </a:r>
            <a:r>
              <a:rPr lang="en-US" sz="4000">
                <a:solidFill>
                  <a:srgbClr val="FF6600"/>
                </a:solidFill>
                <a:latin typeface="Arial Black" pitchFamily="34" charset="0"/>
              </a:rPr>
              <a:t> </a:t>
            </a:r>
            <a:r>
              <a:rPr lang="en-US" sz="4000">
                <a:solidFill>
                  <a:schemeClr val="accent2"/>
                </a:solidFill>
                <a:latin typeface="Arial Black" pitchFamily="34" charset="0"/>
              </a:rPr>
              <a:t>+</a:t>
            </a:r>
            <a:r>
              <a:rPr lang="en-US" sz="4000">
                <a:solidFill>
                  <a:schemeClr val="bg1"/>
                </a:solidFill>
                <a:latin typeface="Arial Black" pitchFamily="34" charset="0"/>
              </a:rPr>
              <a:t>-</a:t>
            </a:r>
            <a:r>
              <a:rPr lang="en-US" sz="4000">
                <a:solidFill>
                  <a:schemeClr val="accent2"/>
                </a:solidFill>
                <a:latin typeface="Arial Black" pitchFamily="34" charset="0"/>
              </a:rPr>
              <a:t>+ + + +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rgbClr val="FF6600"/>
                </a:solidFill>
                <a:latin typeface="Arial Black" pitchFamily="34" charset="0"/>
              </a:rPr>
              <a:t> </a:t>
            </a:r>
            <a:r>
              <a:rPr lang="en-US" sz="4000">
                <a:solidFill>
                  <a:schemeClr val="bg1"/>
                </a:solidFill>
                <a:latin typeface="Arial Black" pitchFamily="34" charset="0"/>
              </a:rPr>
              <a:t>-</a:t>
            </a:r>
            <a:r>
              <a:rPr lang="en-US" sz="4000">
                <a:solidFill>
                  <a:srgbClr val="FF6600"/>
                </a:solidFill>
                <a:latin typeface="Arial Black" pitchFamily="34" charset="0"/>
              </a:rPr>
              <a:t> </a:t>
            </a:r>
            <a:r>
              <a:rPr lang="en-US" sz="4000">
                <a:solidFill>
                  <a:schemeClr val="accent2"/>
                </a:solidFill>
                <a:latin typeface="Arial Black" pitchFamily="34" charset="0"/>
              </a:rPr>
              <a:t>++ + </a:t>
            </a:r>
            <a:r>
              <a:rPr lang="en-US" sz="4000">
                <a:solidFill>
                  <a:schemeClr val="bg1"/>
                </a:solidFill>
                <a:latin typeface="Arial Black" pitchFamily="34" charset="0"/>
              </a:rPr>
              <a:t>-</a:t>
            </a:r>
            <a:r>
              <a:rPr lang="en-US" sz="4000">
                <a:solidFill>
                  <a:schemeClr val="accent2"/>
                </a:solidFill>
                <a:latin typeface="Arial Black" pitchFamily="34" charset="0"/>
              </a:rPr>
              <a:t> + + + </a:t>
            </a:r>
            <a:r>
              <a:rPr lang="en-US" sz="4000">
                <a:latin typeface="Arial Black" pitchFamily="34" charset="0"/>
              </a:rPr>
              <a:t>-</a:t>
            </a:r>
            <a:r>
              <a:rPr lang="en-US" sz="4000">
                <a:solidFill>
                  <a:schemeClr val="bg1"/>
                </a:solidFill>
                <a:latin typeface="Arial Black" pitchFamily="34" charset="0"/>
              </a:rPr>
              <a:t>-</a:t>
            </a:r>
            <a:r>
              <a:rPr lang="en-US" sz="4000">
                <a:solidFill>
                  <a:schemeClr val="accent2"/>
                </a:solidFill>
                <a:latin typeface="Arial Black" pitchFamily="34" charset="0"/>
              </a:rPr>
              <a:t> </a:t>
            </a:r>
            <a:r>
              <a:rPr lang="en-US" sz="4000">
                <a:solidFill>
                  <a:schemeClr val="bg1"/>
                </a:solidFill>
                <a:latin typeface="Arial Black" pitchFamily="34" charset="0"/>
              </a:rPr>
              <a:t>+</a:t>
            </a:r>
            <a:endParaRPr lang="en-US" sz="4000">
              <a:solidFill>
                <a:schemeClr val="accent2"/>
              </a:solidFill>
              <a:latin typeface="Arial Black" pitchFamily="34" charset="0"/>
            </a:endParaRPr>
          </a:p>
        </p:txBody>
      </p:sp>
      <p:sp>
        <p:nvSpPr>
          <p:cNvPr id="7" name="TextBox 6"/>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195362443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050"/>
          <p:cNvSpPr>
            <a:spLocks noGrp="1" noChangeArrowheads="1"/>
          </p:cNvSpPr>
          <p:nvPr>
            <p:ph type="title"/>
          </p:nvPr>
        </p:nvSpPr>
        <p:spPr>
          <a:xfrm>
            <a:off x="685800" y="609600"/>
            <a:ext cx="7772400" cy="990600"/>
          </a:xfrm>
        </p:spPr>
        <p:txBody>
          <a:bodyPr/>
          <a:lstStyle/>
          <a:p>
            <a:pPr algn="l"/>
            <a:r>
              <a:rPr lang="en-US" sz="2800" b="1">
                <a:latin typeface="Arial" charset="0"/>
              </a:rPr>
              <a:t>man A.				man B.  </a:t>
            </a:r>
            <a:endParaRPr lang="en-US" sz="2800">
              <a:latin typeface="Arial Black" pitchFamily="34" charset="0"/>
            </a:endParaRPr>
          </a:p>
        </p:txBody>
      </p:sp>
      <p:sp>
        <p:nvSpPr>
          <p:cNvPr id="137219" name="Rectangle 2051"/>
          <p:cNvSpPr>
            <a:spLocks noGrp="1" noChangeArrowheads="1"/>
          </p:cNvSpPr>
          <p:nvPr>
            <p:ph type="body" sz="half" idx="1"/>
          </p:nvPr>
        </p:nvSpPr>
        <p:spPr>
          <a:solidFill>
            <a:schemeClr val="bg1"/>
          </a:solidFill>
          <a:ln w="12700">
            <a:solidFill>
              <a:schemeClr val="tx1"/>
            </a:solidFill>
          </a:ln>
        </p:spPr>
        <p:txBody>
          <a:bodyPr/>
          <a:lstStyle/>
          <a:p>
            <a:pPr>
              <a:buFontTx/>
              <a:buNone/>
            </a:pPr>
            <a:r>
              <a:rPr lang="en-US" sz="4000" dirty="0">
                <a:solidFill>
                  <a:schemeClr val="bg1"/>
                </a:solidFill>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 -</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latin typeface="Arial Black" pitchFamily="34" charset="0"/>
              </a:rPr>
              <a:t> </a:t>
            </a:r>
            <a:r>
              <a:rPr lang="en-US" sz="4000" dirty="0">
                <a:solidFill>
                  <a:schemeClr val="accent2"/>
                </a:solidFill>
                <a:latin typeface="Arial Black" pitchFamily="34" charset="0"/>
              </a:rPr>
              <a:t> </a:t>
            </a:r>
          </a:p>
        </p:txBody>
      </p:sp>
      <p:sp>
        <p:nvSpPr>
          <p:cNvPr id="137220" name="Rectangle 2052"/>
          <p:cNvSpPr>
            <a:spLocks noGrp="1" noChangeArrowheads="1"/>
          </p:cNvSpPr>
          <p:nvPr>
            <p:ph type="body" sz="half" idx="2"/>
          </p:nvPr>
        </p:nvSpPr>
        <p:spPr>
          <a:solidFill>
            <a:srgbClr val="C00000"/>
          </a:solidFill>
          <a:ln w="12700">
            <a:solidFill>
              <a:schemeClr val="tx1"/>
            </a:solidFill>
          </a:ln>
        </p:spPr>
        <p:txBody>
          <a:bodyPr/>
          <a:lstStyle/>
          <a:p>
            <a:pPr>
              <a:buFontTx/>
              <a:buNone/>
            </a:pPr>
            <a:r>
              <a:rPr lang="en-US" sz="4000" dirty="0">
                <a:solidFill>
                  <a:srgbClr val="C00000"/>
                </a:solidFill>
                <a:latin typeface="Arial Black" pitchFamily="34" charset="0"/>
              </a:rPr>
              <a:t>  + + + - + - + + - - + + - + - - + - - + - - - + + - + - + + - - - + + - - - + - + + + - +</a:t>
            </a:r>
          </a:p>
        </p:txBody>
      </p:sp>
      <p:sp>
        <p:nvSpPr>
          <p:cNvPr id="8" name="TextBox 7"/>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5792792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
        <p:nvSpPr>
          <p:cNvPr id="138242" name="Rectangle 2"/>
          <p:cNvSpPr>
            <a:spLocks noGrp="1" noChangeArrowheads="1"/>
          </p:cNvSpPr>
          <p:nvPr>
            <p:ph type="title"/>
          </p:nvPr>
        </p:nvSpPr>
        <p:spPr>
          <a:xfrm>
            <a:off x="685800" y="609600"/>
            <a:ext cx="7772400" cy="990600"/>
          </a:xfrm>
        </p:spPr>
        <p:txBody>
          <a:bodyPr/>
          <a:lstStyle/>
          <a:p>
            <a:pPr algn="l"/>
            <a:r>
              <a:rPr lang="en-US" sz="2800" b="1">
                <a:latin typeface="Arial" charset="0"/>
              </a:rPr>
              <a:t>man A.				man B.  </a:t>
            </a:r>
            <a:endParaRPr lang="en-US" sz="2800">
              <a:latin typeface="Arial Black" pitchFamily="34" charset="0"/>
            </a:endParaRPr>
          </a:p>
        </p:txBody>
      </p:sp>
      <p:sp>
        <p:nvSpPr>
          <p:cNvPr id="138243" name="Rectangle 3"/>
          <p:cNvSpPr>
            <a:spLocks noGrp="1" noChangeArrowheads="1"/>
          </p:cNvSpPr>
          <p:nvPr>
            <p:ph type="body" sz="half" idx="1"/>
          </p:nvPr>
        </p:nvSpPr>
        <p:spPr>
          <a:solidFill>
            <a:schemeClr val="bg1"/>
          </a:solidFill>
          <a:ln w="12700">
            <a:solidFill>
              <a:schemeClr val="tx1"/>
            </a:solidFill>
          </a:ln>
        </p:spPr>
        <p:txBody>
          <a:bodyPr/>
          <a:lstStyle/>
          <a:p>
            <a:pPr>
              <a:buFontTx/>
              <a:buNone/>
            </a:pP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a:t>
            </a:r>
            <a:r>
              <a:rPr lang="en-US" sz="4000" dirty="0">
                <a:solidFill>
                  <a:schemeClr val="accent2"/>
                </a:solidFill>
                <a:latin typeface="Arial Black" pitchFamily="34" charset="0"/>
              </a:rPr>
              <a:t> + </a:t>
            </a:r>
            <a:r>
              <a:rPr lang="en-US" sz="4000" dirty="0">
                <a:latin typeface="Arial Black" pitchFamily="34" charset="0"/>
              </a:rPr>
              <a:t>- - -</a:t>
            </a:r>
            <a:r>
              <a:rPr lang="en-US" sz="4000" dirty="0">
                <a:solidFill>
                  <a:schemeClr val="accent2"/>
                </a:solidFill>
                <a:latin typeface="Arial Black" pitchFamily="34" charset="0"/>
              </a:rPr>
              <a:t> + + </a:t>
            </a:r>
            <a:r>
              <a:rPr lang="en-US" sz="4000" dirty="0">
                <a:latin typeface="Arial Black" pitchFamily="34" charset="0"/>
              </a:rPr>
              <a:t>-</a:t>
            </a:r>
            <a:r>
              <a:rPr lang="en-US" sz="4000" dirty="0">
                <a:solidFill>
                  <a:schemeClr val="accent2"/>
                </a:solidFill>
                <a:latin typeface="Arial Black" pitchFamily="34" charset="0"/>
              </a:rPr>
              <a:t> +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a:t>
            </a:r>
            <a:r>
              <a:rPr lang="en-US" sz="4000" dirty="0">
                <a:latin typeface="Arial Black" pitchFamily="34" charset="0"/>
              </a:rPr>
              <a:t>- - -</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solidFill>
                  <a:schemeClr val="accent2"/>
                </a:solidFill>
                <a:latin typeface="Arial Black" pitchFamily="34" charset="0"/>
              </a:rPr>
              <a:t> </a:t>
            </a:r>
            <a:r>
              <a:rPr lang="en-US" sz="4000" dirty="0">
                <a:latin typeface="Arial Black" pitchFamily="34" charset="0"/>
              </a:rPr>
              <a:t>-</a:t>
            </a:r>
            <a:r>
              <a:rPr lang="en-US" sz="4000" dirty="0">
                <a:solidFill>
                  <a:schemeClr val="accent2"/>
                </a:solidFill>
                <a:latin typeface="Arial Black" pitchFamily="34" charset="0"/>
              </a:rPr>
              <a:t> + + + </a:t>
            </a:r>
            <a:r>
              <a:rPr lang="en-US" sz="4000" dirty="0">
                <a:latin typeface="Arial Black" pitchFamily="34" charset="0"/>
              </a:rPr>
              <a:t>-</a:t>
            </a:r>
            <a:r>
              <a:rPr lang="en-US" sz="4000" dirty="0">
                <a:solidFill>
                  <a:schemeClr val="accent2"/>
                </a:solidFill>
                <a:latin typeface="Arial Black" pitchFamily="34" charset="0"/>
              </a:rPr>
              <a:t> </a:t>
            </a:r>
            <a:r>
              <a:rPr lang="en-US" sz="4000" dirty="0">
                <a:solidFill>
                  <a:schemeClr val="bg1"/>
                </a:solidFill>
                <a:latin typeface="Arial Black" pitchFamily="34" charset="0"/>
              </a:rPr>
              <a:t>+</a:t>
            </a:r>
            <a:r>
              <a:rPr lang="en-US" sz="4000" dirty="0">
                <a:latin typeface="Arial Black" pitchFamily="34" charset="0"/>
              </a:rPr>
              <a:t> </a:t>
            </a:r>
            <a:r>
              <a:rPr lang="en-US" sz="4000" dirty="0">
                <a:solidFill>
                  <a:schemeClr val="accent2"/>
                </a:solidFill>
                <a:latin typeface="Arial Black" pitchFamily="34" charset="0"/>
              </a:rPr>
              <a:t> </a:t>
            </a:r>
          </a:p>
        </p:txBody>
      </p:sp>
      <p:sp>
        <p:nvSpPr>
          <p:cNvPr id="138244" name="Rectangle 4"/>
          <p:cNvSpPr>
            <a:spLocks noGrp="1" noChangeArrowheads="1"/>
          </p:cNvSpPr>
          <p:nvPr>
            <p:ph type="body" sz="half" idx="2"/>
          </p:nvPr>
        </p:nvSpPr>
        <p:spPr>
          <a:solidFill>
            <a:schemeClr val="bg1"/>
          </a:solidFill>
          <a:ln w="12700">
            <a:solidFill>
              <a:schemeClr val="tx1"/>
            </a:solidFill>
          </a:ln>
        </p:spPr>
        <p:txBody>
          <a:bodyPr/>
          <a:lstStyle/>
          <a:p>
            <a:pPr>
              <a:buFontTx/>
              <a:buNone/>
            </a:pPr>
            <a:r>
              <a:rPr lang="en-US" sz="4000">
                <a:solidFill>
                  <a:schemeClr val="accent2"/>
                </a:solidFill>
                <a:latin typeface="Arial Black" pitchFamily="34" charset="0"/>
              </a:rPr>
              <a:t>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 </a:t>
            </a:r>
            <a:r>
              <a:rPr lang="en-US" sz="4000">
                <a:solidFill>
                  <a:schemeClr val="accent2"/>
                </a:solidFill>
                <a:latin typeface="Arial Black" pitchFamily="34" charset="0"/>
              </a:rPr>
              <a:t>+ </a:t>
            </a:r>
            <a:r>
              <a:rPr lang="en-US" sz="4000">
                <a:solidFill>
                  <a:schemeClr val="bg1"/>
                </a:solidFill>
                <a:latin typeface="Arial Black" pitchFamily="34" charset="0"/>
              </a:rPr>
              <a:t>- -</a:t>
            </a:r>
            <a:r>
              <a:rPr lang="en-US" sz="4000">
                <a:solidFill>
                  <a:schemeClr val="accent2"/>
                </a:solidFill>
                <a:latin typeface="Arial Black" pitchFamily="34" charset="0"/>
              </a:rPr>
              <a:t> + +</a:t>
            </a:r>
            <a:r>
              <a:rPr lang="en-US" sz="4000">
                <a:solidFill>
                  <a:schemeClr val="bg1"/>
                </a:solidFill>
                <a:latin typeface="Arial Black" pitchFamily="34" charset="0"/>
              </a:rPr>
              <a:t>-</a:t>
            </a:r>
            <a:r>
              <a:rPr lang="en-US" sz="4000">
                <a:solidFill>
                  <a:schemeClr val="accent2"/>
                </a:solidFill>
                <a:latin typeface="Arial Black" pitchFamily="34" charset="0"/>
              </a:rPr>
              <a:t> + </a:t>
            </a:r>
            <a:r>
              <a:rPr lang="en-US" sz="4000">
                <a:solidFill>
                  <a:schemeClr val="bg1"/>
                </a:solidFill>
                <a:latin typeface="Arial Black" pitchFamily="34" charset="0"/>
              </a:rPr>
              <a:t>- </a:t>
            </a:r>
            <a:r>
              <a:rPr lang="en-US" sz="4000">
                <a:solidFill>
                  <a:schemeClr val="accent2"/>
                </a:solidFill>
                <a:latin typeface="Arial Black" pitchFamily="34" charset="0"/>
              </a:rPr>
              <a:t>+</a:t>
            </a:r>
            <a:r>
              <a:rPr lang="en-US" sz="4000">
                <a:solidFill>
                  <a:schemeClr val="bg1"/>
                </a:solidFill>
                <a:latin typeface="Arial Black" pitchFamily="34" charset="0"/>
              </a:rPr>
              <a:t>-</a:t>
            </a:r>
            <a:r>
              <a:rPr lang="en-US" sz="4000">
                <a:solidFill>
                  <a:schemeClr val="accent2"/>
                </a:solidFill>
                <a:latin typeface="Arial Black" pitchFamily="34" charset="0"/>
              </a:rPr>
              <a:t>+ + + +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 ++ + </a:t>
            </a:r>
            <a:r>
              <a:rPr lang="en-US" sz="4000">
                <a:solidFill>
                  <a:schemeClr val="bg1"/>
                </a:solidFill>
                <a:latin typeface="Arial Black" pitchFamily="34" charset="0"/>
              </a:rPr>
              <a:t>-</a:t>
            </a:r>
            <a:r>
              <a:rPr lang="en-US" sz="4000">
                <a:solidFill>
                  <a:schemeClr val="accent2"/>
                </a:solidFill>
                <a:latin typeface="Arial Black" pitchFamily="34" charset="0"/>
              </a:rPr>
              <a:t> + + + </a:t>
            </a:r>
            <a:r>
              <a:rPr lang="en-US" sz="4000">
                <a:solidFill>
                  <a:schemeClr val="bg1"/>
                </a:solidFill>
                <a:latin typeface="Arial Black" pitchFamily="34" charset="0"/>
              </a:rPr>
              <a:t>-</a:t>
            </a:r>
            <a:r>
              <a:rPr lang="en-US" sz="4000">
                <a:solidFill>
                  <a:schemeClr val="accent2"/>
                </a:solidFill>
                <a:latin typeface="Arial Black" pitchFamily="34" charset="0"/>
              </a:rPr>
              <a:t> </a:t>
            </a:r>
            <a:r>
              <a:rPr lang="en-US" sz="4000">
                <a:solidFill>
                  <a:schemeClr val="bg1"/>
                </a:solidFill>
                <a:latin typeface="Arial Black" pitchFamily="34" charset="0"/>
              </a:rPr>
              <a:t>+</a:t>
            </a:r>
            <a:endParaRPr lang="en-US" sz="4000">
              <a:solidFill>
                <a:schemeClr val="accent2"/>
              </a:solidFill>
              <a:latin typeface="Arial Black" pitchFamily="34" charset="0"/>
            </a:endParaRPr>
          </a:p>
        </p:txBody>
      </p:sp>
      <p:sp>
        <p:nvSpPr>
          <p:cNvPr id="138246" name="AutoShape 6"/>
          <p:cNvSpPr>
            <a:spLocks noChangeArrowheads="1"/>
          </p:cNvSpPr>
          <p:nvPr/>
        </p:nvSpPr>
        <p:spPr bwMode="auto">
          <a:xfrm>
            <a:off x="1600200" y="2514600"/>
            <a:ext cx="1981200" cy="3962400"/>
          </a:xfrm>
          <a:prstGeom prst="downArrow">
            <a:avLst>
              <a:gd name="adj1" fmla="val 50000"/>
              <a:gd name="adj2" fmla="val 50000"/>
            </a:avLst>
          </a:prstGeom>
          <a:solidFill>
            <a:schemeClr val="tx1"/>
          </a:solidFill>
          <a:ln w="9525">
            <a:solidFill>
              <a:schemeClr val="tx1"/>
            </a:solidFill>
            <a:miter lim="800000"/>
            <a:headEnd/>
            <a:tailEnd/>
          </a:ln>
          <a:effectLst/>
        </p:spPr>
        <p:txBody>
          <a:bodyPr wrap="none" anchor="ctr"/>
          <a:lstStyle/>
          <a:p>
            <a:endParaRPr lang="en-US"/>
          </a:p>
        </p:txBody>
      </p:sp>
      <p:sp>
        <p:nvSpPr>
          <p:cNvPr id="138247" name="AutoShape 7"/>
          <p:cNvSpPr>
            <a:spLocks noChangeArrowheads="1"/>
          </p:cNvSpPr>
          <p:nvPr/>
        </p:nvSpPr>
        <p:spPr bwMode="auto">
          <a:xfrm>
            <a:off x="5562600" y="609600"/>
            <a:ext cx="2057400" cy="4114800"/>
          </a:xfrm>
          <a:prstGeom prst="upArrow">
            <a:avLst>
              <a:gd name="adj1" fmla="val 50000"/>
              <a:gd name="adj2"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138248" name="Text Box 8"/>
          <p:cNvSpPr txBox="1">
            <a:spLocks noChangeArrowheads="1"/>
          </p:cNvSpPr>
          <p:nvPr/>
        </p:nvSpPr>
        <p:spPr bwMode="auto">
          <a:xfrm>
            <a:off x="762000" y="3962400"/>
            <a:ext cx="3505200" cy="519113"/>
          </a:xfrm>
          <a:prstGeom prst="rect">
            <a:avLst/>
          </a:prstGeom>
          <a:solidFill>
            <a:srgbClr val="C00000"/>
          </a:solidFill>
          <a:ln>
            <a:noFill/>
            <a:headEnd/>
            <a:tailEnd/>
          </a:ln>
        </p:spPr>
        <p:style>
          <a:lnRef idx="0">
            <a:schemeClr val="accent2"/>
          </a:lnRef>
          <a:fillRef idx="3">
            <a:schemeClr val="accent2"/>
          </a:fillRef>
          <a:effectRef idx="3">
            <a:schemeClr val="accent2"/>
          </a:effectRef>
          <a:fontRef idx="minor">
            <a:schemeClr val="lt1"/>
          </a:fontRef>
        </p:style>
        <p:txBody>
          <a:bodyPr>
            <a:spAutoFit/>
          </a:bodyPr>
          <a:lstStyle/>
          <a:p>
            <a:pPr>
              <a:spcBef>
                <a:spcPct val="50000"/>
              </a:spcBef>
            </a:pPr>
            <a:r>
              <a:rPr lang="en-US" sz="2800" dirty="0">
                <a:solidFill>
                  <a:schemeClr val="bg1"/>
                </a:solidFill>
                <a:latin typeface="Arial" charset="0"/>
              </a:rPr>
              <a:t>Judged by his works</a:t>
            </a:r>
            <a:endParaRPr lang="en-US" dirty="0">
              <a:latin typeface="Arial" charset="0"/>
            </a:endParaRPr>
          </a:p>
        </p:txBody>
      </p:sp>
      <p:sp>
        <p:nvSpPr>
          <p:cNvPr id="138249" name="Text Box 9"/>
          <p:cNvSpPr txBox="1">
            <a:spLocks noChangeArrowheads="1"/>
          </p:cNvSpPr>
          <p:nvPr/>
        </p:nvSpPr>
        <p:spPr bwMode="auto">
          <a:xfrm>
            <a:off x="4724400" y="3581400"/>
            <a:ext cx="3733800" cy="1373188"/>
          </a:xfrm>
          <a:prstGeom prst="rect">
            <a:avLst/>
          </a:prstGeom>
          <a:solidFill>
            <a:srgbClr val="00B050"/>
          </a:solidFill>
          <a:ln>
            <a:headEnd/>
            <a:tailEnd/>
          </a:ln>
        </p:spPr>
        <p:style>
          <a:lnRef idx="0">
            <a:schemeClr val="accent2"/>
          </a:lnRef>
          <a:fillRef idx="3">
            <a:schemeClr val="accent2"/>
          </a:fillRef>
          <a:effectRef idx="3">
            <a:schemeClr val="accent2"/>
          </a:effectRef>
          <a:fontRef idx="minor">
            <a:schemeClr val="lt1"/>
          </a:fontRef>
        </p:style>
        <p:txBody>
          <a:bodyPr>
            <a:spAutoFit/>
          </a:bodyPr>
          <a:lstStyle/>
          <a:p>
            <a:pPr>
              <a:spcBef>
                <a:spcPct val="50000"/>
              </a:spcBef>
            </a:pPr>
            <a:r>
              <a:rPr lang="en-US" sz="2800" dirty="0">
                <a:latin typeface="Arial" charset="0"/>
              </a:rPr>
              <a:t> </a:t>
            </a:r>
            <a:r>
              <a:rPr lang="en-US" sz="2800" dirty="0">
                <a:solidFill>
                  <a:schemeClr val="tx1"/>
                </a:solidFill>
                <a:latin typeface="Arial" charset="0"/>
              </a:rPr>
              <a:t>Judged by his works,   	but</a:t>
            </a:r>
            <a:r>
              <a:rPr lang="en-US" sz="2800" b="1" dirty="0">
                <a:solidFill>
                  <a:schemeClr val="tx1"/>
                </a:solidFill>
                <a:latin typeface="Arial" charset="0"/>
              </a:rPr>
              <a:t> saved </a:t>
            </a:r>
            <a:r>
              <a:rPr lang="en-US" sz="2800" dirty="0">
                <a:solidFill>
                  <a:schemeClr val="tx1"/>
                </a:solidFill>
                <a:latin typeface="Arial" charset="0"/>
              </a:rPr>
              <a:t>       by the blood of Christ</a:t>
            </a:r>
          </a:p>
        </p:txBody>
      </p:sp>
    </p:spTree>
    <p:extLst>
      <p:ext uri="{BB962C8B-B14F-4D97-AF65-F5344CB8AC3E}">
        <p14:creationId xmlns:p14="http://schemas.microsoft.com/office/powerpoint/2010/main" val="2125669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38246"/>
                                        </p:tgtEl>
                                        <p:attrNameLst>
                                          <p:attrName>style.visibility</p:attrName>
                                        </p:attrNameLst>
                                      </p:cBhvr>
                                      <p:to>
                                        <p:strVal val="visible"/>
                                      </p:to>
                                    </p:set>
                                    <p:animEffect transition="in" filter="wipe(up)">
                                      <p:cBhvr>
                                        <p:cTn id="7" dur="500"/>
                                        <p:tgtEl>
                                          <p:spTgt spid="13824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8247"/>
                                        </p:tgtEl>
                                        <p:attrNameLst>
                                          <p:attrName>style.visibility</p:attrName>
                                        </p:attrNameLst>
                                      </p:cBhvr>
                                      <p:to>
                                        <p:strVal val="visible"/>
                                      </p:to>
                                    </p:set>
                                    <p:animEffect transition="in" filter="wipe(down)">
                                      <p:cBhvr>
                                        <p:cTn id="12" dur="500"/>
                                        <p:tgtEl>
                                          <p:spTgt spid="13824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38248"/>
                                        </p:tgtEl>
                                        <p:attrNameLst>
                                          <p:attrName>style.visibility</p:attrName>
                                        </p:attrNameLst>
                                      </p:cBhvr>
                                      <p:to>
                                        <p:strVal val="visible"/>
                                      </p:to>
                                    </p:set>
                                    <p:anim calcmode="lin" valueType="num">
                                      <p:cBhvr additive="base">
                                        <p:cTn id="17" dur="500" fill="hold"/>
                                        <p:tgtEl>
                                          <p:spTgt spid="138248"/>
                                        </p:tgtEl>
                                        <p:attrNameLst>
                                          <p:attrName>ppt_x</p:attrName>
                                        </p:attrNameLst>
                                      </p:cBhvr>
                                      <p:tavLst>
                                        <p:tav tm="0">
                                          <p:val>
                                            <p:strVal val="0-#ppt_w/2"/>
                                          </p:val>
                                        </p:tav>
                                        <p:tav tm="100000">
                                          <p:val>
                                            <p:strVal val="#ppt_x"/>
                                          </p:val>
                                        </p:tav>
                                      </p:tavLst>
                                    </p:anim>
                                    <p:anim calcmode="lin" valueType="num">
                                      <p:cBhvr additive="base">
                                        <p:cTn id="18" dur="500" fill="hold"/>
                                        <p:tgtEl>
                                          <p:spTgt spid="138248"/>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138249"/>
                                        </p:tgtEl>
                                        <p:attrNameLst>
                                          <p:attrName>style.visibility</p:attrName>
                                        </p:attrNameLst>
                                      </p:cBhvr>
                                      <p:to>
                                        <p:strVal val="visible"/>
                                      </p:to>
                                    </p:set>
                                    <p:anim calcmode="lin" valueType="num">
                                      <p:cBhvr additive="base">
                                        <p:cTn id="23" dur="500" fill="hold"/>
                                        <p:tgtEl>
                                          <p:spTgt spid="138249"/>
                                        </p:tgtEl>
                                        <p:attrNameLst>
                                          <p:attrName>ppt_x</p:attrName>
                                        </p:attrNameLst>
                                      </p:cBhvr>
                                      <p:tavLst>
                                        <p:tav tm="0">
                                          <p:val>
                                            <p:strVal val="1+#ppt_w/2"/>
                                          </p:val>
                                        </p:tav>
                                        <p:tav tm="100000">
                                          <p:val>
                                            <p:strVal val="#ppt_x"/>
                                          </p:val>
                                        </p:tav>
                                      </p:tavLst>
                                    </p:anim>
                                    <p:anim calcmode="lin" valueType="num">
                                      <p:cBhvr additive="base">
                                        <p:cTn id="24" dur="500" fill="hold"/>
                                        <p:tgtEl>
                                          <p:spTgt spid="1382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6" grpId="0" animBg="1"/>
      <p:bldP spid="138247" grpId="0" animBg="1"/>
      <p:bldP spid="138248" grpId="0" animBg="1" autoUpdateAnimBg="0"/>
      <p:bldP spid="138249" grpId="0" animBg="1"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http://8thandleecoc.org/wp-content/uploads/2012/08/steps-of-the-plan-of-salv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667000"/>
            <a:ext cx="5486400" cy="36576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52400" y="6336268"/>
            <a:ext cx="8839200" cy="369332"/>
          </a:xfrm>
          <a:prstGeom prst="rect">
            <a:avLst/>
          </a:prstGeom>
        </p:spPr>
        <p:txBody>
          <a:bodyPr wrap="square">
            <a:spAutoFit/>
          </a:bodyPr>
          <a:lstStyle/>
          <a:p>
            <a:r>
              <a:rPr lang="en-US" dirty="0"/>
              <a:t>http://8thandleecoc.org/the-plan-of-salvation-is-taught-at-eighth-and-lee/</a:t>
            </a:r>
          </a:p>
        </p:txBody>
      </p:sp>
      <p:sp>
        <p:nvSpPr>
          <p:cNvPr id="7" name="Rounded Rectangle 6"/>
          <p:cNvSpPr/>
          <p:nvPr/>
        </p:nvSpPr>
        <p:spPr>
          <a:xfrm>
            <a:off x="1524000" y="430287"/>
            <a:ext cx="6096000" cy="1703313"/>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Less than ideal presentations</a:t>
            </a:r>
            <a:endParaRPr lang="en-US" sz="2800" b="1" i="1" dirty="0" smtClean="0">
              <a:effectLst>
                <a:outerShdw blurRad="38100" dist="38100" dir="2700000" algn="tl">
                  <a:srgbClr val="000000">
                    <a:alpha val="43137"/>
                  </a:srgbClr>
                </a:outerShdw>
              </a:effectLst>
              <a:latin typeface="Palatino Linotype" pitchFamily="18" charset="0"/>
            </a:endParaRPr>
          </a:p>
        </p:txBody>
      </p:sp>
    </p:spTree>
    <p:extLst>
      <p:ext uri="{BB962C8B-B14F-4D97-AF65-F5344CB8AC3E}">
        <p14:creationId xmlns:p14="http://schemas.microsoft.com/office/powerpoint/2010/main" val="14583260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825" y="2514600"/>
            <a:ext cx="7372350" cy="3495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1905000" y="6412468"/>
            <a:ext cx="5562600" cy="369332"/>
          </a:xfrm>
          <a:prstGeom prst="rect">
            <a:avLst/>
          </a:prstGeom>
        </p:spPr>
        <p:txBody>
          <a:bodyPr wrap="square">
            <a:spAutoFit/>
          </a:bodyPr>
          <a:lstStyle/>
          <a:p>
            <a:r>
              <a:rPr lang="en-US" dirty="0"/>
              <a:t>http://www.trustingodamerica.com/FiveStepsCov.htm</a:t>
            </a:r>
          </a:p>
        </p:txBody>
      </p:sp>
      <p:sp>
        <p:nvSpPr>
          <p:cNvPr id="5" name="Rounded Rectangle 4"/>
          <p:cNvSpPr/>
          <p:nvPr/>
        </p:nvSpPr>
        <p:spPr>
          <a:xfrm>
            <a:off x="1524000" y="430287"/>
            <a:ext cx="6096000" cy="1703313"/>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Less than ideal presentations</a:t>
            </a:r>
            <a:endParaRPr lang="en-US" sz="2800" b="1" i="1" dirty="0" smtClean="0">
              <a:effectLst>
                <a:outerShdw blurRad="38100" dist="38100" dir="2700000" algn="tl">
                  <a:srgbClr val="000000">
                    <a:alpha val="43137"/>
                  </a:srgbClr>
                </a:outerShdw>
              </a:effectLst>
              <a:latin typeface="Palatino Linotype" pitchFamily="18" charset="0"/>
            </a:endParaRPr>
          </a:p>
        </p:txBody>
      </p:sp>
    </p:spTree>
    <p:extLst>
      <p:ext uri="{BB962C8B-B14F-4D97-AF65-F5344CB8AC3E}">
        <p14:creationId xmlns:p14="http://schemas.microsoft.com/office/powerpoint/2010/main" val="215156677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 y="3105150"/>
            <a:ext cx="9201150" cy="3143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2514600" y="6412468"/>
            <a:ext cx="4136004" cy="369332"/>
          </a:xfrm>
          <a:prstGeom prst="rect">
            <a:avLst/>
          </a:prstGeom>
        </p:spPr>
        <p:txBody>
          <a:bodyPr wrap="none">
            <a:spAutoFit/>
          </a:bodyPr>
          <a:lstStyle/>
          <a:p>
            <a:r>
              <a:rPr lang="en-US" dirty="0"/>
              <a:t>http://www.coronadosbc.com/4Step.html</a:t>
            </a:r>
          </a:p>
        </p:txBody>
      </p:sp>
      <p:sp>
        <p:nvSpPr>
          <p:cNvPr id="3" name="Rectangle 2"/>
          <p:cNvSpPr/>
          <p:nvPr/>
        </p:nvSpPr>
        <p:spPr>
          <a:xfrm>
            <a:off x="7034" y="2209800"/>
            <a:ext cx="4183966" cy="954107"/>
          </a:xfrm>
          <a:prstGeom prst="rect">
            <a:avLst/>
          </a:prstGeom>
          <a:noFill/>
        </p:spPr>
        <p:txBody>
          <a:bodyPr wrap="none" lIns="91440" tIns="45720" rIns="91440" bIns="45720">
            <a:spAutoFit/>
          </a:bodyPr>
          <a:lstStyle/>
          <a:p>
            <a:r>
              <a:rPr lang="en-US" sz="2800" b="0" i="1"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IS BAPTISM THE PROBLEM?</a:t>
            </a:r>
          </a:p>
          <a:p>
            <a:r>
              <a:rPr lang="en-US" sz="2800" b="0" i="1"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from a Baptist Site…</a:t>
            </a:r>
            <a:endParaRPr lang="en-US" sz="2800" b="0" i="1"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Rounded Rectangle 5"/>
          <p:cNvSpPr/>
          <p:nvPr/>
        </p:nvSpPr>
        <p:spPr>
          <a:xfrm>
            <a:off x="1524000" y="430287"/>
            <a:ext cx="6096000" cy="1703313"/>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Less than ideal presentations</a:t>
            </a:r>
            <a:endParaRPr lang="en-US" sz="2800" b="1" i="1" dirty="0" smtClean="0">
              <a:effectLst>
                <a:outerShdw blurRad="38100" dist="38100" dir="2700000" algn="tl">
                  <a:srgbClr val="000000">
                    <a:alpha val="43137"/>
                  </a:srgbClr>
                </a:outerShdw>
              </a:effectLst>
              <a:latin typeface="Palatino Linotype" pitchFamily="18" charset="0"/>
            </a:endParaRPr>
          </a:p>
        </p:txBody>
      </p:sp>
    </p:spTree>
    <p:extLst>
      <p:ext uri="{BB962C8B-B14F-4D97-AF65-F5344CB8AC3E}">
        <p14:creationId xmlns:p14="http://schemas.microsoft.com/office/powerpoint/2010/main" val="1020440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24200"/>
            <a:ext cx="9182100" cy="2314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2514600" y="6412468"/>
            <a:ext cx="4136004" cy="369332"/>
          </a:xfrm>
          <a:prstGeom prst="rect">
            <a:avLst/>
          </a:prstGeom>
        </p:spPr>
        <p:txBody>
          <a:bodyPr wrap="none">
            <a:spAutoFit/>
          </a:bodyPr>
          <a:lstStyle/>
          <a:p>
            <a:r>
              <a:rPr lang="en-US" dirty="0"/>
              <a:t>http://www.coronadosbc.com/4Step.html</a:t>
            </a: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36" y="2665589"/>
            <a:ext cx="8991600" cy="915811"/>
          </a:xfrm>
          <a:prstGeom prst="rect">
            <a:avLst/>
          </a:prstGeom>
          <a:noFill/>
          <a:ln w="9525">
            <a:solidFill>
              <a:schemeClr val="tx1"/>
            </a:solidFill>
            <a:miter lim="800000"/>
            <a:headEnd/>
            <a:tailEnd/>
          </a:ln>
          <a:effectLst>
            <a:outerShdw blurRad="50800" dist="1016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491" y="4293178"/>
            <a:ext cx="8485909" cy="355022"/>
          </a:xfrm>
          <a:prstGeom prst="rect">
            <a:avLst/>
          </a:prstGeom>
          <a:noFill/>
          <a:ln w="9525">
            <a:solidFill>
              <a:schemeClr val="tx1"/>
            </a:solidFill>
            <a:miter lim="800000"/>
            <a:headEnd/>
            <a:tailEnd/>
          </a:ln>
          <a:effectLst>
            <a:outerShdw blurRad="50800" dist="1016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3" name="Down Arrow Callout 2"/>
          <p:cNvSpPr/>
          <p:nvPr/>
        </p:nvSpPr>
        <p:spPr>
          <a:xfrm rot="20233765">
            <a:off x="7015090" y="2731558"/>
            <a:ext cx="1578996" cy="1676400"/>
          </a:xfrm>
          <a:prstGeom prst="downArrowCallout">
            <a:avLst/>
          </a:prstGeom>
          <a:solidFill>
            <a:schemeClr val="bg1"/>
          </a:solidFill>
          <a:effectLst>
            <a:outerShdw blurRad="50800" dist="1270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Unfortunate typo</a:t>
            </a:r>
            <a:endParaRPr lang="en-US" sz="2000" b="1" dirty="0">
              <a:solidFill>
                <a:schemeClr val="tx1"/>
              </a:solidFill>
            </a:endParaRPr>
          </a:p>
        </p:txBody>
      </p:sp>
      <p:sp>
        <p:nvSpPr>
          <p:cNvPr id="8" name="Rounded Rectangle 7"/>
          <p:cNvSpPr/>
          <p:nvPr/>
        </p:nvSpPr>
        <p:spPr>
          <a:xfrm>
            <a:off x="1524000" y="430287"/>
            <a:ext cx="6096000" cy="1703313"/>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Less than ideal presentations</a:t>
            </a:r>
            <a:endParaRPr lang="en-US" sz="2800" b="1" i="1" dirty="0" smtClean="0">
              <a:effectLst>
                <a:outerShdw blurRad="38100" dist="38100" dir="2700000" algn="tl">
                  <a:srgbClr val="000000">
                    <a:alpha val="43137"/>
                  </a:srgbClr>
                </a:outerShdw>
              </a:effectLst>
              <a:latin typeface="Palatino Linotype" pitchFamily="18" charset="0"/>
            </a:endParaRPr>
          </a:p>
        </p:txBody>
      </p:sp>
    </p:spTree>
    <p:extLst>
      <p:ext uri="{BB962C8B-B14F-4D97-AF65-F5344CB8AC3E}">
        <p14:creationId xmlns:p14="http://schemas.microsoft.com/office/powerpoint/2010/main" val="1575632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500" fill="hold"/>
                                        <p:tgtEl>
                                          <p:spTgt spid="4098"/>
                                        </p:tgtEl>
                                        <p:attrNameLst>
                                          <p:attrName>ppt_w</p:attrName>
                                        </p:attrNameLst>
                                      </p:cBhvr>
                                      <p:tavLst>
                                        <p:tav tm="0">
                                          <p:val>
                                            <p:fltVal val="0"/>
                                          </p:val>
                                        </p:tav>
                                        <p:tav tm="100000">
                                          <p:val>
                                            <p:strVal val="#ppt_w"/>
                                          </p:val>
                                        </p:tav>
                                      </p:tavLst>
                                    </p:anim>
                                    <p:anim calcmode="lin" valueType="num">
                                      <p:cBhvr>
                                        <p:cTn id="8" dur="500" fill="hold"/>
                                        <p:tgtEl>
                                          <p:spTgt spid="4098"/>
                                        </p:tgtEl>
                                        <p:attrNameLst>
                                          <p:attrName>ppt_h</p:attrName>
                                        </p:attrNameLst>
                                      </p:cBhvr>
                                      <p:tavLst>
                                        <p:tav tm="0">
                                          <p:val>
                                            <p:fltVal val="0"/>
                                          </p:val>
                                        </p:tav>
                                        <p:tav tm="100000">
                                          <p:val>
                                            <p:strVal val="#ppt_h"/>
                                          </p:val>
                                        </p:tav>
                                      </p:tavLst>
                                    </p:anim>
                                    <p:animEffect transition="in" filter="fade">
                                      <p:cBhvr>
                                        <p:cTn id="9" dur="500"/>
                                        <p:tgtEl>
                                          <p:spTgt spid="409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099"/>
                                        </p:tgtEl>
                                        <p:attrNameLst>
                                          <p:attrName>style.visibility</p:attrName>
                                        </p:attrNameLst>
                                      </p:cBhvr>
                                      <p:to>
                                        <p:strVal val="visible"/>
                                      </p:to>
                                    </p:set>
                                    <p:anim calcmode="lin" valueType="num">
                                      <p:cBhvr>
                                        <p:cTn id="14" dur="500" fill="hold"/>
                                        <p:tgtEl>
                                          <p:spTgt spid="4099"/>
                                        </p:tgtEl>
                                        <p:attrNameLst>
                                          <p:attrName>ppt_w</p:attrName>
                                        </p:attrNameLst>
                                      </p:cBhvr>
                                      <p:tavLst>
                                        <p:tav tm="0">
                                          <p:val>
                                            <p:fltVal val="0"/>
                                          </p:val>
                                        </p:tav>
                                        <p:tav tm="100000">
                                          <p:val>
                                            <p:strVal val="#ppt_w"/>
                                          </p:val>
                                        </p:tav>
                                      </p:tavLst>
                                    </p:anim>
                                    <p:anim calcmode="lin" valueType="num">
                                      <p:cBhvr>
                                        <p:cTn id="15" dur="500" fill="hold"/>
                                        <p:tgtEl>
                                          <p:spTgt spid="4099"/>
                                        </p:tgtEl>
                                        <p:attrNameLst>
                                          <p:attrName>ppt_h</p:attrName>
                                        </p:attrNameLst>
                                      </p:cBhvr>
                                      <p:tavLst>
                                        <p:tav tm="0">
                                          <p:val>
                                            <p:fltVal val="0"/>
                                          </p:val>
                                        </p:tav>
                                        <p:tav tm="100000">
                                          <p:val>
                                            <p:strVal val="#ppt_h"/>
                                          </p:val>
                                        </p:tav>
                                      </p:tavLst>
                                    </p:anim>
                                    <p:animEffect transition="in" filter="fade">
                                      <p:cBhvr>
                                        <p:cTn id="16" dur="500"/>
                                        <p:tgtEl>
                                          <p:spTgt spid="4099"/>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381000"/>
            <a:ext cx="8610600" cy="5078313"/>
          </a:xfrm>
          <a:prstGeom prst="rect">
            <a:avLst/>
          </a:prstGeom>
          <a:solidFill>
            <a:schemeClr val="bg1"/>
          </a:solidFill>
        </p:spPr>
        <p:txBody>
          <a:bodyPr wrap="square">
            <a:spAutoFit/>
          </a:bodyPr>
          <a:lstStyle/>
          <a:p>
            <a:r>
              <a:rPr lang="en-US" sz="2400" b="1" u="sng" dirty="0"/>
              <a:t>MAIN POINTS</a:t>
            </a:r>
            <a:endParaRPr lang="en-US" sz="2400" dirty="0"/>
          </a:p>
          <a:p>
            <a:pPr lvl="0"/>
            <a:r>
              <a:rPr lang="en-US" sz="2400" b="1" dirty="0"/>
              <a:t>All men who will be saved, before and after the cross, are saved by grace through faith. </a:t>
            </a:r>
            <a:endParaRPr lang="en-US" sz="2400" b="1" dirty="0" smtClean="0"/>
          </a:p>
          <a:p>
            <a:pPr lvl="0"/>
            <a:r>
              <a:rPr lang="en-US" dirty="0"/>
              <a:t> </a:t>
            </a:r>
          </a:p>
          <a:p>
            <a:pPr lvl="1"/>
            <a:r>
              <a:rPr lang="en-US" dirty="0"/>
              <a:t>OT pictures of deliverance and reward are meant to demonstrate the reliability of the God who promises us our deliverance and reward, and to provide a foretaste of our salvation</a:t>
            </a:r>
          </a:p>
          <a:p>
            <a:pPr marL="1200150" lvl="2" indent="-285750">
              <a:buFont typeface="Arial" panose="020B0604020202020204" pitchFamily="34" charset="0"/>
              <a:buChar char="•"/>
            </a:pPr>
            <a:r>
              <a:rPr lang="en-US" dirty="0"/>
              <a:t>Joshua leads Israel into the promised land</a:t>
            </a:r>
          </a:p>
          <a:p>
            <a:pPr marL="1200150" lvl="2" indent="-285750">
              <a:buFont typeface="Arial" panose="020B0604020202020204" pitchFamily="34" charset="0"/>
              <a:buChar char="•"/>
            </a:pPr>
            <a:r>
              <a:rPr lang="en-US" dirty="0"/>
              <a:t>His very name, YHWH saves</a:t>
            </a:r>
          </a:p>
          <a:p>
            <a:pPr marL="1200150" lvl="2" indent="-285750">
              <a:buFont typeface="Arial" panose="020B0604020202020204" pitchFamily="34" charset="0"/>
              <a:buChar char="•"/>
            </a:pPr>
            <a:r>
              <a:rPr lang="en-US" dirty="0"/>
              <a:t>He is a prototype, a shadow of Jesus.</a:t>
            </a:r>
          </a:p>
          <a:p>
            <a:pPr marL="1200150" lvl="2" indent="-285750">
              <a:buFont typeface="Arial" panose="020B0604020202020204" pitchFamily="34" charset="0"/>
              <a:buChar char="•"/>
            </a:pPr>
            <a:r>
              <a:rPr lang="en-US" dirty="0"/>
              <a:t>He leads </a:t>
            </a:r>
            <a:r>
              <a:rPr lang="en-US" dirty="0" err="1"/>
              <a:t>Isreal</a:t>
            </a:r>
            <a:r>
              <a:rPr lang="en-US" dirty="0"/>
              <a:t> to their rest (Ps. 95), which </a:t>
            </a:r>
            <a:r>
              <a:rPr lang="en-US" dirty="0" err="1"/>
              <a:t>forshadows</a:t>
            </a:r>
            <a:r>
              <a:rPr lang="en-US" dirty="0"/>
              <a:t> our rest (Heb. 4)</a:t>
            </a:r>
          </a:p>
          <a:p>
            <a:pPr marL="1200150" lvl="2" indent="-285750">
              <a:buFont typeface="Arial" panose="020B0604020202020204" pitchFamily="34" charset="0"/>
              <a:buChar char="•"/>
            </a:pPr>
            <a:r>
              <a:rPr lang="en-US" dirty="0"/>
              <a:t>They were not to think their victories were of their own doing (Judges, Gideon)</a:t>
            </a:r>
          </a:p>
          <a:p>
            <a:pPr marL="1200150" lvl="2" indent="-285750">
              <a:buFont typeface="Arial" panose="020B0604020202020204" pitchFamily="34" charset="0"/>
              <a:buChar char="•"/>
            </a:pPr>
            <a:r>
              <a:rPr lang="en-US" dirty="0"/>
              <a:t>They conquer the land by faith (Heb. 11:30)</a:t>
            </a:r>
          </a:p>
          <a:p>
            <a:pPr marL="1200150" lvl="2" indent="-285750">
              <a:buFont typeface="Arial" panose="020B0604020202020204" pitchFamily="34" charset="0"/>
              <a:buChar char="•"/>
            </a:pPr>
            <a:r>
              <a:rPr lang="en-US" dirty="0"/>
              <a:t>But obviously, that faith involved them doing something, e.g., marching around Jericho. </a:t>
            </a:r>
          </a:p>
          <a:p>
            <a:pPr marL="1200150" lvl="2" indent="-285750">
              <a:buFont typeface="Arial" panose="020B0604020202020204" pitchFamily="34" charset="0"/>
              <a:buChar char="•"/>
            </a:pPr>
            <a:r>
              <a:rPr lang="en-US" dirty="0"/>
              <a:t>This is a picture of how we are saved</a:t>
            </a:r>
            <a:r>
              <a:rPr lang="en-US" dirty="0" smtClean="0"/>
              <a:t>.</a:t>
            </a:r>
            <a:endParaRPr lang="en-US" dirty="0"/>
          </a:p>
        </p:txBody>
      </p:sp>
    </p:spTree>
    <p:extLst>
      <p:ext uri="{BB962C8B-B14F-4D97-AF65-F5344CB8AC3E}">
        <p14:creationId xmlns:p14="http://schemas.microsoft.com/office/powerpoint/2010/main" val="1327441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381000"/>
            <a:ext cx="8610600" cy="1754326"/>
          </a:xfrm>
          <a:prstGeom prst="rect">
            <a:avLst/>
          </a:prstGeom>
          <a:solidFill>
            <a:schemeClr val="bg1"/>
          </a:solidFill>
        </p:spPr>
        <p:txBody>
          <a:bodyPr wrap="square">
            <a:spAutoFit/>
          </a:bodyPr>
          <a:lstStyle/>
          <a:p>
            <a:r>
              <a:rPr lang="en-US" sz="2400" b="1" u="sng" dirty="0"/>
              <a:t>MAIN POINTS</a:t>
            </a:r>
            <a:endParaRPr lang="en-US" sz="2400" dirty="0"/>
          </a:p>
          <a:p>
            <a:pPr lvl="0"/>
            <a:r>
              <a:rPr lang="en-US" sz="2400" b="1" dirty="0" smtClean="0"/>
              <a:t>Salvation </a:t>
            </a:r>
            <a:r>
              <a:rPr lang="en-US" sz="2400" b="1" dirty="0"/>
              <a:t>by Grace through faith excludes </a:t>
            </a:r>
            <a:r>
              <a:rPr lang="en-US" sz="2400" b="1" dirty="0" smtClean="0"/>
              <a:t>boasting</a:t>
            </a:r>
          </a:p>
          <a:p>
            <a:pPr marL="342900" lvl="0" indent="-342900">
              <a:buFont typeface="Arial" panose="020B0604020202020204" pitchFamily="34" charset="0"/>
              <a:buChar char="•"/>
            </a:pPr>
            <a:r>
              <a:rPr lang="en-US" sz="2000" dirty="0" smtClean="0"/>
              <a:t>Rom</a:t>
            </a:r>
            <a:r>
              <a:rPr lang="en-US" sz="2000" dirty="0"/>
              <a:t>. </a:t>
            </a:r>
            <a:r>
              <a:rPr lang="en-US" sz="2000" dirty="0" smtClean="0"/>
              <a:t>4</a:t>
            </a:r>
          </a:p>
          <a:p>
            <a:pPr marL="342900" lvl="0" indent="-342900">
              <a:buFont typeface="Arial" panose="020B0604020202020204" pitchFamily="34" charset="0"/>
              <a:buChar char="•"/>
            </a:pPr>
            <a:r>
              <a:rPr lang="en-US" sz="2000" dirty="0" smtClean="0"/>
              <a:t>Eph</a:t>
            </a:r>
            <a:r>
              <a:rPr lang="en-US" sz="2000" dirty="0"/>
              <a:t>. </a:t>
            </a:r>
            <a:r>
              <a:rPr lang="en-US" sz="2000" dirty="0" smtClean="0"/>
              <a:t>2</a:t>
            </a:r>
          </a:p>
          <a:p>
            <a:pPr marL="342900" lvl="0" indent="-342900">
              <a:buFont typeface="Arial" panose="020B0604020202020204" pitchFamily="34" charset="0"/>
              <a:buChar char="•"/>
            </a:pPr>
            <a:r>
              <a:rPr lang="en-US" sz="2000" dirty="0" smtClean="0"/>
              <a:t>Gideon</a:t>
            </a:r>
            <a:endParaRPr lang="en-US" dirty="0"/>
          </a:p>
        </p:txBody>
      </p:sp>
    </p:spTree>
    <p:extLst>
      <p:ext uri="{BB962C8B-B14F-4D97-AF65-F5344CB8AC3E}">
        <p14:creationId xmlns:p14="http://schemas.microsoft.com/office/powerpoint/2010/main" val="974095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2"/>
          <p:cNvSpPr>
            <a:spLocks noGrp="1" noChangeArrowheads="1"/>
          </p:cNvSpPr>
          <p:nvPr>
            <p:ph type="ctrTitle"/>
          </p:nvPr>
        </p:nvSpPr>
        <p:spPr>
          <a:xfrm>
            <a:off x="762000" y="228600"/>
            <a:ext cx="7772400" cy="1143000"/>
          </a:xfrm>
        </p:spPr>
        <p:txBody>
          <a:bodyPr/>
          <a:lstStyle/>
          <a:p>
            <a:r>
              <a:rPr lang="en-US" sz="3200">
                <a:latin typeface="Arial" charset="0"/>
              </a:rPr>
              <a:t>WHO NEEDS SALVATION?</a:t>
            </a:r>
          </a:p>
        </p:txBody>
      </p:sp>
      <p:sp>
        <p:nvSpPr>
          <p:cNvPr id="141315" name="Rectangle 3"/>
          <p:cNvSpPr>
            <a:spLocks noGrp="1" noChangeArrowheads="1"/>
          </p:cNvSpPr>
          <p:nvPr>
            <p:ph type="subTitle" idx="1"/>
          </p:nvPr>
        </p:nvSpPr>
        <p:spPr>
          <a:xfrm>
            <a:off x="2362200" y="4876800"/>
            <a:ext cx="6400800" cy="1447800"/>
          </a:xfrm>
        </p:spPr>
        <p:txBody>
          <a:bodyPr>
            <a:normAutofit lnSpcReduction="10000"/>
          </a:bodyPr>
          <a:lstStyle/>
          <a:p>
            <a:r>
              <a:rPr lang="en-US">
                <a:latin typeface="Arial" charset="0"/>
              </a:rPr>
              <a:t>MIGHT THE MAN IN THE PIT SAVE HIMSELF BY HIS WORKS?</a:t>
            </a:r>
          </a:p>
        </p:txBody>
      </p:sp>
      <p:graphicFrame>
        <p:nvGraphicFramePr>
          <p:cNvPr id="194560" name="Object 0"/>
          <p:cNvGraphicFramePr>
            <a:graphicFrameLocks noChangeAspect="1"/>
          </p:cNvGraphicFramePr>
          <p:nvPr/>
        </p:nvGraphicFramePr>
        <p:xfrm>
          <a:off x="2514600" y="1600200"/>
          <a:ext cx="4648200" cy="3087688"/>
        </p:xfrm>
        <a:graphic>
          <a:graphicData uri="http://schemas.openxmlformats.org/presentationml/2006/ole">
            <mc:AlternateContent xmlns:mc="http://schemas.openxmlformats.org/markup-compatibility/2006">
              <mc:Choice xmlns:v="urn:schemas-microsoft-com:vml" Requires="v">
                <p:oleObj spid="_x0000_s1069" name="Bitmap Image" r:id="rId3" imgW="2952381" imgH="1961905" progId="Paint.Picture">
                  <p:embed/>
                </p:oleObj>
              </mc:Choice>
              <mc:Fallback>
                <p:oleObj name="Bitmap Image" r:id="rId3" imgW="2952381" imgH="1961905"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1600200"/>
                        <a:ext cx="4648200" cy="308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TextBox 4"/>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310448496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131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19200" y="457200"/>
            <a:ext cx="6705600" cy="274320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latin typeface="Palatino Linotype" panose="02040502050505030304" pitchFamily="18" charset="0"/>
                <a:cs typeface="Aharoni" panose="02010803020104030203" pitchFamily="2" charset="-79"/>
              </a:rPr>
              <a:t>For </a:t>
            </a:r>
            <a:r>
              <a:rPr lang="en-US" sz="2800" u="sng" dirty="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through faith</a:t>
            </a:r>
            <a:r>
              <a:rPr lang="en-US" sz="2800" dirty="0">
                <a:latin typeface="Palatino Linotype" panose="02040502050505030304" pitchFamily="18" charset="0"/>
                <a:cs typeface="Aharoni" panose="02010803020104030203" pitchFamily="2" charset="-79"/>
              </a:rPr>
              <a:t> </a:t>
            </a:r>
            <a:r>
              <a:rPr lang="en-US" sz="2800" dirty="0">
                <a:solidFill>
                  <a:srgbClr val="FFFF00"/>
                </a:solidFill>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you have been saved</a:t>
            </a:r>
            <a:r>
              <a:rPr lang="en-US" sz="2800" dirty="0">
                <a:latin typeface="Palatino Linotype" panose="02040502050505030304" pitchFamily="18" charset="0"/>
                <a:cs typeface="Aharoni" panose="02010803020104030203" pitchFamily="2" charset="-79"/>
              </a:rPr>
              <a:t> </a:t>
            </a:r>
            <a:r>
              <a:rPr lang="en-US" sz="2800" u="sng" dirty="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by </a:t>
            </a:r>
            <a:r>
              <a:rPr lang="en-US" sz="2800" u="sng" dirty="0" smtClean="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the grace</a:t>
            </a:r>
            <a:r>
              <a:rPr lang="en-US" sz="2800" dirty="0">
                <a:latin typeface="Palatino Linotype" panose="02040502050505030304" pitchFamily="18" charset="0"/>
                <a:cs typeface="Aharoni" panose="02010803020104030203" pitchFamily="2" charset="-79"/>
              </a:rPr>
              <a:t>, and this not of yourselves, it is God's gift; </a:t>
            </a:r>
            <a:r>
              <a:rPr lang="en-US" sz="2800" dirty="0" smtClean="0">
                <a:latin typeface="Palatino Linotype" panose="02040502050505030304" pitchFamily="18" charset="0"/>
                <a:cs typeface="Aharoni" panose="02010803020104030203" pitchFamily="2" charset="-79"/>
              </a:rPr>
              <a:t>not </a:t>
            </a:r>
            <a:r>
              <a:rPr lang="en-US" sz="2800" dirty="0">
                <a:latin typeface="Palatino Linotype" panose="02040502050505030304" pitchFamily="18" charset="0"/>
                <a:cs typeface="Aharoni" panose="02010803020104030203" pitchFamily="2" charset="-79"/>
              </a:rPr>
              <a:t>of works, that no one should boast</a:t>
            </a:r>
            <a:r>
              <a:rPr lang="en-US" sz="2800" dirty="0" smtClean="0">
                <a:latin typeface="Palatino Linotype" panose="02040502050505030304" pitchFamily="18" charset="0"/>
                <a:cs typeface="Aharoni" panose="02010803020104030203" pitchFamily="2" charset="-79"/>
              </a:rPr>
              <a:t>.</a:t>
            </a:r>
            <a:endParaRPr lang="en-US" dirty="0">
              <a:latin typeface="Palatino Linotype" panose="02040502050505030304" pitchFamily="18" charset="0"/>
              <a:cs typeface="Aharoni" panose="02010803020104030203" pitchFamily="2" charset="-79"/>
            </a:endParaRPr>
          </a:p>
        </p:txBody>
      </p:sp>
      <p:sp>
        <p:nvSpPr>
          <p:cNvPr id="2" name="AutoShape 4"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155575" y="-7318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6"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307975" y="-5794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460375" y="-4270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10"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612775" y="-2746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07585687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6" name="Rectangle 2"/>
          <p:cNvSpPr>
            <a:spLocks noGrp="1" noChangeArrowheads="1"/>
          </p:cNvSpPr>
          <p:nvPr>
            <p:ph type="ctrTitle"/>
          </p:nvPr>
        </p:nvSpPr>
        <p:spPr>
          <a:xfrm>
            <a:off x="762000" y="228600"/>
            <a:ext cx="7772400" cy="1143000"/>
          </a:xfrm>
        </p:spPr>
        <p:txBody>
          <a:bodyPr/>
          <a:lstStyle/>
          <a:p>
            <a:r>
              <a:rPr lang="en-US" sz="3200">
                <a:latin typeface="Arial" charset="0"/>
              </a:rPr>
              <a:t>CAN THIS MAN SAVE HIMSELF?</a:t>
            </a:r>
          </a:p>
        </p:txBody>
      </p:sp>
      <p:sp>
        <p:nvSpPr>
          <p:cNvPr id="144387" name="Rectangle 3"/>
          <p:cNvSpPr>
            <a:spLocks noGrp="1" noChangeArrowheads="1"/>
          </p:cNvSpPr>
          <p:nvPr>
            <p:ph type="subTitle" idx="1"/>
          </p:nvPr>
        </p:nvSpPr>
        <p:spPr>
          <a:xfrm>
            <a:off x="2362200" y="5181600"/>
            <a:ext cx="6400800" cy="1143000"/>
          </a:xfrm>
        </p:spPr>
        <p:txBody>
          <a:bodyPr>
            <a:normAutofit lnSpcReduction="10000"/>
          </a:bodyPr>
          <a:lstStyle/>
          <a:p>
            <a:r>
              <a:rPr lang="en-US">
                <a:latin typeface="Arial" charset="0"/>
              </a:rPr>
              <a:t>IMPOSSIBLE.</a:t>
            </a:r>
          </a:p>
          <a:p>
            <a:r>
              <a:rPr lang="en-US">
                <a:latin typeface="Arial" charset="0"/>
              </a:rPr>
              <a:t>THIS MAN NEEDS A SAVIOR.</a:t>
            </a:r>
          </a:p>
        </p:txBody>
      </p:sp>
      <p:graphicFrame>
        <p:nvGraphicFramePr>
          <p:cNvPr id="195584" name="Object 1024"/>
          <p:cNvGraphicFramePr>
            <a:graphicFrameLocks noChangeAspect="1"/>
          </p:cNvGraphicFramePr>
          <p:nvPr/>
        </p:nvGraphicFramePr>
        <p:xfrm>
          <a:off x="3124200" y="1447800"/>
          <a:ext cx="3657600" cy="3589338"/>
        </p:xfrm>
        <a:graphic>
          <a:graphicData uri="http://schemas.openxmlformats.org/presentationml/2006/ole">
            <mc:AlternateContent xmlns:mc="http://schemas.openxmlformats.org/markup-compatibility/2006">
              <mc:Choice xmlns:v="urn:schemas-microsoft-com:vml" Requires="v">
                <p:oleObj spid="_x0000_s2093" name="Bitmap Image" r:id="rId3" imgW="2580952" imgH="2534004" progId="Paint.Picture">
                  <p:embed/>
                </p:oleObj>
              </mc:Choice>
              <mc:Fallback>
                <p:oleObj name="Bitmap Image" r:id="rId3" imgW="2580952" imgH="2534004"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1447800"/>
                        <a:ext cx="3657600" cy="358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TextBox 4"/>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224287754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4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4438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62" name="Rectangle 2"/>
          <p:cNvSpPr>
            <a:spLocks noGrp="1" noChangeArrowheads="1"/>
          </p:cNvSpPr>
          <p:nvPr>
            <p:ph type="ctrTitle"/>
          </p:nvPr>
        </p:nvSpPr>
        <p:spPr>
          <a:xfrm>
            <a:off x="762000" y="228600"/>
            <a:ext cx="7772400" cy="1143000"/>
          </a:xfrm>
        </p:spPr>
        <p:txBody>
          <a:bodyPr/>
          <a:lstStyle/>
          <a:p>
            <a:r>
              <a:rPr lang="en-US" sz="3200">
                <a:latin typeface="Arial" charset="0"/>
              </a:rPr>
              <a:t>CAN THIS MAN SAVE HIMSELF?</a:t>
            </a:r>
          </a:p>
        </p:txBody>
      </p:sp>
      <p:sp>
        <p:nvSpPr>
          <p:cNvPr id="143363" name="Rectangle 3"/>
          <p:cNvSpPr>
            <a:spLocks noGrp="1" noChangeArrowheads="1"/>
          </p:cNvSpPr>
          <p:nvPr>
            <p:ph type="subTitle" idx="1"/>
          </p:nvPr>
        </p:nvSpPr>
        <p:spPr>
          <a:xfrm>
            <a:off x="2362200" y="5181600"/>
            <a:ext cx="6400800" cy="1143000"/>
          </a:xfrm>
        </p:spPr>
        <p:txBody>
          <a:bodyPr>
            <a:normAutofit lnSpcReduction="10000"/>
          </a:bodyPr>
          <a:lstStyle/>
          <a:p>
            <a:r>
              <a:rPr lang="en-US">
                <a:latin typeface="Arial" charset="0"/>
              </a:rPr>
              <a:t>IMPOSSIBLE.</a:t>
            </a:r>
          </a:p>
          <a:p>
            <a:r>
              <a:rPr lang="en-US">
                <a:latin typeface="Arial" charset="0"/>
              </a:rPr>
              <a:t>THIS MAN NEEDS A SAVIOR.</a:t>
            </a:r>
          </a:p>
        </p:txBody>
      </p:sp>
      <p:graphicFrame>
        <p:nvGraphicFramePr>
          <p:cNvPr id="196608" name="Object 1024"/>
          <p:cNvGraphicFramePr>
            <a:graphicFrameLocks noChangeAspect="1"/>
          </p:cNvGraphicFramePr>
          <p:nvPr/>
        </p:nvGraphicFramePr>
        <p:xfrm>
          <a:off x="3124200" y="1447800"/>
          <a:ext cx="3657600" cy="3589338"/>
        </p:xfrm>
        <a:graphic>
          <a:graphicData uri="http://schemas.openxmlformats.org/presentationml/2006/ole">
            <mc:AlternateContent xmlns:mc="http://schemas.openxmlformats.org/markup-compatibility/2006">
              <mc:Choice xmlns:v="urn:schemas-microsoft-com:vml" Requires="v">
                <p:oleObj spid="_x0000_s3117" name="Bitmap Image" r:id="rId3" imgW="2580952" imgH="2534004" progId="Paint.Picture">
                  <p:embed/>
                </p:oleObj>
              </mc:Choice>
              <mc:Fallback>
                <p:oleObj name="Bitmap Image" r:id="rId3" imgW="2580952" imgH="2534004"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1447800"/>
                        <a:ext cx="3657600" cy="358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3368" name="Text Box 8"/>
          <p:cNvSpPr txBox="1">
            <a:spLocks noChangeArrowheads="1"/>
          </p:cNvSpPr>
          <p:nvPr/>
        </p:nvSpPr>
        <p:spPr bwMode="auto">
          <a:xfrm>
            <a:off x="228600" y="1143000"/>
            <a:ext cx="3581400" cy="2100263"/>
          </a:xfrm>
          <a:prstGeom prst="rect">
            <a:avLst/>
          </a:prstGeom>
          <a:solidFill>
            <a:schemeClr val="hlink"/>
          </a:solidFill>
          <a:ln w="57150" cmpd="thinThick">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spcBef>
                <a:spcPct val="50000"/>
              </a:spcBef>
            </a:pPr>
            <a:r>
              <a:rPr lang="en-US" sz="3200" b="1" dirty="0">
                <a:latin typeface="Arial" charset="0"/>
              </a:rPr>
              <a:t>Saved:</a:t>
            </a:r>
            <a:r>
              <a:rPr lang="en-US" sz="3200" dirty="0">
                <a:latin typeface="Arial" charset="0"/>
              </a:rPr>
              <a:t>  </a:t>
            </a:r>
          </a:p>
          <a:p>
            <a:pPr>
              <a:spcBef>
                <a:spcPct val="50000"/>
              </a:spcBef>
              <a:buFontTx/>
              <a:buChar char="•"/>
            </a:pPr>
            <a:r>
              <a:rPr lang="en-US" sz="3200" b="1" dirty="0">
                <a:solidFill>
                  <a:srgbClr val="CC3300"/>
                </a:solidFill>
                <a:latin typeface="Arial" charset="0"/>
              </a:rPr>
              <a:t>“by mercy”</a:t>
            </a:r>
            <a:endParaRPr lang="en-US" sz="3200" dirty="0">
              <a:latin typeface="Arial" charset="0"/>
            </a:endParaRPr>
          </a:p>
          <a:p>
            <a:pPr>
              <a:spcBef>
                <a:spcPct val="50000"/>
              </a:spcBef>
              <a:buFontTx/>
              <a:buChar char="•"/>
            </a:pPr>
            <a:r>
              <a:rPr lang="en-US" sz="3200" b="1" dirty="0">
                <a:solidFill>
                  <a:srgbClr val="000099"/>
                </a:solidFill>
                <a:latin typeface="Arial" charset="0"/>
              </a:rPr>
              <a:t>“through faith”</a:t>
            </a:r>
            <a:endParaRPr lang="en-US" sz="3200" dirty="0">
              <a:latin typeface="Arial" charset="0"/>
            </a:endParaRPr>
          </a:p>
        </p:txBody>
      </p:sp>
      <p:sp>
        <p:nvSpPr>
          <p:cNvPr id="143370" name="Text Box 10"/>
          <p:cNvSpPr txBox="1">
            <a:spLocks noChangeArrowheads="1"/>
          </p:cNvSpPr>
          <p:nvPr/>
        </p:nvSpPr>
        <p:spPr bwMode="auto">
          <a:xfrm>
            <a:off x="228600" y="3581400"/>
            <a:ext cx="3581400" cy="2098675"/>
          </a:xfrm>
          <a:prstGeom prst="rect">
            <a:avLst/>
          </a:prstGeom>
          <a:solidFill>
            <a:schemeClr val="hlink"/>
          </a:solidFill>
          <a:ln w="57150" cmpd="thinThick">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spAutoFit/>
          </a:bodyPr>
          <a:lstStyle/>
          <a:p>
            <a:pPr>
              <a:spcBef>
                <a:spcPct val="50000"/>
              </a:spcBef>
            </a:pPr>
            <a:r>
              <a:rPr lang="en-US" sz="3200" dirty="0" err="1">
                <a:latin typeface="Arial" charset="0"/>
              </a:rPr>
              <a:t>nec</a:t>
            </a:r>
            <a:r>
              <a:rPr lang="en-US" sz="3200" dirty="0">
                <a:latin typeface="Arial" charset="0"/>
              </a:rPr>
              <a:t>. to  respond;  cf. Acts 2.40 (in a</a:t>
            </a:r>
            <a:r>
              <a:rPr lang="en-US" sz="3200" i="1" dirty="0">
                <a:latin typeface="Arial" charset="0"/>
              </a:rPr>
              <a:t> secondary sense</a:t>
            </a:r>
            <a:r>
              <a:rPr lang="en-US" sz="3200" dirty="0">
                <a:latin typeface="Arial" charset="0"/>
              </a:rPr>
              <a:t>):</a:t>
            </a:r>
            <a:r>
              <a:rPr lang="en-US" sz="3200" i="1" dirty="0">
                <a:latin typeface="Arial" charset="0"/>
              </a:rPr>
              <a:t> </a:t>
            </a:r>
            <a:r>
              <a:rPr lang="en-US" sz="3200" dirty="0">
                <a:latin typeface="Arial" charset="0"/>
              </a:rPr>
              <a:t>    “save yourselves”</a:t>
            </a:r>
          </a:p>
        </p:txBody>
      </p:sp>
      <p:sp>
        <p:nvSpPr>
          <p:cNvPr id="7" name="TextBox 6"/>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160727311"/>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43368"/>
                                        </p:tgtEl>
                                        <p:attrNameLst>
                                          <p:attrName>style.visibility</p:attrName>
                                        </p:attrNameLst>
                                      </p:cBhvr>
                                      <p:to>
                                        <p:strVal val="visible"/>
                                      </p:to>
                                    </p:set>
                                    <p:animEffect transition="in" filter="wipe(up)">
                                      <p:cBhvr>
                                        <p:cTn id="7" dur="500"/>
                                        <p:tgtEl>
                                          <p:spTgt spid="14336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43370"/>
                                        </p:tgtEl>
                                        <p:attrNameLst>
                                          <p:attrName>style.visibility</p:attrName>
                                        </p:attrNameLst>
                                      </p:cBhvr>
                                      <p:to>
                                        <p:strVal val="visible"/>
                                      </p:to>
                                    </p:set>
                                    <p:animEffect transition="in" filter="wipe(up)">
                                      <p:cBhvr>
                                        <p:cTn id="12" dur="500"/>
                                        <p:tgtEl>
                                          <p:spTgt spid="1433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8" grpId="0" animBg="1" autoUpdateAnimBg="0"/>
      <p:bldP spid="143370" grpId="0" animBg="1"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534400" cy="5867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010" name="Rectangle 2"/>
          <p:cNvSpPr>
            <a:spLocks noGrp="1" noChangeArrowheads="1"/>
          </p:cNvSpPr>
          <p:nvPr>
            <p:ph type="title"/>
          </p:nvPr>
        </p:nvSpPr>
        <p:spPr>
          <a:xfrm>
            <a:off x="685800" y="228600"/>
            <a:ext cx="7772400" cy="685800"/>
          </a:xfrm>
        </p:spPr>
        <p:txBody>
          <a:bodyPr/>
          <a:lstStyle/>
          <a:p>
            <a:r>
              <a:rPr lang="en-US" sz="3600" b="1">
                <a:solidFill>
                  <a:srgbClr val="CC3300"/>
                </a:solidFill>
                <a:latin typeface="Tahoma" pitchFamily="34" charset="0"/>
              </a:rPr>
              <a:t>Primary</a:t>
            </a:r>
            <a:r>
              <a:rPr lang="en-US" sz="3600" b="1">
                <a:latin typeface="Tahoma" pitchFamily="34" charset="0"/>
              </a:rPr>
              <a:t>        |    </a:t>
            </a:r>
            <a:r>
              <a:rPr lang="en-US" sz="3600" b="1">
                <a:solidFill>
                  <a:schemeClr val="accent2"/>
                </a:solidFill>
                <a:latin typeface="Tahoma" pitchFamily="34" charset="0"/>
              </a:rPr>
              <a:t>Secondary</a:t>
            </a:r>
            <a:endParaRPr lang="en-US" sz="3600" b="1">
              <a:latin typeface="Tahoma" pitchFamily="34" charset="0"/>
            </a:endParaRPr>
          </a:p>
        </p:txBody>
      </p:sp>
      <p:sp>
        <p:nvSpPr>
          <p:cNvPr id="171011" name="Rectangle 3"/>
          <p:cNvSpPr>
            <a:spLocks noGrp="1" noChangeArrowheads="1"/>
          </p:cNvSpPr>
          <p:nvPr>
            <p:ph type="body" sz="half" idx="1"/>
          </p:nvPr>
        </p:nvSpPr>
        <p:spPr>
          <a:xfrm>
            <a:off x="304800" y="1143000"/>
            <a:ext cx="4191000" cy="4953000"/>
          </a:xfrm>
          <a:solidFill>
            <a:schemeClr val="bg1"/>
          </a:solidFill>
        </p:spPr>
        <p:txBody>
          <a:bodyPr>
            <a:normAutofit/>
          </a:bodyPr>
          <a:lstStyle/>
          <a:p>
            <a:r>
              <a:rPr lang="en-US" sz="2400" b="1" u="sng" dirty="0">
                <a:solidFill>
                  <a:srgbClr val="CC3300"/>
                </a:solidFill>
                <a:latin typeface="Tahoma" pitchFamily="34" charset="0"/>
              </a:rPr>
              <a:t>by grace</a:t>
            </a:r>
            <a:r>
              <a:rPr lang="en-US" sz="2400" b="1" dirty="0">
                <a:latin typeface="Tahoma" pitchFamily="34" charset="0"/>
              </a:rPr>
              <a:t> </a:t>
            </a:r>
            <a:r>
              <a:rPr lang="en-US" sz="2400" b="1" dirty="0">
                <a:solidFill>
                  <a:srgbClr val="CC3300"/>
                </a:solidFill>
                <a:latin typeface="Tahoma" pitchFamily="34" charset="0"/>
              </a:rPr>
              <a:t>are ye saved … not of yourselves ... </a:t>
            </a:r>
            <a:r>
              <a:rPr lang="en-US" sz="2400" b="1" u="sng" dirty="0">
                <a:solidFill>
                  <a:srgbClr val="CC3300"/>
                </a:solidFill>
                <a:latin typeface="Tahoma" pitchFamily="34" charset="0"/>
              </a:rPr>
              <a:t>not of works</a:t>
            </a:r>
            <a:r>
              <a:rPr lang="en-US" sz="2400" b="1" dirty="0">
                <a:solidFill>
                  <a:srgbClr val="CC3300"/>
                </a:solidFill>
                <a:latin typeface="Tahoma" pitchFamily="34" charset="0"/>
              </a:rPr>
              <a:t>   </a:t>
            </a:r>
            <a:r>
              <a:rPr lang="en-US" sz="2400" dirty="0" smtClean="0">
                <a:latin typeface="Tahoma" pitchFamily="34" charset="0"/>
              </a:rPr>
              <a:t>Eph.2:8-9</a:t>
            </a:r>
          </a:p>
          <a:p>
            <a:endParaRPr lang="en-US" sz="2400" dirty="0">
              <a:solidFill>
                <a:srgbClr val="CC3300"/>
              </a:solidFill>
              <a:latin typeface="Tahoma" pitchFamily="34" charset="0"/>
            </a:endParaRPr>
          </a:p>
          <a:p>
            <a:r>
              <a:rPr lang="en-US" sz="2400" b="1" dirty="0">
                <a:solidFill>
                  <a:srgbClr val="CC3300"/>
                </a:solidFill>
                <a:latin typeface="Tahoma" pitchFamily="34" charset="0"/>
              </a:rPr>
              <a:t>Who then can be saved?… With man this is </a:t>
            </a:r>
            <a:r>
              <a:rPr lang="en-US" sz="2400" b="1" u="sng" dirty="0">
                <a:solidFill>
                  <a:srgbClr val="CC3300"/>
                </a:solidFill>
                <a:latin typeface="Tahoma" pitchFamily="34" charset="0"/>
              </a:rPr>
              <a:t>impossible</a:t>
            </a:r>
            <a:r>
              <a:rPr lang="en-US" sz="2400" b="1" dirty="0">
                <a:solidFill>
                  <a:srgbClr val="CC3300"/>
                </a:solidFill>
                <a:latin typeface="Tahoma" pitchFamily="34" charset="0"/>
              </a:rPr>
              <a:t>   	</a:t>
            </a:r>
            <a:r>
              <a:rPr lang="en-US" sz="2400" dirty="0" smtClean="0">
                <a:latin typeface="Tahoma" pitchFamily="34" charset="0"/>
              </a:rPr>
              <a:t>Mt.19.26</a:t>
            </a:r>
          </a:p>
          <a:p>
            <a:endParaRPr lang="en-US" sz="2400" b="1" dirty="0">
              <a:solidFill>
                <a:srgbClr val="CC3300"/>
              </a:solidFill>
              <a:latin typeface="Tahoma" pitchFamily="34" charset="0"/>
            </a:endParaRPr>
          </a:p>
          <a:p>
            <a:r>
              <a:rPr lang="en-US" sz="2400" b="1" u="sng" dirty="0">
                <a:solidFill>
                  <a:srgbClr val="CC3300"/>
                </a:solidFill>
                <a:latin typeface="Tahoma" pitchFamily="34" charset="0"/>
              </a:rPr>
              <a:t>not by works</a:t>
            </a:r>
            <a:r>
              <a:rPr lang="en-US" sz="2400" b="1" dirty="0">
                <a:solidFill>
                  <a:srgbClr val="CC3300"/>
                </a:solidFill>
                <a:latin typeface="Tahoma" pitchFamily="34" charset="0"/>
              </a:rPr>
              <a:t>…but acc. to mercy          	</a:t>
            </a:r>
            <a:r>
              <a:rPr lang="en-US" sz="2400" dirty="0" smtClean="0">
                <a:latin typeface="Tahoma" pitchFamily="34" charset="0"/>
              </a:rPr>
              <a:t>Tt.3:5</a:t>
            </a:r>
            <a:endParaRPr lang="en-US" sz="2400" b="1" dirty="0">
              <a:solidFill>
                <a:srgbClr val="CC3300"/>
              </a:solidFill>
              <a:latin typeface="Tahoma" pitchFamily="34" charset="0"/>
            </a:endParaRPr>
          </a:p>
        </p:txBody>
      </p:sp>
      <p:sp>
        <p:nvSpPr>
          <p:cNvPr id="171012" name="Rectangle 4"/>
          <p:cNvSpPr>
            <a:spLocks noGrp="1" noChangeArrowheads="1"/>
          </p:cNvSpPr>
          <p:nvPr>
            <p:ph type="body" sz="half" idx="2"/>
          </p:nvPr>
        </p:nvSpPr>
        <p:spPr>
          <a:xfrm>
            <a:off x="4648200" y="1143000"/>
            <a:ext cx="4114800" cy="4953000"/>
          </a:xfrm>
          <a:solidFill>
            <a:schemeClr val="bg1"/>
          </a:solidFill>
        </p:spPr>
        <p:txBody>
          <a:bodyPr>
            <a:noAutofit/>
          </a:bodyPr>
          <a:lstStyle/>
          <a:p>
            <a:r>
              <a:rPr lang="en-US" sz="2400" u="sng" dirty="0">
                <a:solidFill>
                  <a:schemeClr val="accent2"/>
                </a:solidFill>
                <a:latin typeface="Tahoma" pitchFamily="34" charset="0"/>
              </a:rPr>
              <a:t>save yourselves</a:t>
            </a:r>
            <a:r>
              <a:rPr lang="en-US" sz="2400" dirty="0">
                <a:solidFill>
                  <a:schemeClr val="accent2"/>
                </a:solidFill>
                <a:latin typeface="Tahoma" pitchFamily="34" charset="0"/>
              </a:rPr>
              <a:t> from the crooked generation     			</a:t>
            </a:r>
            <a:r>
              <a:rPr lang="en-US" sz="2400" dirty="0" smtClean="0">
                <a:latin typeface="Tahoma" pitchFamily="34" charset="0"/>
              </a:rPr>
              <a:t>Acts.2:40</a:t>
            </a:r>
            <a:endParaRPr lang="en-US" sz="2400" dirty="0">
              <a:solidFill>
                <a:schemeClr val="accent2"/>
              </a:solidFill>
              <a:latin typeface="Tahoma" pitchFamily="34" charset="0"/>
            </a:endParaRPr>
          </a:p>
          <a:p>
            <a:endParaRPr lang="en-US" sz="2400" dirty="0" smtClean="0">
              <a:solidFill>
                <a:schemeClr val="accent2"/>
              </a:solidFill>
              <a:latin typeface="Tahoma" pitchFamily="34" charset="0"/>
            </a:endParaRPr>
          </a:p>
          <a:p>
            <a:r>
              <a:rPr lang="en-US" sz="2400" dirty="0" smtClean="0">
                <a:solidFill>
                  <a:schemeClr val="accent2"/>
                </a:solidFill>
                <a:latin typeface="Tahoma" pitchFamily="34" charset="0"/>
              </a:rPr>
              <a:t>like </a:t>
            </a:r>
            <a:r>
              <a:rPr lang="en-US" sz="2400" dirty="0">
                <a:solidFill>
                  <a:schemeClr val="accent2"/>
                </a:solidFill>
                <a:latin typeface="Tahoma" pitchFamily="34" charset="0"/>
              </a:rPr>
              <a:t>figure whereunto </a:t>
            </a:r>
            <a:r>
              <a:rPr lang="en-US" sz="2400" u="sng" dirty="0">
                <a:solidFill>
                  <a:schemeClr val="accent2"/>
                </a:solidFill>
                <a:latin typeface="Tahoma" pitchFamily="34" charset="0"/>
              </a:rPr>
              <a:t>baptism doth also now save </a:t>
            </a:r>
            <a:r>
              <a:rPr lang="en-US" sz="2400" u="sng" dirty="0" smtClean="0">
                <a:solidFill>
                  <a:schemeClr val="accent2"/>
                </a:solidFill>
                <a:latin typeface="Tahoma" pitchFamily="34" charset="0"/>
              </a:rPr>
              <a:t>us</a:t>
            </a:r>
            <a:r>
              <a:rPr lang="en-US" sz="2400" dirty="0" smtClean="0">
                <a:solidFill>
                  <a:schemeClr val="accent2"/>
                </a:solidFill>
                <a:latin typeface="Tahoma" pitchFamily="34" charset="0"/>
              </a:rPr>
              <a:t>”	</a:t>
            </a:r>
            <a:r>
              <a:rPr lang="en-US" sz="2400" dirty="0" smtClean="0">
                <a:latin typeface="Tahoma" pitchFamily="34" charset="0"/>
              </a:rPr>
              <a:t>1Ptr.3:21</a:t>
            </a:r>
          </a:p>
          <a:p>
            <a:endParaRPr lang="en-US" sz="2400" dirty="0">
              <a:solidFill>
                <a:schemeClr val="accent2"/>
              </a:solidFill>
              <a:latin typeface="Tahoma" pitchFamily="34" charset="0"/>
            </a:endParaRPr>
          </a:p>
          <a:p>
            <a:r>
              <a:rPr lang="en-US" sz="2400" dirty="0">
                <a:solidFill>
                  <a:schemeClr val="accent2"/>
                </a:solidFill>
                <a:latin typeface="Tahoma" pitchFamily="34" charset="0"/>
              </a:rPr>
              <a:t>“in doing this </a:t>
            </a:r>
            <a:r>
              <a:rPr lang="en-US" sz="2400" u="sng" dirty="0">
                <a:solidFill>
                  <a:schemeClr val="accent2"/>
                </a:solidFill>
                <a:latin typeface="Tahoma" pitchFamily="34" charset="0"/>
              </a:rPr>
              <a:t>you will save both yourself</a:t>
            </a:r>
            <a:r>
              <a:rPr lang="en-US" sz="2400" dirty="0">
                <a:solidFill>
                  <a:schemeClr val="accent2"/>
                </a:solidFill>
                <a:latin typeface="Tahoma" pitchFamily="34" charset="0"/>
              </a:rPr>
              <a:t> and them that hear you”  </a:t>
            </a:r>
            <a:r>
              <a:rPr lang="en-US" sz="2400" dirty="0" smtClean="0">
                <a:latin typeface="Tahoma" pitchFamily="34" charset="0"/>
              </a:rPr>
              <a:t>1Tim.4:16</a:t>
            </a:r>
            <a:endParaRPr lang="en-US" sz="2400" dirty="0">
              <a:solidFill>
                <a:schemeClr val="accent2"/>
              </a:solidFill>
              <a:latin typeface="Tahoma" pitchFamily="34" charset="0"/>
            </a:endParaRPr>
          </a:p>
        </p:txBody>
      </p:sp>
      <p:sp>
        <p:nvSpPr>
          <p:cNvPr id="6" name="TextBox 5"/>
          <p:cNvSpPr txBox="1"/>
          <p:nvPr/>
        </p:nvSpPr>
        <p:spPr>
          <a:xfrm>
            <a:off x="3420547" y="6248400"/>
            <a:ext cx="2294453" cy="369332"/>
          </a:xfrm>
          <a:prstGeom prst="rect">
            <a:avLst/>
          </a:prstGeom>
          <a:noFill/>
        </p:spPr>
        <p:txBody>
          <a:bodyPr wrap="square" rtlCol="0">
            <a:spAutoFit/>
          </a:bodyPr>
          <a:lstStyle/>
          <a:p>
            <a:pPr algn="ctr"/>
            <a:r>
              <a:rPr lang="en-US" dirty="0" smtClean="0"/>
              <a:t>Slide by Scott </a:t>
            </a:r>
            <a:r>
              <a:rPr lang="en-US" dirty="0" err="1" smtClean="0"/>
              <a:t>Smelser</a:t>
            </a:r>
            <a:endParaRPr lang="en-US" dirty="0"/>
          </a:p>
        </p:txBody>
      </p:sp>
    </p:spTree>
    <p:extLst>
      <p:ext uri="{BB962C8B-B14F-4D97-AF65-F5344CB8AC3E}">
        <p14:creationId xmlns:p14="http://schemas.microsoft.com/office/powerpoint/2010/main" val="389535240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sosceles Triangle 6"/>
          <p:cNvSpPr/>
          <p:nvPr/>
        </p:nvSpPr>
        <p:spPr>
          <a:xfrm rot="10800000">
            <a:off x="2061667" y="457200"/>
            <a:ext cx="4868266" cy="3475037"/>
          </a:xfrm>
          <a:prstGeom prst="triangle">
            <a:avLst/>
          </a:prstGeom>
          <a:gradFill flip="none" rotWithShape="1">
            <a:gsLst>
              <a:gs pos="5000">
                <a:schemeClr val="tx2">
                  <a:lumMod val="20000"/>
                  <a:lumOff val="80000"/>
                </a:schemeClr>
              </a:gs>
              <a:gs pos="15000">
                <a:schemeClr val="tx2">
                  <a:lumMod val="40000"/>
                  <a:lumOff val="60000"/>
                </a:schemeClr>
              </a:gs>
              <a:gs pos="25000">
                <a:schemeClr val="tx2">
                  <a:lumMod val="60000"/>
                  <a:lumOff val="40000"/>
                </a:schemeClr>
              </a:gs>
              <a:gs pos="35000">
                <a:schemeClr val="tx2">
                  <a:lumMod val="75000"/>
                </a:schemeClr>
              </a:gs>
              <a:gs pos="95000">
                <a:schemeClr val="tx2">
                  <a:lumMod val="20000"/>
                  <a:lumOff val="80000"/>
                </a:schemeClr>
              </a:gs>
              <a:gs pos="85000">
                <a:schemeClr val="tx2">
                  <a:lumMod val="40000"/>
                  <a:lumOff val="60000"/>
                </a:schemeClr>
              </a:gs>
              <a:gs pos="75000">
                <a:schemeClr val="tx2">
                  <a:lumMod val="60000"/>
                  <a:lumOff val="40000"/>
                </a:schemeClr>
              </a:gs>
              <a:gs pos="65000">
                <a:schemeClr val="tx2">
                  <a:lumMod val="75000"/>
                </a:schemeClr>
              </a:gs>
              <a:gs pos="55000">
                <a:srgbClr val="142E4F"/>
              </a:gs>
              <a:gs pos="45000">
                <a:schemeClr val="tx2">
                  <a:lumMod val="50000"/>
                </a:schemeClr>
              </a:gs>
            </a:gsLst>
            <a:lin ang="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sp>
        <p:nvSpPr>
          <p:cNvPr id="8" name="TextBox 7"/>
          <p:cNvSpPr txBox="1"/>
          <p:nvPr/>
        </p:nvSpPr>
        <p:spPr>
          <a:xfrm>
            <a:off x="3930444" y="457200"/>
            <a:ext cx="1115644" cy="830997"/>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GOD’S</a:t>
            </a:r>
          </a:p>
          <a:p>
            <a:pPr algn="ctr"/>
            <a:r>
              <a:rPr lang="en-US" sz="2400" b="1" dirty="0" smtClean="0">
                <a:solidFill>
                  <a:schemeClr val="bg1"/>
                </a:solidFill>
                <a:effectLst>
                  <a:outerShdw blurRad="38100" dist="38100" dir="2700000" algn="tl">
                    <a:srgbClr val="000000">
                      <a:alpha val="43137"/>
                    </a:srgbClr>
                  </a:outerShdw>
                </a:effectLst>
              </a:rPr>
              <a:t>WORD	</a:t>
            </a:r>
          </a:p>
        </p:txBody>
      </p:sp>
      <p:sp>
        <p:nvSpPr>
          <p:cNvPr id="9" name="Rectangle 8"/>
          <p:cNvSpPr/>
          <p:nvPr/>
        </p:nvSpPr>
        <p:spPr>
          <a:xfrm>
            <a:off x="5690799" y="4182070"/>
            <a:ext cx="3224601" cy="2308324"/>
          </a:xfrm>
          <a:prstGeom prst="rect">
            <a:avLst/>
          </a:prstGeom>
          <a:noFill/>
        </p:spPr>
        <p:txBody>
          <a:bodyPr wrap="none" lIns="91440" tIns="45720" rIns="91440" bIns="45720">
            <a:spAutoFit/>
          </a:bodyPr>
          <a:lstStyle/>
          <a:p>
            <a:pPr algn="r"/>
            <a:r>
              <a:rPr lang="en-US" sz="4000" b="1" cap="none" spc="0" dirty="0" smtClean="0">
                <a:ln w="17780" cmpd="sng">
                  <a:solidFill>
                    <a:srgbClr val="C00000"/>
                  </a:solidFill>
                  <a:prstDash val="solid"/>
                  <a:miter lim="800000"/>
                </a:ln>
                <a:solidFill>
                  <a:srgbClr val="FFFF00"/>
                </a:solidFill>
                <a:effectLst>
                  <a:outerShdw blurRad="50800" algn="tl" rotWithShape="0">
                    <a:srgbClr val="000000"/>
                  </a:outerShdw>
                </a:effectLst>
              </a:rPr>
              <a:t>Another</a:t>
            </a:r>
          </a:p>
          <a:p>
            <a:pPr algn="r"/>
            <a:r>
              <a:rPr lang="en-US" sz="4000" b="1" cap="none" spc="0" dirty="0" smtClean="0">
                <a:ln w="17780" cmpd="sng">
                  <a:solidFill>
                    <a:srgbClr val="C00000"/>
                  </a:solidFill>
                  <a:prstDash val="solid"/>
                  <a:miter lim="800000"/>
                </a:ln>
                <a:solidFill>
                  <a:srgbClr val="FFFF00"/>
                </a:solidFill>
                <a:effectLst>
                  <a:outerShdw blurRad="50800" algn="tl" rotWithShape="0">
                    <a:srgbClr val="000000"/>
                  </a:outerShdw>
                </a:effectLst>
              </a:rPr>
              <a:t>Error</a:t>
            </a:r>
          </a:p>
          <a:p>
            <a:pPr algn="r"/>
            <a:r>
              <a:rPr lang="en-US" sz="3200" b="1" i="1" dirty="0">
                <a:ln w="17780" cmpd="sng">
                  <a:solidFill>
                    <a:srgbClr val="C00000"/>
                  </a:solidFill>
                  <a:prstDash val="solid"/>
                  <a:miter lim="800000"/>
                </a:ln>
                <a:solidFill>
                  <a:srgbClr val="FFFF00"/>
                </a:solidFill>
                <a:effectLst>
                  <a:outerShdw blurRad="50800" algn="tl" rotWithShape="0">
                    <a:srgbClr val="000000"/>
                  </a:outerShdw>
                </a:effectLst>
              </a:rPr>
              <a:t>s</a:t>
            </a:r>
            <a:r>
              <a:rPr lang="en-US" sz="3200" b="1" i="1" dirty="0" smtClean="0">
                <a:ln w="17780" cmpd="sng">
                  <a:solidFill>
                    <a:srgbClr val="C00000"/>
                  </a:solidFill>
                  <a:prstDash val="solid"/>
                  <a:miter lim="800000"/>
                </a:ln>
                <a:solidFill>
                  <a:srgbClr val="FFFF00"/>
                </a:solidFill>
                <a:effectLst>
                  <a:outerShdw blurRad="50800" algn="tl" rotWithShape="0">
                    <a:srgbClr val="000000"/>
                  </a:outerShdw>
                </a:effectLst>
              </a:rPr>
              <a:t>elf righteousness</a:t>
            </a:r>
          </a:p>
          <a:p>
            <a:pPr algn="r"/>
            <a:r>
              <a:rPr lang="en-US" sz="3200" b="1" i="1" dirty="0" smtClean="0">
                <a:ln w="17780" cmpd="sng">
                  <a:solidFill>
                    <a:srgbClr val="C00000"/>
                  </a:solidFill>
                  <a:prstDash val="solid"/>
                  <a:miter lim="800000"/>
                </a:ln>
                <a:solidFill>
                  <a:srgbClr val="FFFF00"/>
                </a:solidFill>
                <a:effectLst>
                  <a:outerShdw blurRad="50800" algn="tl" rotWithShape="0">
                    <a:srgbClr val="000000"/>
                  </a:outerShdw>
                </a:effectLst>
              </a:rPr>
              <a:t>as in Luke 18:11f</a:t>
            </a:r>
            <a:endParaRPr lang="en-US" sz="3200" b="1" i="1" cap="none" spc="0" dirty="0">
              <a:ln w="17780" cmpd="sng">
                <a:solidFill>
                  <a:srgbClr val="C00000"/>
                </a:solidFill>
                <a:prstDash val="solid"/>
                <a:miter lim="800000"/>
              </a:ln>
              <a:solidFill>
                <a:srgbClr val="FFFF00"/>
              </a:solidFill>
              <a:effectLst>
                <a:outerShdw blurRad="50800" algn="tl" rotWithShape="0">
                  <a:srgbClr val="000000"/>
                </a:outerShdw>
              </a:effectLst>
            </a:endParaRPr>
          </a:p>
        </p:txBody>
      </p:sp>
      <p:sp>
        <p:nvSpPr>
          <p:cNvPr id="11" name="Rectangle 10"/>
          <p:cNvSpPr/>
          <p:nvPr/>
        </p:nvSpPr>
        <p:spPr>
          <a:xfrm>
            <a:off x="457200" y="4191000"/>
            <a:ext cx="3053015" cy="2616101"/>
          </a:xfrm>
          <a:prstGeom prst="rect">
            <a:avLst/>
          </a:prstGeom>
          <a:noFill/>
        </p:spPr>
        <p:txBody>
          <a:bodyPr wrap="none" lIns="91440" tIns="45720" rIns="91440" bIns="45720">
            <a:spAutoFit/>
          </a:bodyPr>
          <a:lstStyle/>
          <a:p>
            <a:r>
              <a:rPr lang="en-US" sz="4000" b="1" cap="none" spc="0" dirty="0" smtClean="0">
                <a:ln w="17780" cmpd="sng">
                  <a:solidFill>
                    <a:srgbClr val="C00000"/>
                  </a:solidFill>
                  <a:prstDash val="solid"/>
                  <a:miter lim="800000"/>
                </a:ln>
                <a:solidFill>
                  <a:srgbClr val="FFFF00"/>
                </a:solidFill>
                <a:effectLst>
                  <a:outerShdw blurRad="50800" algn="tl" rotWithShape="0">
                    <a:srgbClr val="000000"/>
                  </a:outerShdw>
                </a:effectLst>
              </a:rPr>
              <a:t>An</a:t>
            </a:r>
          </a:p>
          <a:p>
            <a:r>
              <a:rPr lang="en-US" sz="4000" b="1" cap="none" spc="0" dirty="0" smtClean="0">
                <a:ln w="17780" cmpd="sng">
                  <a:solidFill>
                    <a:srgbClr val="C00000"/>
                  </a:solidFill>
                  <a:prstDash val="solid"/>
                  <a:miter lim="800000"/>
                </a:ln>
                <a:solidFill>
                  <a:srgbClr val="FFFF00"/>
                </a:solidFill>
                <a:effectLst>
                  <a:outerShdw blurRad="50800" algn="tl" rotWithShape="0">
                    <a:srgbClr val="000000"/>
                  </a:outerShdw>
                </a:effectLst>
              </a:rPr>
              <a:t>Error</a:t>
            </a:r>
          </a:p>
          <a:p>
            <a:r>
              <a:rPr lang="en-US" sz="2800" b="1" i="1" dirty="0" smtClean="0">
                <a:ln w="17780" cmpd="sng">
                  <a:solidFill>
                    <a:srgbClr val="C00000"/>
                  </a:solidFill>
                  <a:prstDash val="solid"/>
                  <a:miter lim="800000"/>
                </a:ln>
                <a:solidFill>
                  <a:srgbClr val="FFFF00"/>
                </a:solidFill>
                <a:effectLst>
                  <a:outerShdw blurRad="50800" algn="tl" rotWithShape="0">
                    <a:srgbClr val="000000"/>
                  </a:outerShdw>
                </a:effectLst>
              </a:rPr>
              <a:t>religious formalism</a:t>
            </a:r>
          </a:p>
          <a:p>
            <a:r>
              <a:rPr lang="en-US" sz="2800" b="1" i="1" dirty="0" smtClean="0">
                <a:ln w="17780" cmpd="sng">
                  <a:solidFill>
                    <a:srgbClr val="C00000"/>
                  </a:solidFill>
                  <a:prstDash val="solid"/>
                  <a:miter lim="800000"/>
                </a:ln>
                <a:solidFill>
                  <a:srgbClr val="FFFF00"/>
                </a:solidFill>
                <a:effectLst>
                  <a:outerShdw blurRad="50800" algn="tl" rotWithShape="0">
                    <a:srgbClr val="000000"/>
                  </a:outerShdw>
                </a:effectLst>
              </a:rPr>
              <a:t>absent piety</a:t>
            </a:r>
          </a:p>
          <a:p>
            <a:r>
              <a:rPr lang="en-US" sz="2800" b="1" i="1" dirty="0" smtClean="0">
                <a:ln w="17780" cmpd="sng">
                  <a:solidFill>
                    <a:srgbClr val="C00000"/>
                  </a:solidFill>
                  <a:prstDash val="solid"/>
                  <a:miter lim="800000"/>
                </a:ln>
                <a:solidFill>
                  <a:srgbClr val="FFFF00"/>
                </a:solidFill>
                <a:effectLst>
                  <a:outerShdw blurRad="50800" algn="tl" rotWithShape="0">
                    <a:srgbClr val="000000"/>
                  </a:outerShdw>
                </a:effectLst>
              </a:rPr>
              <a:t>such as in Isaiah 1</a:t>
            </a:r>
            <a:endParaRPr lang="en-US" sz="2800" b="1" i="1" cap="none" spc="0" dirty="0" smtClean="0">
              <a:ln w="17780" cmpd="sng">
                <a:solidFill>
                  <a:srgbClr val="C00000"/>
                </a:solidFill>
                <a:prstDash val="solid"/>
                <a:miter lim="800000"/>
              </a:ln>
              <a:solidFill>
                <a:srgbClr val="FFFF00"/>
              </a:solidFill>
              <a:effectLst>
                <a:outerShdw blurRad="50800" algn="tl" rotWithShape="0">
                  <a:srgbClr val="000000"/>
                </a:outerShdw>
              </a:effectLst>
            </a:endParaRPr>
          </a:p>
        </p:txBody>
      </p:sp>
      <p:sp>
        <p:nvSpPr>
          <p:cNvPr id="13" name="Left Arrow 12"/>
          <p:cNvSpPr/>
          <p:nvPr/>
        </p:nvSpPr>
        <p:spPr>
          <a:xfrm rot="19336969">
            <a:off x="909514" y="1758124"/>
            <a:ext cx="5818353" cy="1665459"/>
          </a:xfrm>
          <a:prstGeom prst="leftArrow">
            <a:avLst/>
          </a:prstGeom>
          <a:gradFill flip="none" rotWithShape="1">
            <a:gsLst>
              <a:gs pos="10000">
                <a:srgbClr val="5F5F5F"/>
              </a:gs>
              <a:gs pos="22000">
                <a:srgbClr val="5F5F5F"/>
              </a:gs>
              <a:gs pos="91000">
                <a:srgbClr val="FFFFFF"/>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625175" y="373559"/>
            <a:ext cx="1096775" cy="52322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James</a:t>
            </a:r>
            <a:endParaRPr lang="en-US"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6" name="Left Arrow 15"/>
          <p:cNvSpPr/>
          <p:nvPr/>
        </p:nvSpPr>
        <p:spPr>
          <a:xfrm rot="13015655">
            <a:off x="2278915" y="1758124"/>
            <a:ext cx="5818353" cy="1665459"/>
          </a:xfrm>
          <a:prstGeom prst="leftArrow">
            <a:avLst/>
          </a:prstGeom>
          <a:gradFill flip="none" rotWithShape="1">
            <a:gsLst>
              <a:gs pos="10000">
                <a:srgbClr val="5F5F5F"/>
              </a:gs>
              <a:gs pos="22000">
                <a:srgbClr val="5F5F5F"/>
              </a:gs>
              <a:gs pos="91000">
                <a:srgbClr val="FFFFFF"/>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286000" y="373559"/>
            <a:ext cx="826893" cy="52322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Paul</a:t>
            </a:r>
            <a:endParaRPr lang="en-US"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4094269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right)">
                                      <p:cBhvr>
                                        <p:cTn id="15" dur="500"/>
                                        <p:tgtEl>
                                          <p:spTgt spid="13"/>
                                        </p:tgtEl>
                                      </p:cBhvr>
                                    </p:animEffec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left)">
                                      <p:cBhvr>
                                        <p:cTn id="28" dur="500"/>
                                        <p:tgtEl>
                                          <p:spTgt spid="16"/>
                                        </p:tgtEl>
                                      </p:cBhvr>
                                    </p:animEffec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animBg="1"/>
      <p:bldP spid="10" grpId="0"/>
      <p:bldP spid="16" grpId="0" animBg="1"/>
      <p:bldP spid="1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sosceles Triangle 6"/>
          <p:cNvSpPr/>
          <p:nvPr/>
        </p:nvSpPr>
        <p:spPr>
          <a:xfrm rot="10800000">
            <a:off x="2061667" y="457200"/>
            <a:ext cx="4868266" cy="3475037"/>
          </a:xfrm>
          <a:prstGeom prst="triangle">
            <a:avLst/>
          </a:prstGeom>
          <a:gradFill flip="none" rotWithShape="1">
            <a:gsLst>
              <a:gs pos="5000">
                <a:schemeClr val="tx2">
                  <a:lumMod val="20000"/>
                  <a:lumOff val="80000"/>
                </a:schemeClr>
              </a:gs>
              <a:gs pos="15000">
                <a:schemeClr val="tx2">
                  <a:lumMod val="40000"/>
                  <a:lumOff val="60000"/>
                </a:schemeClr>
              </a:gs>
              <a:gs pos="25000">
                <a:schemeClr val="tx2">
                  <a:lumMod val="60000"/>
                  <a:lumOff val="40000"/>
                </a:schemeClr>
              </a:gs>
              <a:gs pos="35000">
                <a:schemeClr val="tx2">
                  <a:lumMod val="75000"/>
                </a:schemeClr>
              </a:gs>
              <a:gs pos="95000">
                <a:schemeClr val="tx2">
                  <a:lumMod val="20000"/>
                  <a:lumOff val="80000"/>
                </a:schemeClr>
              </a:gs>
              <a:gs pos="85000">
                <a:schemeClr val="tx2">
                  <a:lumMod val="40000"/>
                  <a:lumOff val="60000"/>
                </a:schemeClr>
              </a:gs>
              <a:gs pos="75000">
                <a:schemeClr val="tx2">
                  <a:lumMod val="60000"/>
                  <a:lumOff val="40000"/>
                </a:schemeClr>
              </a:gs>
              <a:gs pos="65000">
                <a:schemeClr val="tx2">
                  <a:lumMod val="75000"/>
                </a:schemeClr>
              </a:gs>
              <a:gs pos="55000">
                <a:srgbClr val="142E4F"/>
              </a:gs>
              <a:gs pos="45000">
                <a:schemeClr val="tx2">
                  <a:lumMod val="50000"/>
                </a:schemeClr>
              </a:gs>
            </a:gsLst>
            <a:lin ang="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sp>
        <p:nvSpPr>
          <p:cNvPr id="8" name="TextBox 7"/>
          <p:cNvSpPr txBox="1"/>
          <p:nvPr/>
        </p:nvSpPr>
        <p:spPr>
          <a:xfrm>
            <a:off x="3930444" y="457200"/>
            <a:ext cx="1115644" cy="830997"/>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GOD’S</a:t>
            </a:r>
          </a:p>
          <a:p>
            <a:pPr algn="ctr"/>
            <a:r>
              <a:rPr lang="en-US" sz="2400" b="1" dirty="0" smtClean="0">
                <a:solidFill>
                  <a:schemeClr val="bg1"/>
                </a:solidFill>
                <a:effectLst>
                  <a:outerShdw blurRad="38100" dist="38100" dir="2700000" algn="tl">
                    <a:srgbClr val="000000">
                      <a:alpha val="43137"/>
                    </a:srgbClr>
                  </a:outerShdw>
                </a:effectLst>
              </a:rPr>
              <a:t>WORD	</a:t>
            </a:r>
          </a:p>
        </p:txBody>
      </p:sp>
      <p:sp>
        <p:nvSpPr>
          <p:cNvPr id="9" name="Rectangle 8"/>
          <p:cNvSpPr/>
          <p:nvPr/>
        </p:nvSpPr>
        <p:spPr>
          <a:xfrm>
            <a:off x="6973843" y="4182070"/>
            <a:ext cx="1941557" cy="1323439"/>
          </a:xfrm>
          <a:prstGeom prst="rect">
            <a:avLst/>
          </a:prstGeom>
          <a:noFill/>
        </p:spPr>
        <p:txBody>
          <a:bodyPr wrap="none" lIns="91440" tIns="45720" rIns="91440" bIns="45720">
            <a:spAutoFit/>
          </a:bodyPr>
          <a:lstStyle/>
          <a:p>
            <a:pPr algn="r"/>
            <a:r>
              <a:rPr lang="en-US" sz="40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Another</a:t>
            </a:r>
          </a:p>
          <a:p>
            <a:pPr algn="r"/>
            <a:r>
              <a:rPr lang="en-US" sz="40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Error</a:t>
            </a:r>
            <a:endParaRPr lang="en-US" sz="4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11" name="Rectangle 10"/>
          <p:cNvSpPr/>
          <p:nvPr/>
        </p:nvSpPr>
        <p:spPr>
          <a:xfrm>
            <a:off x="457200" y="4191000"/>
            <a:ext cx="1252394" cy="1323439"/>
          </a:xfrm>
          <a:prstGeom prst="rect">
            <a:avLst/>
          </a:prstGeom>
          <a:noFill/>
        </p:spPr>
        <p:txBody>
          <a:bodyPr wrap="none" lIns="91440" tIns="45720" rIns="91440" bIns="45720">
            <a:spAutoFit/>
          </a:bodyPr>
          <a:lstStyle/>
          <a:p>
            <a:r>
              <a:rPr lang="en-US" sz="40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An</a:t>
            </a:r>
          </a:p>
          <a:p>
            <a:r>
              <a:rPr lang="en-US" sz="40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Error</a:t>
            </a:r>
            <a:endParaRPr lang="en-US" sz="40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13" name="Left Arrow 12"/>
          <p:cNvSpPr/>
          <p:nvPr/>
        </p:nvSpPr>
        <p:spPr>
          <a:xfrm rot="19336969">
            <a:off x="909514" y="1758124"/>
            <a:ext cx="5818353" cy="1665459"/>
          </a:xfrm>
          <a:prstGeom prst="leftArrow">
            <a:avLst/>
          </a:prstGeom>
          <a:gradFill flip="none" rotWithShape="1">
            <a:gsLst>
              <a:gs pos="10000">
                <a:srgbClr val="5F5F5F"/>
              </a:gs>
              <a:gs pos="22000">
                <a:srgbClr val="5F5F5F"/>
              </a:gs>
              <a:gs pos="91000">
                <a:srgbClr val="FFFFFF"/>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638800" y="373559"/>
            <a:ext cx="1069524" cy="64633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Moe</a:t>
            </a:r>
            <a:endParaRPr lang="en-US" sz="3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4" name="Rectangle 13"/>
          <p:cNvSpPr/>
          <p:nvPr/>
        </p:nvSpPr>
        <p:spPr>
          <a:xfrm>
            <a:off x="5702543" y="457200"/>
            <a:ext cx="3441457" cy="6400800"/>
          </a:xfrm>
          <a:prstGeom prst="rect">
            <a:avLst/>
          </a:prstGeom>
          <a:solidFill>
            <a:schemeClr val="bg1">
              <a:alpha val="2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Left Arrow 15"/>
          <p:cNvSpPr/>
          <p:nvPr/>
        </p:nvSpPr>
        <p:spPr>
          <a:xfrm rot="13015655">
            <a:off x="2278915" y="1758124"/>
            <a:ext cx="5818353" cy="1665459"/>
          </a:xfrm>
          <a:prstGeom prst="leftArrow">
            <a:avLst/>
          </a:prstGeom>
          <a:gradFill flip="none" rotWithShape="1">
            <a:gsLst>
              <a:gs pos="10000">
                <a:srgbClr val="5F5F5F"/>
              </a:gs>
              <a:gs pos="22000">
                <a:srgbClr val="5F5F5F"/>
              </a:gs>
              <a:gs pos="91000">
                <a:srgbClr val="FFFFFF"/>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438826" y="373559"/>
            <a:ext cx="896399" cy="64633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Joe	</a:t>
            </a:r>
            <a:endParaRPr lang="en-US" sz="3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7" name="Rectangle 16"/>
          <p:cNvSpPr/>
          <p:nvPr/>
        </p:nvSpPr>
        <p:spPr>
          <a:xfrm>
            <a:off x="0" y="457200"/>
            <a:ext cx="3441457" cy="6400800"/>
          </a:xfrm>
          <a:prstGeom prst="rect">
            <a:avLst/>
          </a:prstGeom>
          <a:solidFill>
            <a:schemeClr val="bg1">
              <a:alpha val="2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Left-Right Arrow 17"/>
          <p:cNvSpPr/>
          <p:nvPr/>
        </p:nvSpPr>
        <p:spPr>
          <a:xfrm>
            <a:off x="3429000" y="487362"/>
            <a:ext cx="2273543" cy="754668"/>
          </a:xfrm>
          <a:prstGeom prst="leftRightArrow">
            <a:avLst/>
          </a:prstGeom>
          <a:gradFill>
            <a:gsLst>
              <a:gs pos="10000">
                <a:srgbClr val="5F5F5F"/>
              </a:gs>
              <a:gs pos="22000">
                <a:srgbClr val="5F5F5F"/>
              </a:gs>
              <a:gs pos="91000">
                <a:srgbClr val="FFFFFF"/>
              </a:gs>
            </a:gsLst>
            <a:lin ang="5400000" scaled="1"/>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5116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right)">
                                      <p:cBhvr>
                                        <p:cTn id="15" dur="500"/>
                                        <p:tgtEl>
                                          <p:spTgt spid="13"/>
                                        </p:tgtEl>
                                      </p:cBhvr>
                                    </p:animEffec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left)">
                                      <p:cBhvr>
                                        <p:cTn id="28" dur="500"/>
                                        <p:tgtEl>
                                          <p:spTgt spid="16"/>
                                        </p:tgtEl>
                                      </p:cBhvr>
                                    </p:animEffec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animBg="1"/>
      <p:bldP spid="10" grpId="0"/>
      <p:bldP spid="14" grpId="0" animBg="1"/>
      <p:bldP spid="16" grpId="0" animBg="1"/>
      <p:bldP spid="12" grpId="0"/>
      <p:bldP spid="17" grpId="0" animBg="1"/>
      <p:bldP spid="18"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52600" y="914400"/>
            <a:ext cx="5715000" cy="461665"/>
          </a:xfrm>
          <a:prstGeom prst="rect">
            <a:avLst/>
          </a:prstGeom>
          <a:solidFill>
            <a:schemeClr val="bg2">
              <a:lumMod val="90000"/>
            </a:schemeClr>
          </a:solidFill>
        </p:spPr>
        <p:txBody>
          <a:bodyPr wrap="square">
            <a:spAutoFit/>
          </a:bodyPr>
          <a:lstStyle/>
          <a:p>
            <a:r>
              <a:rPr lang="en-US" sz="2400" b="1" u="sng" dirty="0" smtClean="0">
                <a:effectLst>
                  <a:outerShdw blurRad="38100" dist="38100" dir="2700000" algn="tl">
                    <a:srgbClr val="000000">
                      <a:alpha val="43137"/>
                    </a:srgbClr>
                  </a:outerShdw>
                </a:effectLst>
              </a:rPr>
              <a:t>Romans 10 &amp; Confession</a:t>
            </a:r>
            <a:endParaRPr 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3249435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52600" y="914400"/>
            <a:ext cx="5715000" cy="1569660"/>
          </a:xfrm>
          <a:prstGeom prst="rect">
            <a:avLst/>
          </a:prstGeom>
          <a:solidFill>
            <a:schemeClr val="bg2">
              <a:lumMod val="90000"/>
            </a:schemeClr>
          </a:solidFill>
        </p:spPr>
        <p:txBody>
          <a:bodyPr wrap="square">
            <a:spAutoFit/>
          </a:bodyPr>
          <a:lstStyle/>
          <a:p>
            <a:r>
              <a:rPr lang="en-US" sz="2400" b="1" u="sng" dirty="0" smtClean="0">
                <a:effectLst>
                  <a:outerShdw blurRad="38100" dist="38100" dir="2700000" algn="tl">
                    <a:srgbClr val="000000">
                      <a:alpha val="43137"/>
                    </a:srgbClr>
                  </a:outerShdw>
                </a:effectLst>
              </a:rPr>
              <a:t>Romans 10</a:t>
            </a:r>
            <a:endParaRPr lang="en-US" sz="2400" b="1" u="sng" baseline="30000" dirty="0" smtClean="0">
              <a:effectLst>
                <a:outerShdw blurRad="38100" dist="38100" dir="2700000" algn="tl">
                  <a:srgbClr val="000000">
                    <a:alpha val="43137"/>
                  </a:srgbClr>
                </a:outerShdw>
              </a:effectLst>
            </a:endParaRPr>
          </a:p>
          <a:p>
            <a:r>
              <a:rPr lang="en-US" sz="2400" baseline="30000" dirty="0" smtClean="0"/>
              <a:t>9</a:t>
            </a:r>
            <a:r>
              <a:rPr lang="en-US" sz="2400" dirty="0" smtClean="0"/>
              <a:t> that if you confess with your mouth Jesus </a:t>
            </a:r>
            <a:r>
              <a:rPr lang="en-US" sz="2400" i="1" dirty="0" smtClean="0"/>
              <a:t>as</a:t>
            </a:r>
            <a:r>
              <a:rPr lang="en-US" sz="2400" dirty="0" smtClean="0"/>
              <a:t> Lord, and believe in your heart that God raised Him from the dead, you will be saved;</a:t>
            </a:r>
            <a:endParaRPr 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514874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1447800"/>
            <a:ext cx="7315200" cy="4524315"/>
          </a:xfrm>
          <a:prstGeom prst="rect">
            <a:avLst/>
          </a:prstGeom>
          <a:solidFill>
            <a:schemeClr val="bg2">
              <a:lumMod val="90000"/>
            </a:schemeClr>
          </a:solidFill>
        </p:spPr>
        <p:txBody>
          <a:bodyPr wrap="square">
            <a:spAutoFit/>
          </a:bodyPr>
          <a:lstStyle/>
          <a:p>
            <a:endParaRPr lang="en-US" sz="2400" baseline="30000" dirty="0" smtClean="0"/>
          </a:p>
          <a:p>
            <a:endParaRPr lang="en-US" sz="2400" baseline="30000" dirty="0"/>
          </a:p>
          <a:p>
            <a:endParaRPr lang="en-US" sz="2400" baseline="30000" dirty="0" smtClean="0"/>
          </a:p>
          <a:p>
            <a:r>
              <a:rPr lang="en-US" sz="2400" baseline="30000" dirty="0" smtClean="0"/>
              <a:t>11</a:t>
            </a:r>
            <a:r>
              <a:rPr lang="en-US" sz="2400" dirty="0" smtClean="0"/>
              <a:t> “For this commandment which I command you today is not too difficult for you, nor is it out of reach.</a:t>
            </a:r>
          </a:p>
          <a:p>
            <a:r>
              <a:rPr lang="en-US" sz="2400" baseline="30000" dirty="0" smtClean="0"/>
              <a:t>12</a:t>
            </a:r>
            <a:r>
              <a:rPr lang="en-US" sz="2400" dirty="0" smtClean="0"/>
              <a:t> It is not in heaven, that you should say, ‘Who will go up to heaven for us to get it for us and make us hear it, that we may observe it?’ </a:t>
            </a:r>
          </a:p>
          <a:p>
            <a:r>
              <a:rPr lang="en-US" sz="2400" baseline="30000" dirty="0" smtClean="0"/>
              <a:t>13</a:t>
            </a:r>
            <a:r>
              <a:rPr lang="en-US" sz="2400" dirty="0" smtClean="0"/>
              <a:t> Nor is it beyond the sea, that you should say, ‘Who will cross the sea for us to get it for us and make us hear it, that we may observe it?’</a:t>
            </a:r>
          </a:p>
          <a:p>
            <a:r>
              <a:rPr lang="en-US" sz="2400" baseline="30000" dirty="0" smtClean="0"/>
              <a:t>14</a:t>
            </a:r>
            <a:r>
              <a:rPr lang="en-US" sz="2400" dirty="0" smtClean="0"/>
              <a:t> But the word is very near you, in your mouth and in your heart, that you may observe it.”</a:t>
            </a:r>
            <a:endParaRPr lang="en-US" sz="2400" dirty="0">
              <a:effectLst>
                <a:outerShdw blurRad="38100" dist="38100" dir="2700000" algn="tl">
                  <a:srgbClr val="000000">
                    <a:alpha val="43137"/>
                  </a:srgbClr>
                </a:outerShdw>
              </a:effectLst>
            </a:endParaRPr>
          </a:p>
        </p:txBody>
      </p:sp>
      <p:sp>
        <p:nvSpPr>
          <p:cNvPr id="6" name="TextBox 5"/>
          <p:cNvSpPr txBox="1"/>
          <p:nvPr/>
        </p:nvSpPr>
        <p:spPr>
          <a:xfrm>
            <a:off x="533400" y="457200"/>
            <a:ext cx="7924800" cy="1754326"/>
          </a:xfrm>
          <a:prstGeom prst="rect">
            <a:avLst/>
          </a:prstGeom>
          <a:noFill/>
        </p:spPr>
        <p:txBody>
          <a:bodyPr wrap="square" rtlCol="0">
            <a:spAutoFit/>
          </a:bodyPr>
          <a:lstStyle/>
          <a:p>
            <a:pPr algn="ctr"/>
            <a:r>
              <a:rPr lang="en-US" sz="3600" b="1" dirty="0" smtClean="0">
                <a:effectLst>
                  <a:outerShdw blurRad="38100" dist="38100" dir="2700000" algn="tl">
                    <a:srgbClr val="000000">
                      <a:alpha val="43137"/>
                    </a:srgbClr>
                  </a:outerShdw>
                </a:effectLst>
              </a:rPr>
              <a:t>ROMANS 10</a:t>
            </a:r>
          </a:p>
          <a:p>
            <a:pPr algn="ctr"/>
            <a:endParaRPr lang="en-US" sz="3600" b="1" dirty="0">
              <a:effectLst>
                <a:outerShdw blurRad="38100" dist="38100" dir="2700000" algn="tl">
                  <a:srgbClr val="000000">
                    <a:alpha val="43137"/>
                  </a:srgbClr>
                </a:outerShdw>
              </a:effectLst>
            </a:endParaRPr>
          </a:p>
          <a:p>
            <a:pPr algn="ctr"/>
            <a:r>
              <a:rPr lang="en-US" sz="3600" b="1" dirty="0" smtClean="0">
                <a:effectLst>
                  <a:outerShdw blurRad="38100" dist="38100" dir="2700000" algn="tl">
                    <a:srgbClr val="000000">
                      <a:alpha val="43137"/>
                    </a:srgbClr>
                  </a:outerShdw>
                </a:effectLst>
              </a:rPr>
              <a:t>DEUTERONOMY 30:11-14</a:t>
            </a:r>
          </a:p>
        </p:txBody>
      </p:sp>
    </p:spTree>
    <p:extLst>
      <p:ext uri="{BB962C8B-B14F-4D97-AF65-F5344CB8AC3E}">
        <p14:creationId xmlns:p14="http://schemas.microsoft.com/office/powerpoint/2010/main" val="6454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1447800"/>
            <a:ext cx="7315200" cy="4524315"/>
          </a:xfrm>
          <a:prstGeom prst="rect">
            <a:avLst/>
          </a:prstGeom>
          <a:solidFill>
            <a:schemeClr val="bg2">
              <a:lumMod val="90000"/>
            </a:schemeClr>
          </a:solidFill>
        </p:spPr>
        <p:txBody>
          <a:bodyPr wrap="square">
            <a:spAutoFit/>
          </a:bodyPr>
          <a:lstStyle/>
          <a:p>
            <a:endParaRPr lang="en-US" sz="2400" baseline="30000" dirty="0" smtClean="0"/>
          </a:p>
          <a:p>
            <a:endParaRPr lang="en-US" sz="2400" baseline="30000" dirty="0"/>
          </a:p>
          <a:p>
            <a:endParaRPr lang="en-US" sz="2400" baseline="30000" dirty="0" smtClean="0"/>
          </a:p>
          <a:p>
            <a:r>
              <a:rPr lang="en-US" sz="2400" baseline="30000" dirty="0" smtClean="0"/>
              <a:t>11</a:t>
            </a:r>
            <a:r>
              <a:rPr lang="en-US" sz="2400" dirty="0" smtClean="0"/>
              <a:t> “For this commandment which I command you today is not too difficult for you, nor is it out of reach.</a:t>
            </a:r>
          </a:p>
          <a:p>
            <a:r>
              <a:rPr lang="en-US" sz="2400" baseline="30000" dirty="0" smtClean="0"/>
              <a:t>12</a:t>
            </a:r>
            <a:r>
              <a:rPr lang="en-US" sz="2400" dirty="0" smtClean="0"/>
              <a:t> It is not in heaven, that you should say, ‘Who will go up to heaven for us to get it for us and make us hear it, that we may observe it?’ </a:t>
            </a:r>
          </a:p>
          <a:p>
            <a:r>
              <a:rPr lang="en-US" sz="2400" baseline="30000" dirty="0" smtClean="0"/>
              <a:t>13</a:t>
            </a:r>
            <a:r>
              <a:rPr lang="en-US" sz="2400" dirty="0" smtClean="0"/>
              <a:t> Nor is it beyond the sea, that you should say, ‘Who will cross the sea for us to get it for us and make us hear it, that we may observe it?’</a:t>
            </a:r>
          </a:p>
          <a:p>
            <a:r>
              <a:rPr lang="en-US" sz="2400" baseline="30000" dirty="0" smtClean="0"/>
              <a:t>14</a:t>
            </a:r>
            <a:r>
              <a:rPr lang="en-US" sz="2400" dirty="0" smtClean="0"/>
              <a:t> But the word is very near you, in your </a:t>
            </a:r>
            <a:r>
              <a:rPr lang="en-US" sz="2400" u="sng" dirty="0" smtClean="0">
                <a:effectLst>
                  <a:outerShdw blurRad="38100" dist="38100" dir="2700000" algn="tl">
                    <a:srgbClr val="000000">
                      <a:alpha val="43137"/>
                    </a:srgbClr>
                  </a:outerShdw>
                </a:effectLst>
              </a:rPr>
              <a:t>mouth</a:t>
            </a:r>
            <a:r>
              <a:rPr lang="en-US" sz="2400" dirty="0" smtClean="0"/>
              <a:t> and in your </a:t>
            </a:r>
            <a:r>
              <a:rPr lang="en-US" sz="2400" u="sng" dirty="0" smtClean="0">
                <a:effectLst>
                  <a:outerShdw blurRad="38100" dist="38100" dir="2700000" algn="tl">
                    <a:srgbClr val="000000">
                      <a:alpha val="43137"/>
                    </a:srgbClr>
                  </a:outerShdw>
                </a:effectLst>
              </a:rPr>
              <a:t>heart</a:t>
            </a:r>
            <a:r>
              <a:rPr lang="en-US" sz="2400" dirty="0" smtClean="0"/>
              <a:t>, that you may observe it.”</a:t>
            </a:r>
            <a:endParaRPr lang="en-US" sz="2400" dirty="0">
              <a:effectLst>
                <a:outerShdw blurRad="38100" dist="38100" dir="2700000" algn="tl">
                  <a:srgbClr val="000000">
                    <a:alpha val="43137"/>
                  </a:srgbClr>
                </a:outerShdw>
              </a:effectLst>
            </a:endParaRPr>
          </a:p>
        </p:txBody>
      </p:sp>
      <p:sp>
        <p:nvSpPr>
          <p:cNvPr id="6" name="TextBox 5"/>
          <p:cNvSpPr txBox="1"/>
          <p:nvPr/>
        </p:nvSpPr>
        <p:spPr>
          <a:xfrm>
            <a:off x="533400" y="457200"/>
            <a:ext cx="7924800" cy="1754326"/>
          </a:xfrm>
          <a:prstGeom prst="rect">
            <a:avLst/>
          </a:prstGeom>
          <a:noFill/>
        </p:spPr>
        <p:txBody>
          <a:bodyPr wrap="square" rtlCol="0">
            <a:spAutoFit/>
          </a:bodyPr>
          <a:lstStyle/>
          <a:p>
            <a:pPr algn="ctr"/>
            <a:r>
              <a:rPr lang="en-US" sz="3600" b="1" dirty="0" smtClean="0">
                <a:effectLst>
                  <a:outerShdw blurRad="38100" dist="38100" dir="2700000" algn="tl">
                    <a:srgbClr val="000000">
                      <a:alpha val="43137"/>
                    </a:srgbClr>
                  </a:outerShdw>
                </a:effectLst>
              </a:rPr>
              <a:t>ROMANS 10</a:t>
            </a:r>
          </a:p>
          <a:p>
            <a:pPr algn="ctr"/>
            <a:endParaRPr lang="en-US" sz="3600" b="1" dirty="0">
              <a:effectLst>
                <a:outerShdw blurRad="38100" dist="38100" dir="2700000" algn="tl">
                  <a:srgbClr val="000000">
                    <a:alpha val="43137"/>
                  </a:srgbClr>
                </a:outerShdw>
              </a:effectLst>
            </a:endParaRPr>
          </a:p>
          <a:p>
            <a:pPr algn="ctr"/>
            <a:r>
              <a:rPr lang="en-US" sz="3600" b="1" dirty="0" smtClean="0">
                <a:effectLst>
                  <a:outerShdw blurRad="38100" dist="38100" dir="2700000" algn="tl">
                    <a:srgbClr val="000000">
                      <a:alpha val="43137"/>
                    </a:srgbClr>
                  </a:outerShdw>
                </a:effectLst>
              </a:rPr>
              <a:t>DEUTERONOMY 30:11-14</a:t>
            </a:r>
          </a:p>
        </p:txBody>
      </p:sp>
      <p:sp>
        <p:nvSpPr>
          <p:cNvPr id="7" name="Rectangle 6"/>
          <p:cNvSpPr/>
          <p:nvPr/>
        </p:nvSpPr>
        <p:spPr>
          <a:xfrm>
            <a:off x="3124200" y="2438400"/>
            <a:ext cx="5715000" cy="2677656"/>
          </a:xfrm>
          <a:prstGeom prst="rect">
            <a:avLst/>
          </a:prstGeom>
          <a:solidFill>
            <a:schemeClr val="bg2">
              <a:lumMod val="90000"/>
            </a:schemeClr>
          </a:solidFill>
          <a:effectLst>
            <a:outerShdw blurRad="50800" dist="127000" dir="13500000" algn="br" rotWithShape="0">
              <a:prstClr val="black">
                <a:alpha val="40000"/>
              </a:prstClr>
            </a:outerShdw>
          </a:effectLst>
        </p:spPr>
        <p:txBody>
          <a:bodyPr wrap="square">
            <a:spAutoFit/>
          </a:bodyPr>
          <a:lstStyle/>
          <a:p>
            <a:r>
              <a:rPr lang="en-US" sz="2400" b="1" u="sng" dirty="0" smtClean="0">
                <a:effectLst>
                  <a:outerShdw blurRad="38100" dist="38100" dir="2700000" algn="tl">
                    <a:srgbClr val="000000">
                      <a:alpha val="43137"/>
                    </a:srgbClr>
                  </a:outerShdw>
                </a:effectLst>
              </a:rPr>
              <a:t>Deuteronomy 6</a:t>
            </a:r>
            <a:endParaRPr lang="en-US" sz="2400" b="1" u="sng" baseline="30000" dirty="0" smtClean="0">
              <a:effectLst>
                <a:outerShdw blurRad="38100" dist="38100" dir="2700000" algn="tl">
                  <a:srgbClr val="000000">
                    <a:alpha val="43137"/>
                  </a:srgbClr>
                </a:outerShdw>
              </a:effectLst>
            </a:endParaRPr>
          </a:p>
          <a:p>
            <a:r>
              <a:rPr lang="en-US" sz="2400" baseline="30000" dirty="0" smtClean="0"/>
              <a:t>6</a:t>
            </a:r>
            <a:r>
              <a:rPr lang="en-US" sz="2400" dirty="0" smtClean="0"/>
              <a:t> These words, which I am commanding you today, shall be on your heart. </a:t>
            </a:r>
            <a:r>
              <a:rPr lang="en-US" sz="2400" baseline="30000" dirty="0" smtClean="0"/>
              <a:t>7</a:t>
            </a:r>
            <a:r>
              <a:rPr lang="en-US" sz="2400" dirty="0" smtClean="0"/>
              <a:t> You shall teach them diligently to your sons and shall talk of them when you sit in your house and when you walk by the way and when you lie down and when you rise up. </a:t>
            </a:r>
            <a:endParaRPr lang="en-US" sz="2400" dirty="0">
              <a:effectLst>
                <a:outerShdw blurRad="38100" dist="38100" dir="2700000" algn="tl">
                  <a:srgbClr val="000000">
                    <a:alpha val="43137"/>
                  </a:srgbClr>
                </a:outerShdw>
              </a:effectLst>
            </a:endParaRPr>
          </a:p>
        </p:txBody>
      </p:sp>
      <p:sp>
        <p:nvSpPr>
          <p:cNvPr id="8" name="Rectangle 7"/>
          <p:cNvSpPr/>
          <p:nvPr/>
        </p:nvSpPr>
        <p:spPr>
          <a:xfrm>
            <a:off x="3124200" y="2423652"/>
            <a:ext cx="5715000" cy="2677656"/>
          </a:xfrm>
          <a:prstGeom prst="rect">
            <a:avLst/>
          </a:prstGeom>
          <a:solidFill>
            <a:schemeClr val="bg2">
              <a:lumMod val="90000"/>
            </a:schemeClr>
          </a:solidFill>
          <a:effectLst>
            <a:outerShdw blurRad="50800" dist="127000" dir="13500000" algn="br" rotWithShape="0">
              <a:prstClr val="black">
                <a:alpha val="40000"/>
              </a:prstClr>
            </a:outerShdw>
          </a:effectLst>
        </p:spPr>
        <p:txBody>
          <a:bodyPr wrap="square">
            <a:spAutoFit/>
          </a:bodyPr>
          <a:lstStyle/>
          <a:p>
            <a:r>
              <a:rPr lang="en-US" sz="2400" b="1" u="sng" dirty="0" smtClean="0">
                <a:effectLst>
                  <a:outerShdw blurRad="38100" dist="38100" dir="2700000" algn="tl">
                    <a:srgbClr val="000000">
                      <a:alpha val="43137"/>
                    </a:srgbClr>
                  </a:outerShdw>
                </a:effectLst>
              </a:rPr>
              <a:t>Deuteronomy 6</a:t>
            </a:r>
            <a:endParaRPr lang="en-US" sz="2400" b="1" u="sng" baseline="30000" dirty="0" smtClean="0">
              <a:effectLst>
                <a:outerShdw blurRad="38100" dist="38100" dir="2700000" algn="tl">
                  <a:srgbClr val="000000">
                    <a:alpha val="43137"/>
                  </a:srgbClr>
                </a:outerShdw>
              </a:effectLst>
            </a:endParaRPr>
          </a:p>
          <a:p>
            <a:r>
              <a:rPr lang="en-US" sz="2400" baseline="30000" dirty="0" smtClean="0"/>
              <a:t>6</a:t>
            </a:r>
            <a:r>
              <a:rPr lang="en-US" sz="2400" dirty="0" smtClean="0"/>
              <a:t> These words, which I am commanding you today, shall be </a:t>
            </a:r>
            <a:r>
              <a:rPr lang="en-US" sz="2400" u="sng" dirty="0" smtClean="0"/>
              <a:t>on your heart</a:t>
            </a:r>
            <a:r>
              <a:rPr lang="en-US" sz="2400" dirty="0" smtClean="0"/>
              <a:t>. </a:t>
            </a:r>
            <a:r>
              <a:rPr lang="en-US" sz="2400" baseline="30000" dirty="0" smtClean="0"/>
              <a:t>7</a:t>
            </a:r>
            <a:r>
              <a:rPr lang="en-US" sz="2400" dirty="0" smtClean="0"/>
              <a:t> You shall teach them diligently to your sons and shall talk of them when you sit in your house and when you walk by the way and when you lie down and when you rise up. </a:t>
            </a:r>
            <a:endParaRPr lang="en-US" sz="2400" dirty="0">
              <a:effectLst>
                <a:outerShdw blurRad="38100" dist="38100" dir="2700000" algn="tl">
                  <a:srgbClr val="000000">
                    <a:alpha val="43137"/>
                  </a:srgbClr>
                </a:outerShdw>
              </a:effectLst>
            </a:endParaRPr>
          </a:p>
        </p:txBody>
      </p:sp>
      <p:sp>
        <p:nvSpPr>
          <p:cNvPr id="5" name="Rectangle 4"/>
          <p:cNvSpPr/>
          <p:nvPr/>
        </p:nvSpPr>
        <p:spPr>
          <a:xfrm>
            <a:off x="3124200" y="2423652"/>
            <a:ext cx="5715000" cy="2677656"/>
          </a:xfrm>
          <a:prstGeom prst="rect">
            <a:avLst/>
          </a:prstGeom>
          <a:solidFill>
            <a:schemeClr val="bg2">
              <a:lumMod val="90000"/>
            </a:schemeClr>
          </a:solidFill>
          <a:effectLst>
            <a:outerShdw blurRad="50800" dist="127000" dir="13500000" algn="br" rotWithShape="0">
              <a:prstClr val="black">
                <a:alpha val="40000"/>
              </a:prstClr>
            </a:outerShdw>
          </a:effectLst>
        </p:spPr>
        <p:txBody>
          <a:bodyPr wrap="square">
            <a:spAutoFit/>
          </a:bodyPr>
          <a:lstStyle/>
          <a:p>
            <a:r>
              <a:rPr lang="en-US" sz="2400" b="1" u="sng" dirty="0" smtClean="0">
                <a:effectLst>
                  <a:outerShdw blurRad="38100" dist="38100" dir="2700000" algn="tl">
                    <a:srgbClr val="000000">
                      <a:alpha val="43137"/>
                    </a:srgbClr>
                  </a:outerShdw>
                </a:effectLst>
              </a:rPr>
              <a:t>Deuteronomy 6</a:t>
            </a:r>
            <a:endParaRPr lang="en-US" sz="2400" b="1" u="sng" baseline="30000" dirty="0" smtClean="0">
              <a:effectLst>
                <a:outerShdw blurRad="38100" dist="38100" dir="2700000" algn="tl">
                  <a:srgbClr val="000000">
                    <a:alpha val="43137"/>
                  </a:srgbClr>
                </a:outerShdw>
              </a:effectLst>
            </a:endParaRPr>
          </a:p>
          <a:p>
            <a:r>
              <a:rPr lang="en-US" sz="2400" baseline="30000" dirty="0" smtClean="0"/>
              <a:t>6</a:t>
            </a:r>
            <a:r>
              <a:rPr lang="en-US" sz="2400" dirty="0" smtClean="0"/>
              <a:t> These words, which I am commanding you today, shall be </a:t>
            </a:r>
            <a:r>
              <a:rPr lang="en-US" sz="2400" u="sng" dirty="0" smtClean="0"/>
              <a:t>on your heart</a:t>
            </a:r>
            <a:r>
              <a:rPr lang="en-US" sz="2400" dirty="0" smtClean="0"/>
              <a:t>. </a:t>
            </a:r>
            <a:r>
              <a:rPr lang="en-US" sz="2400" baseline="30000" dirty="0" smtClean="0"/>
              <a:t>7</a:t>
            </a:r>
            <a:r>
              <a:rPr lang="en-US" sz="2400" dirty="0" smtClean="0"/>
              <a:t> You shall </a:t>
            </a:r>
            <a:r>
              <a:rPr lang="en-US" sz="2400" u="sng" dirty="0" smtClean="0"/>
              <a:t>teach them</a:t>
            </a:r>
            <a:r>
              <a:rPr lang="en-US" sz="2400" dirty="0" smtClean="0"/>
              <a:t> diligently to your sons and shall </a:t>
            </a:r>
            <a:r>
              <a:rPr lang="en-US" sz="2400" u="sng" dirty="0" smtClean="0"/>
              <a:t>talk of them</a:t>
            </a:r>
            <a:r>
              <a:rPr lang="en-US" sz="2400" dirty="0" smtClean="0"/>
              <a:t> when you sit in your house and when you walk by the way and when you lie down and when you rise up. </a:t>
            </a:r>
            <a:endParaRPr lang="en-US"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71430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5"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3400" y="457200"/>
            <a:ext cx="7924800" cy="646331"/>
          </a:xfrm>
          <a:prstGeom prst="rect">
            <a:avLst/>
          </a:prstGeom>
          <a:noFill/>
        </p:spPr>
        <p:txBody>
          <a:bodyPr wrap="square" rtlCol="0">
            <a:spAutoFit/>
          </a:bodyPr>
          <a:lstStyle/>
          <a:p>
            <a:pPr algn="ctr"/>
            <a:r>
              <a:rPr lang="en-US" sz="3600" b="1" dirty="0" smtClean="0">
                <a:effectLst>
                  <a:outerShdw blurRad="38100" dist="38100" dir="2700000" algn="tl">
                    <a:srgbClr val="000000">
                      <a:alpha val="43137"/>
                    </a:srgbClr>
                  </a:outerShdw>
                </a:effectLst>
              </a:rPr>
              <a:t>ROMANS 10</a:t>
            </a:r>
          </a:p>
        </p:txBody>
      </p:sp>
      <p:sp>
        <p:nvSpPr>
          <p:cNvPr id="9" name="TextBox 8"/>
          <p:cNvSpPr txBox="1"/>
          <p:nvPr/>
        </p:nvSpPr>
        <p:spPr>
          <a:xfrm>
            <a:off x="1143000" y="2819400"/>
            <a:ext cx="7543800" cy="1107996"/>
          </a:xfrm>
          <a:prstGeom prst="rect">
            <a:avLst/>
          </a:prstGeom>
          <a:noFill/>
        </p:spPr>
        <p:txBody>
          <a:bodyPr wrap="square" rtlCol="0">
            <a:spAutoFit/>
          </a:bodyPr>
          <a:lstStyle/>
          <a:p>
            <a:pPr>
              <a:buFont typeface="Arial" pitchFamily="34" charset="0"/>
              <a:buChar char="•"/>
            </a:pPr>
            <a:r>
              <a:rPr lang="en-US" sz="2400" dirty="0" smtClean="0"/>
              <a:t> Does it require confession with the mouth?</a:t>
            </a:r>
          </a:p>
          <a:p>
            <a:pPr>
              <a:buFont typeface="Arial" pitchFamily="34" charset="0"/>
              <a:buChar char="•"/>
            </a:pPr>
            <a:r>
              <a:rPr lang="en-US" sz="2400" dirty="0" smtClean="0"/>
              <a:t> Is it specifically about confession at the time of baptism?</a:t>
            </a:r>
            <a:endParaRPr lang="en-US" dirty="0" smtClean="0"/>
          </a:p>
          <a:p>
            <a:r>
              <a:rPr lang="en-US" dirty="0" smtClean="0"/>
              <a:t> </a:t>
            </a:r>
            <a:endParaRPr lang="en-US" dirty="0"/>
          </a:p>
        </p:txBody>
      </p:sp>
      <p:sp>
        <p:nvSpPr>
          <p:cNvPr id="10" name="Rectangle 9"/>
          <p:cNvSpPr/>
          <p:nvPr/>
        </p:nvSpPr>
        <p:spPr>
          <a:xfrm>
            <a:off x="1752600" y="1097340"/>
            <a:ext cx="5715000" cy="1569660"/>
          </a:xfrm>
          <a:prstGeom prst="rect">
            <a:avLst/>
          </a:prstGeom>
          <a:solidFill>
            <a:schemeClr val="bg2">
              <a:lumMod val="90000"/>
            </a:schemeClr>
          </a:solidFill>
        </p:spPr>
        <p:txBody>
          <a:bodyPr wrap="square">
            <a:spAutoFit/>
          </a:bodyPr>
          <a:lstStyle/>
          <a:p>
            <a:r>
              <a:rPr lang="en-US" sz="2400" b="1" u="sng" dirty="0" smtClean="0">
                <a:effectLst>
                  <a:outerShdw blurRad="38100" dist="38100" dir="2700000" algn="tl">
                    <a:srgbClr val="000000">
                      <a:alpha val="43137"/>
                    </a:srgbClr>
                  </a:outerShdw>
                </a:effectLst>
              </a:rPr>
              <a:t>Romans 10:9</a:t>
            </a:r>
            <a:endParaRPr lang="en-US" sz="2400" b="1" u="sng" baseline="30000" dirty="0" smtClean="0">
              <a:effectLst>
                <a:outerShdw blurRad="38100" dist="38100" dir="2700000" algn="tl">
                  <a:srgbClr val="000000">
                    <a:alpha val="43137"/>
                  </a:srgbClr>
                </a:outerShdw>
              </a:effectLst>
            </a:endParaRPr>
          </a:p>
          <a:p>
            <a:r>
              <a:rPr lang="en-US" sz="2400" dirty="0" smtClean="0"/>
              <a:t>that if you confess with your mouth Jesus </a:t>
            </a:r>
            <a:r>
              <a:rPr lang="en-US" sz="2400" i="1" dirty="0" smtClean="0"/>
              <a:t>as</a:t>
            </a:r>
            <a:r>
              <a:rPr lang="en-US" sz="2400" dirty="0" smtClean="0"/>
              <a:t> Lord, and believe in your heart that God raised Him from the dead, you will be saved;</a:t>
            </a:r>
            <a:endParaRPr lang="en-US" sz="2400" dirty="0">
              <a:effectLst>
                <a:outerShdw blurRad="38100" dist="38100" dir="2700000" algn="tl">
                  <a:srgbClr val="000000">
                    <a:alpha val="43137"/>
                  </a:srgbClr>
                </a:outerShdw>
              </a:effectLst>
            </a:endParaRPr>
          </a:p>
        </p:txBody>
      </p:sp>
      <p:sp>
        <p:nvSpPr>
          <p:cNvPr id="5" name="TextBox 4"/>
          <p:cNvSpPr txBox="1"/>
          <p:nvPr/>
        </p:nvSpPr>
        <p:spPr>
          <a:xfrm>
            <a:off x="228600" y="990600"/>
            <a:ext cx="6934200" cy="4154984"/>
          </a:xfrm>
          <a:prstGeom prst="rect">
            <a:avLst/>
          </a:prstGeom>
          <a:solidFill>
            <a:schemeClr val="bg1"/>
          </a:solidFill>
        </p:spPr>
        <p:txBody>
          <a:bodyPr wrap="square" rtlCol="0">
            <a:spAutoFit/>
          </a:bodyPr>
          <a:lstStyle/>
          <a:p>
            <a:r>
              <a:rPr lang="en-US" sz="2400" b="1" dirty="0" smtClean="0"/>
              <a:t>Paul substitutes abyss (</a:t>
            </a:r>
            <a:r>
              <a:rPr lang="en-US" sz="2400" i="1" dirty="0" err="1" smtClean="0"/>
              <a:t>abussos</a:t>
            </a:r>
            <a:r>
              <a:rPr lang="en-US" sz="2400" b="1" dirty="0" smtClean="0"/>
              <a:t>) for sea (</a:t>
            </a:r>
            <a:r>
              <a:rPr lang="en-US" sz="2400" i="1" dirty="0" err="1" smtClean="0"/>
              <a:t>thalassa</a:t>
            </a:r>
            <a:r>
              <a:rPr lang="en-US" sz="2400" b="1" dirty="0" smtClean="0"/>
              <a:t>)</a:t>
            </a:r>
          </a:p>
          <a:p>
            <a:endParaRPr lang="en-US" sz="2400" dirty="0" smtClean="0"/>
          </a:p>
          <a:p>
            <a:r>
              <a:rPr lang="en-US" sz="2400" dirty="0" smtClean="0"/>
              <a:t>	Gen. 1:2, 7:11, 8:2</a:t>
            </a:r>
          </a:p>
          <a:p>
            <a:r>
              <a:rPr lang="en-US" sz="2400" dirty="0" smtClean="0"/>
              <a:t>	Ps. 106:9, Is. 51:10</a:t>
            </a:r>
          </a:p>
          <a:p>
            <a:r>
              <a:rPr lang="en-US" sz="2400" dirty="0" smtClean="0"/>
              <a:t>		“the deep”   “waters”</a:t>
            </a:r>
          </a:p>
          <a:p>
            <a:endParaRPr lang="en-US" sz="2400" dirty="0" smtClean="0"/>
          </a:p>
          <a:p>
            <a:r>
              <a:rPr lang="en-US" sz="2400" dirty="0" smtClean="0"/>
              <a:t>	Luke 8:31</a:t>
            </a:r>
          </a:p>
          <a:p>
            <a:r>
              <a:rPr lang="en-US" sz="2400" dirty="0" smtClean="0"/>
              <a:t>	Rev. 9:2, 9:11, 11:7, 17:8, 20:1-2</a:t>
            </a:r>
          </a:p>
          <a:p>
            <a:r>
              <a:rPr lang="en-US" sz="2400" dirty="0" smtClean="0"/>
              <a:t>		“netherworld” </a:t>
            </a:r>
          </a:p>
          <a:p>
            <a:endParaRPr lang="en-US" sz="2400" dirty="0" smtClean="0"/>
          </a:p>
          <a:p>
            <a:r>
              <a:rPr lang="en-US" sz="2400" dirty="0" smtClean="0"/>
              <a:t>	Ps. 71:20</a:t>
            </a:r>
            <a:endParaRPr lang="en-US" sz="2400" dirty="0"/>
          </a:p>
        </p:txBody>
      </p:sp>
    </p:spTree>
    <p:extLst>
      <p:ext uri="{BB962C8B-B14F-4D97-AF65-F5344CB8AC3E}">
        <p14:creationId xmlns:p14="http://schemas.microsoft.com/office/powerpoint/2010/main" val="4221337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5">
                                            <p:txEl>
                                              <p:pRg st="0" end="0"/>
                                            </p:txEl>
                                          </p:spTgt>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5">
                                            <p:txEl>
                                              <p:pRg st="2" end="2"/>
                                            </p:txEl>
                                          </p:spTgt>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5">
                                            <p:txEl>
                                              <p:pRg st="3" end="3"/>
                                            </p:txEl>
                                          </p:spTgt>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5">
                                            <p:txEl>
                                              <p:pRg st="4" end="4"/>
                                            </p:txEl>
                                          </p:spTgt>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5">
                                            <p:txEl>
                                              <p:pRg st="6" end="6"/>
                                            </p:txEl>
                                          </p:spTgt>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5">
                                            <p:txEl>
                                              <p:pRg st="7" end="7"/>
                                            </p:txEl>
                                          </p:spTgt>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5">
                                            <p:txEl>
                                              <p:pRg st="8" end="8"/>
                                            </p:txEl>
                                          </p:spTgt>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5">
                                            <p:txEl>
                                              <p:pRg st="10" end="10"/>
                                            </p:txEl>
                                          </p:spTgt>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5">
                                            <p:bg/>
                                          </p:spTgt>
                                        </p:tgtEl>
                                        <p:attrNameLst>
                                          <p:attrName>style.visibility</p:attrName>
                                        </p:attrNameLst>
                                      </p:cBhvr>
                                      <p:to>
                                        <p:strVal val="hidden"/>
                                      </p:to>
                                    </p:set>
                                  </p:childTnLst>
                                </p:cTn>
                              </p:par>
                              <p:par>
                                <p:cTn id="57" presetID="1" presetClass="entr" presetSubtype="0" fill="hold" grpId="0" nodeType="withEffect">
                                  <p:stCondLst>
                                    <p:cond delay="0"/>
                                  </p:stCondLst>
                                  <p:childTnLst>
                                    <p:set>
                                      <p:cBhvr>
                                        <p:cTn id="58" dur="1" fill="hold">
                                          <p:stCondLst>
                                            <p:cond delay="0"/>
                                          </p:stCondLst>
                                        </p:cTn>
                                        <p:tgtEl>
                                          <p:spTgt spid="1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animBg="1"/>
      <p:bldP spid="5" grpId="0" build="p" bldLvl="2" animBg="1"/>
      <p:bldP spid="5" grpId="1"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19200" y="457200"/>
            <a:ext cx="6705600" cy="274320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latin typeface="Palatino Linotype" panose="02040502050505030304" pitchFamily="18" charset="0"/>
                <a:cs typeface="Aharoni" panose="02010803020104030203" pitchFamily="2" charset="-79"/>
              </a:rPr>
              <a:t>For </a:t>
            </a:r>
            <a:r>
              <a:rPr lang="en-US" sz="2800" u="sng" dirty="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through faith</a:t>
            </a:r>
            <a:r>
              <a:rPr lang="en-US" sz="2800" dirty="0">
                <a:latin typeface="Palatino Linotype" panose="02040502050505030304" pitchFamily="18" charset="0"/>
                <a:cs typeface="Aharoni" panose="02010803020104030203" pitchFamily="2" charset="-79"/>
              </a:rPr>
              <a:t> </a:t>
            </a:r>
            <a:r>
              <a:rPr lang="en-US" sz="2800" dirty="0">
                <a:solidFill>
                  <a:srgbClr val="FFFF00"/>
                </a:solidFill>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you have been saved</a:t>
            </a:r>
            <a:r>
              <a:rPr lang="en-US" sz="2800" dirty="0">
                <a:latin typeface="Palatino Linotype" panose="02040502050505030304" pitchFamily="18" charset="0"/>
                <a:cs typeface="Aharoni" panose="02010803020104030203" pitchFamily="2" charset="-79"/>
              </a:rPr>
              <a:t> </a:t>
            </a:r>
            <a:r>
              <a:rPr lang="en-US" sz="2800" u="sng" dirty="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by </a:t>
            </a:r>
            <a:r>
              <a:rPr lang="en-US" sz="2800" u="sng" dirty="0" smtClean="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the grace</a:t>
            </a:r>
            <a:r>
              <a:rPr lang="en-US" sz="2800" dirty="0">
                <a:latin typeface="Palatino Linotype" panose="02040502050505030304" pitchFamily="18" charset="0"/>
                <a:cs typeface="Aharoni" panose="02010803020104030203" pitchFamily="2" charset="-79"/>
              </a:rPr>
              <a:t>, and this not of yourselves, it is God's gift; </a:t>
            </a:r>
            <a:r>
              <a:rPr lang="en-US" sz="2800" u="sng" dirty="0" smtClean="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not </a:t>
            </a:r>
            <a:r>
              <a:rPr lang="en-US" sz="2800" u="sng" dirty="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of works</a:t>
            </a:r>
            <a:r>
              <a:rPr lang="en-US" sz="2800" dirty="0">
                <a:latin typeface="Palatino Linotype" panose="02040502050505030304" pitchFamily="18" charset="0"/>
                <a:cs typeface="Aharoni" panose="02010803020104030203" pitchFamily="2" charset="-79"/>
              </a:rPr>
              <a:t>, that no one should boast</a:t>
            </a:r>
            <a:r>
              <a:rPr lang="en-US" sz="2800" dirty="0" smtClean="0">
                <a:latin typeface="Palatino Linotype" panose="02040502050505030304" pitchFamily="18" charset="0"/>
                <a:cs typeface="Aharoni" panose="02010803020104030203" pitchFamily="2" charset="-79"/>
              </a:rPr>
              <a:t>.</a:t>
            </a:r>
            <a:endParaRPr lang="en-US" dirty="0">
              <a:latin typeface="Palatino Linotype" panose="02040502050505030304" pitchFamily="18" charset="0"/>
              <a:cs typeface="Aharoni" panose="02010803020104030203" pitchFamily="2" charset="-79"/>
            </a:endParaRPr>
          </a:p>
        </p:txBody>
      </p:sp>
      <p:sp>
        <p:nvSpPr>
          <p:cNvPr id="2" name="AutoShape 4"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155575" y="-7318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6"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307975" y="-5794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460375" y="-4270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10"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612775" y="-2746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1504528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19200" y="457200"/>
            <a:ext cx="6705600" cy="274320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latin typeface="Palatino Linotype" panose="02040502050505030304" pitchFamily="18" charset="0"/>
                <a:cs typeface="Aharoni" panose="02010803020104030203" pitchFamily="2" charset="-79"/>
              </a:rPr>
              <a:t>For </a:t>
            </a:r>
            <a:r>
              <a:rPr lang="en-US" sz="2800" dirty="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through faith</a:t>
            </a:r>
            <a:r>
              <a:rPr lang="en-US" sz="2800" dirty="0">
                <a:latin typeface="Palatino Linotype" panose="02040502050505030304" pitchFamily="18" charset="0"/>
                <a:cs typeface="Aharoni" panose="02010803020104030203" pitchFamily="2" charset="-79"/>
              </a:rPr>
              <a:t> </a:t>
            </a:r>
            <a:r>
              <a:rPr lang="en-US" sz="2800" dirty="0">
                <a:solidFill>
                  <a:srgbClr val="FFFF00"/>
                </a:solidFill>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you have been saved</a:t>
            </a:r>
            <a:r>
              <a:rPr lang="en-US" sz="2800" dirty="0">
                <a:latin typeface="Palatino Linotype" panose="02040502050505030304" pitchFamily="18" charset="0"/>
                <a:cs typeface="Aharoni" panose="02010803020104030203" pitchFamily="2" charset="-79"/>
              </a:rPr>
              <a:t> </a:t>
            </a:r>
            <a:r>
              <a:rPr lang="en-US" sz="2800" dirty="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by </a:t>
            </a:r>
            <a:r>
              <a:rPr lang="en-US" sz="2800" dirty="0" smtClean="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the grace</a:t>
            </a:r>
            <a:r>
              <a:rPr lang="en-US" sz="2800" dirty="0">
                <a:latin typeface="Palatino Linotype" panose="02040502050505030304" pitchFamily="18" charset="0"/>
                <a:cs typeface="Aharoni" panose="02010803020104030203" pitchFamily="2" charset="-79"/>
              </a:rPr>
              <a:t>, and this not of yourselves, it is God's gift; </a:t>
            </a:r>
            <a:r>
              <a:rPr lang="en-US" sz="2800" dirty="0" smtClean="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not </a:t>
            </a:r>
            <a:r>
              <a:rPr lang="en-US" sz="2800" dirty="0">
                <a:effectLst>
                  <a:outerShdw blurRad="38100" dist="38100" dir="2700000" algn="tl">
                    <a:srgbClr val="000000">
                      <a:alpha val="43137"/>
                    </a:srgbClr>
                  </a:outerShdw>
                </a:effectLst>
                <a:latin typeface="Palatino Linotype" panose="02040502050505030304" pitchFamily="18" charset="0"/>
                <a:cs typeface="Aharoni" panose="02010803020104030203" pitchFamily="2" charset="-79"/>
              </a:rPr>
              <a:t>of works</a:t>
            </a:r>
            <a:r>
              <a:rPr lang="en-US" sz="2800" dirty="0">
                <a:latin typeface="Palatino Linotype" panose="02040502050505030304" pitchFamily="18" charset="0"/>
                <a:cs typeface="Aharoni" panose="02010803020104030203" pitchFamily="2" charset="-79"/>
              </a:rPr>
              <a:t>, that no one should boast</a:t>
            </a:r>
            <a:r>
              <a:rPr lang="en-US" sz="2800" dirty="0" smtClean="0">
                <a:latin typeface="Palatino Linotype" panose="02040502050505030304" pitchFamily="18" charset="0"/>
                <a:cs typeface="Aharoni" panose="02010803020104030203" pitchFamily="2" charset="-79"/>
              </a:rPr>
              <a:t>.</a:t>
            </a:r>
            <a:endParaRPr lang="en-US" dirty="0">
              <a:latin typeface="Palatino Linotype" panose="02040502050505030304" pitchFamily="18" charset="0"/>
              <a:cs typeface="Aharoni" panose="02010803020104030203" pitchFamily="2" charset="-79"/>
            </a:endParaRPr>
          </a:p>
        </p:txBody>
      </p:sp>
      <p:sp>
        <p:nvSpPr>
          <p:cNvPr id="2" name="AutoShape 4"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155575" y="-7318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6"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307975" y="-5794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460375" y="-4270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10" descr="data:image/jpeg;base64,/9j/4AAQSkZJRgABAQAAAQABAAD/2wCEAAkGBwgHBgkIBwgKCgkLDRYPDQwMDRsUFRAWIB0iIiAdHx8kKDQsJCYxJx8fLT0tMTU3Ojo6Iys/RD84QzQ5OjcBCgoKDQwNGg8PGjclHyU3Nzc3Nzc3Nzc3Nzc3Nzc3Nzc3Nzc3Nzc3Nzc3Nzc3Nzc3Nzc3Nzc3Nzc3Nzc3Nzc3N//AABEIAKAAagMBIgACEQEDEQH/xAAcAAABBAMBAAAAAAAAAAAAAAABAAIFBgMEBwj/xAA6EAABAwIEAwcBBgMJAAAAAAABAAIDBBEFEiExBkFRBxMiYXGRoYEUIzJDcrFC0fAVUmKCorLBwuH/xAAZAQADAQEBAAAAAAAAAAAAAAAAAQIEAwX/xAAgEQEBAQACAgIDAQAAAAAAAAAAAQIDERIhEzEEQVEi/9oADAMBAAIRAxEAPwC/hJIJKFEgikUAEklp4jiUGHx5pnHMdmgXJSt6NuJBUuv4mqpHZom9zENhuT6qKZxHWzTEGpfvpY2Ci7i5iukpKl0fFdVE9rapgmZ1FgVa6Gshrqds1O4Oa74TzqVNzY2UkEVaRCSQSSMgkgimRIJJINgr6qOipJamX8MYvbqei5jidfW1teAQXzya2vo1qtvGtTc0dCHW7xxkf+kbf15KBw+m+9dK4XkkNyeg5BcOXXTRwcflWvJRVc7Gt7qO/MtTTg00HiMY1HNt1bqOBthcKQMLXt2Wb5K9D4MOf1DHCA5GBj+gCy8L4v8AY6lr9cl8sgVjxCla1x8I26KrzUjYpah4Fg9ubQfxBdMb7rPzcEzO46g1we0OabtIuCnKM4cldNgtK524blP0NlJrXHnkigkmCSSSQRJJJINRe0J8lPW084HhdCWA+d9f3WPASZo2Hna6kO0KEzUtMANGl7nOvtsovD6edtGXQ5rBtrNF3H0Wbm9tn43c9rbTRgN81thmXa2qpkVNWtmMzX1MJZYAzSgtk9ANlMVs876GIRPyyPHiPT0WexumrW3iEROazgfqqTj0xiIbbS9ipH7LXwzPA+0uAIHeOmDmv9ButDiChmMTA8/eOeLHrfRXidX25cmrrP0tnAbi/h9jibgyvt5KxKE4Qj7nBGRd2GBj3AWdfNzv8qbW3N7jzN5udWUQkkEk0mopoN0UEKCKSAg+J4e9bT5gS27gbHyH8lG4M2NjXwl2gcW78grPWUrKqB0TiW32cBqCqbSxS02JOgnyh4fZ2U6Hnp5LNzZ/b0PxeTPqVLYhUU9LGcjS8D8TzqG/RRbq2mbFDI2fM5zvE3KTbpos9bK+nmjiMV2OJBeZA1rXdCTzN/hZKn7NHTh7nUTNmgmqZuVwmfTZ8kl+27TSQ1EF3gxOte24UPV5J6vIRnDRcC/PktukbJLTCWVpiaxpJDrXAvptyO6xcP0zayvl7wnI1tyL7gnQIxjvXSeXkznKe4eaW4VGSLFxcflSaa0BrQ0AAAWAHJFb5Op08jevLV1/RSSSTSaEUy6cCghRQvoTyG/koTFOLMDwwET18b5B+VB9472G31KDTio2L1ETsdmmp5WyR5g3M03Ac0AEe4IURj3aJU1TXwYRC6licNZpLGQjyto35+iln4AaLhvD5owcrYWtm5Wcdc3zZRyZ7y7cF637SbialrZIi3MLZgTv5LK4yysDGRtYOTsyr9LVy0xOmYHcLfdjRyC0L787tssnjXqZ3iz2z18gp6Z0N9xr5o8GnNUVburW/uVBVU01TK5zza/IcgtmdtdhfDFfitK7uZG933DiPxZXgnTmCNPqV04p/pl/I33m1fUVGcP41R49h7KuikB0Hex38UTv7rv61UmtTziRQSQFZ4g4ywrBc0Rf9qqh+RCQcv6nbD038lR8R7RMbqi5tKIKKM7d2zM8f5naewCqJ3QT6V03K/E6/E9MQrJ6kXvaV5Iv1y7LWFgPJMvZFxBtY6JkyR2e8NOx0XpPBaVk2E07ZWhzXwNDmkXBFl5nEndAyb5Bmt1svUuDMDMNhiH5YyA+Q2+E4VVLHODn05dPQh0lOdcg1dH/ADCrcGFTPmDIs8jidGtbcn2V84/xTEcO4emGDODK2RriJbD7pjWlznethYeZXO+AOJuIajiOGapqairoARHVl4BDc34dhuCL+l1yvF79Vozz3x9rlg/BJuJ8T0G4gadT+o/8BYO0yER8L1jGtAa2NrQG7DxCwC6Edf8AxUXtS8HDVe/lHGXAX3cfCL+ma/sumczMcNcmtfbz1S1lRQ1QqKSeSCZuz43Fpt005K9YJ2l4jThrMVgZWxAWzsGSX6/wn2C5/KLG6dE62iVDvmD8VYNi4aKWtY2U6dzN4H38gd/pdTWvRecA7r8rbGJVzQA2uqwBoAKh4A+VPavHtrlBI7pK4VI9EDYbIOOockd0J7HQ6OFwdCvTXA9aMQ4boKsknPC3N1vYX+V5jJsu/wDY1V/aeEI2Xu6CR0Z8rEkfBCZUztbxSLD+H6ljn2qaxn2aNoOoYdXn2BHqQtDsOnpKnBcRoXMYKmOXvJer2vADT9MpH0VO7X8S/tLjGajabx0EQhH6nWc79x7LQ7OMffgPGFHK9xFPVEUk4vpZ5Aa76Ot9LoP9PRcRcyLI4+Nvh9ei5r23VYpuHo6QO1qJWtPUgHOflo910zLbU7hcL7cq8zY7R0bXeGGJz3N83EAH/SfdFKOaO1TADfwhOuhexSp9sl0bpl9Erqelys4KSY06n1TlUTROyaDyRTXaappBy6/2C1wIxOgvqHNmA8iLf9FyA9Fc+yLFBh3F8bHOytqYZIzrzAzD/aUEh+Jak1fE+LVJFjJWS+weQPgBRUmdt3MOV41aeh5LNUSd5USyneSRzj6kkpu6FPVOH1YqsJpq2/hmp2S+7QV5p4/xH+0+LcSmBuyOUwtt/g8J+QV2bBscbQdktHicrs3cURbvqXMJaB7tsvPL3vkc58rs0jjme7qTuUVJpQGpQukDYJGcShdNcU26AzNd43DzWUFaua0581sA3CDp90ChdAlNIeSfS1UtHUMqKd2WSM3aUwlMJQG0CLA+Sy32WpE7wW6aLMXWbfkka3YljbY+yvDsJa8GWatmzN6MDzJ+7m/KopKD5HO3JI5C+yCZCSgXIE2TLpA5zljuk5MulQyOd98Ctph0WjIfGt1h0CoHoIIEoAlMdogSle4QCYbOPmFlmfaMN6rXJy69P2Sc4nVyQK6GfpusRLnHRPa2w1QCN0LpE3KbzQAkcViunPWNIP/Z"/>
          <p:cNvSpPr>
            <a:spLocks noChangeAspect="1" noChangeArrowheads="1"/>
          </p:cNvSpPr>
          <p:nvPr/>
        </p:nvSpPr>
        <p:spPr bwMode="auto">
          <a:xfrm>
            <a:off x="612775" y="-274638"/>
            <a:ext cx="1009650" cy="15240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Rounded Rectangle 7"/>
          <p:cNvSpPr/>
          <p:nvPr/>
        </p:nvSpPr>
        <p:spPr>
          <a:xfrm>
            <a:off x="1371600" y="1415844"/>
            <a:ext cx="2133600" cy="415898"/>
          </a:xfrm>
          <a:prstGeom prst="round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9246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457200"/>
            <a:ext cx="6096000" cy="274320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GRACE</a:t>
            </a:r>
          </a:p>
          <a:p>
            <a:pPr algn="ctr"/>
            <a:r>
              <a:rPr lang="el-GR" sz="2800" b="1" dirty="0" smtClean="0">
                <a:effectLst>
                  <a:outerShdw blurRad="38100" dist="38100" dir="2700000" algn="tl">
                    <a:srgbClr val="000000">
                      <a:alpha val="43137"/>
                    </a:srgbClr>
                  </a:outerShdw>
                </a:effectLst>
                <a:latin typeface="Palatino Linotype" pitchFamily="18" charset="0"/>
              </a:rPr>
              <a:t>χάρις</a:t>
            </a:r>
            <a:r>
              <a:rPr lang="en-US" sz="2800" b="1" i="1" dirty="0" smtClean="0">
                <a:effectLst>
                  <a:outerShdw blurRad="38100" dist="38100" dir="2700000" algn="tl">
                    <a:srgbClr val="000000">
                      <a:alpha val="43137"/>
                    </a:srgbClr>
                  </a:outerShdw>
                </a:effectLst>
                <a:latin typeface="Palatino Linotype" pitchFamily="18" charset="0"/>
              </a:rPr>
              <a:t>  </a:t>
            </a:r>
            <a:r>
              <a:rPr lang="en-US" sz="2800" b="1" i="1" dirty="0" err="1" smtClean="0">
                <a:effectLst>
                  <a:outerShdw blurRad="38100" dist="38100" dir="2700000" algn="tl">
                    <a:srgbClr val="000000">
                      <a:alpha val="43137"/>
                    </a:srgbClr>
                  </a:outerShdw>
                </a:effectLst>
                <a:latin typeface="Palatino Linotype" pitchFamily="18" charset="0"/>
              </a:rPr>
              <a:t>charis</a:t>
            </a:r>
            <a:endParaRPr lang="en-US" sz="2800" b="1" i="1" dirty="0" smtClean="0">
              <a:effectLst>
                <a:outerShdw blurRad="38100" dist="38100" dir="2700000" algn="tl">
                  <a:srgbClr val="000000">
                    <a:alpha val="43137"/>
                  </a:srgbClr>
                </a:outerShdw>
              </a:effectLst>
              <a:latin typeface="Palatino Linotype" pitchFamily="18" charset="0"/>
            </a:endParaRPr>
          </a:p>
          <a:p>
            <a:pPr algn="ctr"/>
            <a:endParaRPr lang="en-US" sz="2800" b="1" i="1" dirty="0" smtClean="0">
              <a:effectLst>
                <a:outerShdw blurRad="38100" dist="38100" dir="2700000" algn="tl">
                  <a:srgbClr val="000000">
                    <a:alpha val="43137"/>
                  </a:srgbClr>
                </a:outerShdw>
              </a:effectLst>
              <a:latin typeface="Palatino Linotype" pitchFamily="18" charset="0"/>
            </a:endParaRPr>
          </a:p>
          <a:p>
            <a:r>
              <a:rPr lang="en-US" sz="2800" b="1" i="1" dirty="0" err="1" smtClean="0">
                <a:effectLst>
                  <a:outerShdw blurRad="38100" dist="38100" dir="2700000" algn="tl">
                    <a:srgbClr val="000000">
                      <a:alpha val="43137"/>
                    </a:srgbClr>
                  </a:outerShdw>
                </a:effectLst>
                <a:latin typeface="Palatino Linotype" pitchFamily="18" charset="0"/>
              </a:rPr>
              <a:t>chairō</a:t>
            </a:r>
            <a:r>
              <a:rPr lang="en-US" sz="2800" b="1" i="1" dirty="0" smtClean="0">
                <a:effectLst>
                  <a:outerShdw blurRad="38100" dist="38100" dir="2700000" algn="tl">
                    <a:srgbClr val="000000">
                      <a:alpha val="43137"/>
                    </a:srgbClr>
                  </a:outerShdw>
                </a:effectLst>
                <a:latin typeface="Palatino Linotype" pitchFamily="18" charset="0"/>
              </a:rPr>
              <a:t>	</a:t>
            </a:r>
            <a:r>
              <a:rPr lang="en-US" sz="2800" b="1" dirty="0" smtClean="0">
                <a:effectLst>
                  <a:outerShdw blurRad="38100" dist="38100" dir="2700000" algn="tl">
                    <a:srgbClr val="000000">
                      <a:alpha val="43137"/>
                    </a:srgbClr>
                  </a:outerShdw>
                </a:effectLst>
                <a:latin typeface="Palatino Linotype" pitchFamily="18" charset="0"/>
              </a:rPr>
              <a:t>rejoice</a:t>
            </a:r>
          </a:p>
          <a:p>
            <a:r>
              <a:rPr lang="en-US" sz="2800" b="1" i="1" dirty="0" err="1" smtClean="0">
                <a:effectLst>
                  <a:outerShdw blurRad="38100" dist="38100" dir="2700000" algn="tl">
                    <a:srgbClr val="000000">
                      <a:alpha val="43137"/>
                    </a:srgbClr>
                  </a:outerShdw>
                </a:effectLst>
                <a:latin typeface="Palatino Linotype" pitchFamily="18" charset="0"/>
              </a:rPr>
              <a:t>chara</a:t>
            </a:r>
            <a:r>
              <a:rPr lang="en-US" sz="2800" b="1" i="1" dirty="0" smtClean="0">
                <a:effectLst>
                  <a:outerShdw blurRad="38100" dist="38100" dir="2700000" algn="tl">
                    <a:srgbClr val="000000">
                      <a:alpha val="43137"/>
                    </a:srgbClr>
                  </a:outerShdw>
                </a:effectLst>
                <a:latin typeface="Palatino Linotype" pitchFamily="18" charset="0"/>
              </a:rPr>
              <a:t>		</a:t>
            </a:r>
            <a:r>
              <a:rPr lang="en-US" sz="2800" b="1" dirty="0" smtClean="0">
                <a:effectLst>
                  <a:outerShdw blurRad="38100" dist="38100" dir="2700000" algn="tl">
                    <a:srgbClr val="000000">
                      <a:alpha val="43137"/>
                    </a:srgbClr>
                  </a:outerShdw>
                </a:effectLst>
                <a:latin typeface="Palatino Linotype" pitchFamily="18" charset="0"/>
              </a:rPr>
              <a:t>joy</a:t>
            </a:r>
            <a:endParaRPr lang="en-US" b="1" dirty="0" smtClean="0">
              <a:effectLst>
                <a:outerShdw blurRad="38100" dist="38100" dir="2700000" algn="tl">
                  <a:srgbClr val="000000">
                    <a:alpha val="43137"/>
                  </a:srgbClr>
                </a:outerShdw>
              </a:effectLst>
              <a:latin typeface="Palatino Linotype" pitchFamily="18" charset="0"/>
            </a:endParaRPr>
          </a:p>
          <a:p>
            <a:r>
              <a:rPr lang="en-US" sz="2800" b="1" i="1" dirty="0" err="1" smtClean="0">
                <a:effectLst>
                  <a:outerShdw blurRad="38100" dist="38100" dir="2700000" algn="tl">
                    <a:srgbClr val="000000">
                      <a:alpha val="43137"/>
                    </a:srgbClr>
                  </a:outerShdw>
                </a:effectLst>
                <a:latin typeface="Palatino Linotype" pitchFamily="18" charset="0"/>
              </a:rPr>
              <a:t>charis</a:t>
            </a:r>
            <a:r>
              <a:rPr lang="en-US" sz="2800" b="1" dirty="0" smtClean="0">
                <a:effectLst>
                  <a:outerShdw blurRad="38100" dist="38100" dir="2700000" algn="tl">
                    <a:srgbClr val="000000">
                      <a:alpha val="43137"/>
                    </a:srgbClr>
                  </a:outerShdw>
                </a:effectLst>
                <a:latin typeface="Palatino Linotype" pitchFamily="18" charset="0"/>
              </a:rPr>
              <a:t> “is what delights” </a:t>
            </a:r>
            <a:r>
              <a:rPr lang="en-US" sz="2000" b="1" i="1" dirty="0" smtClean="0">
                <a:effectLst>
                  <a:outerShdw blurRad="38100" dist="38100" dir="2700000" algn="tl">
                    <a:srgbClr val="000000">
                      <a:alpha val="43137"/>
                    </a:srgbClr>
                  </a:outerShdw>
                </a:effectLst>
                <a:latin typeface="Palatino Linotype" pitchFamily="18" charset="0"/>
              </a:rPr>
              <a:t>-TDNT</a:t>
            </a:r>
            <a:endParaRPr lang="en-US" dirty="0">
              <a:latin typeface="Palatino Linotype" pitchFamily="18" charset="0"/>
            </a:endParaRPr>
          </a:p>
        </p:txBody>
      </p:sp>
      <p:sp>
        <p:nvSpPr>
          <p:cNvPr id="5" name="TextBox 4"/>
          <p:cNvSpPr txBox="1"/>
          <p:nvPr/>
        </p:nvSpPr>
        <p:spPr>
          <a:xfrm>
            <a:off x="1752600" y="3733800"/>
            <a:ext cx="5638800" cy="1200329"/>
          </a:xfrm>
          <a:prstGeom prst="rect">
            <a:avLst/>
          </a:prstGeom>
          <a:noFill/>
        </p:spPr>
        <p:txBody>
          <a:bodyPr wrap="square" rtlCol="0">
            <a:spAutoFit/>
          </a:bodyPr>
          <a:lstStyle/>
          <a:p>
            <a:r>
              <a:rPr lang="en-US" sz="2400" b="1" u="sng" dirty="0" smtClean="0">
                <a:solidFill>
                  <a:schemeClr val="bg1"/>
                </a:solidFill>
                <a:effectLst>
                  <a:outerShdw blurRad="38100" dist="38100" dir="2700000" algn="tl">
                    <a:srgbClr val="000000">
                      <a:alpha val="43137"/>
                    </a:srgbClr>
                  </a:outerShdw>
                </a:effectLst>
              </a:rPr>
              <a:t>English synonyms</a:t>
            </a:r>
            <a:r>
              <a:rPr lang="en-US" sz="2400" b="1" dirty="0" smtClean="0">
                <a:solidFill>
                  <a:schemeClr val="bg1"/>
                </a:solidFill>
                <a:effectLst>
                  <a:outerShdw blurRad="38100" dist="38100" dir="2700000" algn="tl">
                    <a:srgbClr val="000000">
                      <a:alpha val="43137"/>
                    </a:srgbClr>
                  </a:outerShdw>
                </a:effectLst>
              </a:rPr>
              <a:t>:</a:t>
            </a:r>
          </a:p>
          <a:p>
            <a:r>
              <a:rPr lang="en-US" sz="2400" b="1" dirty="0" smtClean="0">
                <a:solidFill>
                  <a:schemeClr val="bg1"/>
                </a:solidFill>
                <a:effectLst>
                  <a:outerShdw blurRad="38100" dist="38100" dir="2700000" algn="tl">
                    <a:srgbClr val="000000">
                      <a:alpha val="43137"/>
                    </a:srgbClr>
                  </a:outerShdw>
                </a:effectLst>
                <a:latin typeface="Palatino Linotype" pitchFamily="18" charset="0"/>
              </a:rPr>
              <a:t>Charm (grace)</a:t>
            </a:r>
          </a:p>
          <a:p>
            <a:r>
              <a:rPr lang="en-US" sz="2400" b="1" dirty="0" smtClean="0">
                <a:solidFill>
                  <a:schemeClr val="bg1"/>
                </a:solidFill>
                <a:effectLst>
                  <a:outerShdw blurRad="38100" dist="38100" dir="2700000" algn="tl">
                    <a:srgbClr val="000000">
                      <a:alpha val="43137"/>
                    </a:srgbClr>
                  </a:outerShdw>
                </a:effectLst>
                <a:latin typeface="Palatino Linotype" pitchFamily="18" charset="0"/>
              </a:rPr>
              <a:t>Charming (gracious)</a:t>
            </a:r>
            <a:endParaRPr lang="en-US" sz="2400" b="1" dirty="0">
              <a:solidFill>
                <a:schemeClr val="bg1"/>
              </a:solidFill>
              <a:effectLst>
                <a:outerShdw blurRad="38100" dist="38100" dir="2700000" algn="tl">
                  <a:srgbClr val="000000">
                    <a:alpha val="43137"/>
                  </a:srgbClr>
                </a:outerShdw>
              </a:effectLst>
              <a:latin typeface="Palatino Linotype" pitchFamily="18" charset="0"/>
            </a:endParaRPr>
          </a:p>
        </p:txBody>
      </p:sp>
    </p:spTree>
    <p:extLst>
      <p:ext uri="{BB962C8B-B14F-4D97-AF65-F5344CB8AC3E}">
        <p14:creationId xmlns:p14="http://schemas.microsoft.com/office/powerpoint/2010/main" val="1325682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457200"/>
            <a:ext cx="6096000" cy="990600"/>
          </a:xfrm>
          <a:prstGeom prst="roundRect">
            <a:avLst/>
          </a:prstGeom>
          <a:gradFill flip="none" rotWithShape="1">
            <a:gsLst>
              <a:gs pos="0">
                <a:srgbClr val="000000"/>
              </a:gs>
              <a:gs pos="39999">
                <a:srgbClr val="0A128C"/>
              </a:gs>
              <a:gs pos="70000">
                <a:srgbClr val="181CC7"/>
              </a:gs>
              <a:gs pos="88000">
                <a:srgbClr val="7005D4"/>
              </a:gs>
              <a:gs pos="100000">
                <a:srgbClr val="8C3D91"/>
              </a:gs>
            </a:gsLst>
            <a:lin ang="162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effectLst>
                  <a:outerShdw blurRad="38100" dist="38100" dir="2700000" algn="tl">
                    <a:srgbClr val="000000">
                      <a:alpha val="43137"/>
                    </a:srgbClr>
                  </a:outerShdw>
                </a:effectLst>
                <a:latin typeface="Palatino Linotype" pitchFamily="18" charset="0"/>
              </a:rPr>
              <a:t>GRACE</a:t>
            </a:r>
          </a:p>
          <a:p>
            <a:pPr algn="ctr"/>
            <a:r>
              <a:rPr lang="el-GR" sz="2800" b="1" dirty="0" smtClean="0">
                <a:effectLst>
                  <a:outerShdw blurRad="38100" dist="38100" dir="2700000" algn="tl">
                    <a:srgbClr val="000000">
                      <a:alpha val="43137"/>
                    </a:srgbClr>
                  </a:outerShdw>
                </a:effectLst>
                <a:latin typeface="Palatino Linotype" pitchFamily="18" charset="0"/>
              </a:rPr>
              <a:t>χάρις</a:t>
            </a:r>
            <a:r>
              <a:rPr lang="en-US" sz="2800" b="1" i="1" dirty="0" smtClean="0">
                <a:effectLst>
                  <a:outerShdw blurRad="38100" dist="38100" dir="2700000" algn="tl">
                    <a:srgbClr val="000000">
                      <a:alpha val="43137"/>
                    </a:srgbClr>
                  </a:outerShdw>
                </a:effectLst>
                <a:latin typeface="Palatino Linotype" pitchFamily="18" charset="0"/>
              </a:rPr>
              <a:t>  </a:t>
            </a:r>
            <a:r>
              <a:rPr lang="en-US" sz="2800" b="1" i="1" dirty="0" err="1" smtClean="0">
                <a:effectLst>
                  <a:outerShdw blurRad="38100" dist="38100" dir="2700000" algn="tl">
                    <a:srgbClr val="000000">
                      <a:alpha val="43137"/>
                    </a:srgbClr>
                  </a:outerShdw>
                </a:effectLst>
                <a:latin typeface="Palatino Linotype" pitchFamily="18" charset="0"/>
              </a:rPr>
              <a:t>charis</a:t>
            </a:r>
            <a:endParaRPr lang="en-US" sz="2800" b="1" i="1" dirty="0" smtClean="0">
              <a:effectLst>
                <a:outerShdw blurRad="38100" dist="38100" dir="2700000" algn="tl">
                  <a:srgbClr val="000000">
                    <a:alpha val="43137"/>
                  </a:srgbClr>
                </a:outerShdw>
              </a:effectLst>
              <a:latin typeface="Palatino Linotype" pitchFamily="18" charset="0"/>
            </a:endParaRPr>
          </a:p>
        </p:txBody>
      </p:sp>
      <p:sp>
        <p:nvSpPr>
          <p:cNvPr id="2" name="Rectangle 1"/>
          <p:cNvSpPr/>
          <p:nvPr/>
        </p:nvSpPr>
        <p:spPr>
          <a:xfrm>
            <a:off x="522212" y="1600200"/>
            <a:ext cx="8099577" cy="5016758"/>
          </a:xfrm>
          <a:prstGeom prst="rect">
            <a:avLst/>
          </a:prstGeom>
          <a:solidFill>
            <a:schemeClr val="bg1"/>
          </a:solidFill>
          <a:ln>
            <a:solidFill>
              <a:schemeClr val="tx1"/>
            </a:solidFill>
          </a:ln>
        </p:spPr>
        <p:txBody>
          <a:bodyPr>
            <a:spAutoFit/>
          </a:bodyPr>
          <a:lstStyle/>
          <a:p>
            <a:r>
              <a:rPr lang="en-US" sz="2000" b="1" i="1" dirty="0" smtClean="0"/>
              <a:t>Charm</a:t>
            </a:r>
          </a:p>
          <a:p>
            <a:pPr marL="742950" lvl="1" indent="-285750">
              <a:buFont typeface="Arial" panose="020B0604020202020204" pitchFamily="34" charset="0"/>
              <a:buChar char="•"/>
            </a:pPr>
            <a:r>
              <a:rPr lang="en-US" sz="2000" dirty="0" smtClean="0"/>
              <a:t>BDAG:  “</a:t>
            </a:r>
            <a:r>
              <a:rPr lang="en-US" sz="2000" dirty="0"/>
              <a:t>a winning quality or attractiveness that invites a favorable reaction, </a:t>
            </a:r>
            <a:r>
              <a:rPr lang="en-US" sz="2000" i="1" dirty="0"/>
              <a:t>graciousness, attractiveness, charm, winsomeness</a:t>
            </a:r>
            <a:r>
              <a:rPr lang="en-US" sz="2000" i="1" dirty="0" smtClean="0"/>
              <a:t>.</a:t>
            </a:r>
            <a:r>
              <a:rPr lang="en-US" sz="2000" dirty="0" smtClean="0"/>
              <a:t>”</a:t>
            </a:r>
          </a:p>
          <a:p>
            <a:pPr marL="742950" lvl="1" indent="-285750">
              <a:buFont typeface="Arial" panose="020B0604020202020204" pitchFamily="34" charset="0"/>
              <a:buChar char="•"/>
            </a:pPr>
            <a:r>
              <a:rPr lang="en-US" sz="2000" dirty="0" smtClean="0"/>
              <a:t>In </a:t>
            </a:r>
            <a:r>
              <a:rPr lang="en-US" sz="2000" dirty="0"/>
              <a:t>Euripides’ </a:t>
            </a:r>
            <a:r>
              <a:rPr lang="en-US" sz="2000" i="1" dirty="0"/>
              <a:t>Hippolytus</a:t>
            </a:r>
            <a:r>
              <a:rPr lang="en-US" sz="2000" dirty="0"/>
              <a:t>, Theseus speaks to his dying son, Hippolytus: </a:t>
            </a:r>
            <a:r>
              <a:rPr lang="en-US" sz="2000" dirty="0" smtClean="0"/>
              <a:t>“</a:t>
            </a:r>
            <a:r>
              <a:rPr lang="en-US" sz="2000" i="1" dirty="0"/>
              <a:t>There is no </a:t>
            </a:r>
            <a:r>
              <a:rPr lang="en-US" sz="2000" b="1" i="1" dirty="0"/>
              <a:t>charm</a:t>
            </a:r>
            <a:r>
              <a:rPr lang="en-US" sz="2000" i="1" dirty="0"/>
              <a:t> of life to me</a:t>
            </a:r>
            <a:r>
              <a:rPr lang="en-US" sz="2000" dirty="0"/>
              <a:t>,” i.e. </a:t>
            </a:r>
            <a:r>
              <a:rPr lang="en-US" sz="2000" i="1" dirty="0"/>
              <a:t>“Life has no </a:t>
            </a:r>
            <a:r>
              <a:rPr lang="en-US" sz="2000" b="1" i="1" dirty="0"/>
              <a:t>charm</a:t>
            </a:r>
            <a:r>
              <a:rPr lang="en-US" sz="2000" i="1" dirty="0"/>
              <a:t> for me</a:t>
            </a:r>
            <a:r>
              <a:rPr lang="en-US" sz="2000" i="1" dirty="0" smtClean="0"/>
              <a:t>”</a:t>
            </a:r>
            <a:endParaRPr lang="en-US" sz="2000" dirty="0" smtClean="0"/>
          </a:p>
          <a:p>
            <a:pPr marL="742950" lvl="1" indent="-285750">
              <a:buFont typeface="Arial" panose="020B0604020202020204" pitchFamily="34" charset="0"/>
              <a:buChar char="•"/>
            </a:pPr>
            <a:r>
              <a:rPr lang="en-US" sz="2000" dirty="0" smtClean="0"/>
              <a:t>Col</a:t>
            </a:r>
            <a:r>
              <a:rPr lang="en-US" sz="2000" dirty="0"/>
              <a:t>. 4:6 </a:t>
            </a:r>
            <a:r>
              <a:rPr lang="en-US" sz="2000" i="1" dirty="0"/>
              <a:t>Let your speech be always with </a:t>
            </a:r>
            <a:r>
              <a:rPr lang="en-US" sz="2000" b="1" i="1" dirty="0" smtClean="0"/>
              <a:t>grace</a:t>
            </a:r>
            <a:r>
              <a:rPr lang="en-US" sz="2000" dirty="0" smtClean="0"/>
              <a:t>, </a:t>
            </a:r>
            <a:r>
              <a:rPr lang="en-US" sz="2000" i="1" dirty="0"/>
              <a:t>seasoned with salt</a:t>
            </a:r>
            <a:r>
              <a:rPr lang="en-US" sz="2000" dirty="0" smtClean="0"/>
              <a:t>”</a:t>
            </a:r>
          </a:p>
          <a:p>
            <a:pPr marL="742950" lvl="1" indent="-285750">
              <a:buFont typeface="Arial" panose="020B0604020202020204" pitchFamily="34" charset="0"/>
              <a:buChar char="•"/>
            </a:pPr>
            <a:endParaRPr lang="en-US" sz="2000" dirty="0"/>
          </a:p>
          <a:p>
            <a:r>
              <a:rPr lang="en-US" sz="2000" b="1" i="1" dirty="0" smtClean="0"/>
              <a:t>A </a:t>
            </a:r>
            <a:r>
              <a:rPr lang="en-US" sz="2000" b="1" i="1" dirty="0" err="1"/>
              <a:t>Favourable</a:t>
            </a:r>
            <a:r>
              <a:rPr lang="en-US" sz="2000" b="1" i="1" dirty="0"/>
              <a:t> Disposition</a:t>
            </a:r>
            <a:r>
              <a:rPr lang="en-US" sz="2000" i="1" dirty="0"/>
              <a:t> (on the part of one for another)</a:t>
            </a:r>
            <a:endParaRPr lang="en-US" sz="2000" dirty="0"/>
          </a:p>
          <a:p>
            <a:pPr lvl="1"/>
            <a:r>
              <a:rPr lang="en-US" sz="2000" i="1" dirty="0" smtClean="0"/>
              <a:t>“</a:t>
            </a:r>
            <a:r>
              <a:rPr lang="en-US" sz="2000" i="1" dirty="0"/>
              <a:t>if I have found favor,”</a:t>
            </a:r>
            <a:r>
              <a:rPr lang="en-US" sz="2000" dirty="0"/>
              <a:t> Gen. 30:27, 1 </a:t>
            </a:r>
            <a:r>
              <a:rPr lang="en-US" sz="2000" dirty="0" smtClean="0"/>
              <a:t>Bas. (Sam.) 16:22, </a:t>
            </a:r>
            <a:r>
              <a:rPr lang="en-US" sz="2000" dirty="0"/>
              <a:t>2 </a:t>
            </a:r>
            <a:r>
              <a:rPr lang="en-US" sz="2000" dirty="0" smtClean="0"/>
              <a:t>Bas. (Sam.) </a:t>
            </a:r>
            <a:r>
              <a:rPr lang="en-US" sz="2000" dirty="0"/>
              <a:t>14:22, Prov. 18:22, Gen. 6:8, Ex. 33:13, 2 </a:t>
            </a:r>
            <a:r>
              <a:rPr lang="en-US" sz="2000" dirty="0" smtClean="0"/>
              <a:t>Bas. </a:t>
            </a:r>
            <a:r>
              <a:rPr lang="en-US" sz="2000" smtClean="0"/>
              <a:t>(Sam.) </a:t>
            </a:r>
            <a:r>
              <a:rPr lang="en-US" sz="2000" dirty="0"/>
              <a:t>15:25, Ex. </a:t>
            </a:r>
            <a:r>
              <a:rPr lang="en-US" sz="2000" dirty="0" smtClean="0"/>
              <a:t>3:21</a:t>
            </a:r>
          </a:p>
          <a:p>
            <a:pPr lvl="1"/>
            <a:endParaRPr lang="en-US" sz="2000" dirty="0"/>
          </a:p>
          <a:p>
            <a:r>
              <a:rPr lang="en-US" sz="2000" b="1" i="1" dirty="0"/>
              <a:t>An Act of </a:t>
            </a:r>
            <a:r>
              <a:rPr lang="en-US" sz="2000" b="1" i="1" dirty="0" smtClean="0"/>
              <a:t>Kindness, i.e. a “</a:t>
            </a:r>
            <a:r>
              <a:rPr lang="en-US" sz="2000" b="1" i="1" u="sng" dirty="0" smtClean="0"/>
              <a:t>Favor</a:t>
            </a:r>
            <a:r>
              <a:rPr lang="en-US" sz="2000" b="1" i="1" dirty="0" smtClean="0"/>
              <a:t>”</a:t>
            </a:r>
          </a:p>
          <a:p>
            <a:endParaRPr lang="en-US" sz="2000" dirty="0"/>
          </a:p>
          <a:p>
            <a:r>
              <a:rPr lang="en-US" sz="2000" b="1" i="1" dirty="0" smtClean="0"/>
              <a:t>The </a:t>
            </a:r>
            <a:r>
              <a:rPr lang="en-US" sz="2000" b="1" i="1" dirty="0"/>
              <a:t>Sentiment or Motivation Behind an Act of </a:t>
            </a:r>
            <a:r>
              <a:rPr lang="en-US" sz="2000" b="1" i="1" dirty="0" smtClean="0"/>
              <a:t>Kindness</a:t>
            </a:r>
          </a:p>
          <a:p>
            <a:endParaRPr lang="en-US" sz="2000" b="1" i="1" dirty="0"/>
          </a:p>
          <a:p>
            <a:r>
              <a:rPr lang="en-US" sz="2000" b="1" i="1" dirty="0" smtClean="0"/>
              <a:t>A </a:t>
            </a:r>
            <a:r>
              <a:rPr lang="en-US" sz="2000" b="1" i="1" dirty="0"/>
              <a:t>Response, viz. Thanksgiving, to an Act of </a:t>
            </a:r>
            <a:r>
              <a:rPr lang="en-US" sz="2000" b="1" i="1" dirty="0" err="1"/>
              <a:t>Kindess</a:t>
            </a:r>
            <a:r>
              <a:rPr lang="en-US" sz="2000" dirty="0"/>
              <a:t>, 2 Cor. </a:t>
            </a:r>
            <a:r>
              <a:rPr lang="en-US" sz="2000" dirty="0" smtClean="0"/>
              <a:t>2:14, 8:16</a:t>
            </a:r>
            <a:endParaRPr lang="en-US" sz="2000" dirty="0"/>
          </a:p>
        </p:txBody>
      </p:sp>
      <p:sp>
        <p:nvSpPr>
          <p:cNvPr id="3" name="Rectangle 2"/>
          <p:cNvSpPr/>
          <p:nvPr/>
        </p:nvSpPr>
        <p:spPr>
          <a:xfrm>
            <a:off x="522212" y="4953000"/>
            <a:ext cx="3744988" cy="457200"/>
          </a:xfrm>
          <a:prstGeom prst="rect">
            <a:avLst/>
          </a:pr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267200" y="4953000"/>
            <a:ext cx="3198761" cy="400110"/>
          </a:xfrm>
          <a:prstGeom prst="rect">
            <a:avLst/>
          </a:prstGeom>
        </p:spPr>
        <p:txBody>
          <a:bodyPr wrap="none">
            <a:spAutoFit/>
          </a:bodyPr>
          <a:lstStyle/>
          <a:p>
            <a:r>
              <a:rPr lang="en-US" sz="2000" b="1" i="1" dirty="0" smtClean="0"/>
              <a:t>Gift, </a:t>
            </a:r>
            <a:r>
              <a:rPr lang="en-US" sz="2000" b="1" i="1" dirty="0" smtClean="0">
                <a:latin typeface="Palatino Linotype" panose="02040502050505030304" pitchFamily="18" charset="0"/>
              </a:rPr>
              <a:t>charisma</a:t>
            </a:r>
            <a:r>
              <a:rPr lang="en-US" sz="2000" b="1" i="1" dirty="0" smtClean="0"/>
              <a:t>, e.g. Ro. 6:23</a:t>
            </a:r>
            <a:endParaRPr lang="en-US" sz="2000" dirty="0"/>
          </a:p>
        </p:txBody>
      </p:sp>
    </p:spTree>
    <p:extLst>
      <p:ext uri="{BB962C8B-B14F-4D97-AF65-F5344CB8AC3E}">
        <p14:creationId xmlns:p14="http://schemas.microsoft.com/office/powerpoint/2010/main" val="4219321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bldLvl="3" animBg="1"/>
      <p:bldP spid="3" grpId="0" animBg="1"/>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4407</TotalTime>
  <Words>3719</Words>
  <Application>Microsoft Office PowerPoint</Application>
  <PresentationFormat>On-screen Show (4:3)</PresentationFormat>
  <Paragraphs>468</Paragraphs>
  <Slides>59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59</vt:i4>
      </vt:variant>
    </vt:vector>
  </HeadingPairs>
  <TitlesOfParts>
    <vt:vector size="61" baseType="lpstr">
      <vt:lpstr>Office Theme</vt:lpstr>
      <vt:lpstr>Bitmap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works...?</vt:lpstr>
      <vt:lpstr>Saved by? NO     Judged by? YES</vt:lpstr>
      <vt:lpstr>CONTRASTING JUDGEMENT  BY LAW &amp; GRACE:</vt:lpstr>
      <vt:lpstr>man A.    man B.</vt:lpstr>
      <vt:lpstr>man A.    man B.</vt:lpstr>
      <vt:lpstr>man A.    man B.  </vt:lpstr>
      <vt:lpstr>man A.           man B.  </vt:lpstr>
      <vt:lpstr>man A.    man B.  </vt:lpstr>
      <vt:lpstr>man A.    man B.  </vt:lpstr>
      <vt:lpstr>man A.    man B.  </vt:lpstr>
      <vt:lpstr>man A.    man B.  </vt:lpstr>
      <vt:lpstr>man A.    man B.  </vt:lpstr>
      <vt:lpstr>PowerPoint Presentation</vt:lpstr>
      <vt:lpstr>PowerPoint Presentation</vt:lpstr>
      <vt:lpstr>PowerPoint Presentation</vt:lpstr>
      <vt:lpstr>PowerPoint Presentation</vt:lpstr>
      <vt:lpstr>PowerPoint Presentation</vt:lpstr>
      <vt:lpstr>PowerPoint Presentation</vt:lpstr>
      <vt:lpstr>WHO NEEDS SALVATION?</vt:lpstr>
      <vt:lpstr>CAN THIS MAN SAVE HIMSELF?</vt:lpstr>
      <vt:lpstr>CAN THIS MAN SAVE HIMSELF?</vt:lpstr>
      <vt:lpstr>Primary        |    Secondary</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Smelser</dc:creator>
  <cp:lastModifiedBy>Jeff Smelser</cp:lastModifiedBy>
  <cp:revision>108</cp:revision>
  <dcterms:created xsi:type="dcterms:W3CDTF">2013-09-17T17:08:28Z</dcterms:created>
  <dcterms:modified xsi:type="dcterms:W3CDTF">2013-10-08T17:23:04Z</dcterms:modified>
</cp:coreProperties>
</file>