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48" r:id="rId1"/>
  </p:sldMasterIdLst>
  <p:sldIdLst>
    <p:sldId id="298" r:id="rId2"/>
    <p:sldId id="276" r:id="rId3"/>
    <p:sldId id="292" r:id="rId4"/>
    <p:sldId id="279" r:id="rId5"/>
    <p:sldId id="278" r:id="rId6"/>
    <p:sldId id="277" r:id="rId7"/>
    <p:sldId id="280" r:id="rId8"/>
    <p:sldId id="281" r:id="rId9"/>
    <p:sldId id="282" r:id="rId10"/>
    <p:sldId id="285" r:id="rId11"/>
    <p:sldId id="283" r:id="rId12"/>
    <p:sldId id="284" r:id="rId13"/>
    <p:sldId id="286" r:id="rId14"/>
    <p:sldId id="291" r:id="rId15"/>
    <p:sldId id="287" r:id="rId16"/>
    <p:sldId id="288" r:id="rId17"/>
    <p:sldId id="290" r:id="rId18"/>
    <p:sldId id="289" r:id="rId19"/>
    <p:sldId id="293" r:id="rId20"/>
    <p:sldId id="294" r:id="rId21"/>
    <p:sldId id="295" r:id="rId22"/>
    <p:sldId id="297" r:id="rId23"/>
  </p:sldIdLst>
  <p:sldSz cx="9144000" cy="6858000" type="screen4x3"/>
  <p:notesSz cx="6858000" cy="9144000"/>
  <p:embeddedFontLst>
    <p:embeddedFont>
      <p:font typeface="Calibri"/>
      <p:regular r:id="rId24"/>
      <p:bold r:id="rId25"/>
      <p:italic r:id="rId26"/>
      <p:boldItalic r:id="rId27"/>
    </p:embeddedFont>
    <p:embeddedFont>
      <p:font typeface="Mistral"/>
      <p:regular r:id="rId28"/>
    </p:embeddedFont>
    <p:embeddedFont>
      <p:font typeface="Arial Narrow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font" Target="fonts/font1.fntdata"/><Relationship Id="rId25" Type="http://schemas.openxmlformats.org/officeDocument/2006/relationships/font" Target="fonts/font2.fntdata"/><Relationship Id="rId26" Type="http://schemas.openxmlformats.org/officeDocument/2006/relationships/font" Target="fonts/font3.fntdata"/><Relationship Id="rId27" Type="http://schemas.openxmlformats.org/officeDocument/2006/relationships/font" Target="fonts/font4.fntdata"/><Relationship Id="rId28" Type="http://schemas.openxmlformats.org/officeDocument/2006/relationships/font" Target="fonts/font5.fntdata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font" Target="fonts/font7.fntdata"/><Relationship Id="rId31" Type="http://schemas.openxmlformats.org/officeDocument/2006/relationships/font" Target="fonts/font8.fntdata"/><Relationship Id="rId32" Type="http://schemas.openxmlformats.org/officeDocument/2006/relationships/font" Target="fonts/font9.fntdata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956CB-F3A0-4127-94D5-EC42943C90C5}" type="datetimeFigureOut">
              <a:rPr lang="en-US" smtClean="0"/>
              <a:pPr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7131C-E15C-4091-A90B-1E916A7F88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Cato the Elder (234 BC – 149 BC) claimed that “must” stored in an amphora coated with pitch and stored thirty days in a water tank could be removed and kept as “must” for the whole year (Cato, </a:t>
            </a:r>
            <a:r>
              <a:rPr lang="en-US" sz="2800" i="1" dirty="0" smtClean="0"/>
              <a:t>De Re </a:t>
            </a:r>
            <a:r>
              <a:rPr lang="en-US" sz="2800" i="1" dirty="0" err="1" smtClean="0"/>
              <a:t>Rustica</a:t>
            </a:r>
            <a:r>
              <a:rPr lang="en-US" sz="2800" i="1" dirty="0" smtClean="0"/>
              <a:t> 120).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err="1" smtClean="0"/>
              <a:t>Columella</a:t>
            </a:r>
            <a:r>
              <a:rPr lang="en-US" sz="2800" dirty="0" smtClean="0"/>
              <a:t>, who was the Roman tribune of Syria in 35 AD claimed the same thing but extended the period during which the amphora was submerged in water to forty days (</a:t>
            </a:r>
            <a:r>
              <a:rPr lang="en-US" sz="2800" i="1" dirty="0" smtClean="0"/>
              <a:t>De Re </a:t>
            </a:r>
            <a:r>
              <a:rPr lang="en-US" sz="2800" i="1" dirty="0" err="1" smtClean="0"/>
              <a:t>Rustica</a:t>
            </a:r>
            <a:r>
              <a:rPr lang="en-US" sz="2800" i="1" dirty="0" smtClean="0"/>
              <a:t> 12.29).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800" dirty="0" smtClean="0"/>
              <a:t>Some earthenware vessels were also glazed. A multi-gallon Canaanite wine vessel found at Tel </a:t>
            </a:r>
            <a:r>
              <a:rPr lang="en-US" sz="2800" dirty="0" err="1" smtClean="0"/>
              <a:t>Kabri</a:t>
            </a:r>
            <a:r>
              <a:rPr lang="en-US" sz="2800" dirty="0" smtClean="0"/>
              <a:t>, near the Mediterranean coast in northern Israel, dated to around 1800 B.C. used to store gallons of red wine was covered with a white glaze.</a:t>
            </a:r>
          </a:p>
          <a:p>
            <a:pPr marL="395288" indent="-395288">
              <a:buFont typeface="Arial" pitchFamily="34" charset="0"/>
              <a:buChar char="•"/>
            </a:pPr>
            <a:r>
              <a:rPr lang="en-US" sz="2800" dirty="0" smtClean="0"/>
              <a:t>Earthenware vessels could be sealed with a pitch coated cork (Horace, </a:t>
            </a:r>
            <a:r>
              <a:rPr lang="en-US" sz="2800" i="1" dirty="0" err="1" smtClean="0"/>
              <a:t>Carminum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Liber</a:t>
            </a:r>
            <a:r>
              <a:rPr lang="en-US" sz="2800" i="1" dirty="0" smtClean="0"/>
              <a:t> 3, 8, 9-12</a:t>
            </a:r>
            <a:r>
              <a:rPr lang="en-US" sz="2800" dirty="0" smtClean="0"/>
              <a:t>), but other methods of sealing were used as well.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800" dirty="0" err="1" smtClean="0"/>
              <a:t>Columella</a:t>
            </a:r>
            <a:r>
              <a:rPr lang="en-US" sz="2800" dirty="0" smtClean="0"/>
              <a:t> describes covering an amphora, plastering over the lid, and then covering it with leather (</a:t>
            </a:r>
            <a:r>
              <a:rPr lang="en-US" sz="2800" i="1" dirty="0" smtClean="0"/>
              <a:t>De Re </a:t>
            </a:r>
            <a:r>
              <a:rPr lang="en-US" sz="2800" i="1" dirty="0" err="1" smtClean="0"/>
              <a:t>Rustica</a:t>
            </a:r>
            <a:r>
              <a:rPr lang="en-US" sz="2800" i="1" dirty="0" smtClean="0"/>
              <a:t> </a:t>
            </a:r>
            <a:r>
              <a:rPr lang="en-US" sz="2800" dirty="0" smtClean="0"/>
              <a:t>12.39). 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800" dirty="0" smtClean="0"/>
              <a:t>In August of 2012 a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century AD                                   or BC Roman shipwreck was </a:t>
            </a:r>
            <a:r>
              <a:rPr lang="en-US" sz="2800" dirty="0" err="1" smtClean="0"/>
              <a:t>dis</a:t>
            </a:r>
            <a:r>
              <a:rPr lang="en-US" sz="2800" dirty="0" smtClean="0"/>
              <a:t>-                                        covered off the coast of Italy with                                      nearly 200 amphora containing wine,                               oil, grain, and pickled fish with pine caps                          coated with pitch still sealed and in place. </a:t>
            </a:r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9" name="Picture 8" descr="content_foodshipwreck_wideweb__470x35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3976" y="3505200"/>
            <a:ext cx="2441864" cy="1828800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scafo_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4876800"/>
            <a:ext cx="2080540" cy="1507236"/>
          </a:xfrm>
          <a:prstGeom prst="rect">
            <a:avLst/>
          </a:prstGeom>
          <a:effectLst>
            <a:outerShdw blurRad="50800" dist="1143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ancients recognized that “must” stored in the cold does not ferment (Plutarch, </a:t>
            </a:r>
            <a:r>
              <a:rPr lang="en-US" sz="2800" i="1" dirty="0" smtClean="0"/>
              <a:t>Natural Questions 27).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i="1" dirty="0" smtClean="0"/>
              <a:t>When attempting to keep “must” it was </a:t>
            </a:r>
            <a:r>
              <a:rPr lang="en-US" sz="2800" dirty="0" smtClean="0"/>
              <a:t>generally stored in a cool place and could be kept as sweet “must” for as much as a year (</a:t>
            </a:r>
            <a:r>
              <a:rPr lang="en-US" sz="2800" dirty="0" err="1" smtClean="0"/>
              <a:t>Columella</a:t>
            </a:r>
            <a:r>
              <a:rPr lang="en-US" sz="2800" dirty="0" smtClean="0"/>
              <a:t>, </a:t>
            </a:r>
            <a:r>
              <a:rPr lang="en-US" sz="2800" i="1" dirty="0" smtClean="0"/>
              <a:t>On Agriculture</a:t>
            </a:r>
            <a:r>
              <a:rPr lang="en-US" sz="2800" dirty="0" smtClean="0"/>
              <a:t> 12.20.1; 12.37.1; 12.29.1).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1110373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l="1523"/>
          <a:stretch>
            <a:fillRect/>
          </a:stretch>
        </p:blipFill>
        <p:spPr>
          <a:xfrm rot="-1020000">
            <a:off x="862378" y="1810162"/>
            <a:ext cx="3070972" cy="3962400"/>
          </a:xfrm>
          <a:prstGeom prst="rect">
            <a:avLst/>
          </a:prstGeom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5791200" y="50292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“Grasping for straws”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Are these claims true?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Picture 8" descr="P11103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0000">
            <a:off x="3086969" y="1799525"/>
            <a:ext cx="3119679" cy="4038600"/>
          </a:xfrm>
          <a:prstGeom prst="rect">
            <a:avLst/>
          </a:prstGeom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-660000">
            <a:off x="278169" y="2965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Testing Ancient Claims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10" name="Picture 9" descr="P5050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057400"/>
            <a:ext cx="2953284" cy="2209800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P504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810000"/>
            <a:ext cx="2971800" cy="2223655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P5050073.JPG"/>
          <p:cNvPicPr>
            <a:picLocks noChangeAspect="1"/>
          </p:cNvPicPr>
          <p:nvPr/>
        </p:nvPicPr>
        <p:blipFill>
          <a:blip r:embed="rId5" cstate="print"/>
          <a:srcRect l="18321"/>
          <a:stretch>
            <a:fillRect/>
          </a:stretch>
        </p:blipFill>
        <p:spPr>
          <a:xfrm>
            <a:off x="4800600" y="2057400"/>
            <a:ext cx="2666999" cy="244319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5040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3810000"/>
            <a:ext cx="2968951" cy="2221523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P50600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4800600"/>
            <a:ext cx="2511751" cy="18794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-660000">
            <a:off x="278169" y="2965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Testing Ancient Claims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11" name="Picture 10" descr="P5060098.JPG"/>
          <p:cNvPicPr/>
          <p:nvPr/>
        </p:nvPicPr>
        <p:blipFill>
          <a:blip r:embed="rId3" cstate="print"/>
          <a:srcRect l="5378" t="31744" r="1934" b="42473"/>
          <a:stretch>
            <a:fillRect/>
          </a:stretch>
        </p:blipFill>
        <p:spPr>
          <a:xfrm>
            <a:off x="838200" y="2819400"/>
            <a:ext cx="7305143" cy="1522481"/>
          </a:xfrm>
          <a:prstGeom prst="rect">
            <a:avLst/>
          </a:prstGeom>
          <a:effectLst>
            <a:outerShdw blurRad="50800" dist="1524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304800" y="1828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Six Test Samples</a:t>
            </a:r>
            <a:endParaRPr lang="en-US" sz="2800" dirty="0"/>
          </a:p>
        </p:txBody>
      </p:sp>
      <p:sp>
        <p:nvSpPr>
          <p:cNvPr id="15" name="Left Arrow 14"/>
          <p:cNvSpPr/>
          <p:nvPr/>
        </p:nvSpPr>
        <p:spPr>
          <a:xfrm rot="5400000">
            <a:off x="1028700" y="4838700"/>
            <a:ext cx="1066800" cy="533400"/>
          </a:xfrm>
          <a:prstGeom prst="leftArrow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5791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Pure Grape Juice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0" y="5791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Filtered</a:t>
            </a:r>
            <a:endParaRPr 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19400" y="5867400"/>
            <a:ext cx="213360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Filtered 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&amp; Boiled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962400" y="5715000"/>
            <a:ext cx="2133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Filtered, 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Boiled, &amp; Reduced 1/3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53000" y="5715000"/>
            <a:ext cx="2362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Filtered, 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Boiled, &amp; Reduced 1/5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72200" y="5715000"/>
            <a:ext cx="21336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/>
              <a:t>Filtered, </a:t>
            </a:r>
          </a:p>
          <a:p>
            <a:pPr algn="ctr">
              <a:lnSpc>
                <a:spcPct val="80000"/>
              </a:lnSpc>
            </a:pPr>
            <a:r>
              <a:rPr lang="en-US" sz="2400" b="1" dirty="0" smtClean="0"/>
              <a:t>Boiled, &amp; Reduced 1/10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1832E-6 L 0.12084 4.2183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4.21832E-6 L 0.25416 4.21832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4.21832E-6 L 0.37917 4.21832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917 4.21832E-6 L 0.49584 4.21832E-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583 4.21832E-6 L 0.62083 4.21832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-660000">
            <a:off x="278169" y="2965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Testing Ancient Claims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10" name="Picture 9" descr="P5050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057400"/>
            <a:ext cx="2953284" cy="2209799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P504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87927" y="3803073"/>
            <a:ext cx="2971800" cy="2223654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P50500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281205"/>
            <a:ext cx="2666999" cy="1995586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50400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179485" y="3574115"/>
            <a:ext cx="2968951" cy="2221522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504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9451" y="4031315"/>
            <a:ext cx="2968949" cy="2221522"/>
          </a:xfrm>
          <a:prstGeom prst="rect">
            <a:avLst/>
          </a:prstGeom>
          <a:effectLst>
            <a:outerShdw blurRad="50800" dist="165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-660000">
            <a:off x="278169" y="2965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Testing Ancient Claims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8288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Final Results of Test Samples</a:t>
            </a:r>
            <a:endParaRPr lang="en-US" sz="2800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381000" y="2895600"/>
          <a:ext cx="8153399" cy="3640311"/>
        </p:xfrm>
        <a:graphic>
          <a:graphicData uri="http://schemas.openxmlformats.org/drawingml/2006/table">
            <a:tbl>
              <a:tblPr>
                <a:effectLst>
                  <a:outerShdw blurRad="50800" dist="762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045517"/>
                <a:gridCol w="859483"/>
                <a:gridCol w="622139"/>
                <a:gridCol w="1125252"/>
                <a:gridCol w="1125252"/>
                <a:gridCol w="1125252"/>
                <a:gridCol w="1125252"/>
                <a:gridCol w="1125252"/>
              </a:tblGrid>
              <a:tr h="11902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Condition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Unfiltered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 &amp; Boiled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Filtered, Boiled, &amp; Reduced </a:t>
                      </a: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1/3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Filtered, Boiled, &amp; Reduced </a:t>
                      </a: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1/5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Filtered, Boiled, &amp; Reduced </a:t>
                      </a: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1/10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47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Date </a:t>
                      </a:r>
                      <a:endParaRPr lang="en-US" sz="1400" b="1" dirty="0" smtClean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Sealed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5/5/2010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5/3/2010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5/4/2010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5/3/2010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5/4/2010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5/6/2010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64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Date </a:t>
                      </a:r>
                      <a:endParaRPr lang="en-US" sz="1400" b="1" dirty="0" smtClean="0">
                        <a:latin typeface="Arial Narrow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Opened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WT Test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3/25/2011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1/3</a:t>
                      </a: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2012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1/3/2012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1/5/2012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1/5/2012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1/7/2012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1/7/2012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67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Alcohol Content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 Narrow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US" sz="1400" b="1" baseline="0" dirty="0" smtClean="0">
                          <a:latin typeface="Arial Narrow"/>
                          <a:ea typeface="Calibri"/>
                          <a:cs typeface="Times New Roman"/>
                        </a:rPr>
                        <a:t> -6%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6.6% 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9964" marR="69964" marT="17643" marB="176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 Narrow"/>
                          <a:ea typeface="Calibri"/>
                          <a:cs typeface="Times New Roman"/>
                        </a:rPr>
                        <a:t>0%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705" marR="657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66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Were these methods used in the Bible?</a:t>
            </a:r>
            <a:endParaRPr lang="en-US" sz="66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981200"/>
            <a:ext cx="8458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/>
            <a:r>
              <a:rPr lang="en-US" sz="3600" b="1" dirty="0" smtClean="0"/>
              <a:t>FILTERING:  </a:t>
            </a:r>
            <a:r>
              <a:rPr lang="en-US" sz="3600" dirty="0" smtClean="0"/>
              <a:t>Scripture directly refers to filtered “wine on the lees, well-refined” (Isa. 25:6, KJV, ASV). </a:t>
            </a:r>
            <a:r>
              <a:rPr lang="en-US" sz="2800" dirty="0" smtClean="0"/>
              <a:t>The word for “</a:t>
            </a:r>
            <a:r>
              <a:rPr lang="en-US" sz="2800" dirty="0" err="1" smtClean="0"/>
              <a:t>wellrefined</a:t>
            </a:r>
            <a:r>
              <a:rPr lang="en-US" sz="2800" dirty="0" smtClean="0"/>
              <a:t>” means, “to purify, distil, strain, refine” (</a:t>
            </a:r>
            <a:r>
              <a:rPr lang="en-US" sz="2800" dirty="0" err="1" smtClean="0"/>
              <a:t>Gesenius</a:t>
            </a:r>
            <a:r>
              <a:rPr lang="en-US" sz="2800" dirty="0" smtClean="0"/>
              <a:t>).</a:t>
            </a:r>
          </a:p>
          <a:p>
            <a:pPr marL="341313" indent="-341313"/>
            <a:r>
              <a:rPr lang="en-US" sz="3600" b="1" dirty="0" smtClean="0"/>
              <a:t>BOILING: </a:t>
            </a:r>
            <a:r>
              <a:rPr lang="en-US" sz="3600" dirty="0" smtClean="0"/>
              <a:t>“Wine mixed with water” (Isa. 1:22. </a:t>
            </a:r>
            <a:r>
              <a:rPr lang="en-US" sz="2800" dirty="0" smtClean="0"/>
              <a:t>The Hebrew word for “mixed”—</a:t>
            </a:r>
            <a:r>
              <a:rPr lang="en-US" sz="2800" i="1" dirty="0" err="1" smtClean="0"/>
              <a:t>mahol</a:t>
            </a:r>
            <a:r>
              <a:rPr lang="en-US" sz="2800" i="1" dirty="0" smtClean="0"/>
              <a:t> </a:t>
            </a:r>
            <a:r>
              <a:rPr lang="en-US" sz="2800" dirty="0" smtClean="0"/>
              <a:t>means “to cut down or reduce.” </a:t>
            </a:r>
            <a:r>
              <a:rPr lang="en-US" sz="3200" dirty="0" smtClean="0"/>
              <a:t>The word </a:t>
            </a:r>
            <a:r>
              <a:rPr lang="en-US" sz="3200" i="1" dirty="0" err="1" smtClean="0"/>
              <a:t>mezeg</a:t>
            </a:r>
            <a:r>
              <a:rPr lang="en-US" sz="3200" i="1" dirty="0" smtClean="0"/>
              <a:t> </a:t>
            </a:r>
            <a:r>
              <a:rPr lang="en-US" sz="3200" dirty="0" smtClean="0"/>
              <a:t>used in Song of Solomon 7:2—wine mixed with water. </a:t>
            </a:r>
            <a:endParaRPr lang="en-US" sz="2800" b="1" dirty="0" smtClean="0"/>
          </a:p>
          <a:p>
            <a:pPr marL="341313" indent="-341313"/>
            <a:endParaRPr lang="en-US" sz="3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438400"/>
            <a:ext cx="84582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smtClean="0"/>
              <a:t>In ancient times drinks were called “wine” that ranged anywhere from pure grape juice all the way to vinegar. </a:t>
            </a:r>
          </a:p>
          <a:p>
            <a:pPr algn="ctr">
              <a:spcAft>
                <a:spcPts val="1800"/>
              </a:spcAft>
            </a:pPr>
            <a:r>
              <a:rPr lang="en-US" sz="3200" dirty="0" smtClean="0"/>
              <a:t>There is evidence from ancient times that drinks called “wine” were prepared and consumed that were non-alcoholic.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0"/>
            <a:ext cx="75438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Bible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 were, “all sorts of wine” </a:t>
            </a:r>
            <a:r>
              <a:rPr lang="en-US" sz="3600" dirty="0" smtClean="0"/>
              <a:t>(Neh. 5:18). 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“New wine” (Hos. 4:11)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“Sour wine” (Matt. 27:34)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“Red wine” (Is. 27:2). 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“Sweet wine” (Is. 49:26). </a:t>
            </a:r>
          </a:p>
          <a:p>
            <a:pPr marL="682625" indent="-341313">
              <a:buFont typeface="Arial" pitchFamily="34" charset="0"/>
              <a:buChar char="•"/>
            </a:pPr>
            <a:r>
              <a:rPr lang="en-US" sz="3400" dirty="0" smtClean="0"/>
              <a:t>Wine mixed with milk (So. 5:1), water (Is. 1:22), spices (So. 8:2), myrrh (Mark 15:23), and for medicinal use (1 Tim. 5:23).</a:t>
            </a:r>
            <a:endParaRPr lang="en-US" sz="3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0200" y="0"/>
            <a:ext cx="75438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rot="-660000">
            <a:off x="463162" y="64843"/>
            <a:ext cx="48006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  <a:cs typeface="Times New Roman" pitchFamily="18" charset="0"/>
              </a:rPr>
              <a:t>Bible</a:t>
            </a:r>
            <a:endParaRPr lang="en-US" sz="7200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981200"/>
            <a:ext cx="8458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 smtClean="0"/>
              <a:t>Some of these wines would not have been alcoholic or intoxicating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“New wine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gleukos</a:t>
            </a:r>
            <a:r>
              <a:rPr lang="en-US" sz="3200" dirty="0" smtClean="0"/>
              <a:t>)</a:t>
            </a:r>
            <a:r>
              <a:rPr lang="en-US" sz="3200" i="1" dirty="0" smtClean="0"/>
              <a:t>”</a:t>
            </a:r>
            <a:r>
              <a:rPr lang="en-US" sz="3200" dirty="0" smtClean="0"/>
              <a:t> (Acts 2:13).</a:t>
            </a:r>
          </a:p>
          <a:p>
            <a:pPr algn="ctr">
              <a:spcAft>
                <a:spcPts val="1200"/>
              </a:spcAft>
            </a:pPr>
            <a:r>
              <a:rPr lang="en-US" sz="3200" dirty="0" smtClean="0"/>
              <a:t>Plutarch  discussed why it is that “new wine (</a:t>
            </a:r>
            <a:r>
              <a:rPr lang="en-US" sz="3200" i="1" dirty="0" err="1" smtClean="0"/>
              <a:t>gleukos</a:t>
            </a:r>
            <a:r>
              <a:rPr lang="en-US" sz="3200" dirty="0" smtClean="0"/>
              <a:t>)” is not as intoxicating as other wines. He states, “few could drink enough to make them drunk” (</a:t>
            </a:r>
            <a:r>
              <a:rPr lang="en-US" sz="3200" i="1" dirty="0" err="1" smtClean="0"/>
              <a:t>Questiones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Convivales</a:t>
            </a:r>
            <a:r>
              <a:rPr lang="en-US" sz="3200" dirty="0" smtClean="0"/>
              <a:t> 3.7).</a:t>
            </a:r>
          </a:p>
          <a:p>
            <a:pPr algn="ctr">
              <a:spcAft>
                <a:spcPts val="1200"/>
              </a:spcAft>
            </a:pPr>
            <a:r>
              <a:rPr lang="en-US" sz="3200" b="1" dirty="0" smtClean="0"/>
              <a:t>This is not the same thing we call “wine.”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6600" b="1" spc="-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 Process of Fermentation</a:t>
            </a:r>
            <a:endParaRPr lang="en-US" sz="6600" b="1" spc="-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678px-Wine_grape_diagram_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276600"/>
            <a:ext cx="3454059" cy="2980272"/>
          </a:xfrm>
          <a:prstGeom prst="rect">
            <a:avLst/>
          </a:prstGeom>
        </p:spPr>
      </p:pic>
      <p:pic>
        <p:nvPicPr>
          <p:cNvPr id="11" name="Picture 10" descr="800px-Yeast_on_gra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505200"/>
            <a:ext cx="3352800" cy="2514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524000"/>
            <a:ext cx="792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Grapes produce sugars which ferment under the right conditions. </a:t>
            </a:r>
          </a:p>
          <a:p>
            <a:pPr algn="ctr"/>
            <a:r>
              <a:rPr lang="en-US" sz="3200" b="1" dirty="0" smtClean="0"/>
              <a:t>These sugars must have contact with yeast.</a:t>
            </a:r>
          </a:p>
          <a:p>
            <a:pPr algn="ctr"/>
            <a:r>
              <a:rPr lang="en-US" sz="3200" b="1" dirty="0" smtClean="0"/>
              <a:t>This yeast turns sugar to alcohol. </a:t>
            </a:r>
          </a:p>
          <a:p>
            <a:pPr algn="ctr"/>
            <a:r>
              <a:rPr lang="en-US" sz="3200" b="1" dirty="0" smtClean="0"/>
              <a:t>The lower the yeast and sugar the lower the alcohol content.</a:t>
            </a:r>
          </a:p>
          <a:p>
            <a:pPr algn="ctr"/>
            <a:r>
              <a:rPr lang="en-US" sz="3200" b="1" dirty="0" smtClean="0"/>
              <a:t>Air deprivation, cold temperature, concentrated sugar, and separating the yeasts in the skins from the sugar can impede fermentation.</a:t>
            </a:r>
          </a:p>
        </p:txBody>
      </p:sp>
      <p:sp>
        <p:nvSpPr>
          <p:cNvPr id="13" name="Left Arrow 12"/>
          <p:cNvSpPr/>
          <p:nvPr/>
        </p:nvSpPr>
        <p:spPr>
          <a:xfrm rot="8280000" flipV="1">
            <a:off x="4537251" y="4860411"/>
            <a:ext cx="1066800" cy="533400"/>
          </a:xfrm>
          <a:prstGeom prst="leftArrow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 rot="13320000" flipH="1">
            <a:off x="3013250" y="4327011"/>
            <a:ext cx="1066800" cy="533400"/>
          </a:xfrm>
          <a:prstGeom prst="leftArrow">
            <a:avLst/>
          </a:prstGeom>
          <a:effectLst>
            <a:outerShdw blurRad="508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FILTERING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Pliny the Elder wrote that the most suitable for all men was wine, “with strength reduced by the filter,” even explaining the difference between “must” and fermented wine (</a:t>
            </a:r>
            <a:r>
              <a:rPr lang="en-US" sz="2800" i="1" dirty="0" smtClean="0"/>
              <a:t>Natural History</a:t>
            </a:r>
            <a:r>
              <a:rPr lang="en-US" sz="2800" dirty="0" smtClean="0"/>
              <a:t>, 23.24).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Plutarch devotes an entire discussion to whether wine should be strained, declaring wine “cleansed” by a strainer, has its “strike and madness taken away” leaving one in a “mild and healthy state of mind” (</a:t>
            </a:r>
            <a:r>
              <a:rPr lang="en-US" sz="2800" i="1" dirty="0" err="1" smtClean="0"/>
              <a:t>Symposiacs</a:t>
            </a:r>
            <a:r>
              <a:rPr lang="en-US" sz="2800" dirty="0" smtClean="0"/>
              <a:t>, 693b 3-5).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FILTERING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Babylonian Talmud records debates regarding whether wine should be filtered on the Sabbath or not (</a:t>
            </a:r>
            <a:r>
              <a:rPr lang="en-US" sz="2800" i="1" dirty="0" smtClean="0"/>
              <a:t>Shabbat</a:t>
            </a:r>
            <a:r>
              <a:rPr lang="en-US" sz="2800" dirty="0" smtClean="0"/>
              <a:t>, 139b).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BOILING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Aristotle wrote about wines in Arcadia so thick they were scraped off the wineskins to drink (</a:t>
            </a:r>
            <a:r>
              <a:rPr lang="en-US" sz="2800" i="1" dirty="0" err="1" smtClean="0"/>
              <a:t>Meterologica</a:t>
            </a:r>
            <a:r>
              <a:rPr lang="en-US" sz="2800" dirty="0" smtClean="0"/>
              <a:t> 388b, 6).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Roman poet Virgil described housewives boiling down “sweet must (i.e. freshly squeezed grape juice)” (</a:t>
            </a:r>
            <a:r>
              <a:rPr lang="en-US" sz="2800" i="1" dirty="0" smtClean="0"/>
              <a:t>Georgics</a:t>
            </a:r>
            <a:r>
              <a:rPr lang="en-US" sz="2800" dirty="0" smtClean="0"/>
              <a:t>, 1.295).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Jewish </a:t>
            </a:r>
            <a:r>
              <a:rPr lang="en-US" sz="2800" dirty="0" err="1" smtClean="0"/>
              <a:t>Mishnah</a:t>
            </a:r>
            <a:r>
              <a:rPr lang="en-US" sz="2800" dirty="0" smtClean="0"/>
              <a:t> records debates among Jews about whether boiled or </a:t>
            </a:r>
            <a:r>
              <a:rPr lang="en-US" sz="2800" dirty="0" err="1" smtClean="0"/>
              <a:t>unboiled</a:t>
            </a:r>
            <a:r>
              <a:rPr lang="en-US" sz="2800" dirty="0" smtClean="0"/>
              <a:t> wine was used in the heave-offering (</a:t>
            </a:r>
            <a:r>
              <a:rPr lang="en-US" sz="2800" i="1" dirty="0" err="1" smtClean="0"/>
              <a:t>Terumot</a:t>
            </a:r>
            <a:r>
              <a:rPr lang="en-US" sz="2800" dirty="0" smtClean="0"/>
              <a:t> 11:1).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DILUTION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A common practice among the ancients (even among those not concerned with drunkenness) was diluting wine with water.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This was as much as 20/1 (Homer, Odyssey 9.208), 8/1 (Pliny,  </a:t>
            </a:r>
            <a:r>
              <a:rPr lang="en-US" sz="2800" i="1" dirty="0" smtClean="0"/>
              <a:t>Natural History</a:t>
            </a:r>
            <a:r>
              <a:rPr lang="en-US" sz="2800" dirty="0" smtClean="0"/>
              <a:t> 14.6), or among the Jews 2 or 3/1 (</a:t>
            </a:r>
            <a:r>
              <a:rPr lang="en-US" sz="2800" i="1" dirty="0" smtClean="0"/>
              <a:t>Shabbat</a:t>
            </a:r>
            <a:r>
              <a:rPr lang="en-US" sz="2800" dirty="0" smtClean="0"/>
              <a:t> 77a; </a:t>
            </a:r>
            <a:r>
              <a:rPr lang="en-US" sz="2800" i="1" dirty="0" err="1" smtClean="0"/>
              <a:t>Pesachim</a:t>
            </a:r>
            <a:r>
              <a:rPr lang="en-US" sz="2800" dirty="0" smtClean="0"/>
              <a:t> 108b).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The apocryphal book of 2 </a:t>
            </a:r>
            <a:r>
              <a:rPr lang="en-US" sz="2800" dirty="0" err="1" smtClean="0"/>
              <a:t>Maccabbes</a:t>
            </a:r>
            <a:r>
              <a:rPr lang="en-US" sz="2800" dirty="0" smtClean="0"/>
              <a:t> claims, “It is hurtful to drink wine or water alone… wine mingled with water is pleasant” (15:39).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DILUTION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In Plato’s </a:t>
            </a:r>
            <a:r>
              <a:rPr lang="en-US" sz="2800" i="1" dirty="0" smtClean="0"/>
              <a:t>Symposium </a:t>
            </a:r>
            <a:r>
              <a:rPr lang="en-US" sz="2800" dirty="0" smtClean="0"/>
              <a:t>a discussion is held at the beginning of a drinking party about whether they wanted to drink where they could get drunk fast, or water it down where they could drink all night (176a-c).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err="1" smtClean="0"/>
              <a:t>Athenaeus</a:t>
            </a:r>
            <a:r>
              <a:rPr lang="en-US" sz="2800" dirty="0" smtClean="0"/>
              <a:t> described and even quoted ancient Greek and Roman authors who valued diluting wine with water, “the sober stream” (</a:t>
            </a:r>
            <a:r>
              <a:rPr lang="en-US" sz="2800" i="1" dirty="0" err="1" smtClean="0"/>
              <a:t>Deipnosophists</a:t>
            </a:r>
            <a:r>
              <a:rPr lang="en-US" sz="2800" i="1" dirty="0" smtClean="0"/>
              <a:t> </a:t>
            </a:r>
            <a:r>
              <a:rPr lang="en-US" sz="2800" dirty="0" smtClean="0"/>
              <a:t>11.13). </a:t>
            </a:r>
          </a:p>
          <a:p>
            <a:pPr marL="231775" indent="-231775">
              <a:buFont typeface="Arial" pitchFamily="34" charset="0"/>
              <a:buChar char="•"/>
            </a:pPr>
            <a:r>
              <a:rPr lang="en-US" sz="2800" dirty="0" smtClean="0"/>
              <a:t>Different proportions of water to wine—authors centuries before him (</a:t>
            </a:r>
            <a:r>
              <a:rPr lang="en-US" sz="2800" i="1" dirty="0" err="1" smtClean="0"/>
              <a:t>Deipnosophists</a:t>
            </a:r>
            <a:r>
              <a:rPr lang="en-US" sz="2800" dirty="0" smtClean="0"/>
              <a:t> 10.21-39).</a:t>
            </a:r>
          </a:p>
          <a:p>
            <a:pPr marL="231775" indent="-231775">
              <a:buFont typeface="Arial" pitchFamily="34" charset="0"/>
              <a:buChar char="•"/>
            </a:pP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  <a:alpha val="26000"/>
              </a:schemeClr>
            </a:gs>
            <a:gs pos="100000">
              <a:schemeClr val="accent1">
                <a:tint val="23500"/>
                <a:satMod val="160000"/>
                <a:alpha val="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BaptismWide.jpg"/>
          <p:cNvPicPr>
            <a:picLocks noChangeAspect="1"/>
          </p:cNvPicPr>
          <p:nvPr/>
        </p:nvPicPr>
        <p:blipFill>
          <a:blip r:embed="rId2" cstate="print"/>
          <a:srcRect l="43333" r="17273" b="80714"/>
          <a:stretch>
            <a:fillRect/>
          </a:stretch>
        </p:blipFill>
        <p:spPr>
          <a:xfrm flipH="1" flipV="1">
            <a:off x="0" y="0"/>
            <a:ext cx="9144000" cy="1600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9601" y="0"/>
            <a:ext cx="37337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1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WINE</a:t>
            </a:r>
            <a:endParaRPr lang="en-US" sz="7200" b="1" cap="none" spc="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828800"/>
            <a:ext cx="84582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 algn="ctr"/>
            <a:r>
              <a:rPr lang="en-US" sz="4400" b="1" dirty="0" smtClean="0"/>
              <a:t>STORAGE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Boiled or filtered wines (like other wines in ancient times) were stored in earthenware vessels or sometimes in animal skins for travel. </a:t>
            </a:r>
          </a:p>
          <a:p>
            <a:pPr marL="341313" indent="-341313">
              <a:buFont typeface="Arial" pitchFamily="34" charset="0"/>
              <a:buChar char="•"/>
            </a:pPr>
            <a:r>
              <a:rPr lang="en-US" sz="2800" dirty="0" smtClean="0"/>
              <a:t>The University of Pennsylvania holds                                                a two-and-one-half gallon jar that is                                          believed to be the oldest wine jar                                           ever  found  (Object No. 69-12-15).                                               It is lined with </a:t>
            </a:r>
            <a:r>
              <a:rPr lang="en-US" sz="2800" dirty="0" err="1" smtClean="0"/>
              <a:t>terebinth</a:t>
            </a:r>
            <a:r>
              <a:rPr lang="en-US" sz="2800" dirty="0" smtClean="0"/>
              <a:t> resin to                                        seal it.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 rot="-660000">
            <a:off x="278169" y="448980"/>
            <a:ext cx="4800601" cy="9818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4000" b="1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cs typeface="Times New Roman" pitchFamily="18" charset="0"/>
              </a:rPr>
              <a:t>Ancient </a:t>
            </a:r>
            <a:r>
              <a:rPr lang="en-US" sz="4000" b="1" cap="none" spc="100" dirty="0" smtClean="0">
                <a:ln w="18415" cmpd="sng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cs typeface="Times New Roman" pitchFamily="18" charset="0"/>
              </a:rPr>
              <a:t>Evidence Concerning</a:t>
            </a:r>
            <a:endParaRPr lang="en-US" sz="3600" b="1" cap="none" spc="100" dirty="0">
              <a:ln w="18415" cmpd="sng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cs typeface="Times New Roman" pitchFamily="18" charset="0"/>
            </a:endParaRPr>
          </a:p>
        </p:txBody>
      </p:sp>
      <p:pic>
        <p:nvPicPr>
          <p:cNvPr id="8" name="Picture 7" descr="53603_800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6400800" y="3505200"/>
            <a:ext cx="2230279" cy="284565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1412</Words>
  <Application>Microsoft Macintosh PowerPoint</Application>
  <PresentationFormat>On-screen Show (4:3)</PresentationFormat>
  <Paragraphs>135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Mistral</vt:lpstr>
      <vt:lpstr>Arial Narrow</vt:lpstr>
      <vt:lpstr>Office Theme</vt:lpstr>
      <vt:lpstr>Slide 1</vt:lpstr>
      <vt:lpstr>Slide 2</vt:lpstr>
      <vt:lpstr>The Process of Fermentation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Are these claims true?</vt:lpstr>
      <vt:lpstr>Slide 15</vt:lpstr>
      <vt:lpstr>Slide 16</vt:lpstr>
      <vt:lpstr>Slide 17</vt:lpstr>
      <vt:lpstr>Slide 18</vt:lpstr>
      <vt:lpstr>Were these methods used in the Bible?</vt:lpstr>
      <vt:lpstr>Slide 20</vt:lpstr>
      <vt:lpstr>Slide 21</vt:lpstr>
      <vt:lpstr>Slide 22</vt:lpstr>
    </vt:vector>
  </TitlesOfParts>
  <Company>Olsen Park church of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OlsenParkLaptop</dc:creator>
  <cp:lastModifiedBy>Kyle Pope</cp:lastModifiedBy>
  <cp:revision>34</cp:revision>
  <dcterms:created xsi:type="dcterms:W3CDTF">2015-08-26T18:50:45Z</dcterms:created>
  <dcterms:modified xsi:type="dcterms:W3CDTF">2015-08-26T19:33:43Z</dcterms:modified>
</cp:coreProperties>
</file>