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3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Tuesday, October 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Tuesday, October 6,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Wine</a:t>
            </a:r>
            <a:r>
              <a:rPr lang="en-US" sz="6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6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The Early Church</a:t>
            </a:r>
            <a:endParaRPr lang="en-US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Problem of “Social” Drinking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032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It </a:t>
            </a:r>
            <a:r>
              <a:rPr lang="en-US" sz="3200" dirty="0"/>
              <a:t>is good neither to eat meat nor drink wine nor do anything by which your brother stumbles or is offended or is made weak.</a:t>
            </a:r>
            <a:endParaRPr lang="is-IS" sz="3200" dirty="0" smtClean="0"/>
          </a:p>
        </p:txBody>
      </p:sp>
    </p:spTree>
    <p:extLst>
      <p:ext uri="{BB962C8B-B14F-4D97-AF65-F5344CB8AC3E}">
        <p14:creationId xmlns:p14="http://schemas.microsoft.com/office/powerpoint/2010/main" val="2157336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It </a:t>
            </a:r>
            <a:r>
              <a:rPr lang="en-US" sz="3200" dirty="0"/>
              <a:t>is good neither to eat meat nor </a:t>
            </a:r>
            <a:r>
              <a:rPr lang="en-US" sz="3200" u="sng" dirty="0">
                <a:solidFill>
                  <a:schemeClr val="tx2"/>
                </a:solidFill>
              </a:rPr>
              <a:t>drink wine </a:t>
            </a:r>
            <a:r>
              <a:rPr lang="en-US" sz="3200" dirty="0"/>
              <a:t>nor do anything by which your brother stumbles or is offended or is made weak.</a:t>
            </a:r>
            <a:endParaRPr lang="is-IS" sz="3200" dirty="0" smtClean="0"/>
          </a:p>
        </p:txBody>
      </p:sp>
    </p:spTree>
    <p:extLst>
      <p:ext uri="{BB962C8B-B14F-4D97-AF65-F5344CB8AC3E}">
        <p14:creationId xmlns:p14="http://schemas.microsoft.com/office/powerpoint/2010/main" val="10868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Text in Context</a:t>
            </a:r>
          </a:p>
          <a:p>
            <a:pPr lvl="1"/>
            <a:r>
              <a:rPr lang="en-US" sz="2800" dirty="0" smtClean="0"/>
              <a:t>Problem of unity among Jews and Gentiles</a:t>
            </a:r>
          </a:p>
          <a:p>
            <a:pPr lvl="1"/>
            <a:r>
              <a:rPr lang="en-US" sz="2800" dirty="0" smtClean="0"/>
              <a:t>Conscience sensitive to past prohibitions</a:t>
            </a:r>
          </a:p>
          <a:p>
            <a:pPr lvl="1"/>
            <a:r>
              <a:rPr lang="en-US" sz="2800" dirty="0" smtClean="0"/>
              <a:t>Matters of indifference to God – He received both the </a:t>
            </a:r>
            <a:r>
              <a:rPr lang="en-US" sz="2800" i="1" dirty="0" smtClean="0"/>
              <a:t>eater</a:t>
            </a:r>
            <a:r>
              <a:rPr lang="en-US" sz="2800" dirty="0" smtClean="0"/>
              <a:t> and the </a:t>
            </a:r>
            <a:r>
              <a:rPr lang="en-US" sz="2800" i="1" dirty="0" smtClean="0"/>
              <a:t>non-eater</a:t>
            </a:r>
          </a:p>
          <a:p>
            <a:pPr lvl="1"/>
            <a:r>
              <a:rPr lang="en-US" sz="2800" dirty="0" smtClean="0"/>
              <a:t>Does NOT teach that God receives those who are </a:t>
            </a:r>
            <a:r>
              <a:rPr lang="en-US" sz="2800" i="1" dirty="0" smtClean="0"/>
              <a:t>looser</a:t>
            </a:r>
            <a:r>
              <a:rPr lang="en-US" sz="2800" dirty="0" smtClean="0"/>
              <a:t> in their conscience or conduct than the gospel requires</a:t>
            </a:r>
          </a:p>
          <a:p>
            <a:pPr lvl="1"/>
            <a:r>
              <a:rPr lang="en-US" sz="2800" dirty="0" smtClean="0"/>
              <a:t>Parallel with 1 Corinthians 8,9,10</a:t>
            </a:r>
            <a:endParaRPr lang="is-IS" sz="2800" dirty="0" smtClean="0"/>
          </a:p>
        </p:txBody>
      </p:sp>
    </p:spTree>
    <p:extLst>
      <p:ext uri="{BB962C8B-B14F-4D97-AF65-F5344CB8AC3E}">
        <p14:creationId xmlns:p14="http://schemas.microsoft.com/office/powerpoint/2010/main" val="219419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Clearly limited to pertain to</a:t>
            </a:r>
            <a:r>
              <a:rPr lang="is-IS" sz="3200" dirty="0" smtClean="0"/>
              <a:t>…</a:t>
            </a:r>
            <a:endParaRPr lang="en-US" sz="3200" dirty="0" smtClean="0"/>
          </a:p>
          <a:p>
            <a:pPr lvl="1"/>
            <a:r>
              <a:rPr lang="en-US" sz="2800" dirty="0" smtClean="0"/>
              <a:t>“all things” that “indeed are pure” (v.20)</a:t>
            </a:r>
          </a:p>
          <a:p>
            <a:pPr lvl="1"/>
            <a:r>
              <a:rPr lang="en-US" sz="2800" dirty="0" smtClean="0"/>
              <a:t>“nothing” that is “unclean of itself” (v.14)</a:t>
            </a:r>
          </a:p>
          <a:p>
            <a:pPr lvl="1"/>
            <a:r>
              <a:rPr lang="en-US" sz="2800" dirty="0" smtClean="0"/>
              <a:t>Things that are “good” (v.16)</a:t>
            </a:r>
          </a:p>
          <a:p>
            <a:pPr lvl="1"/>
            <a:r>
              <a:rPr lang="en-US" sz="2800" dirty="0" smtClean="0"/>
              <a:t>Things that can be done “unto the Lord” (v.6)</a:t>
            </a:r>
            <a:endParaRPr lang="is-IS" sz="2600" dirty="0" smtClean="0"/>
          </a:p>
        </p:txBody>
      </p:sp>
    </p:spTree>
    <p:extLst>
      <p:ext uri="{BB962C8B-B14F-4D97-AF65-F5344CB8AC3E}">
        <p14:creationId xmlns:p14="http://schemas.microsoft.com/office/powerpoint/2010/main" val="301837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Authority for social drinking?</a:t>
            </a:r>
          </a:p>
          <a:p>
            <a:pPr lvl="1"/>
            <a:r>
              <a:rPr lang="en-US" sz="2800" b="1" u="sng" dirty="0" smtClean="0"/>
              <a:t>Argument</a:t>
            </a:r>
            <a:r>
              <a:rPr lang="en-US" sz="2800" dirty="0" smtClean="0"/>
              <a:t>: Paul mentioned wine with meat in a context concerning things that God “received” – therefore it is implied that we are authorized to drink intoxicating wine</a:t>
            </a:r>
          </a:p>
          <a:p>
            <a:pPr lvl="1"/>
            <a:r>
              <a:rPr lang="en-US" sz="2800" b="1" u="sng" dirty="0" smtClean="0"/>
              <a:t>Problem</a:t>
            </a:r>
            <a:r>
              <a:rPr lang="en-US" sz="2800" dirty="0" smtClean="0"/>
              <a:t>: Assumes what is not proven</a:t>
            </a:r>
          </a:p>
          <a:p>
            <a:pPr lvl="2"/>
            <a:r>
              <a:rPr lang="en-US" sz="2600" dirty="0" smtClean="0"/>
              <a:t>Alcoholic wine has to be proven</a:t>
            </a:r>
          </a:p>
        </p:txBody>
      </p:sp>
    </p:spTree>
    <p:extLst>
      <p:ext uri="{BB962C8B-B14F-4D97-AF65-F5344CB8AC3E}">
        <p14:creationId xmlns:p14="http://schemas.microsoft.com/office/powerpoint/2010/main" val="87857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Is the “</a:t>
            </a:r>
            <a:r>
              <a:rPr lang="en-US" sz="3200" dirty="0" err="1" smtClean="0"/>
              <a:t>oinos</a:t>
            </a:r>
            <a:r>
              <a:rPr lang="en-US" sz="3200" dirty="0" smtClean="0"/>
              <a:t>” in this passage alcoholic?</a:t>
            </a:r>
          </a:p>
          <a:p>
            <a:pPr lvl="1"/>
            <a:r>
              <a:rPr lang="en-US" sz="2800" dirty="0" smtClean="0"/>
              <a:t>The word itself does not tell us</a:t>
            </a:r>
          </a:p>
          <a:p>
            <a:pPr lvl="1"/>
            <a:r>
              <a:rPr lang="en-US" sz="2800" dirty="0" err="1" smtClean="0"/>
              <a:t>oinos</a:t>
            </a:r>
            <a:r>
              <a:rPr lang="en-US" sz="2800" dirty="0" smtClean="0"/>
              <a:t> is a general term like groceries or fruit – it simply means </a:t>
            </a:r>
            <a:r>
              <a:rPr lang="en-US" sz="2800" i="1" dirty="0" smtClean="0"/>
              <a:t>grape juice</a:t>
            </a:r>
          </a:p>
          <a:p>
            <a:pPr lvl="2"/>
            <a:r>
              <a:rPr lang="en-US" sz="2600" i="1" dirty="0" smtClean="0"/>
              <a:t>It can be fermented or un-fermented grape juice</a:t>
            </a:r>
          </a:p>
          <a:p>
            <a:pPr lvl="1"/>
            <a:r>
              <a:rPr lang="en-US" sz="2800" dirty="0" smtClean="0"/>
              <a:t>The context has to determine if alcoholic</a:t>
            </a:r>
          </a:p>
          <a:p>
            <a:pPr lvl="1"/>
            <a:r>
              <a:rPr lang="en-US" sz="2800" dirty="0" smtClean="0"/>
              <a:t>Certainly possible and even likely that some who ate “only vegetables” (v.2) would also drink “only water” (1Tim.5:23)</a:t>
            </a:r>
          </a:p>
        </p:txBody>
      </p:sp>
    </p:spTree>
    <p:extLst>
      <p:ext uri="{BB962C8B-B14F-4D97-AF65-F5344CB8AC3E}">
        <p14:creationId xmlns:p14="http://schemas.microsoft.com/office/powerpoint/2010/main" val="2070781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Romans 14:21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Is the “</a:t>
            </a:r>
            <a:r>
              <a:rPr lang="en-US" sz="3200" dirty="0" err="1" smtClean="0"/>
              <a:t>oinos</a:t>
            </a:r>
            <a:r>
              <a:rPr lang="en-US" sz="3200" dirty="0" smtClean="0"/>
              <a:t>” in this passage alcoholic?</a:t>
            </a:r>
          </a:p>
          <a:p>
            <a:pPr lvl="1"/>
            <a:r>
              <a:rPr lang="en-US" sz="2800" dirty="0" smtClean="0"/>
              <a:t>Context must determine</a:t>
            </a:r>
          </a:p>
          <a:p>
            <a:pPr lvl="2"/>
            <a:r>
              <a:rPr lang="en-US" sz="2600" i="1" dirty="0" smtClean="0"/>
              <a:t>“All things” </a:t>
            </a:r>
            <a:r>
              <a:rPr lang="en-US" sz="2600" dirty="0" smtClean="0"/>
              <a:t>that  </a:t>
            </a:r>
            <a:r>
              <a:rPr lang="en-US" sz="2600" i="1" dirty="0" smtClean="0"/>
              <a:t>“indeed are pure” </a:t>
            </a:r>
            <a:r>
              <a:rPr lang="en-US" sz="2600" dirty="0" smtClean="0"/>
              <a:t>(v.20)</a:t>
            </a:r>
          </a:p>
          <a:p>
            <a:pPr lvl="2"/>
            <a:r>
              <a:rPr lang="en-US" sz="2600" i="1" dirty="0" smtClean="0"/>
              <a:t>“nothing” </a:t>
            </a:r>
            <a:r>
              <a:rPr lang="en-US" sz="2600" dirty="0" smtClean="0"/>
              <a:t>that is </a:t>
            </a:r>
            <a:r>
              <a:rPr lang="en-US" sz="2600" i="1" dirty="0" smtClean="0"/>
              <a:t>“unclean of itself” </a:t>
            </a:r>
            <a:r>
              <a:rPr lang="en-US" sz="2600" dirty="0" smtClean="0"/>
              <a:t>(v.14)</a:t>
            </a:r>
          </a:p>
          <a:p>
            <a:pPr lvl="2"/>
            <a:r>
              <a:rPr lang="en-US" sz="2600" i="1" dirty="0" smtClean="0"/>
              <a:t>“good” </a:t>
            </a:r>
            <a:r>
              <a:rPr lang="en-US" sz="2600" dirty="0" smtClean="0"/>
              <a:t>(v.16)</a:t>
            </a:r>
          </a:p>
          <a:p>
            <a:pPr lvl="2"/>
            <a:r>
              <a:rPr lang="en-US" sz="2600" dirty="0" smtClean="0"/>
              <a:t>Something that can be done </a:t>
            </a:r>
            <a:r>
              <a:rPr lang="en-US" sz="2600" i="1" dirty="0" smtClean="0"/>
              <a:t>“unto the Lord” </a:t>
            </a:r>
            <a:r>
              <a:rPr lang="en-US" sz="2600" dirty="0" smtClean="0"/>
              <a:t>(v.6)</a:t>
            </a:r>
          </a:p>
          <a:p>
            <a:pPr lvl="1"/>
            <a:r>
              <a:rPr lang="en-US" sz="2800" dirty="0" smtClean="0"/>
              <a:t>Does beer, wine, whiskey, vodka </a:t>
            </a:r>
            <a:r>
              <a:rPr lang="en-US" sz="2800" i="1" dirty="0" smtClean="0"/>
              <a:t>fit</a:t>
            </a:r>
            <a:r>
              <a:rPr lang="en-US" sz="2800" dirty="0" smtClean="0"/>
              <a:t> this list?</a:t>
            </a:r>
          </a:p>
          <a:p>
            <a:pPr lvl="1"/>
            <a:r>
              <a:rPr lang="en-US" sz="2800" dirty="0" smtClean="0"/>
              <a:t>What proves too much proves nothing at all</a:t>
            </a:r>
          </a:p>
        </p:txBody>
      </p:sp>
    </p:spTree>
    <p:extLst>
      <p:ext uri="{BB962C8B-B14F-4D97-AF65-F5344CB8AC3E}">
        <p14:creationId xmlns:p14="http://schemas.microsoft.com/office/powerpoint/2010/main" val="127811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Likewise </a:t>
            </a:r>
            <a:r>
              <a:rPr lang="en-US" sz="2800" dirty="0"/>
              <a:t>deacons must be reverent, not double- tongued, not given to much wine, not greedy for money,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80585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Likewise </a:t>
            </a:r>
            <a:r>
              <a:rPr lang="en-US" sz="2800" b="1" u="sng" dirty="0"/>
              <a:t>deacons must be</a:t>
            </a:r>
            <a:r>
              <a:rPr lang="en-US" sz="2800" dirty="0"/>
              <a:t> reverent, not double- tongued, </a:t>
            </a:r>
            <a:r>
              <a:rPr lang="en-US" sz="2800" b="1" u="sng" dirty="0"/>
              <a:t>not given to </a:t>
            </a:r>
            <a:r>
              <a:rPr lang="en-US" sz="2800" b="1" u="sng" dirty="0">
                <a:solidFill>
                  <a:srgbClr val="D2533C"/>
                </a:solidFill>
              </a:rPr>
              <a:t>much wine</a:t>
            </a:r>
            <a:r>
              <a:rPr lang="en-US" sz="2800" dirty="0"/>
              <a:t>, not greedy for money</a:t>
            </a:r>
            <a:r>
              <a:rPr lang="en-US" sz="2800" dirty="0" smtClean="0"/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335557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3:8, 2-3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Likewise </a:t>
            </a:r>
            <a:r>
              <a:rPr lang="en-US" sz="2800" b="1" u="sng" dirty="0"/>
              <a:t>deacons must be</a:t>
            </a:r>
            <a:r>
              <a:rPr lang="en-US" sz="2800" dirty="0"/>
              <a:t> reverent, not double- tongued, </a:t>
            </a:r>
            <a:r>
              <a:rPr lang="en-US" sz="2800" b="1" u="sng" dirty="0"/>
              <a:t>not given to </a:t>
            </a:r>
            <a:r>
              <a:rPr lang="en-US" sz="2800" b="1" u="sng" dirty="0">
                <a:solidFill>
                  <a:srgbClr val="D2533C"/>
                </a:solidFill>
              </a:rPr>
              <a:t>much wine</a:t>
            </a:r>
            <a:r>
              <a:rPr lang="en-US" sz="2800" dirty="0"/>
              <a:t>, not greedy for money</a:t>
            </a:r>
            <a:r>
              <a:rPr lang="en-US" sz="2800" dirty="0" smtClean="0"/>
              <a:t>,</a:t>
            </a:r>
          </a:p>
          <a:p>
            <a:endParaRPr lang="en-US" sz="2800" dirty="0"/>
          </a:p>
          <a:p>
            <a:r>
              <a:rPr lang="en-US" sz="2800" baseline="30000" dirty="0" smtClean="0">
                <a:solidFill>
                  <a:srgbClr val="D2533C"/>
                </a:solidFill>
              </a:rPr>
              <a:t>2</a:t>
            </a:r>
            <a:r>
              <a:rPr lang="en-US" sz="2800" dirty="0" smtClean="0"/>
              <a:t> </a:t>
            </a:r>
            <a:r>
              <a:rPr lang="en-US" sz="2800" b="1" u="sng" dirty="0"/>
              <a:t>A bishop then must be</a:t>
            </a:r>
            <a:r>
              <a:rPr lang="en-US" sz="2800" dirty="0"/>
              <a:t> blameless, the husband of one wife, temperate, sober- minded, of good behavior, hospitable, able to teach; </a:t>
            </a:r>
            <a:r>
              <a:rPr lang="en-US" sz="2800" baseline="30000" dirty="0">
                <a:solidFill>
                  <a:srgbClr val="D2533C"/>
                </a:solidFill>
              </a:rPr>
              <a:t>3</a:t>
            </a:r>
            <a:r>
              <a:rPr lang="en-US" sz="2800" dirty="0"/>
              <a:t> </a:t>
            </a:r>
            <a:r>
              <a:rPr lang="en-US" sz="2800" b="1" u="sng" dirty="0">
                <a:solidFill>
                  <a:srgbClr val="D2533C"/>
                </a:solidFill>
              </a:rPr>
              <a:t>not given to wine</a:t>
            </a:r>
            <a:r>
              <a:rPr lang="en-US" sz="2800" dirty="0"/>
              <a:t>, not violent, not greedy for money, but gentle, not quarrelsome, not covetous;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6815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Colossians 3:17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And </a:t>
            </a:r>
            <a:r>
              <a:rPr lang="en-US" sz="2800" dirty="0"/>
              <a:t>whatever you do in word or deed, do all in the name of the Lord Jesus, giving thanks to God the Father through Him.</a:t>
            </a:r>
          </a:p>
        </p:txBody>
      </p:sp>
    </p:spTree>
    <p:extLst>
      <p:ext uri="{BB962C8B-B14F-4D97-AF65-F5344CB8AC3E}">
        <p14:creationId xmlns:p14="http://schemas.microsoft.com/office/powerpoint/2010/main" val="173519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v.3 (</a:t>
            </a:r>
            <a:r>
              <a:rPr lang="en-US" sz="3200" dirty="0" err="1" smtClean="0"/>
              <a:t>paroinos</a:t>
            </a:r>
            <a:r>
              <a:rPr lang="en-US" sz="3200" dirty="0" smtClean="0"/>
              <a:t>)</a:t>
            </a:r>
          </a:p>
          <a:p>
            <a:pPr lvl="1"/>
            <a:r>
              <a:rPr lang="en-US" sz="2800" b="1" u="sng" dirty="0" smtClean="0"/>
              <a:t>BDAG</a:t>
            </a:r>
            <a:r>
              <a:rPr lang="en-US" sz="2800" dirty="0" smtClean="0"/>
              <a:t>: pert. to one who is given to drinking too much wine, addicted to wine, drunken</a:t>
            </a:r>
          </a:p>
          <a:p>
            <a:r>
              <a:rPr lang="en-US" sz="3200" dirty="0" smtClean="0"/>
              <a:t>v.8 (</a:t>
            </a:r>
            <a:r>
              <a:rPr lang="en-US" sz="3200" dirty="0" err="1" smtClean="0"/>
              <a:t>prosecho</a:t>
            </a:r>
            <a:r>
              <a:rPr lang="en-US" sz="3200" dirty="0" smtClean="0"/>
              <a:t>)</a:t>
            </a:r>
          </a:p>
          <a:p>
            <a:pPr lvl="1"/>
            <a:r>
              <a:rPr lang="en-US" sz="2800" b="1" dirty="0" smtClean="0"/>
              <a:t>BDAG</a:t>
            </a:r>
            <a:r>
              <a:rPr lang="en-US" sz="2800" dirty="0" smtClean="0"/>
              <a:t>: “have in close proximity to</a:t>
            </a:r>
            <a:r>
              <a:rPr lang="is-IS" sz="2800" dirty="0" smtClean="0"/>
              <a:t>… lit. </a:t>
            </a:r>
            <a:r>
              <a:rPr lang="en-US" sz="2800" dirty="0" smtClean="0"/>
              <a:t>of mental processes ‘turn one’s mind to’</a:t>
            </a:r>
          </a:p>
        </p:txBody>
      </p:sp>
    </p:spTree>
    <p:extLst>
      <p:ext uri="{BB962C8B-B14F-4D97-AF65-F5344CB8AC3E}">
        <p14:creationId xmlns:p14="http://schemas.microsoft.com/office/powerpoint/2010/main" val="1496549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Elder (</a:t>
            </a:r>
            <a:r>
              <a:rPr lang="en-US" sz="3200" dirty="0" err="1" smtClean="0"/>
              <a:t>paroinos</a:t>
            </a:r>
            <a:r>
              <a:rPr lang="en-US" sz="3200" dirty="0" smtClean="0"/>
              <a:t>)</a:t>
            </a:r>
            <a:r>
              <a:rPr lang="en-US" sz="3200" dirty="0"/>
              <a:t> </a:t>
            </a:r>
            <a:r>
              <a:rPr lang="en-US" sz="3200" dirty="0" smtClean="0"/>
              <a:t> VS  (</a:t>
            </a:r>
            <a:r>
              <a:rPr lang="en-US" sz="3200" dirty="0" err="1" smtClean="0"/>
              <a:t>prosecho</a:t>
            </a:r>
            <a:r>
              <a:rPr lang="en-US" sz="3200" dirty="0" smtClean="0"/>
              <a:t>) Deacon</a:t>
            </a:r>
          </a:p>
          <a:p>
            <a:pPr lvl="1"/>
            <a:r>
              <a:rPr lang="en-US" sz="2800" dirty="0" smtClean="0"/>
              <a:t>Both convey the idea of being addicted to</a:t>
            </a:r>
          </a:p>
          <a:p>
            <a:pPr lvl="1"/>
            <a:r>
              <a:rPr lang="en-US" sz="2800" dirty="0" smtClean="0"/>
              <a:t>Not different qualifications but synonymous</a:t>
            </a:r>
          </a:p>
          <a:p>
            <a:pPr lvl="1"/>
            <a:endParaRPr lang="en-US" sz="2800" dirty="0"/>
          </a:p>
          <a:p>
            <a:r>
              <a:rPr lang="en-US" sz="3200" dirty="0" smtClean="0"/>
              <a:t>Not </a:t>
            </a:r>
            <a:r>
              <a:rPr lang="en-US" sz="3200" i="1" u="sng" dirty="0" err="1" smtClean="0"/>
              <a:t>paroinos</a:t>
            </a:r>
            <a:r>
              <a:rPr lang="en-US" sz="3200" dirty="0" smtClean="0"/>
              <a:t> (v.3)</a:t>
            </a:r>
            <a:endParaRPr lang="en-US" dirty="0" smtClean="0"/>
          </a:p>
          <a:p>
            <a:pPr lvl="2"/>
            <a:r>
              <a:rPr lang="en-US" sz="2600" i="1" dirty="0" smtClean="0"/>
              <a:t>“addicted to much wine” </a:t>
            </a:r>
            <a:r>
              <a:rPr lang="en-US" sz="2600" b="1" dirty="0" smtClean="0"/>
              <a:t>(BDAG)</a:t>
            </a:r>
            <a:endParaRPr lang="en-US" sz="2600" i="1" dirty="0"/>
          </a:p>
          <a:p>
            <a:r>
              <a:rPr lang="en-US" sz="3200" dirty="0" smtClean="0"/>
              <a:t>Not </a:t>
            </a:r>
            <a:r>
              <a:rPr lang="en-US" sz="3200" i="1" u="sng" dirty="0" err="1" smtClean="0"/>
              <a:t>prosecho</a:t>
            </a:r>
            <a:r>
              <a:rPr lang="en-US" sz="3200" dirty="0" smtClean="0"/>
              <a:t> polys </a:t>
            </a:r>
            <a:r>
              <a:rPr lang="en-US" sz="3200" dirty="0" err="1" smtClean="0"/>
              <a:t>oinos</a:t>
            </a:r>
            <a:r>
              <a:rPr lang="en-US" sz="3200" dirty="0" smtClean="0"/>
              <a:t> (v.8)</a:t>
            </a:r>
          </a:p>
          <a:p>
            <a:pPr lvl="2"/>
            <a:r>
              <a:rPr lang="en-US" sz="2600" i="1" dirty="0" smtClean="0"/>
              <a:t>“addicted to” – “much” – “wine”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59229" y="3196460"/>
            <a:ext cx="1993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2533C"/>
                </a:solidFill>
              </a:rPr>
              <a:t>One word</a:t>
            </a:r>
            <a:r>
              <a:rPr lang="is-IS" sz="2400" b="1" dirty="0" smtClean="0">
                <a:solidFill>
                  <a:srgbClr val="D2533C"/>
                </a:solidFill>
              </a:rPr>
              <a:t>…</a:t>
            </a:r>
            <a:endParaRPr lang="en-US" sz="2400" b="1" dirty="0" smtClean="0">
              <a:solidFill>
                <a:srgbClr val="D2533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7122" y="3196460"/>
            <a:ext cx="3579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D2533C"/>
                </a:solidFill>
              </a:rPr>
              <a:t>That says the same as 3 words!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731083" y="3536530"/>
            <a:ext cx="819322" cy="368673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608182" y="3905203"/>
            <a:ext cx="2498940" cy="1051400"/>
          </a:xfrm>
          <a:prstGeom prst="straightConnector1">
            <a:avLst/>
          </a:prstGeom>
          <a:ln>
            <a:solidFill>
              <a:srgbClr val="D25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973723" y="3905203"/>
            <a:ext cx="1133399" cy="1051400"/>
          </a:xfrm>
          <a:prstGeom prst="straightConnector1">
            <a:avLst/>
          </a:prstGeom>
          <a:ln>
            <a:solidFill>
              <a:srgbClr val="D25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915945" y="3905203"/>
            <a:ext cx="191177" cy="1051400"/>
          </a:xfrm>
          <a:prstGeom prst="straightConnector1">
            <a:avLst/>
          </a:prstGeom>
          <a:ln>
            <a:solidFill>
              <a:srgbClr val="D2533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307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3:8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Authorizing the moderate by condemnation of the extreme or excess</a:t>
            </a:r>
            <a:endParaRPr lang="en-US" dirty="0"/>
          </a:p>
          <a:p>
            <a:pPr lvl="1"/>
            <a:r>
              <a:rPr lang="en-US" sz="2800" dirty="0" smtClean="0"/>
              <a:t>Faulty hermeneutic</a:t>
            </a:r>
          </a:p>
          <a:p>
            <a:pPr lvl="1"/>
            <a:r>
              <a:rPr lang="en-US" sz="2800" dirty="0" smtClean="0"/>
              <a:t>Jas.1:21 – “overflow of wickedness”</a:t>
            </a:r>
          </a:p>
          <a:p>
            <a:pPr lvl="1"/>
            <a:r>
              <a:rPr lang="en-US" sz="2800" dirty="0" smtClean="0"/>
              <a:t>Eccl.7:17 – “overly wicked”</a:t>
            </a:r>
          </a:p>
          <a:p>
            <a:pPr lvl="1"/>
            <a:r>
              <a:rPr lang="en-US" sz="2800" dirty="0" smtClean="0"/>
              <a:t>Rom.6:12 – “Do not let sin </a:t>
            </a:r>
            <a:r>
              <a:rPr lang="en-US" sz="2800" u="sng" dirty="0" smtClean="0"/>
              <a:t>reign</a:t>
            </a:r>
            <a:r>
              <a:rPr lang="en-US" sz="2800" dirty="0" smtClean="0"/>
              <a:t> in your body”</a:t>
            </a:r>
          </a:p>
          <a:p>
            <a:pPr lvl="1"/>
            <a:r>
              <a:rPr lang="en-US" sz="2800" dirty="0" smtClean="0"/>
              <a:t>Condemning the excess does not authorize the moderate</a:t>
            </a:r>
          </a:p>
        </p:txBody>
      </p:sp>
    </p:spTree>
    <p:extLst>
      <p:ext uri="{BB962C8B-B14F-4D97-AF65-F5344CB8AC3E}">
        <p14:creationId xmlns:p14="http://schemas.microsoft.com/office/powerpoint/2010/main" val="215768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Ephesians 5:18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And </a:t>
            </a:r>
            <a:r>
              <a:rPr lang="en-US" sz="2800" dirty="0"/>
              <a:t>do not be drunk with wine, in which is dissipation; but be filled with the Spirit,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4890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Ephesians 5:18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Text in Context</a:t>
            </a:r>
          </a:p>
          <a:p>
            <a:pPr lvl="1"/>
            <a:r>
              <a:rPr lang="en-US" sz="2800" dirty="0" smtClean="0"/>
              <a:t>Exhorting Christians to imitate God</a:t>
            </a:r>
          </a:p>
          <a:p>
            <a:pPr lvl="1"/>
            <a:r>
              <a:rPr lang="en-US" sz="2800" dirty="0" smtClean="0"/>
              <a:t>Cast off darkness &amp; walk as children of light</a:t>
            </a:r>
          </a:p>
          <a:p>
            <a:pPr lvl="1"/>
            <a:r>
              <a:rPr lang="en-US" sz="2800" dirty="0" smtClean="0"/>
              <a:t>Find out what is acceptable to the Lord</a:t>
            </a:r>
          </a:p>
          <a:p>
            <a:pPr lvl="1"/>
            <a:r>
              <a:rPr lang="en-US" sz="2800" dirty="0" smtClean="0"/>
              <a:t>Walk circumspectly</a:t>
            </a:r>
          </a:p>
          <a:p>
            <a:pPr lvl="1"/>
            <a:r>
              <a:rPr lang="en-US" sz="2800" dirty="0" smtClean="0"/>
              <a:t>Be wise and understand God’s will</a:t>
            </a:r>
          </a:p>
          <a:p>
            <a:pPr lvl="1"/>
            <a:r>
              <a:rPr lang="en-US" sz="2800" dirty="0" smtClean="0"/>
              <a:t>Be filled with the Spirit</a:t>
            </a:r>
          </a:p>
          <a:p>
            <a:r>
              <a:rPr lang="en-US" sz="3200" b="1" u="sng" dirty="0" smtClean="0"/>
              <a:t>Antithesis</a:t>
            </a:r>
            <a:r>
              <a:rPr lang="en-US" sz="3200" dirty="0" smtClean="0"/>
              <a:t> to it all &gt; </a:t>
            </a:r>
            <a:r>
              <a:rPr lang="en-US" sz="3200" u="sng" dirty="0" smtClean="0"/>
              <a:t>being drunk with wine</a:t>
            </a:r>
          </a:p>
        </p:txBody>
      </p:sp>
    </p:spTree>
    <p:extLst>
      <p:ext uri="{BB962C8B-B14F-4D97-AF65-F5344CB8AC3E}">
        <p14:creationId xmlns:p14="http://schemas.microsoft.com/office/powerpoint/2010/main" val="112974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Ephesians 5:18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Authority for social drinking?</a:t>
            </a:r>
          </a:p>
          <a:p>
            <a:pPr lvl="1"/>
            <a:r>
              <a:rPr lang="en-US" sz="2800" b="1" u="sng" dirty="0" smtClean="0"/>
              <a:t>Argument</a:t>
            </a:r>
            <a:r>
              <a:rPr lang="en-US" sz="2800" dirty="0" smtClean="0"/>
              <a:t>: Pauls’ command to not be </a:t>
            </a:r>
            <a:r>
              <a:rPr lang="en-US" sz="2800" i="1" dirty="0" smtClean="0"/>
              <a:t>drunk</a:t>
            </a:r>
            <a:r>
              <a:rPr lang="en-US" sz="2800" dirty="0" smtClean="0"/>
              <a:t> stops short of requiring abstinence, therefore moderate or social drinking is authorized</a:t>
            </a:r>
          </a:p>
          <a:p>
            <a:pPr lvl="1"/>
            <a:r>
              <a:rPr lang="en-US" sz="2800" b="1" u="sng" dirty="0" smtClean="0"/>
              <a:t>Failure</a:t>
            </a:r>
            <a:r>
              <a:rPr lang="en-US" sz="2800" dirty="0" smtClean="0"/>
              <a:t>: Authorizing the moderate by condemnation of the extreme or excess</a:t>
            </a:r>
          </a:p>
          <a:p>
            <a:pPr lvl="2"/>
            <a:r>
              <a:rPr lang="en-US" sz="2600" dirty="0"/>
              <a:t>Jas.1:21 – “overflow of wickedness”</a:t>
            </a:r>
          </a:p>
          <a:p>
            <a:pPr lvl="2"/>
            <a:r>
              <a:rPr lang="en-US" sz="2600" dirty="0"/>
              <a:t>Eccl.7:17 – “overly wicked”</a:t>
            </a:r>
          </a:p>
          <a:p>
            <a:pPr lvl="2"/>
            <a:r>
              <a:rPr lang="en-US" sz="2600" dirty="0"/>
              <a:t>Rom.6:12 – “Do not let sin </a:t>
            </a:r>
            <a:r>
              <a:rPr lang="en-US" sz="2600" u="sng" dirty="0"/>
              <a:t>reign</a:t>
            </a:r>
            <a:r>
              <a:rPr lang="en-US" sz="2600" dirty="0"/>
              <a:t> in your body</a:t>
            </a:r>
            <a:r>
              <a:rPr lang="en-US" sz="2600" dirty="0" smtClean="0"/>
              <a:t>”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217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Ephesians 5:18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Text in Context</a:t>
            </a:r>
          </a:p>
          <a:p>
            <a:pPr lvl="1"/>
            <a:r>
              <a:rPr lang="en-US" sz="2400" dirty="0" smtClean="0"/>
              <a:t>Cast off darkness &amp; walk as children of light</a:t>
            </a:r>
          </a:p>
          <a:p>
            <a:pPr lvl="1"/>
            <a:r>
              <a:rPr lang="en-US" sz="2400" dirty="0" smtClean="0"/>
              <a:t>Find out what is acceptable to the Lord</a:t>
            </a:r>
          </a:p>
          <a:p>
            <a:pPr lvl="1"/>
            <a:r>
              <a:rPr lang="en-US" sz="2400" dirty="0" smtClean="0"/>
              <a:t>Walk circumspectly, Be wise, understand God’s will</a:t>
            </a:r>
          </a:p>
          <a:p>
            <a:pPr lvl="1"/>
            <a:r>
              <a:rPr lang="en-US" sz="2400" dirty="0" smtClean="0"/>
              <a:t>Be filled with the Spirit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Would it be here that God would authorize the social consumption of something that would</a:t>
            </a:r>
            <a:r>
              <a:rPr lang="is-IS" sz="2800" dirty="0" smtClean="0"/>
              <a:t>…</a:t>
            </a:r>
            <a:endParaRPr lang="en-US" sz="2800" dirty="0" smtClean="0"/>
          </a:p>
          <a:p>
            <a:pPr lvl="1"/>
            <a:r>
              <a:rPr lang="en-US" sz="2400" i="1" dirty="0" smtClean="0"/>
              <a:t>“bite like a serpent</a:t>
            </a:r>
            <a:r>
              <a:rPr lang="is-IS" sz="2400" i="1" dirty="0" smtClean="0"/>
              <a:t>… sting like a viper” </a:t>
            </a:r>
            <a:r>
              <a:rPr lang="is-IS" sz="2400" dirty="0" smtClean="0"/>
              <a:t>and cause one to lose wisdom and discernment (Prov.23 &amp; 31)??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852643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aseline="30000" dirty="0">
                <a:solidFill>
                  <a:srgbClr val="D2533C"/>
                </a:solidFill>
              </a:rPr>
              <a:t>20</a:t>
            </a:r>
            <a:r>
              <a:rPr lang="en-US" sz="2800" dirty="0"/>
              <a:t> Therefore when you come together in one place, it is not to eat the Lord's Supper. </a:t>
            </a:r>
            <a:r>
              <a:rPr lang="en-US" sz="2800" baseline="30000" dirty="0">
                <a:solidFill>
                  <a:srgbClr val="D2533C"/>
                </a:solidFill>
              </a:rPr>
              <a:t>21</a:t>
            </a:r>
            <a:r>
              <a:rPr lang="en-US" sz="2800" dirty="0"/>
              <a:t> For in eating, each one takes his own supper ahead of others; and one is hungry and another is drunk.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69153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aseline="30000" dirty="0">
                <a:solidFill>
                  <a:srgbClr val="D2533C"/>
                </a:solidFill>
              </a:rPr>
              <a:t>20</a:t>
            </a:r>
            <a:r>
              <a:rPr lang="en-US" sz="2800" dirty="0"/>
              <a:t> Therefore when you come together in one place, it is not to eat the Lord's Supper. </a:t>
            </a:r>
            <a:r>
              <a:rPr lang="en-US" sz="2800" baseline="30000" dirty="0">
                <a:solidFill>
                  <a:srgbClr val="D2533C"/>
                </a:solidFill>
              </a:rPr>
              <a:t>21</a:t>
            </a:r>
            <a:r>
              <a:rPr lang="en-US" sz="2800" dirty="0"/>
              <a:t> For in eating, each one takes his own supper ahead of others; and one is hungry and </a:t>
            </a:r>
            <a:r>
              <a:rPr lang="en-US" sz="2800" u="sng" dirty="0"/>
              <a:t>another is </a:t>
            </a:r>
            <a:r>
              <a:rPr lang="en-US" sz="2800" b="1" u="sng" dirty="0">
                <a:solidFill>
                  <a:srgbClr val="D2533C"/>
                </a:solidFill>
              </a:rPr>
              <a:t>drunk</a:t>
            </a:r>
            <a:r>
              <a:rPr lang="en-US" sz="2800" dirty="0"/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45942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Authorization for social drinking?</a:t>
            </a:r>
          </a:p>
          <a:p>
            <a:pPr lvl="1"/>
            <a:r>
              <a:rPr lang="en-US" sz="2800" b="1" u="sng" dirty="0" smtClean="0"/>
              <a:t>Argument</a:t>
            </a:r>
            <a:r>
              <a:rPr lang="en-US" sz="2800" dirty="0" smtClean="0"/>
              <a:t>: They must have drank intoxicating wine in their assemblies (possibly in the L.S.) if they were </a:t>
            </a:r>
            <a:r>
              <a:rPr lang="en-US" sz="2800" i="1" dirty="0" smtClean="0"/>
              <a:t>“drunk”</a:t>
            </a:r>
            <a:r>
              <a:rPr lang="en-US" sz="2800" dirty="0"/>
              <a:t> </a:t>
            </a:r>
            <a:r>
              <a:rPr lang="en-US" sz="2800" dirty="0" smtClean="0"/>
              <a:t>therefore drinking intoxicating wine is authorized because Paul only condemned their drunkenness.</a:t>
            </a:r>
          </a:p>
          <a:p>
            <a:pPr lvl="1"/>
            <a:r>
              <a:rPr lang="en-US" sz="2800" dirty="0" smtClean="0"/>
              <a:t>Another attempt to authorize the moderate by condemnation of the extreme or excess</a:t>
            </a:r>
          </a:p>
        </p:txBody>
      </p:sp>
    </p:spTree>
    <p:extLst>
      <p:ext uri="{BB962C8B-B14F-4D97-AF65-F5344CB8AC3E}">
        <p14:creationId xmlns:p14="http://schemas.microsoft.com/office/powerpoint/2010/main" val="227994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Whatever You Do</a:t>
            </a:r>
            <a:r>
              <a:rPr lang="is-IS" sz="4800" dirty="0" smtClean="0"/>
              <a:t>…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Command</a:t>
            </a:r>
          </a:p>
          <a:p>
            <a:r>
              <a:rPr lang="en-US" sz="2800" dirty="0" smtClean="0"/>
              <a:t>Direct Statement</a:t>
            </a:r>
          </a:p>
          <a:p>
            <a:r>
              <a:rPr lang="en-US" sz="2800" dirty="0" smtClean="0"/>
              <a:t>Approved Example</a:t>
            </a:r>
          </a:p>
          <a:p>
            <a:r>
              <a:rPr lang="en-US" sz="2800" dirty="0" smtClean="0"/>
              <a:t>Necessary Inference</a:t>
            </a:r>
          </a:p>
          <a:p>
            <a:endParaRPr lang="en-US" sz="2800" dirty="0"/>
          </a:p>
          <a:p>
            <a:r>
              <a:rPr lang="en-US" sz="2800" dirty="0" smtClean="0"/>
              <a:t>The burden is not upon the child of God to find where a thing is explicitly forbidden – the burden is upon the one who has or seeks the practice, to find where it is positively </a:t>
            </a:r>
            <a:r>
              <a:rPr lang="en-US" sz="2800" u="sng" dirty="0" smtClean="0"/>
              <a:t>authorized</a:t>
            </a:r>
            <a:r>
              <a:rPr lang="en-US" sz="2800" dirty="0" smtClean="0"/>
              <a:t> in God’s word.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19323387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Authorization for social drinking?</a:t>
            </a:r>
          </a:p>
          <a:p>
            <a:pPr lvl="1"/>
            <a:r>
              <a:rPr lang="en-US" sz="2800" b="1" u="sng" dirty="0" smtClean="0"/>
              <a:t>Argument</a:t>
            </a:r>
            <a:r>
              <a:rPr lang="en-US" sz="2800" dirty="0" smtClean="0"/>
              <a:t>: They must have drank intoxicating wine in their assemblies (possibly in the L.S.) if they were </a:t>
            </a:r>
            <a:r>
              <a:rPr lang="en-US" sz="2800" i="1" dirty="0" smtClean="0"/>
              <a:t>“drunk”</a:t>
            </a:r>
            <a:r>
              <a:rPr lang="en-US" sz="2800" dirty="0"/>
              <a:t> </a:t>
            </a:r>
            <a:r>
              <a:rPr lang="en-US" sz="2800" dirty="0" smtClean="0"/>
              <a:t>therefore drinking intoxicating wine is authorized because Paul only condemned their drunkenness.</a:t>
            </a:r>
          </a:p>
          <a:p>
            <a:pPr lvl="1"/>
            <a:r>
              <a:rPr lang="en-US" sz="2800" b="1" u="sng" dirty="0" smtClean="0"/>
              <a:t>Question</a:t>
            </a:r>
            <a:r>
              <a:rPr lang="en-US" sz="2800" dirty="0" smtClean="0"/>
              <a:t>: Were they inebriated?</a:t>
            </a:r>
          </a:p>
          <a:p>
            <a:pPr lvl="2"/>
            <a:r>
              <a:rPr lang="en-US" sz="2600" dirty="0" smtClean="0"/>
              <a:t>If not, the argument falls apart</a:t>
            </a:r>
          </a:p>
        </p:txBody>
      </p:sp>
    </p:spTree>
    <p:extLst>
      <p:ext uri="{BB962C8B-B14F-4D97-AF65-F5344CB8AC3E}">
        <p14:creationId xmlns:p14="http://schemas.microsoft.com/office/powerpoint/2010/main" val="155867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Were they inebriated?</a:t>
            </a:r>
          </a:p>
          <a:p>
            <a:pPr lvl="1"/>
            <a:r>
              <a:rPr lang="en-US" sz="2800" dirty="0" err="1" smtClean="0"/>
              <a:t>methyo</a:t>
            </a:r>
            <a:r>
              <a:rPr lang="en-US" sz="2800" dirty="0" smtClean="0"/>
              <a:t> certainly means “to be intoxicated”</a:t>
            </a:r>
          </a:p>
          <a:p>
            <a:pPr lvl="2"/>
            <a:r>
              <a:rPr lang="en-US" sz="2600" b="1" dirty="0" smtClean="0"/>
              <a:t>Thayer</a:t>
            </a:r>
            <a:r>
              <a:rPr lang="en-US" sz="2600" dirty="0" smtClean="0"/>
              <a:t>: </a:t>
            </a:r>
            <a:r>
              <a:rPr lang="en-US" sz="2600" i="1" dirty="0" smtClean="0"/>
              <a:t>to be drunken</a:t>
            </a:r>
          </a:p>
          <a:p>
            <a:pPr lvl="2"/>
            <a:r>
              <a:rPr lang="en-US" sz="2600" b="1" dirty="0" smtClean="0"/>
              <a:t>BDAG</a:t>
            </a:r>
            <a:r>
              <a:rPr lang="en-US" sz="2600" dirty="0" smtClean="0"/>
              <a:t>: to drink to a point of intoxication</a:t>
            </a:r>
          </a:p>
        </p:txBody>
      </p:sp>
    </p:spTree>
    <p:extLst>
      <p:ext uri="{BB962C8B-B14F-4D97-AF65-F5344CB8AC3E}">
        <p14:creationId xmlns:p14="http://schemas.microsoft.com/office/powerpoint/2010/main" val="279986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Were they inebriated?</a:t>
            </a:r>
          </a:p>
          <a:p>
            <a:pPr lvl="1"/>
            <a:r>
              <a:rPr lang="en-US" sz="2800" dirty="0" err="1" smtClean="0"/>
              <a:t>methyo</a:t>
            </a:r>
            <a:r>
              <a:rPr lang="en-US" sz="2800" dirty="0" smtClean="0"/>
              <a:t> certainly means “to be intoxicated”</a:t>
            </a:r>
          </a:p>
          <a:p>
            <a:pPr lvl="1"/>
            <a:r>
              <a:rPr lang="en-US" sz="2800" dirty="0" smtClean="0"/>
              <a:t>But </a:t>
            </a:r>
            <a:r>
              <a:rPr lang="en-US" sz="2800" dirty="0" err="1" smtClean="0"/>
              <a:t>methyo</a:t>
            </a:r>
            <a:r>
              <a:rPr lang="en-US" sz="2800" dirty="0" smtClean="0"/>
              <a:t> is sometimes used to mean </a:t>
            </a:r>
            <a:r>
              <a:rPr lang="en-US" sz="2800" i="1" dirty="0" smtClean="0"/>
              <a:t>“full”</a:t>
            </a:r>
            <a:r>
              <a:rPr lang="en-US" sz="2800" dirty="0" smtClean="0"/>
              <a:t> or </a:t>
            </a:r>
            <a:r>
              <a:rPr lang="en-US" sz="2800" i="1" dirty="0" smtClean="0"/>
              <a:t>“satiated”</a:t>
            </a:r>
          </a:p>
          <a:p>
            <a:pPr lvl="2"/>
            <a:r>
              <a:rPr lang="en-US" sz="2600" dirty="0" smtClean="0"/>
              <a:t>(</a:t>
            </a:r>
            <a:r>
              <a:rPr lang="en-US" sz="2600" dirty="0" smtClean="0">
                <a:solidFill>
                  <a:srgbClr val="D2533C"/>
                </a:solidFill>
              </a:rPr>
              <a:t>Isa.34:5</a:t>
            </a:r>
            <a:r>
              <a:rPr lang="en-US" sz="2600" dirty="0" smtClean="0"/>
              <a:t>) “For my sword is </a:t>
            </a:r>
            <a:r>
              <a:rPr lang="en-US" sz="2600" b="1" u="sng" dirty="0" smtClean="0"/>
              <a:t>satiated</a:t>
            </a:r>
            <a:r>
              <a:rPr lang="en-US" sz="2600" dirty="0" smtClean="0"/>
              <a:t>” (NASB)</a:t>
            </a:r>
          </a:p>
          <a:p>
            <a:pPr lvl="2"/>
            <a:r>
              <a:rPr lang="en-US" sz="2600" dirty="0" smtClean="0"/>
              <a:t>(</a:t>
            </a:r>
            <a:r>
              <a:rPr lang="en-US" sz="2600" dirty="0" smtClean="0">
                <a:solidFill>
                  <a:srgbClr val="D2533C"/>
                </a:solidFill>
              </a:rPr>
              <a:t>Ezek.39:19</a:t>
            </a:r>
            <a:r>
              <a:rPr lang="en-US" sz="2600" dirty="0" smtClean="0"/>
              <a:t>) “So you will</a:t>
            </a:r>
            <a:r>
              <a:rPr lang="is-IS" sz="2600" dirty="0" smtClean="0"/>
              <a:t>…</a:t>
            </a:r>
            <a:r>
              <a:rPr lang="en-US" sz="2600" dirty="0" smtClean="0"/>
              <a:t> drink blood until you are </a:t>
            </a:r>
            <a:r>
              <a:rPr lang="en-US" sz="2600" b="1" u="sng" dirty="0" smtClean="0"/>
              <a:t>drunk</a:t>
            </a:r>
            <a:r>
              <a:rPr lang="is-IS" sz="2600" dirty="0" smtClean="0"/>
              <a:t>…” (NASB)</a:t>
            </a:r>
          </a:p>
          <a:p>
            <a:pPr lvl="2"/>
            <a:r>
              <a:rPr lang="is-IS" sz="2600" dirty="0" smtClean="0"/>
              <a:t>(</a:t>
            </a:r>
            <a:r>
              <a:rPr lang="is-IS" sz="2600" dirty="0" smtClean="0">
                <a:solidFill>
                  <a:srgbClr val="D2533C"/>
                </a:solidFill>
              </a:rPr>
              <a:t>Isa.58:11</a:t>
            </a:r>
            <a:r>
              <a:rPr lang="is-IS" sz="2600" dirty="0" smtClean="0"/>
              <a:t>) The Lord will... </a:t>
            </a:r>
            <a:r>
              <a:rPr lang="en-US" sz="2600" dirty="0"/>
              <a:t>s</a:t>
            </a:r>
            <a:r>
              <a:rPr lang="is-IS" sz="2600" dirty="0" smtClean="0"/>
              <a:t>atisfy your soul in drought, And strengthen your bones; You shall be like a </a:t>
            </a:r>
            <a:r>
              <a:rPr lang="is-IS" sz="2600" b="1" u="sng" dirty="0" smtClean="0"/>
              <a:t>watered</a:t>
            </a:r>
            <a:r>
              <a:rPr lang="is-IS" sz="2600" dirty="0" smtClean="0"/>
              <a:t> garden...” (NKJV)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58412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Were they inebriated?</a:t>
            </a:r>
          </a:p>
          <a:p>
            <a:pPr lvl="1"/>
            <a:r>
              <a:rPr lang="en-US" sz="2800" dirty="0" smtClean="0"/>
              <a:t>“And another is </a:t>
            </a:r>
            <a:r>
              <a:rPr lang="en-US" sz="2800" u="sng" dirty="0" smtClean="0"/>
              <a:t>filled</a:t>
            </a:r>
            <a:r>
              <a:rPr lang="en-US" sz="2800" dirty="0" smtClean="0"/>
              <a:t>.” – So the Greek </a:t>
            </a:r>
            <a:r>
              <a:rPr lang="en-US" sz="2800" dirty="0"/>
              <a:t>word </a:t>
            </a:r>
            <a:r>
              <a:rPr lang="en-US" sz="2800" dirty="0" err="1" smtClean="0"/>
              <a:t>μεθύω</a:t>
            </a:r>
            <a:r>
              <a:rPr lang="en-US" sz="2800" dirty="0" smtClean="0"/>
              <a:t> signifies here, being opposed to “one is hungry.” The word is used in this sense by the LXX (</a:t>
            </a:r>
            <a:r>
              <a:rPr lang="en-US" sz="2800" dirty="0" err="1" smtClean="0">
                <a:solidFill>
                  <a:schemeClr val="accent2"/>
                </a:solidFill>
              </a:rPr>
              <a:t>Macknight</a:t>
            </a:r>
            <a:r>
              <a:rPr lang="en-US" sz="2800" dirty="0" smtClean="0">
                <a:solidFill>
                  <a:schemeClr val="accent2"/>
                </a:solidFill>
              </a:rPr>
              <a:t> on the Epistles, p.181</a:t>
            </a:r>
            <a:r>
              <a:rPr lang="en-US" sz="2800" dirty="0" smtClean="0"/>
              <a:t>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9633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Were they inebriated?</a:t>
            </a:r>
          </a:p>
          <a:p>
            <a:pPr lvl="1"/>
            <a:r>
              <a:rPr lang="en-US" sz="2800" dirty="0" smtClean="0"/>
              <a:t>The word means </a:t>
            </a:r>
            <a:r>
              <a:rPr lang="en-US" sz="2800" i="1" dirty="0" smtClean="0"/>
              <a:t>to be filled</a:t>
            </a:r>
            <a:r>
              <a:rPr lang="en-US" sz="2800" dirty="0" smtClean="0"/>
              <a:t> or </a:t>
            </a:r>
            <a:r>
              <a:rPr lang="en-US" sz="2800" i="1" dirty="0" smtClean="0"/>
              <a:t>full</a:t>
            </a:r>
            <a:endParaRPr lang="en-US" sz="2800" dirty="0" smtClean="0"/>
          </a:p>
          <a:p>
            <a:pPr lvl="1"/>
            <a:r>
              <a:rPr lang="en-US" sz="2800" dirty="0" smtClean="0"/>
              <a:t>Without question, If a person is </a:t>
            </a:r>
            <a:r>
              <a:rPr lang="en-US" sz="2800" i="1" dirty="0" smtClean="0"/>
              <a:t>filled</a:t>
            </a:r>
            <a:r>
              <a:rPr lang="en-US" sz="2800" dirty="0" smtClean="0"/>
              <a:t> or </a:t>
            </a:r>
            <a:r>
              <a:rPr lang="en-US" sz="2800" i="1" dirty="0" smtClean="0"/>
              <a:t>full</a:t>
            </a:r>
            <a:r>
              <a:rPr lang="en-US" sz="2800" dirty="0" smtClean="0"/>
              <a:t> of intoxicating wine, they will be drunk or intoxicated</a:t>
            </a:r>
          </a:p>
          <a:p>
            <a:pPr lvl="1"/>
            <a:r>
              <a:rPr lang="en-US" sz="2800" dirty="0" smtClean="0"/>
              <a:t>But the word can be used in regard to things which are not intoxicating, in which case it does not imply anything about intoxication</a:t>
            </a:r>
          </a:p>
        </p:txBody>
      </p:sp>
    </p:spTree>
    <p:extLst>
      <p:ext uri="{BB962C8B-B14F-4D97-AF65-F5344CB8AC3E}">
        <p14:creationId xmlns:p14="http://schemas.microsoft.com/office/powerpoint/2010/main" val="85744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Corinthians 11:21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Were they inebriated?</a:t>
            </a:r>
          </a:p>
          <a:p>
            <a:pPr lvl="1"/>
            <a:r>
              <a:rPr lang="en-US" sz="2800" dirty="0" smtClean="0"/>
              <a:t>The context is not about inebriation, revelry or debauchery – it is about inconsiderate selfishness, favoritism and division</a:t>
            </a:r>
          </a:p>
          <a:p>
            <a:pPr lvl="1"/>
            <a:r>
              <a:rPr lang="en-US" sz="2800" i="1" dirty="0" smtClean="0"/>
              <a:t>“</a:t>
            </a:r>
            <a:r>
              <a:rPr lang="en-US" sz="2800" i="1" u="sng" dirty="0" err="1" smtClean="0"/>
              <a:t>methyo</a:t>
            </a:r>
            <a:r>
              <a:rPr lang="en-US" sz="2800" i="1" dirty="0" smtClean="0"/>
              <a:t>”</a:t>
            </a:r>
            <a:r>
              <a:rPr lang="en-US" sz="2800" dirty="0" smtClean="0"/>
              <a:t> is used in contrast to </a:t>
            </a:r>
            <a:r>
              <a:rPr lang="en-US" sz="2800" i="1" dirty="0" smtClean="0"/>
              <a:t>“</a:t>
            </a:r>
            <a:r>
              <a:rPr lang="en-US" sz="2800" i="1" u="sng" dirty="0" smtClean="0"/>
              <a:t>hungry</a:t>
            </a:r>
            <a:r>
              <a:rPr lang="en-US" sz="2800" i="1" dirty="0" smtClean="0"/>
              <a:t>” </a:t>
            </a:r>
            <a:r>
              <a:rPr lang="en-US" sz="2800" dirty="0" smtClean="0"/>
              <a:t>and it means </a:t>
            </a:r>
            <a:r>
              <a:rPr lang="en-US" sz="2800" i="1" dirty="0" smtClean="0"/>
              <a:t>full</a:t>
            </a:r>
            <a:r>
              <a:rPr lang="en-US" sz="2800" dirty="0" smtClean="0"/>
              <a:t> or </a:t>
            </a:r>
            <a:r>
              <a:rPr lang="en-US" sz="2800" i="1" dirty="0" smtClean="0"/>
              <a:t>satiated</a:t>
            </a:r>
            <a:endParaRPr lang="en-US" sz="2800" dirty="0" smtClean="0"/>
          </a:p>
          <a:p>
            <a:pPr lvl="1"/>
            <a:r>
              <a:rPr lang="en-US" sz="2800" dirty="0" smtClean="0"/>
              <a:t>They were not literally </a:t>
            </a:r>
            <a:r>
              <a:rPr lang="en-US" sz="2800" i="1" dirty="0" smtClean="0"/>
              <a:t>drunk </a:t>
            </a:r>
            <a:r>
              <a:rPr lang="en-US" sz="2800" dirty="0" smtClean="0"/>
              <a:t>in the sense of </a:t>
            </a:r>
            <a:r>
              <a:rPr lang="en-US" sz="2800" i="1" dirty="0" smtClean="0"/>
              <a:t>inebriation</a:t>
            </a:r>
          </a:p>
          <a:p>
            <a:pPr lvl="1"/>
            <a:r>
              <a:rPr lang="en-US" sz="2800" dirty="0" smtClean="0"/>
              <a:t>Therefore there is nothing in the context that would authorize social drinking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8825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5:23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 </a:t>
            </a:r>
            <a:r>
              <a:rPr lang="en-US" sz="2800" dirty="0"/>
              <a:t>longer drink only water, but use a little wine for your stomach's sake and your frequent </a:t>
            </a:r>
            <a:r>
              <a:rPr lang="en-US" sz="2800" dirty="0" smtClean="0"/>
              <a:t>infirmities.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96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5:23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No </a:t>
            </a:r>
            <a:r>
              <a:rPr lang="en-US" sz="2800" dirty="0"/>
              <a:t>longer drink only water, but </a:t>
            </a:r>
            <a:r>
              <a:rPr lang="en-US" sz="2800" u="sng" dirty="0"/>
              <a:t>use a little </a:t>
            </a:r>
            <a:r>
              <a:rPr lang="en-US" sz="2800" u="sng" dirty="0">
                <a:solidFill>
                  <a:schemeClr val="tx2"/>
                </a:solidFill>
              </a:rPr>
              <a:t>wine</a:t>
            </a:r>
            <a:r>
              <a:rPr lang="en-US" sz="2800" dirty="0"/>
              <a:t> for your stomach's sake and your frequent </a:t>
            </a:r>
            <a:r>
              <a:rPr lang="en-US" sz="2800" dirty="0" smtClean="0"/>
              <a:t>infirmities.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6389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5:23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Authority for social drinking?</a:t>
            </a:r>
          </a:p>
          <a:p>
            <a:pPr lvl="1"/>
            <a:r>
              <a:rPr lang="en-US" sz="2800" dirty="0" smtClean="0"/>
              <a:t>If any passage authorized moderate drinking of alcohol, this would seem to come the closest</a:t>
            </a:r>
          </a:p>
          <a:p>
            <a:pPr lvl="1"/>
            <a:r>
              <a:rPr lang="en-US" sz="2800" dirty="0" smtClean="0"/>
              <a:t>Clearly authorizes the use of a “little wine”</a:t>
            </a:r>
          </a:p>
          <a:p>
            <a:pPr lvl="1"/>
            <a:r>
              <a:rPr lang="en-US" sz="2800" dirty="0" smtClean="0"/>
              <a:t>What does this mean and what does it authorize?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54398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5:23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Specifics Limit the General</a:t>
            </a:r>
          </a:p>
          <a:p>
            <a:pPr lvl="1"/>
            <a:r>
              <a:rPr lang="en-US" sz="2800" dirty="0" smtClean="0"/>
              <a:t>When God specifies a thing, all other things in that class are excluded</a:t>
            </a:r>
          </a:p>
          <a:p>
            <a:pPr lvl="2"/>
            <a:r>
              <a:rPr lang="en-US" sz="2600" dirty="0" smtClean="0"/>
              <a:t>Ark – gopher wood</a:t>
            </a:r>
          </a:p>
          <a:p>
            <a:pPr lvl="2"/>
            <a:r>
              <a:rPr lang="en-US" sz="2600" dirty="0" smtClean="0"/>
              <a:t>Passover – male lamb of the first year</a:t>
            </a:r>
          </a:p>
          <a:p>
            <a:pPr lvl="2"/>
            <a:r>
              <a:rPr lang="en-US" sz="2600" dirty="0" smtClean="0"/>
              <a:t>Music – sing</a:t>
            </a:r>
          </a:p>
          <a:p>
            <a:pPr lvl="2"/>
            <a:r>
              <a:rPr lang="en-US" sz="2600" dirty="0" smtClean="0"/>
              <a:t>L.S. – unleavened bread and fruit of the vine</a:t>
            </a:r>
          </a:p>
          <a:p>
            <a:pPr marL="548640" lvl="2" indent="0">
              <a:buNone/>
            </a:pPr>
            <a:endParaRPr lang="en-US" sz="2600" dirty="0" smtClean="0"/>
          </a:p>
          <a:p>
            <a:pPr lvl="1"/>
            <a:r>
              <a:rPr lang="en-US" sz="2800" dirty="0" smtClean="0"/>
              <a:t>“The Law of Exclusion”</a:t>
            </a:r>
          </a:p>
        </p:txBody>
      </p:sp>
    </p:spTree>
    <p:extLst>
      <p:ext uri="{BB962C8B-B14F-4D97-AF65-F5344CB8AC3E}">
        <p14:creationId xmlns:p14="http://schemas.microsoft.com/office/powerpoint/2010/main" val="412024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Six Passages To Examine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Acts 2:13</a:t>
            </a:r>
          </a:p>
          <a:p>
            <a:r>
              <a:rPr lang="en-US" sz="2800" dirty="0" smtClean="0"/>
              <a:t>Romans 14:21</a:t>
            </a:r>
          </a:p>
          <a:p>
            <a:r>
              <a:rPr lang="en-US" sz="2800" dirty="0" smtClean="0"/>
              <a:t>1 Timothy 3:8</a:t>
            </a:r>
          </a:p>
          <a:p>
            <a:r>
              <a:rPr lang="en-US" sz="2800" dirty="0" smtClean="0"/>
              <a:t>Ephesians 5:18</a:t>
            </a:r>
          </a:p>
          <a:p>
            <a:r>
              <a:rPr lang="en-US" sz="2800" dirty="0" smtClean="0"/>
              <a:t>1 Corinthians 11:21</a:t>
            </a:r>
          </a:p>
          <a:p>
            <a:r>
              <a:rPr lang="en-US" sz="2800" dirty="0" smtClean="0"/>
              <a:t>1 Timothy 5:23</a:t>
            </a:r>
          </a:p>
          <a:p>
            <a:endParaRPr lang="en-US" sz="2800" dirty="0"/>
          </a:p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lbertus Medium"/>
                <a:cs typeface="Albertus Medium"/>
              </a:rPr>
              <a:t>Receive the word with all readiness</a:t>
            </a:r>
            <a:r>
              <a:rPr lang="is-IS" sz="2800" b="1" dirty="0" smtClean="0">
                <a:solidFill>
                  <a:schemeClr val="tx2">
                    <a:lumMod val="75000"/>
                  </a:schemeClr>
                </a:solidFill>
                <a:latin typeface="Albertus Medium"/>
                <a:cs typeface="Albertus Medium"/>
              </a:rPr>
              <a:t>… </a:t>
            </a:r>
            <a:r>
              <a:rPr lang="is-IS" b="1" dirty="0" smtClean="0">
                <a:latin typeface="Albertus Medium"/>
                <a:cs typeface="Albertus Medium"/>
              </a:rPr>
              <a:t>(Ac.17:11)</a:t>
            </a:r>
            <a:endParaRPr lang="is-IS" sz="2800" b="1" dirty="0" smtClean="0">
              <a:latin typeface="Albertus Medium"/>
              <a:cs typeface="Albertus Medium"/>
            </a:endParaRPr>
          </a:p>
          <a:p>
            <a:r>
              <a:rPr lang="is-IS" sz="2800" b="1" dirty="0" smtClean="0">
                <a:solidFill>
                  <a:srgbClr val="A53926"/>
                </a:solidFill>
                <a:latin typeface="Albertus Medium"/>
                <a:cs typeface="Albertus Medium"/>
              </a:rPr>
              <a:t>Test all things... </a:t>
            </a:r>
            <a:r>
              <a:rPr lang="is-IS" b="1" dirty="0" smtClean="0">
                <a:solidFill>
                  <a:srgbClr val="292934"/>
                </a:solidFill>
                <a:latin typeface="Albertus Medium"/>
                <a:cs typeface="Albertus Medium"/>
              </a:rPr>
              <a:t>(1Thess.5:21-22)</a:t>
            </a:r>
            <a:endParaRPr lang="en-US" sz="2800" b="1" dirty="0" smtClean="0">
              <a:solidFill>
                <a:srgbClr val="292934"/>
              </a:solidFill>
              <a:latin typeface="Albertus Medium"/>
              <a:cs typeface="Albertus Medium"/>
            </a:endParaRPr>
          </a:p>
        </p:txBody>
      </p:sp>
    </p:spTree>
    <p:extLst>
      <p:ext uri="{BB962C8B-B14F-4D97-AF65-F5344CB8AC3E}">
        <p14:creationId xmlns:p14="http://schemas.microsoft.com/office/powerpoint/2010/main" val="3126728130"/>
      </p:ext>
    </p:extLst>
  </p:cSld>
  <p:clrMapOvr>
    <a:masterClrMapping/>
  </p:clrMapOvr>
  <p:transition xmlns:p14="http://schemas.microsoft.com/office/powerpoint/2010/main" spd="slow">
    <p:wip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1 Timothy 5:23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Specifics Limit the General</a:t>
            </a:r>
          </a:p>
          <a:p>
            <a:pPr lvl="1"/>
            <a:r>
              <a:rPr lang="en-US" sz="2800" dirty="0" smtClean="0"/>
              <a:t>This passage undeniably give positive authority for the moderate consumption of </a:t>
            </a:r>
            <a:r>
              <a:rPr lang="en-US" sz="2800" dirty="0" err="1" smtClean="0"/>
              <a:t>ionos</a:t>
            </a:r>
            <a:r>
              <a:rPr lang="is-IS" sz="2800" dirty="0" smtClean="0"/>
              <a:t>…</a:t>
            </a:r>
          </a:p>
          <a:p>
            <a:pPr lvl="1"/>
            <a:r>
              <a:rPr lang="is-IS" sz="2800" dirty="0" smtClean="0"/>
              <a:t>But God specified that it was for </a:t>
            </a:r>
            <a:r>
              <a:rPr lang="is-IS" sz="2800" i="1" dirty="0" smtClean="0"/>
              <a:t>medicinal</a:t>
            </a:r>
            <a:r>
              <a:rPr lang="is-IS" sz="2800" dirty="0" smtClean="0"/>
              <a:t> use – “for your frequent infirmities”</a:t>
            </a:r>
            <a:endParaRPr lang="en-US" sz="2800" dirty="0"/>
          </a:p>
          <a:p>
            <a:pPr lvl="1"/>
            <a:r>
              <a:rPr lang="en-US" sz="2800" dirty="0" smtClean="0"/>
              <a:t>Thus, when God specifies that moderate consumption (a little for your stomach’s sake) is for </a:t>
            </a:r>
            <a:r>
              <a:rPr lang="en-US" sz="2800" i="1" dirty="0" smtClean="0"/>
              <a:t>medicinal</a:t>
            </a:r>
            <a:r>
              <a:rPr lang="en-US" sz="2800" dirty="0" smtClean="0"/>
              <a:t> use, then all other moderate use (i.e. social, recreational) is excluded</a:t>
            </a:r>
            <a:endParaRPr lang="is-IS" sz="2800" dirty="0" smtClean="0"/>
          </a:p>
        </p:txBody>
      </p:sp>
    </p:spTree>
    <p:extLst>
      <p:ext uri="{BB962C8B-B14F-4D97-AF65-F5344CB8AC3E}">
        <p14:creationId xmlns:p14="http://schemas.microsoft.com/office/powerpoint/2010/main" val="80122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Command to “Be Sober”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nepho</a:t>
            </a:r>
            <a:endParaRPr lang="en-US" sz="3200" dirty="0" smtClean="0"/>
          </a:p>
          <a:p>
            <a:pPr lvl="1"/>
            <a:r>
              <a:rPr lang="en-US" sz="2400" b="1" dirty="0" smtClean="0"/>
              <a:t>Strong</a:t>
            </a:r>
            <a:r>
              <a:rPr lang="en-US" sz="2400" dirty="0" smtClean="0"/>
              <a:t>: to abstain from wine</a:t>
            </a:r>
          </a:p>
          <a:p>
            <a:pPr lvl="1"/>
            <a:r>
              <a:rPr lang="en-US" sz="2400" b="1" dirty="0" smtClean="0"/>
              <a:t>Thayer</a:t>
            </a:r>
            <a:r>
              <a:rPr lang="en-US" sz="2400" dirty="0" smtClean="0"/>
              <a:t>: to be sober. To be calm and collected in spirit; to be temperate, dispassionate, circumspect.</a:t>
            </a:r>
          </a:p>
          <a:p>
            <a:pPr lvl="1"/>
            <a:r>
              <a:rPr lang="en-US" sz="2400" b="1" dirty="0" smtClean="0"/>
              <a:t>BDAG</a:t>
            </a:r>
            <a:r>
              <a:rPr lang="en-US" sz="2400" dirty="0" smtClean="0"/>
              <a:t>: be sober; </a:t>
            </a:r>
            <a:r>
              <a:rPr lang="is-IS" sz="2400" dirty="0" smtClean="0"/>
              <a:t>… be free from every form of mental and spiritual ‘drunkenness’...</a:t>
            </a:r>
          </a:p>
          <a:p>
            <a:pPr lvl="1"/>
            <a:r>
              <a:rPr lang="is-IS" sz="2400" b="1" dirty="0" smtClean="0"/>
              <a:t>Vine</a:t>
            </a:r>
            <a:r>
              <a:rPr lang="is-IS" sz="2400" dirty="0" smtClean="0"/>
              <a:t>: signifies “to be free from the influence of intoxicants”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126045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Command to “Be Sober”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 Timothy 4:5</a:t>
            </a:r>
          </a:p>
          <a:p>
            <a:pPr lvl="1"/>
            <a:r>
              <a:rPr lang="en-US" sz="2800" dirty="0" smtClean="0"/>
              <a:t>“</a:t>
            </a:r>
            <a:r>
              <a:rPr lang="is-IS" sz="2800" dirty="0" smtClean="0"/>
              <a:t>…be watchful (sober) </a:t>
            </a:r>
            <a:r>
              <a:rPr lang="is-IS" sz="2800" u="sng" dirty="0" smtClean="0"/>
              <a:t>in all things</a:t>
            </a:r>
            <a:r>
              <a:rPr lang="is-IS" sz="2800" dirty="0" smtClean="0"/>
              <a:t>”</a:t>
            </a:r>
            <a:endParaRPr lang="en-US" sz="2400" dirty="0"/>
          </a:p>
          <a:p>
            <a:r>
              <a:rPr lang="en-US" sz="3200" dirty="0" smtClean="0"/>
              <a:t>1 Thessalonians 5:6-8</a:t>
            </a:r>
          </a:p>
          <a:p>
            <a:pPr lvl="1"/>
            <a:r>
              <a:rPr lang="en-US" sz="2800" dirty="0" smtClean="0"/>
              <a:t>“</a:t>
            </a:r>
            <a:r>
              <a:rPr lang="is-IS" sz="2800" dirty="0" smtClean="0"/>
              <a:t>…let us watch and be sober”</a:t>
            </a:r>
          </a:p>
          <a:p>
            <a:r>
              <a:rPr lang="is-IS" sz="3200" dirty="0" smtClean="0"/>
              <a:t>1 Peter 1:13; 4:7; 5:8</a:t>
            </a:r>
          </a:p>
          <a:p>
            <a:pPr lvl="1"/>
            <a:r>
              <a:rPr lang="is-IS" sz="2800" dirty="0" smtClean="0"/>
              <a:t>“</a:t>
            </a:r>
            <a:r>
              <a:rPr lang="is-IS" sz="2800" u="sng" dirty="0" smtClean="0"/>
              <a:t>gird up the loins of your mind</a:t>
            </a:r>
            <a:r>
              <a:rPr lang="is-IS" sz="2800" dirty="0" smtClean="0"/>
              <a:t> and be sober”</a:t>
            </a:r>
          </a:p>
          <a:p>
            <a:pPr lvl="1"/>
            <a:r>
              <a:rPr lang="is-IS" sz="2800" dirty="0" smtClean="0"/>
              <a:t>“be serious and watchful”</a:t>
            </a:r>
          </a:p>
          <a:p>
            <a:pPr lvl="1"/>
            <a:r>
              <a:rPr lang="is-IS" sz="2800" dirty="0" smtClean="0"/>
              <a:t>“be sober, be vigilent”</a:t>
            </a:r>
          </a:p>
        </p:txBody>
      </p:sp>
    </p:spTree>
    <p:extLst>
      <p:ext uri="{BB962C8B-B14F-4D97-AF65-F5344CB8AC3E}">
        <p14:creationId xmlns:p14="http://schemas.microsoft.com/office/powerpoint/2010/main" val="1300561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Exhortations That Reject Social Drinking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Romans 13:13-14</a:t>
            </a:r>
          </a:p>
          <a:p>
            <a:pPr lvl="1"/>
            <a:r>
              <a:rPr lang="en-US" sz="2800" baseline="30000" dirty="0" smtClean="0">
                <a:solidFill>
                  <a:srgbClr val="D2533C"/>
                </a:solidFill>
              </a:rPr>
              <a:t>13</a:t>
            </a:r>
            <a:r>
              <a:rPr lang="en-US" sz="2800" dirty="0" smtClean="0"/>
              <a:t> Let </a:t>
            </a:r>
            <a:r>
              <a:rPr lang="en-US" sz="2800" dirty="0"/>
              <a:t>us walk properly, as in the day, not in revelry and drunkenness, not in lewdness and lust, not in strife and envy. </a:t>
            </a:r>
            <a:r>
              <a:rPr lang="en-US" sz="2800" baseline="30000" dirty="0">
                <a:solidFill>
                  <a:srgbClr val="D2533C"/>
                </a:solidFill>
              </a:rPr>
              <a:t>14</a:t>
            </a:r>
            <a:r>
              <a:rPr lang="en-US" sz="2800" dirty="0"/>
              <a:t> But put on the Lord Jesus Christ, and make no provision for the flesh, to fulfill its lusts.</a:t>
            </a:r>
          </a:p>
        </p:txBody>
      </p:sp>
    </p:spTree>
    <p:extLst>
      <p:ext uri="{BB962C8B-B14F-4D97-AF65-F5344CB8AC3E}">
        <p14:creationId xmlns:p14="http://schemas.microsoft.com/office/powerpoint/2010/main" val="3879335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Exhortations That Reject Social Drinking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Romans 13:13-14</a:t>
            </a:r>
          </a:p>
          <a:p>
            <a:pPr lvl="1"/>
            <a:r>
              <a:rPr lang="en-US" sz="2800" baseline="30000" dirty="0" smtClean="0">
                <a:solidFill>
                  <a:srgbClr val="D2533C"/>
                </a:solidFill>
              </a:rPr>
              <a:t>13</a:t>
            </a:r>
            <a:r>
              <a:rPr lang="en-US" sz="2800" dirty="0" smtClean="0"/>
              <a:t> Let </a:t>
            </a:r>
            <a:r>
              <a:rPr lang="en-US" sz="2800" dirty="0"/>
              <a:t>us walk properly, as in the day, not in revelry and drunkenness, not in lewdness and lust, not in strife and envy. </a:t>
            </a:r>
            <a:r>
              <a:rPr lang="en-US" sz="2800" baseline="30000" dirty="0">
                <a:solidFill>
                  <a:srgbClr val="D2533C"/>
                </a:solidFill>
              </a:rPr>
              <a:t>14</a:t>
            </a:r>
            <a:r>
              <a:rPr lang="en-US" sz="2800" dirty="0"/>
              <a:t> But put on the Lord Jesus Christ, and </a:t>
            </a:r>
            <a:r>
              <a:rPr lang="en-US" sz="2800" u="sng" dirty="0"/>
              <a:t>make no provision for the flesh, to fulfill its lusts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116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Exhortations That Reject Social Drinking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 Peter 2:11</a:t>
            </a:r>
          </a:p>
          <a:p>
            <a:pPr lvl="1"/>
            <a:r>
              <a:rPr lang="en-US" sz="2800" dirty="0" smtClean="0"/>
              <a:t>Beloved</a:t>
            </a:r>
            <a:r>
              <a:rPr lang="en-US" sz="2800" dirty="0"/>
              <a:t>, I beg you as sojourners and pilgrims, abstain from fleshly lusts which war against the soul,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3617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Exhortations That Reject Social Drinking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 Peter 2:11</a:t>
            </a:r>
          </a:p>
          <a:p>
            <a:pPr lvl="1"/>
            <a:r>
              <a:rPr lang="en-US" sz="2800" dirty="0" smtClean="0"/>
              <a:t>Beloved</a:t>
            </a:r>
            <a:r>
              <a:rPr lang="en-US" sz="2800" dirty="0"/>
              <a:t>, I beg you as sojourners and pilgrims, </a:t>
            </a:r>
            <a:r>
              <a:rPr lang="en-US" sz="2800" b="1" u="sng" dirty="0"/>
              <a:t>abstain</a:t>
            </a:r>
            <a:r>
              <a:rPr lang="en-US" sz="2800" u="sng" dirty="0"/>
              <a:t> from fleshly lusts which war against the soul</a:t>
            </a:r>
            <a:r>
              <a:rPr lang="en-US" sz="2800" dirty="0"/>
              <a:t>,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6876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“Test Results”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passages put forth and considered did not provide authority for social drinking</a:t>
            </a:r>
            <a:endParaRPr lang="en-US" dirty="0"/>
          </a:p>
          <a:p>
            <a:pPr lvl="1"/>
            <a:r>
              <a:rPr lang="en-US" sz="2800" dirty="0" smtClean="0"/>
              <a:t>Acting without authority is lawlessness (Matt.7:21-23)</a:t>
            </a:r>
          </a:p>
          <a:p>
            <a:r>
              <a:rPr lang="en-US" sz="3200" dirty="0" smtClean="0"/>
              <a:t>The requirement of sobriety is transgressed when one drinks socially</a:t>
            </a:r>
          </a:p>
          <a:p>
            <a:r>
              <a:rPr lang="en-US" sz="3200" dirty="0" smtClean="0"/>
              <a:t>Social drinking makes provision for the flesh to fulfill its lusts and it wars against the soul</a:t>
            </a:r>
          </a:p>
        </p:txBody>
      </p:sp>
    </p:spTree>
    <p:extLst>
      <p:ext uri="{BB962C8B-B14F-4D97-AF65-F5344CB8AC3E}">
        <p14:creationId xmlns:p14="http://schemas.microsoft.com/office/powerpoint/2010/main" val="325648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Wine</a:t>
            </a:r>
            <a:r>
              <a:rPr lang="en-US" sz="6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sz="60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 smtClean="0">
                <a:solidFill>
                  <a:schemeClr val="tx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In The Early Church</a:t>
            </a:r>
            <a:endParaRPr lang="en-US" dirty="0">
              <a:solidFill>
                <a:schemeClr val="tx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Problem of “Social” Drinking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39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2:13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aseline="30000" dirty="0" smtClean="0">
                <a:solidFill>
                  <a:srgbClr val="A53926"/>
                </a:solidFill>
              </a:rPr>
              <a:t>13</a:t>
            </a:r>
            <a:r>
              <a:rPr lang="en-US" sz="2800" dirty="0" smtClean="0"/>
              <a:t> Others </a:t>
            </a:r>
            <a:r>
              <a:rPr lang="en-US" sz="2800" dirty="0"/>
              <a:t>mocking said, “They are full of new wine.</a:t>
            </a:r>
            <a:r>
              <a:rPr lang="en-US" sz="2800" dirty="0" smtClean="0"/>
              <a:t>” </a:t>
            </a:r>
            <a:r>
              <a:rPr lang="en-US" sz="2800" baseline="30000" dirty="0" smtClean="0">
                <a:solidFill>
                  <a:srgbClr val="A53926"/>
                </a:solidFill>
              </a:rPr>
              <a:t>14</a:t>
            </a:r>
            <a:r>
              <a:rPr lang="en-US" sz="2800" dirty="0" smtClean="0"/>
              <a:t> </a:t>
            </a:r>
            <a:r>
              <a:rPr lang="en-US" sz="2800" dirty="0"/>
              <a:t>But Peter, standing up with the eleven, raised his voice and said to them, “ Men of Judea and all who dwell in Jerusalem, let this be known to you, and heed my words. </a:t>
            </a:r>
            <a:r>
              <a:rPr lang="en-US" sz="2800" baseline="30000" dirty="0">
                <a:solidFill>
                  <a:srgbClr val="A53926"/>
                </a:solidFill>
              </a:rPr>
              <a:t>15</a:t>
            </a:r>
            <a:r>
              <a:rPr lang="en-US" sz="2800" dirty="0"/>
              <a:t> For these are not drunk, as you suppose, since it is only the third hour of the day.</a:t>
            </a:r>
          </a:p>
        </p:txBody>
      </p:sp>
    </p:spTree>
    <p:extLst>
      <p:ext uri="{BB962C8B-B14F-4D97-AF65-F5344CB8AC3E}">
        <p14:creationId xmlns:p14="http://schemas.microsoft.com/office/powerpoint/2010/main" val="3095571333"/>
      </p:ext>
    </p:extLst>
  </p:cSld>
  <p:clrMapOvr>
    <a:masterClrMapping/>
  </p:clrMapOvr>
  <p:transition xmlns:p14="http://schemas.microsoft.com/office/powerpoint/2010/main" spd="slow">
    <p:pull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2:13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aseline="30000" dirty="0" smtClean="0">
                <a:solidFill>
                  <a:srgbClr val="A53926"/>
                </a:solidFill>
              </a:rPr>
              <a:t>13</a:t>
            </a:r>
            <a:r>
              <a:rPr lang="en-US" sz="2800" dirty="0" smtClean="0"/>
              <a:t> Others </a:t>
            </a:r>
            <a:r>
              <a:rPr lang="en-US" sz="2800" dirty="0"/>
              <a:t>mocking said, “They are </a:t>
            </a:r>
            <a:r>
              <a:rPr lang="en-US" sz="2800" u="sng" dirty="0">
                <a:solidFill>
                  <a:srgbClr val="A53926"/>
                </a:solidFill>
              </a:rPr>
              <a:t>full of new wine</a:t>
            </a:r>
            <a:r>
              <a:rPr lang="en-US" sz="2800" dirty="0"/>
              <a:t>.</a:t>
            </a:r>
            <a:r>
              <a:rPr lang="en-US" sz="2800" dirty="0" smtClean="0"/>
              <a:t>” </a:t>
            </a:r>
            <a:r>
              <a:rPr lang="en-US" sz="2800" baseline="30000" dirty="0" smtClean="0">
                <a:solidFill>
                  <a:srgbClr val="A53926"/>
                </a:solidFill>
              </a:rPr>
              <a:t>14</a:t>
            </a:r>
            <a:r>
              <a:rPr lang="en-US" sz="2800" dirty="0" smtClean="0"/>
              <a:t> </a:t>
            </a:r>
            <a:r>
              <a:rPr lang="en-US" sz="2800" dirty="0"/>
              <a:t>But Peter, standing up with the eleven, raised his voice and said to them, “ Men of Judea and all who dwell in Jerusalem, let this be known to you, and heed my words. </a:t>
            </a:r>
            <a:r>
              <a:rPr lang="en-US" sz="2800" baseline="30000" dirty="0">
                <a:solidFill>
                  <a:srgbClr val="A53926"/>
                </a:solidFill>
              </a:rPr>
              <a:t>15</a:t>
            </a:r>
            <a:r>
              <a:rPr lang="en-US" sz="2800" dirty="0"/>
              <a:t> For these are not drunk, as you suppose, since it is only the third hour of the day.</a:t>
            </a:r>
          </a:p>
        </p:txBody>
      </p:sp>
    </p:spTree>
    <p:extLst>
      <p:ext uri="{BB962C8B-B14F-4D97-AF65-F5344CB8AC3E}">
        <p14:creationId xmlns:p14="http://schemas.microsoft.com/office/powerpoint/2010/main" val="118278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2:13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aseline="30000" dirty="0" smtClean="0">
                <a:solidFill>
                  <a:srgbClr val="A53926"/>
                </a:solidFill>
              </a:rPr>
              <a:t>13</a:t>
            </a:r>
            <a:r>
              <a:rPr lang="en-US" sz="2800" dirty="0" smtClean="0"/>
              <a:t> Others </a:t>
            </a:r>
            <a:r>
              <a:rPr lang="en-US" sz="2800" dirty="0"/>
              <a:t>mocking said, “They are </a:t>
            </a:r>
            <a:r>
              <a:rPr lang="en-US" sz="2800" u="sng" dirty="0">
                <a:solidFill>
                  <a:srgbClr val="A53926"/>
                </a:solidFill>
              </a:rPr>
              <a:t>full of new wine</a:t>
            </a:r>
            <a:r>
              <a:rPr lang="en-US" sz="2800" dirty="0"/>
              <a:t>.</a:t>
            </a:r>
            <a:r>
              <a:rPr lang="en-US" sz="2800" dirty="0" smtClean="0"/>
              <a:t>” </a:t>
            </a:r>
            <a:r>
              <a:rPr lang="en-US" sz="2800" baseline="30000" dirty="0" smtClean="0">
                <a:solidFill>
                  <a:srgbClr val="A53926"/>
                </a:solidFill>
              </a:rPr>
              <a:t>14</a:t>
            </a:r>
            <a:r>
              <a:rPr lang="en-US" sz="2800" dirty="0" smtClean="0"/>
              <a:t> </a:t>
            </a:r>
            <a:r>
              <a:rPr lang="en-US" sz="2800" dirty="0"/>
              <a:t>But Peter, standing up with the eleven, raised his voice and said to them, “ Men of Judea and all who dwell in Jerusalem, let this be known to you, and heed my words. </a:t>
            </a:r>
            <a:r>
              <a:rPr lang="en-US" sz="2800" baseline="30000" dirty="0">
                <a:solidFill>
                  <a:srgbClr val="A53926"/>
                </a:solidFill>
              </a:rPr>
              <a:t>15</a:t>
            </a:r>
            <a:r>
              <a:rPr lang="en-US" sz="2800" dirty="0"/>
              <a:t> For </a:t>
            </a:r>
            <a:r>
              <a:rPr lang="en-US" sz="2800" u="sng" dirty="0">
                <a:solidFill>
                  <a:srgbClr val="A53926"/>
                </a:solidFill>
              </a:rPr>
              <a:t>these are not drunk</a:t>
            </a:r>
            <a:r>
              <a:rPr lang="en-US" sz="2800" dirty="0"/>
              <a:t>, as you suppose, since it is only the third hour of the day.</a:t>
            </a:r>
          </a:p>
        </p:txBody>
      </p:sp>
    </p:spTree>
    <p:extLst>
      <p:ext uri="{BB962C8B-B14F-4D97-AF65-F5344CB8AC3E}">
        <p14:creationId xmlns:p14="http://schemas.microsoft.com/office/powerpoint/2010/main" val="211456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2:13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Does this text provide the authority?</a:t>
            </a:r>
          </a:p>
          <a:p>
            <a:pPr lvl="1"/>
            <a:r>
              <a:rPr lang="en-US" dirty="0" smtClean="0"/>
              <a:t>Peter didn’t deny drinking – just denied being drunk</a:t>
            </a:r>
          </a:p>
          <a:p>
            <a:r>
              <a:rPr lang="en-US" sz="2800" dirty="0" smtClean="0"/>
              <a:t>“Testing” the argument</a:t>
            </a:r>
          </a:p>
          <a:p>
            <a:pPr lvl="1"/>
            <a:r>
              <a:rPr lang="en-US" dirty="0" smtClean="0"/>
              <a:t>Must be NECESSARY – forced to the conclusion</a:t>
            </a:r>
          </a:p>
          <a:p>
            <a:pPr lvl="1"/>
            <a:r>
              <a:rPr lang="en-US" dirty="0" smtClean="0"/>
              <a:t>Peter only denied being drunk in the morning – Drunk later?</a:t>
            </a:r>
            <a:endParaRPr lang="is-IS" dirty="0" smtClean="0"/>
          </a:p>
          <a:p>
            <a:pPr lvl="1"/>
            <a:r>
              <a:rPr lang="is-IS" dirty="0" smtClean="0"/>
              <a:t>Jesus didn’t deny having a demon in John 7:20</a:t>
            </a:r>
          </a:p>
          <a:p>
            <a:pPr lvl="1"/>
            <a:r>
              <a:rPr lang="is-IS" dirty="0" smtClean="0"/>
              <a:t>Peter gave the reason that was best suited to meet the mockers</a:t>
            </a:r>
          </a:p>
          <a:p>
            <a:pPr lvl="1"/>
            <a:r>
              <a:rPr lang="is-IS" dirty="0" smtClean="0"/>
              <a:t>He did not have to list every reason that they were not drunk</a:t>
            </a:r>
            <a:endParaRPr lang="en-US" dirty="0" smtClean="0"/>
          </a:p>
          <a:p>
            <a:r>
              <a:rPr lang="en-US" sz="2800" dirty="0" smtClean="0"/>
              <a:t>“Where does the Bible say not to</a:t>
            </a:r>
            <a:r>
              <a:rPr lang="is-IS" sz="2800" dirty="0" smtClean="0"/>
              <a:t>…?”</a:t>
            </a:r>
          </a:p>
          <a:p>
            <a:pPr lvl="1"/>
            <a:r>
              <a:rPr lang="is-IS" dirty="0" smtClean="0"/>
              <a:t>Silence does not imply consent </a:t>
            </a:r>
            <a:r>
              <a:rPr lang="is-IS" dirty="0" smtClean="0">
                <a:solidFill>
                  <a:schemeClr val="tx2"/>
                </a:solidFill>
              </a:rPr>
              <a:t>(Ac.15:24;  Matt.28:20;  Heb.7:14)</a:t>
            </a:r>
          </a:p>
          <a:p>
            <a:pPr lvl="1"/>
            <a:r>
              <a:rPr lang="is-IS" dirty="0" smtClean="0"/>
              <a:t>A thing does not have to be explicitly condemned to be sinful – just not authorized!</a:t>
            </a:r>
          </a:p>
        </p:txBody>
      </p:sp>
    </p:spTree>
    <p:extLst>
      <p:ext uri="{BB962C8B-B14F-4D97-AF65-F5344CB8AC3E}">
        <p14:creationId xmlns:p14="http://schemas.microsoft.com/office/powerpoint/2010/main" val="246913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Acts 2:13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3200" dirty="0"/>
              <a:t>Is gleukos intoxicating?</a:t>
            </a:r>
          </a:p>
          <a:p>
            <a:pPr lvl="1"/>
            <a:r>
              <a:rPr lang="is-IS" b="1" dirty="0" smtClean="0"/>
              <a:t>Thayer:</a:t>
            </a:r>
            <a:r>
              <a:rPr lang="is-IS" dirty="0" smtClean="0"/>
              <a:t> </a:t>
            </a:r>
            <a:r>
              <a:rPr lang="is-IS" i="1" dirty="0" smtClean="0"/>
              <a:t>must</a:t>
            </a:r>
            <a:r>
              <a:rPr lang="is-IS" dirty="0" smtClean="0"/>
              <a:t>, the sweet juice pressed from the grape</a:t>
            </a:r>
          </a:p>
          <a:p>
            <a:pPr lvl="1"/>
            <a:r>
              <a:rPr lang="is-IS" b="1" dirty="0" smtClean="0"/>
              <a:t>BDAG:</a:t>
            </a:r>
            <a:r>
              <a:rPr lang="is-IS" dirty="0" smtClean="0"/>
              <a:t> sweet new wine... </a:t>
            </a:r>
            <a:r>
              <a:rPr lang="en-US" dirty="0" smtClean="0"/>
              <a:t>c</a:t>
            </a:r>
            <a:r>
              <a:rPr lang="is-IS" dirty="0" smtClean="0"/>
              <a:t>ommonly referred to as must</a:t>
            </a:r>
          </a:p>
          <a:p>
            <a:pPr lvl="1"/>
            <a:r>
              <a:rPr lang="is-IS" b="1" dirty="0" smtClean="0"/>
              <a:t>LEH:</a:t>
            </a:r>
            <a:r>
              <a:rPr lang="is-IS" dirty="0" smtClean="0"/>
              <a:t> sweet new wine</a:t>
            </a:r>
          </a:p>
          <a:p>
            <a:pPr lvl="1"/>
            <a:endParaRPr lang="is-IS" dirty="0"/>
          </a:p>
          <a:p>
            <a:pPr lvl="1"/>
            <a:r>
              <a:rPr lang="is-IS" dirty="0" smtClean="0"/>
              <a:t>The word simply means “sweet wine” – the fermentation or lack thereof is not a part of the </a:t>
            </a:r>
            <a:r>
              <a:rPr lang="is-IS" i="1" dirty="0" smtClean="0"/>
              <a:t>meaning</a:t>
            </a:r>
            <a:r>
              <a:rPr lang="is-IS" dirty="0" smtClean="0"/>
              <a:t> of the word</a:t>
            </a:r>
          </a:p>
          <a:p>
            <a:pPr lvl="1"/>
            <a:endParaRPr lang="is-IS" dirty="0"/>
          </a:p>
          <a:p>
            <a:pPr lvl="1"/>
            <a:r>
              <a:rPr lang="is-IS" b="1" dirty="0" smtClean="0"/>
              <a:t>KJV, NKJV, ESV, ASV</a:t>
            </a:r>
            <a:r>
              <a:rPr lang="is-IS" dirty="0" smtClean="0"/>
              <a:t>: </a:t>
            </a:r>
            <a:r>
              <a:rPr lang="is-IS" dirty="0"/>
              <a:t>“new wine</a:t>
            </a:r>
            <a:r>
              <a:rPr lang="is-IS" dirty="0" smtClean="0"/>
              <a:t>”</a:t>
            </a:r>
          </a:p>
          <a:p>
            <a:pPr lvl="1"/>
            <a:r>
              <a:rPr lang="is-IS" b="1" dirty="0" smtClean="0"/>
              <a:t>NASB</a:t>
            </a:r>
            <a:r>
              <a:rPr lang="is-IS" dirty="0" smtClean="0"/>
              <a:t>: “sweet wine”</a:t>
            </a:r>
          </a:p>
          <a:p>
            <a:pPr lvl="1"/>
            <a:r>
              <a:rPr lang="is-IS" b="1" dirty="0" smtClean="0"/>
              <a:t>NIV</a:t>
            </a:r>
            <a:r>
              <a:rPr lang="is-IS" dirty="0" smtClean="0"/>
              <a:t>: “wine”</a:t>
            </a:r>
          </a:p>
          <a:p>
            <a:pPr lvl="1"/>
            <a:endParaRPr lang="is-IS" dirty="0"/>
          </a:p>
          <a:p>
            <a:pPr lvl="1"/>
            <a:endParaRPr lang="en-US" dirty="0"/>
          </a:p>
          <a:p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372298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357</TotalTime>
  <Words>2754</Words>
  <Application>Microsoft Macintosh PowerPoint</Application>
  <PresentationFormat>On-screen Show (4:3)</PresentationFormat>
  <Paragraphs>243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Clarity</vt:lpstr>
      <vt:lpstr>Wine In The Early Church</vt:lpstr>
      <vt:lpstr>Colossians 3:17</vt:lpstr>
      <vt:lpstr>Whatever You Do…</vt:lpstr>
      <vt:lpstr>Six Passages To Examine</vt:lpstr>
      <vt:lpstr>Acts 2:13</vt:lpstr>
      <vt:lpstr>Acts 2:13</vt:lpstr>
      <vt:lpstr>Acts 2:13</vt:lpstr>
      <vt:lpstr>Acts 2:13</vt:lpstr>
      <vt:lpstr>Acts 2:13</vt:lpstr>
      <vt:lpstr>Romans 14:21</vt:lpstr>
      <vt:lpstr>Romans 14:21</vt:lpstr>
      <vt:lpstr>Romans 14:21</vt:lpstr>
      <vt:lpstr>Romans 14:21</vt:lpstr>
      <vt:lpstr>Romans 14:21</vt:lpstr>
      <vt:lpstr>Romans 14:21</vt:lpstr>
      <vt:lpstr>Romans 14:21</vt:lpstr>
      <vt:lpstr>1 Timothy 3:8</vt:lpstr>
      <vt:lpstr>1 Timothy 3:8</vt:lpstr>
      <vt:lpstr>1 Timothy 3:8, 2-3</vt:lpstr>
      <vt:lpstr>1 Timothy 3:8</vt:lpstr>
      <vt:lpstr>1 Timothy 3:8</vt:lpstr>
      <vt:lpstr>1 Timothy 3:8</vt:lpstr>
      <vt:lpstr>Ephesians 5:18</vt:lpstr>
      <vt:lpstr>Ephesians 5:18</vt:lpstr>
      <vt:lpstr>Ephesians 5:18</vt:lpstr>
      <vt:lpstr>Ephesians 5:18</vt:lpstr>
      <vt:lpstr>1 Corinthians 11:21</vt:lpstr>
      <vt:lpstr>1 Corinthians 11:21</vt:lpstr>
      <vt:lpstr>1 Corinthians 11:21</vt:lpstr>
      <vt:lpstr>1 Corinthians 11:21</vt:lpstr>
      <vt:lpstr>1 Corinthians 11:21</vt:lpstr>
      <vt:lpstr>1 Corinthians 11:21</vt:lpstr>
      <vt:lpstr>1 Corinthians 11:21</vt:lpstr>
      <vt:lpstr>1 Corinthians 11:21</vt:lpstr>
      <vt:lpstr>1 Corinthians 11:21</vt:lpstr>
      <vt:lpstr>1 Timothy 5:23</vt:lpstr>
      <vt:lpstr>1 Timothy 5:23</vt:lpstr>
      <vt:lpstr>1 Timothy 5:23</vt:lpstr>
      <vt:lpstr>1 Timothy 5:23</vt:lpstr>
      <vt:lpstr>1 Timothy 5:23</vt:lpstr>
      <vt:lpstr>The Command to “Be Sober”</vt:lpstr>
      <vt:lpstr>The Command to “Be Sober”</vt:lpstr>
      <vt:lpstr>Exhortations That Reject Social Drinking</vt:lpstr>
      <vt:lpstr>Exhortations That Reject Social Drinking</vt:lpstr>
      <vt:lpstr>Exhortations That Reject Social Drinking</vt:lpstr>
      <vt:lpstr>Exhortations That Reject Social Drinking</vt:lpstr>
      <vt:lpstr>“Test Results”</vt:lpstr>
      <vt:lpstr>Wine In The Early Church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Wine In The Early Church</dc:title>
  <dc:creator>Brett Hogland</dc:creator>
  <cp:lastModifiedBy>Brett Hogland</cp:lastModifiedBy>
  <cp:revision>32</cp:revision>
  <dcterms:created xsi:type="dcterms:W3CDTF">2015-10-06T02:55:40Z</dcterms:created>
  <dcterms:modified xsi:type="dcterms:W3CDTF">2015-10-06T09:11:28Z</dcterms:modified>
</cp:coreProperties>
</file>