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media/image2.jpeg" ContentType="image/jpeg"/>
  <Override PartName="/ppt/theme/theme2.xml" ContentType="application/vnd.openxmlformats-officedocument.them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63929"/>
        </a:solidFill>
        <a:effectLst/>
        <a:uFillTx/>
        <a:latin typeface="+mn-lt"/>
        <a:ea typeface="+mn-ea"/>
        <a:cs typeface="+mn-cs"/>
        <a:sym typeface="Optima"/>
      </a:defRPr>
    </a:lvl1pPr>
    <a:lvl2pPr marL="0" marR="0" indent="228600" algn="ctr" defTabSz="457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63929"/>
        </a:solidFill>
        <a:effectLst/>
        <a:uFillTx/>
        <a:latin typeface="+mn-lt"/>
        <a:ea typeface="+mn-ea"/>
        <a:cs typeface="+mn-cs"/>
        <a:sym typeface="Optima"/>
      </a:defRPr>
    </a:lvl2pPr>
    <a:lvl3pPr marL="0" marR="0" indent="457200" algn="ctr" defTabSz="457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63929"/>
        </a:solidFill>
        <a:effectLst/>
        <a:uFillTx/>
        <a:latin typeface="+mn-lt"/>
        <a:ea typeface="+mn-ea"/>
        <a:cs typeface="+mn-cs"/>
        <a:sym typeface="Optima"/>
      </a:defRPr>
    </a:lvl3pPr>
    <a:lvl4pPr marL="0" marR="0" indent="685800" algn="ctr" defTabSz="457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63929"/>
        </a:solidFill>
        <a:effectLst/>
        <a:uFillTx/>
        <a:latin typeface="+mn-lt"/>
        <a:ea typeface="+mn-ea"/>
        <a:cs typeface="+mn-cs"/>
        <a:sym typeface="Optima"/>
      </a:defRPr>
    </a:lvl4pPr>
    <a:lvl5pPr marL="0" marR="0" indent="914400" algn="ctr" defTabSz="457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63929"/>
        </a:solidFill>
        <a:effectLst/>
        <a:uFillTx/>
        <a:latin typeface="+mn-lt"/>
        <a:ea typeface="+mn-ea"/>
        <a:cs typeface="+mn-cs"/>
        <a:sym typeface="Optima"/>
      </a:defRPr>
    </a:lvl5pPr>
    <a:lvl6pPr marL="0" marR="0" indent="1143000" algn="ctr" defTabSz="457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63929"/>
        </a:solidFill>
        <a:effectLst/>
        <a:uFillTx/>
        <a:latin typeface="+mn-lt"/>
        <a:ea typeface="+mn-ea"/>
        <a:cs typeface="+mn-cs"/>
        <a:sym typeface="Optima"/>
      </a:defRPr>
    </a:lvl6pPr>
    <a:lvl7pPr marL="0" marR="0" indent="1371600" algn="ctr" defTabSz="457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63929"/>
        </a:solidFill>
        <a:effectLst/>
        <a:uFillTx/>
        <a:latin typeface="+mn-lt"/>
        <a:ea typeface="+mn-ea"/>
        <a:cs typeface="+mn-cs"/>
        <a:sym typeface="Optima"/>
      </a:defRPr>
    </a:lvl7pPr>
    <a:lvl8pPr marL="0" marR="0" indent="1600200" algn="ctr" defTabSz="457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63929"/>
        </a:solidFill>
        <a:effectLst/>
        <a:uFillTx/>
        <a:latin typeface="+mn-lt"/>
        <a:ea typeface="+mn-ea"/>
        <a:cs typeface="+mn-cs"/>
        <a:sym typeface="Optima"/>
      </a:defRPr>
    </a:lvl8pPr>
    <a:lvl9pPr marL="0" marR="0" indent="1828800" algn="ctr" defTabSz="457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63929"/>
        </a:solidFill>
        <a:effectLst/>
        <a:uFillTx/>
        <a:latin typeface="+mn-lt"/>
        <a:ea typeface="+mn-ea"/>
        <a:cs typeface="+mn-cs"/>
        <a:sym typeface="Optim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363929"/>
        </a:fontRef>
        <a:srgbClr val="363929"/>
      </a:tcTxStyle>
      <a:tcStyle>
        <a:tcBdr>
          <a:left>
            <a:ln w="12700" cap="flat">
              <a:solidFill>
                <a:srgbClr val="252F36"/>
              </a:solidFill>
              <a:prstDash val="solid"/>
              <a:miter lim="400000"/>
            </a:ln>
          </a:left>
          <a:right>
            <a:ln w="12700" cap="flat">
              <a:solidFill>
                <a:srgbClr val="252F36"/>
              </a:solidFill>
              <a:prstDash val="solid"/>
              <a:miter lim="400000"/>
            </a:ln>
          </a:right>
          <a:top>
            <a:ln w="12700" cap="flat">
              <a:solidFill>
                <a:srgbClr val="252F36"/>
              </a:solidFill>
              <a:prstDash val="solid"/>
              <a:miter lim="400000"/>
            </a:ln>
          </a:top>
          <a:bottom>
            <a:ln w="12700" cap="flat">
              <a:solidFill>
                <a:srgbClr val="252F36"/>
              </a:solidFill>
              <a:prstDash val="solid"/>
              <a:miter lim="400000"/>
            </a:ln>
          </a:bottom>
          <a:insideH>
            <a:ln w="12700" cap="flat">
              <a:solidFill>
                <a:srgbClr val="252F36"/>
              </a:solidFill>
              <a:prstDash val="solid"/>
              <a:miter lim="400000"/>
            </a:ln>
          </a:insideH>
          <a:insideV>
            <a:ln w="12700" cap="flat">
              <a:solidFill>
                <a:srgbClr val="252F36"/>
              </a:solidFill>
              <a:prstDash val="solid"/>
              <a:miter lim="400000"/>
            </a:ln>
          </a:insideV>
        </a:tcBdr>
        <a:fill>
          <a:noFill/>
        </a:fill>
      </a:tcStyle>
    </a:wholeTbl>
    <a:band2H>
      <a:tcTxStyle b="def" i="def"/>
      <a:tcStyle>
        <a:tcBdr/>
        <a:fill>
          <a:solidFill>
            <a:srgbClr val="C7D39B">
              <a:alpha val="30000"/>
            </a:srgbClr>
          </a:solidFill>
        </a:fill>
      </a:tcStyle>
    </a:band2H>
    <a:firstCol>
      <a:tcTxStyle b="off" i="off">
        <a:fontRef idx="minor">
          <a:srgbClr val="FFFFFF"/>
        </a:fontRef>
        <a:srgbClr val="FFFFFF"/>
      </a:tcTxStyle>
      <a:tcStyle>
        <a:tcBdr>
          <a:left>
            <a:ln w="12700" cap="flat">
              <a:solidFill>
                <a:srgbClr val="252F36"/>
              </a:solidFill>
              <a:prstDash val="solid"/>
              <a:miter lim="400000"/>
            </a:ln>
          </a:left>
          <a:right>
            <a:ln w="12700" cap="flat">
              <a:solidFill>
                <a:srgbClr val="252F36"/>
              </a:solidFill>
              <a:prstDash val="solid"/>
              <a:miter lim="400000"/>
            </a:ln>
          </a:right>
          <a:top>
            <a:ln w="12700" cap="flat">
              <a:solidFill>
                <a:srgbClr val="252F36"/>
              </a:solidFill>
              <a:prstDash val="solid"/>
              <a:miter lim="400000"/>
            </a:ln>
          </a:top>
          <a:bottom>
            <a:ln w="12700" cap="flat">
              <a:solidFill>
                <a:srgbClr val="252F36"/>
              </a:solidFill>
              <a:prstDash val="solid"/>
              <a:miter lim="400000"/>
            </a:ln>
          </a:bottom>
          <a:insideH>
            <a:ln w="12700" cap="flat">
              <a:solidFill>
                <a:srgbClr val="252F36"/>
              </a:solidFill>
              <a:prstDash val="solid"/>
              <a:miter lim="400000"/>
            </a:ln>
          </a:insideH>
          <a:insideV>
            <a:ln w="12700" cap="flat">
              <a:solidFill>
                <a:srgbClr val="252F36"/>
              </a:solidFill>
              <a:prstDash val="solid"/>
              <a:miter lim="400000"/>
            </a:ln>
          </a:insideV>
        </a:tcBdr>
        <a:fill>
          <a:noFill/>
        </a:fill>
      </a:tcStyle>
    </a:firstCol>
    <a:lastRow>
      <a:tcTxStyle b="off" i="off">
        <a:fontRef idx="minor">
          <a:srgbClr val="363929"/>
        </a:fontRef>
        <a:srgbClr val="363929"/>
      </a:tcTxStyle>
      <a:tcStyle>
        <a:tcBdr>
          <a:left>
            <a:ln w="12700" cap="flat">
              <a:solidFill>
                <a:srgbClr val="252F36"/>
              </a:solidFill>
              <a:prstDash val="solid"/>
              <a:miter lim="400000"/>
            </a:ln>
          </a:left>
          <a:right>
            <a:ln w="12700" cap="flat">
              <a:solidFill>
                <a:srgbClr val="252F36"/>
              </a:solidFill>
              <a:prstDash val="solid"/>
              <a:miter lim="400000"/>
            </a:ln>
          </a:right>
          <a:top>
            <a:ln w="25400" cap="flat">
              <a:solidFill>
                <a:srgbClr val="252F36"/>
              </a:solidFill>
              <a:prstDash val="solid"/>
              <a:miter lim="400000"/>
            </a:ln>
          </a:top>
          <a:bottom>
            <a:ln w="12700" cap="flat">
              <a:solidFill>
                <a:srgbClr val="252F36"/>
              </a:solidFill>
              <a:prstDash val="solid"/>
              <a:miter lim="400000"/>
            </a:ln>
          </a:bottom>
          <a:insideH>
            <a:ln w="12700" cap="flat">
              <a:solidFill>
                <a:srgbClr val="252F36"/>
              </a:solidFill>
              <a:prstDash val="solid"/>
              <a:miter lim="400000"/>
            </a:ln>
          </a:insideH>
          <a:insideV>
            <a:ln w="12700" cap="flat">
              <a:solidFill>
                <a:srgbClr val="252F36"/>
              </a:solidFill>
              <a:prstDash val="solid"/>
              <a:miter lim="400000"/>
            </a:ln>
          </a:insideV>
        </a:tcBdr>
        <a:fill>
          <a:noFill/>
        </a:fill>
      </a:tcStyle>
    </a:lastRow>
    <a:firstRow>
      <a:tcTxStyle b="off" i="off">
        <a:fontRef idx="minor">
          <a:srgbClr val="FFFFFF"/>
        </a:fontRef>
        <a:srgbClr val="FFFFFF"/>
      </a:tcTxStyle>
      <a:tcStyle>
        <a:tcBdr>
          <a:left>
            <a:ln w="12700" cap="flat">
              <a:solidFill>
                <a:srgbClr val="252F36"/>
              </a:solidFill>
              <a:prstDash val="solid"/>
              <a:miter lim="400000"/>
            </a:ln>
          </a:left>
          <a:right>
            <a:ln w="12700" cap="flat">
              <a:solidFill>
                <a:srgbClr val="252F36"/>
              </a:solidFill>
              <a:prstDash val="solid"/>
              <a:miter lim="400000"/>
            </a:ln>
          </a:right>
          <a:top>
            <a:ln w="12700" cap="flat">
              <a:solidFill>
                <a:srgbClr val="252F36"/>
              </a:solidFill>
              <a:prstDash val="solid"/>
              <a:miter lim="400000"/>
            </a:ln>
          </a:top>
          <a:bottom>
            <a:ln w="12700" cap="flat">
              <a:solidFill>
                <a:srgbClr val="252F36"/>
              </a:solidFill>
              <a:prstDash val="solid"/>
              <a:miter lim="400000"/>
            </a:ln>
          </a:bottom>
          <a:insideH>
            <a:ln w="12700" cap="flat">
              <a:solidFill>
                <a:srgbClr val="252F36"/>
              </a:solidFill>
              <a:prstDash val="solid"/>
              <a:miter lim="400000"/>
            </a:ln>
          </a:insideH>
          <a:insideV>
            <a:ln w="12700" cap="flat">
              <a:solidFill>
                <a:srgbClr val="252F36"/>
              </a:solidFill>
              <a:prstDash val="solid"/>
              <a:miter lim="400000"/>
            </a:ln>
          </a:insideV>
        </a:tcBdr>
        <a:fill>
          <a:noFill/>
        </a:fill>
      </a:tcStyle>
    </a:firstRow>
  </a:tblStyle>
  <a:tblStyle styleId="{C7B018BB-80A7-4F77-B60F-C8B233D01FF8}" styleName="">
    <a:tblBg/>
    <a:wholeTbl>
      <a:tcTxStyle b="off" i="off">
        <a:fontRef idx="minor">
          <a:srgbClr val="363929"/>
        </a:fontRef>
        <a:srgbClr val="363929"/>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AAAAAA">
              <a:alpha val="38000"/>
            </a:srgbClr>
          </a:solidFill>
        </a:fill>
      </a:tcStyle>
    </a:band2H>
    <a:firstCol>
      <a:tcTxStyle b="off" i="off">
        <a:fontRef idx="minor">
          <a:srgbClr val="FFFFFF"/>
        </a:fontRef>
        <a:srgbClr val="FFFFFF"/>
      </a:tcTxStyle>
      <a:tcStyle>
        <a:tcBdr>
          <a:left>
            <a:ln w="0" cap="flat">
              <a:noFill/>
              <a:miter lim="400000"/>
            </a:ln>
          </a:left>
          <a:right>
            <a:ln w="254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78A8F">
              <a:alpha val="75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noFill/>
              <a:miter lim="400000"/>
            </a:ln>
          </a:insideH>
          <a:insideV>
            <a:ln w="12700" cap="flat">
              <a:noFill/>
              <a:miter lim="400000"/>
            </a:ln>
          </a:insideV>
        </a:tcBdr>
        <a:fill>
          <a:solidFill>
            <a:schemeClr val="accent1">
              <a:hueOff val="269025"/>
              <a:satOff val="1984"/>
              <a:lumOff val="-30912"/>
              <a:alpha val="90000"/>
            </a:scheme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269025"/>
              <a:satOff val="1984"/>
              <a:lumOff val="-30912"/>
              <a:alpha val="90000"/>
            </a:schemeClr>
          </a:solidFill>
        </a:fill>
      </a:tcStyle>
    </a:firstRow>
  </a:tblStyle>
  <a:tblStyle styleId="{EEE7283C-3CF3-47DC-8721-378D4A62B228}" styleName="">
    <a:tblBg/>
    <a:wholeTbl>
      <a:tcTxStyle b="off" i="off">
        <a:fontRef idx="minor">
          <a:srgbClr val="5C5C5C"/>
        </a:fontRef>
        <a:srgbClr val="5C5C5C"/>
      </a:tcTxStyle>
      <a:tcStyle>
        <a:tcBdr>
          <a:left>
            <a:ln w="12700" cap="flat">
              <a:solidFill>
                <a:srgbClr val="C4C4C4"/>
              </a:solidFill>
              <a:prstDash val="solid"/>
              <a:miter lim="400000"/>
            </a:ln>
          </a:left>
          <a:right>
            <a:ln w="12700" cap="flat">
              <a:solidFill>
                <a:srgbClr val="C4C4C4"/>
              </a:solidFill>
              <a:prstDash val="solid"/>
              <a:miter lim="400000"/>
            </a:ln>
          </a:right>
          <a:top>
            <a:ln w="12700" cap="flat">
              <a:solidFill>
                <a:srgbClr val="C4C4C4"/>
              </a:solidFill>
              <a:prstDash val="solid"/>
              <a:miter lim="400000"/>
            </a:ln>
          </a:top>
          <a:bottom>
            <a:ln w="12700" cap="flat">
              <a:solidFill>
                <a:srgbClr val="C4C4C4"/>
              </a:solidFill>
              <a:prstDash val="solid"/>
              <a:miter lim="400000"/>
            </a:ln>
          </a:bottom>
          <a:insideH>
            <a:ln w="12700" cap="flat">
              <a:solidFill>
                <a:srgbClr val="C4C4C4"/>
              </a:solidFill>
              <a:prstDash val="solid"/>
              <a:miter lim="400000"/>
            </a:ln>
          </a:insideH>
          <a:insideV>
            <a:ln w="12700" cap="flat">
              <a:solidFill>
                <a:srgbClr val="C4C4C4"/>
              </a:solidFill>
              <a:prstDash val="solid"/>
              <a:miter lim="400000"/>
            </a:ln>
          </a:insideV>
        </a:tcBdr>
        <a:fill>
          <a:noFill/>
        </a:fill>
      </a:tcStyle>
    </a:wholeTbl>
    <a:band2H>
      <a:tcTxStyle b="def" i="def"/>
      <a:tcStyle>
        <a:tcBdr/>
        <a:fill>
          <a:solidFill>
            <a:srgbClr val="CBBF8A">
              <a:alpha val="30000"/>
            </a:srgbClr>
          </a:solidFill>
        </a:fill>
      </a:tcStyle>
    </a:band2H>
    <a:firstCol>
      <a:tcTxStyle b="off" i="off">
        <a:fontRef idx="minor">
          <a:srgbClr val="363929"/>
        </a:fontRef>
        <a:srgbClr val="363929"/>
      </a:tcTxStyle>
      <a:tcStyle>
        <a:tcBdr>
          <a:left>
            <a:ln w="12700" cap="flat">
              <a:solidFill>
                <a:srgbClr val="C4C4C4"/>
              </a:solidFill>
              <a:prstDash val="solid"/>
              <a:miter lim="400000"/>
            </a:ln>
          </a:left>
          <a:right>
            <a:ln w="12700" cap="flat">
              <a:solidFill>
                <a:srgbClr val="C4C4C4"/>
              </a:solidFill>
              <a:prstDash val="solid"/>
              <a:miter lim="400000"/>
            </a:ln>
          </a:right>
          <a:top>
            <a:ln w="12700" cap="flat">
              <a:solidFill>
                <a:srgbClr val="C4C4C4"/>
              </a:solidFill>
              <a:prstDash val="solid"/>
              <a:miter lim="400000"/>
            </a:ln>
          </a:top>
          <a:bottom>
            <a:ln w="12700" cap="flat">
              <a:solidFill>
                <a:srgbClr val="C4C4C4"/>
              </a:solidFill>
              <a:prstDash val="solid"/>
              <a:miter lim="400000"/>
            </a:ln>
          </a:bottom>
          <a:insideH>
            <a:ln w="12700" cap="flat">
              <a:solidFill>
                <a:srgbClr val="C4C4C4"/>
              </a:solidFill>
              <a:prstDash val="solid"/>
              <a:miter lim="400000"/>
            </a:ln>
          </a:insideH>
          <a:insideV>
            <a:ln w="12700" cap="flat">
              <a:solidFill>
                <a:srgbClr val="C4C4C4"/>
              </a:solidFill>
              <a:prstDash val="solid"/>
              <a:miter lim="400000"/>
            </a:ln>
          </a:insideV>
        </a:tcBdr>
        <a:fill>
          <a:noFill/>
        </a:fill>
      </a:tcStyle>
    </a:firstCol>
    <a:lastRow>
      <a:tcTxStyle b="off" i="off">
        <a:fontRef idx="minor">
          <a:srgbClr val="5C5C5C"/>
        </a:fontRef>
        <a:srgbClr val="5C5C5C"/>
      </a:tcTxStyle>
      <a:tcStyle>
        <a:tcBdr>
          <a:left>
            <a:ln w="12700" cap="flat">
              <a:solidFill>
                <a:srgbClr val="C4C4C4"/>
              </a:solidFill>
              <a:prstDash val="solid"/>
              <a:miter lim="400000"/>
            </a:ln>
          </a:left>
          <a:right>
            <a:ln w="12700" cap="flat">
              <a:solidFill>
                <a:srgbClr val="C4C4C4"/>
              </a:solidFill>
              <a:prstDash val="solid"/>
              <a:miter lim="400000"/>
            </a:ln>
          </a:right>
          <a:top>
            <a:ln w="25400" cap="flat">
              <a:solidFill>
                <a:srgbClr val="4B4B4B"/>
              </a:solidFill>
              <a:prstDash val="solid"/>
              <a:miter lim="400000"/>
            </a:ln>
          </a:top>
          <a:bottom>
            <a:ln w="12700" cap="flat">
              <a:solidFill>
                <a:srgbClr val="C4C4C4"/>
              </a:solidFill>
              <a:prstDash val="solid"/>
              <a:miter lim="400000"/>
            </a:ln>
          </a:bottom>
          <a:insideH>
            <a:ln w="12700" cap="flat">
              <a:solidFill>
                <a:srgbClr val="C4C4C4"/>
              </a:solidFill>
              <a:prstDash val="solid"/>
              <a:miter lim="400000"/>
            </a:ln>
          </a:insideH>
          <a:insideV>
            <a:ln w="12700" cap="flat">
              <a:solidFill>
                <a:srgbClr val="C4C4C4"/>
              </a:solidFill>
              <a:prstDash val="solid"/>
              <a:miter lim="400000"/>
            </a:ln>
          </a:insideV>
        </a:tcBdr>
        <a:fill>
          <a:noFill/>
        </a:fill>
      </a:tcStyle>
    </a:lastRow>
    <a:firstRow>
      <a:tcTxStyle b="off" i="off">
        <a:fontRef idx="minor">
          <a:srgbClr val="FFFFFF"/>
        </a:fontRef>
        <a:srgbClr val="FFFFFF"/>
      </a:tcTxStyle>
      <a:tcStyle>
        <a:tcBdr>
          <a:left>
            <a:ln w="12700" cap="flat">
              <a:solidFill>
                <a:srgbClr val="C4C4C4"/>
              </a:solidFill>
              <a:prstDash val="solid"/>
              <a:miter lim="400000"/>
            </a:ln>
          </a:left>
          <a:right>
            <a:ln w="12700" cap="flat">
              <a:solidFill>
                <a:srgbClr val="C4C4C4"/>
              </a:solidFill>
              <a:prstDash val="solid"/>
              <a:miter lim="400000"/>
            </a:ln>
          </a:right>
          <a:top>
            <a:ln w="12700" cap="flat">
              <a:solidFill>
                <a:srgbClr val="C4C4C4"/>
              </a:solidFill>
              <a:prstDash val="solid"/>
              <a:miter lim="400000"/>
            </a:ln>
          </a:top>
          <a:bottom>
            <a:ln w="12700" cap="flat">
              <a:solidFill>
                <a:srgbClr val="C4C4C4"/>
              </a:solidFill>
              <a:prstDash val="solid"/>
              <a:miter lim="400000"/>
            </a:ln>
          </a:bottom>
          <a:insideH>
            <a:ln w="12700" cap="flat">
              <a:solidFill>
                <a:srgbClr val="C4C4C4"/>
              </a:solidFill>
              <a:prstDash val="solid"/>
              <a:miter lim="400000"/>
            </a:ln>
          </a:insideH>
          <a:insideV>
            <a:ln w="12700" cap="flat">
              <a:solidFill>
                <a:srgbClr val="C4C4C4"/>
              </a:solidFill>
              <a:prstDash val="solid"/>
              <a:miter lim="400000"/>
            </a:ln>
          </a:insideV>
        </a:tcBdr>
        <a:fill>
          <a:noFill/>
        </a:fill>
      </a:tcStyle>
    </a:firstRow>
  </a:tblStyle>
  <a:tblStyle styleId="{CF821DB8-F4EB-4A41-A1BA-3FCAFE7338EE}" styleName="">
    <a:tblBg/>
    <a:wholeTbl>
      <a:tcTxStyle b="off" i="off">
        <a:fontRef idx="minor">
          <a:srgbClr val="363929"/>
        </a:fontRef>
        <a:srgbClr val="363929"/>
      </a:tcTxStyle>
      <a:tcStyle>
        <a:tcBdr>
          <a:left>
            <a:ln w="12700" cap="flat">
              <a:noFill/>
              <a:miter lim="400000"/>
            </a:ln>
          </a:left>
          <a:right>
            <a:ln w="12700" cap="flat">
              <a:noFill/>
              <a:miter lim="400000"/>
            </a:ln>
          </a:right>
          <a:top>
            <a:ln w="12700" cap="flat">
              <a:solidFill>
                <a:srgbClr val="C4C4C4"/>
              </a:solidFill>
              <a:prstDash val="solid"/>
              <a:miter lim="400000"/>
            </a:ln>
          </a:top>
          <a:bottom>
            <a:ln w="12700" cap="flat">
              <a:solidFill>
                <a:srgbClr val="C4C4C4"/>
              </a:solidFill>
              <a:prstDash val="solid"/>
              <a:miter lim="400000"/>
            </a:ln>
          </a:bottom>
          <a:insideH>
            <a:ln w="12700" cap="flat">
              <a:solidFill>
                <a:srgbClr val="C4C4C4"/>
              </a:solidFill>
              <a:prstDash val="solid"/>
              <a:miter lim="400000"/>
            </a:ln>
          </a:insideH>
          <a:insideV>
            <a:ln w="12700" cap="flat">
              <a:noFill/>
              <a:miter lim="400000"/>
            </a:ln>
          </a:insideV>
        </a:tcBdr>
        <a:fill>
          <a:noFill/>
        </a:fill>
      </a:tcStyle>
    </a:wholeTbl>
    <a:band2H>
      <a:tcTxStyle b="def" i="def"/>
      <a:tcStyle>
        <a:tcBdr/>
        <a:fill>
          <a:solidFill>
            <a:srgbClr val="AAAAAA">
              <a:alpha val="20000"/>
            </a:srgbClr>
          </a:solidFill>
        </a:fill>
      </a:tcStyle>
    </a:band2H>
    <a:firstCol>
      <a:tcTxStyle b="off" i="off">
        <a:fontRef idx="minor">
          <a:srgbClr val="363929"/>
        </a:fontRef>
        <a:srgbClr val="363929"/>
      </a:tcTxStyle>
      <a:tcStyle>
        <a:tcBdr>
          <a:left>
            <a:ln w="12700" cap="flat">
              <a:noFill/>
              <a:miter lim="400000"/>
            </a:ln>
          </a:left>
          <a:right>
            <a:ln w="12700" cap="flat">
              <a:solidFill>
                <a:srgbClr val="CBCBCB">
                  <a:alpha val="81000"/>
                </a:srgbClr>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CBCBCB">
              <a:alpha val="81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CBCBCB">
                  <a:alpha val="81000"/>
                </a:srgbClr>
              </a:solidFill>
              <a:prstDash val="solid"/>
              <a:miter lim="400000"/>
            </a:ln>
          </a:insideH>
          <a:insideV>
            <a:ln w="12700" cap="flat">
              <a:noFill/>
              <a:miter lim="400000"/>
            </a:ln>
          </a:insideV>
        </a:tcBdr>
        <a:fill>
          <a:solidFill>
            <a:schemeClr val="accent2"/>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3175" cap="flat">
              <a:solidFill>
                <a:srgbClr val="CBCBCB">
                  <a:alpha val="81000"/>
                </a:srgbClr>
              </a:solidFill>
              <a:prstDash val="solid"/>
              <a:miter lim="400000"/>
            </a:ln>
          </a:insideH>
          <a:insideV>
            <a:ln w="12700" cap="flat">
              <a:noFill/>
              <a:miter lim="400000"/>
            </a:ln>
          </a:insideV>
        </a:tcBdr>
        <a:fill>
          <a:solidFill>
            <a:schemeClr val="accent2"/>
          </a:solidFill>
        </a:fill>
      </a:tcStyle>
    </a:firstRow>
  </a:tblStyle>
  <a:tblStyle styleId="{33BA23B1-9221-436E-865A-0063620EA4FD}" styleName="">
    <a:tblBg/>
    <a:wholeTbl>
      <a:tcTxStyle b="off" i="off">
        <a:fontRef idx="minor">
          <a:srgbClr val="363929"/>
        </a:fontRef>
        <a:srgbClr val="363929"/>
      </a:tcTxStyle>
      <a:tcStyle>
        <a:tcBdr>
          <a:left>
            <a:ln w="12700" cap="flat">
              <a:noFill/>
              <a:miter lim="400000"/>
            </a:ln>
          </a:left>
          <a:right>
            <a:ln w="12700" cap="flat">
              <a:noFill/>
              <a:miter lim="400000"/>
            </a:ln>
          </a:right>
          <a:top>
            <a:ln w="12700" cap="flat">
              <a:solidFill>
                <a:srgbClr val="252F36"/>
              </a:solidFill>
              <a:prstDash val="solid"/>
              <a:miter lim="400000"/>
            </a:ln>
          </a:top>
          <a:bottom>
            <a:ln w="12700" cap="flat">
              <a:solidFill>
                <a:srgbClr val="252F36"/>
              </a:solidFill>
              <a:prstDash val="solid"/>
              <a:miter lim="400000"/>
            </a:ln>
          </a:bottom>
          <a:insideH>
            <a:ln w="12700" cap="flat">
              <a:solidFill>
                <a:srgbClr val="252F36"/>
              </a:solidFill>
              <a:prstDash val="solid"/>
              <a:miter lim="400000"/>
            </a:ln>
          </a:insideH>
          <a:insideV>
            <a:ln w="12700" cap="flat">
              <a:noFill/>
              <a:miter lim="400000"/>
            </a:ln>
          </a:insideV>
        </a:tcBdr>
        <a:fill>
          <a:noFill/>
        </a:fill>
      </a:tcStyle>
    </a:wholeTbl>
    <a:band2H>
      <a:tcTxStyle b="def" i="def"/>
      <a:tcStyle>
        <a:tcBdr/>
        <a:fill>
          <a:solidFill>
            <a:srgbClr val="AAAAAA">
              <a:alpha val="30000"/>
            </a:srgbClr>
          </a:solidFill>
        </a:fill>
      </a:tcStyle>
    </a:band2H>
    <a:firstCol>
      <a:tcTxStyle b="off" i="off">
        <a:fontRef idx="minor">
          <a:srgbClr val="363929"/>
        </a:fontRef>
        <a:srgbClr val="363929"/>
      </a:tcTxStyle>
      <a:tcStyle>
        <a:tcBdr>
          <a:left>
            <a:ln w="12700" cap="flat">
              <a:noFill/>
              <a:miter lim="400000"/>
            </a:ln>
          </a:left>
          <a:right>
            <a:ln w="12700" cap="flat">
              <a:solidFill>
                <a:srgbClr val="252F36"/>
              </a:solidFill>
              <a:prstDash val="solid"/>
              <a:miter lim="400000"/>
            </a:ln>
          </a:right>
          <a:top>
            <a:ln w="12700" cap="flat">
              <a:solidFill>
                <a:srgbClr val="252F36"/>
              </a:solidFill>
              <a:prstDash val="solid"/>
              <a:miter lim="400000"/>
            </a:ln>
          </a:top>
          <a:bottom>
            <a:ln w="12700" cap="flat">
              <a:solidFill>
                <a:srgbClr val="252F36"/>
              </a:solidFill>
              <a:prstDash val="solid"/>
              <a:miter lim="400000"/>
            </a:ln>
          </a:bottom>
          <a:insideH>
            <a:ln w="12700" cap="flat">
              <a:solidFill>
                <a:srgbClr val="252F36"/>
              </a:solidFill>
              <a:prstDash val="solid"/>
              <a:miter lim="400000"/>
            </a:ln>
          </a:insideH>
          <a:insideV>
            <a:ln w="12700" cap="flat">
              <a:noFill/>
              <a:miter lim="400000"/>
            </a:ln>
          </a:insideV>
        </a:tcBdr>
        <a:fill>
          <a:no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252F36"/>
              </a:solidFill>
              <a:prstDash val="solid"/>
              <a:miter lim="400000"/>
            </a:ln>
          </a:insideH>
          <a:insideV>
            <a:ln w="12700" cap="flat">
              <a:noFill/>
              <a:miter lim="400000"/>
            </a:ln>
          </a:insideV>
        </a:tcBdr>
        <a:fill>
          <a:solidFill>
            <a:srgbClr val="6F6F6F"/>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252F36"/>
              </a:solidFill>
              <a:prstDash val="solid"/>
              <a:miter lim="400000"/>
            </a:ln>
          </a:insideH>
          <a:insideV>
            <a:ln w="12700" cap="flat">
              <a:noFill/>
              <a:miter lim="400000"/>
            </a:ln>
          </a:insideV>
        </a:tcBdr>
        <a:fill>
          <a:solidFill>
            <a:srgbClr val="6F6F6F"/>
          </a:solidFill>
        </a:fill>
      </a:tcStyle>
    </a:firstRow>
  </a:tblStyle>
  <a:tblStyle styleId="{2708684C-4D16-4618-839F-0558EEFCDFE6}" styleName="">
    <a:tblBg/>
    <a:wholeTbl>
      <a:tcTxStyle b="off" i="off">
        <a:fontRef idx="minor">
          <a:srgbClr val="363929"/>
        </a:fontRef>
        <a:srgbClr val="363929"/>
      </a:tcTxStyle>
      <a:tcStyle>
        <a:tcBdr>
          <a:left>
            <a:ln w="12700" cap="flat">
              <a:noFill/>
              <a:miter lim="400000"/>
            </a:ln>
          </a:left>
          <a:right>
            <a:ln w="12700" cap="flat">
              <a:noFill/>
              <a:miter lim="400000"/>
            </a:ln>
          </a:right>
          <a:top>
            <a:ln w="12700" cap="flat">
              <a:solidFill>
                <a:srgbClr val="B8B8B8"/>
              </a:solidFill>
              <a:custDash>
                <a:ds d="200000" sp="200000"/>
              </a:custDash>
              <a:miter lim="400000"/>
            </a:ln>
          </a:top>
          <a:bottom>
            <a:ln w="12700" cap="flat">
              <a:solidFill>
                <a:srgbClr val="B8B8B8"/>
              </a:solidFill>
              <a:custDash>
                <a:ds d="200000" sp="200000"/>
              </a:custDash>
              <a:miter lim="400000"/>
            </a:ln>
          </a:bottom>
          <a:insideH>
            <a:ln w="12700" cap="flat">
              <a:solidFill>
                <a:srgbClr val="B8B8B8"/>
              </a:solidFill>
              <a:custDash>
                <a:ds d="200000" sp="200000"/>
              </a:custDash>
              <a:miter lim="400000"/>
            </a:ln>
          </a:insideH>
          <a:insideV>
            <a:ln w="12700" cap="flat">
              <a:noFill/>
              <a:miter lim="400000"/>
            </a:ln>
          </a:insideV>
        </a:tcBdr>
        <a:fill>
          <a:noFill/>
        </a:fill>
      </a:tcStyle>
    </a:wholeTbl>
    <a:band2H>
      <a:tcTxStyle b="def" i="def"/>
      <a:tcStyle>
        <a:tcBdr/>
        <a:fill>
          <a:solidFill>
            <a:srgbClr val="AAAAAA">
              <a:alpha val="20000"/>
            </a:srgbClr>
          </a:solidFill>
        </a:fill>
      </a:tcStyle>
    </a:band2H>
    <a:firstCol>
      <a:tcTxStyle b="off" i="off">
        <a:fontRef idx="minor">
          <a:srgbClr val="363929"/>
        </a:fontRef>
        <a:srgbClr val="363929"/>
      </a:tcTxStyle>
      <a:tcStyle>
        <a:tcBdr>
          <a:left>
            <a:ln w="12700" cap="flat">
              <a:solidFill>
                <a:srgbClr val="B8B8B8"/>
              </a:solidFill>
              <a:prstDash val="solid"/>
              <a:miter lim="400000"/>
            </a:ln>
          </a:left>
          <a:right>
            <a:ln w="25400" cap="flat">
              <a:solidFill>
                <a:srgbClr val="B8B8B8"/>
              </a:solidFill>
              <a:prstDash val="solid"/>
              <a:miter lim="400000"/>
            </a:ln>
          </a:right>
          <a:top>
            <a:ln w="12700" cap="flat">
              <a:solidFill>
                <a:srgbClr val="B8B8B8"/>
              </a:solidFill>
              <a:custDash>
                <a:ds d="200000" sp="200000"/>
              </a:custDash>
              <a:miter lim="400000"/>
            </a:ln>
          </a:top>
          <a:bottom>
            <a:ln w="12700" cap="flat">
              <a:solidFill>
                <a:srgbClr val="B8B8B8"/>
              </a:solidFill>
              <a:custDash>
                <a:ds d="200000" sp="200000"/>
              </a:custDash>
              <a:miter lim="400000"/>
            </a:ln>
          </a:bottom>
          <a:insideH>
            <a:ln w="12700" cap="flat">
              <a:solidFill>
                <a:srgbClr val="B8B8B8"/>
              </a:solidFill>
              <a:custDash>
                <a:ds d="200000" sp="200000"/>
              </a:custDash>
              <a:miter lim="400000"/>
            </a:ln>
          </a:insideH>
          <a:insideV>
            <a:ln w="12700" cap="flat">
              <a:noFill/>
              <a:miter lim="400000"/>
            </a:ln>
          </a:insideV>
        </a:tcBdr>
        <a:fill>
          <a:noFill/>
        </a:fill>
      </a:tcStyle>
    </a:firstCol>
    <a:lastRow>
      <a:tcTxStyle b="off" i="off">
        <a:fontRef idx="minor">
          <a:srgbClr val="363929"/>
        </a:fontRef>
        <a:srgbClr val="363929"/>
      </a:tcTxStyle>
      <a:tcStyle>
        <a:tcBdr>
          <a:left>
            <a:ln w="12700" cap="flat">
              <a:noFill/>
              <a:miter lim="400000"/>
            </a:ln>
          </a:left>
          <a:right>
            <a:ln w="12700" cap="flat">
              <a:noFill/>
              <a:miter lim="400000"/>
            </a:ln>
          </a:right>
          <a:top>
            <a:ln w="254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custDash>
                <a:ds d="200000" sp="200000"/>
              </a:custDash>
              <a:miter lim="400000"/>
            </a:ln>
          </a:insideH>
          <a:insideV>
            <a:ln w="12700" cap="flat">
              <a:noFill/>
              <a:miter lim="400000"/>
            </a:ln>
          </a:insideV>
        </a:tcBdr>
        <a:fill>
          <a:noFill/>
        </a:fill>
      </a:tcStyle>
    </a:lastRow>
    <a:firstRow>
      <a:tcTxStyle b="off" i="off">
        <a:fontRef idx="minor">
          <a:srgbClr val="363929"/>
        </a:fontRef>
        <a:srgbClr val="363929"/>
      </a:tcTxStyle>
      <a:tcStyle>
        <a:tcBdr>
          <a:left>
            <a:ln w="12700" cap="flat">
              <a:noFill/>
              <a:miter lim="400000"/>
            </a:ln>
          </a:left>
          <a:right>
            <a:ln w="12700" cap="flat">
              <a:noFill/>
              <a:miter lim="400000"/>
            </a:ln>
          </a:right>
          <a:top>
            <a:ln w="12700" cap="flat">
              <a:solidFill>
                <a:srgbClr val="B8B8B8"/>
              </a:solidFill>
              <a:prstDash val="solid"/>
              <a:miter lim="400000"/>
            </a:ln>
          </a:top>
          <a:bottom>
            <a:ln w="25400" cap="flat">
              <a:solidFill>
                <a:srgbClr val="B8B8B8"/>
              </a:solidFill>
              <a:prstDash val="solid"/>
              <a:miter lim="400000"/>
            </a:ln>
          </a:bottom>
          <a:insideH>
            <a:ln w="12700" cap="flat">
              <a:solidFill>
                <a:srgbClr val="B8B8B8"/>
              </a:solidFill>
              <a:custDash>
                <a:ds d="200000" sp="200000"/>
              </a:custDash>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p:nvPr>
            <p:ph type="sldImg"/>
          </p:nvPr>
        </p:nvSpPr>
        <p:spPr>
          <a:xfrm>
            <a:off x="1143000" y="685800"/>
            <a:ext cx="4572000" cy="3429000"/>
          </a:xfrm>
          <a:prstGeom prst="rect">
            <a:avLst/>
          </a:prstGeom>
        </p:spPr>
        <p:txBody>
          <a:bodyPr/>
          <a:lstStyle/>
          <a:p>
            <a:pPr/>
          </a:p>
        </p:txBody>
      </p:sp>
      <p:sp>
        <p:nvSpPr>
          <p:cNvPr id="138" name="Shape 138"/>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2.png"/></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2.pn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prstGeom prst="rect">
            <a:avLst/>
          </a:prstGeom>
        </p:spPr>
        <p:txBody>
          <a:bodyPr/>
          <a:lstStyle>
            <a:lvl1pPr>
              <a:tabLst>
                <a:tab pos="1485900" algn="l"/>
              </a:tabLst>
            </a:lvl1pPr>
          </a:lstStyle>
          <a:p>
            <a:pPr/>
            <a:r>
              <a:t>Title Text</a:t>
            </a:r>
          </a:p>
        </p:txBody>
      </p:sp>
      <p:sp>
        <p:nvSpPr>
          <p:cNvPr id="12" name="Shape 12"/>
          <p:cNvSpPr/>
          <p:nvPr>
            <p:ph type="body" sz="quarter"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4" name="Shape 94"/>
          <p:cNvSpPr/>
          <p:nvPr>
            <p:ph type="body" idx="1"/>
          </p:nvPr>
        </p:nvSpPr>
        <p:spPr>
          <a:xfrm>
            <a:off x="1955800" y="1663700"/>
            <a:ext cx="9753600" cy="6413500"/>
          </a:xfrm>
          <a:prstGeom prst="rect">
            <a:avLst/>
          </a:prstGeom>
        </p:spPr>
        <p:txBody>
          <a:bodyPr anchor="ctr"/>
          <a:lstStyle>
            <a:lvl1pPr marL="546100" indent="-546100" algn="l">
              <a:spcBef>
                <a:spcPts val="5000"/>
              </a:spcBef>
              <a:buSzPct val="35000"/>
              <a:buBlip>
                <a:blip r:embed="rId3"/>
              </a:buBlip>
              <a:defRPr sz="4000"/>
            </a:lvl1pPr>
            <a:lvl2pPr marL="1092200" indent="-546100" algn="l">
              <a:spcBef>
                <a:spcPts val="5000"/>
              </a:spcBef>
              <a:buSzPct val="35000"/>
              <a:buBlip>
                <a:blip r:embed="rId3"/>
              </a:buBlip>
              <a:defRPr sz="4000"/>
            </a:lvl2pPr>
            <a:lvl3pPr marL="1638300" indent="-546100" algn="l">
              <a:spcBef>
                <a:spcPts val="5000"/>
              </a:spcBef>
              <a:buSzPct val="35000"/>
              <a:buBlip>
                <a:blip r:embed="rId3"/>
              </a:buBlip>
              <a:defRPr sz="4000"/>
            </a:lvl3pPr>
            <a:lvl4pPr marL="2184400" indent="-546100" algn="l">
              <a:spcBef>
                <a:spcPts val="5000"/>
              </a:spcBef>
              <a:buSzPct val="35000"/>
              <a:buBlip>
                <a:blip r:embed="rId3"/>
              </a:buBlip>
              <a:defRPr sz="4000"/>
            </a:lvl4pPr>
            <a:lvl5pPr marL="2730500" indent="-546100" algn="l">
              <a:spcBef>
                <a:spcPts val="5000"/>
              </a:spcBef>
              <a:buSzPct val="35000"/>
              <a:buBlip>
                <a:blip r:embed="rId3"/>
              </a:buBlip>
              <a:defRPr sz="4000"/>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 3 U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02" name="Shape 102"/>
          <p:cNvSpPr/>
          <p:nvPr>
            <p:ph type="pic" sz="half" idx="13"/>
          </p:nvPr>
        </p:nvSpPr>
        <p:spPr>
          <a:xfrm>
            <a:off x="1414840" y="762000"/>
            <a:ext cx="5448301" cy="8229600"/>
          </a:xfrm>
          <a:prstGeom prst="rect">
            <a:avLst/>
          </a:prstGeom>
          <a:ln w="9525">
            <a:round/>
          </a:ln>
        </p:spPr>
        <p:txBody>
          <a:bodyPr lIns="91439" tIns="45719" rIns="91439" bIns="45719">
            <a:noAutofit/>
          </a:bodyPr>
          <a:lstStyle/>
          <a:p>
            <a:pPr/>
          </a:p>
        </p:txBody>
      </p:sp>
      <p:sp>
        <p:nvSpPr>
          <p:cNvPr id="103" name="Shape 103"/>
          <p:cNvSpPr/>
          <p:nvPr>
            <p:ph type="pic" sz="quarter" idx="14"/>
          </p:nvPr>
        </p:nvSpPr>
        <p:spPr>
          <a:xfrm>
            <a:off x="7510840" y="762118"/>
            <a:ext cx="4762501" cy="3149601"/>
          </a:xfrm>
          <a:prstGeom prst="rect">
            <a:avLst/>
          </a:prstGeom>
          <a:ln w="9525">
            <a:round/>
          </a:ln>
        </p:spPr>
        <p:txBody>
          <a:bodyPr lIns="91439" tIns="45719" rIns="91439" bIns="45719">
            <a:noAutofit/>
          </a:bodyPr>
          <a:lstStyle/>
          <a:p>
            <a:pPr/>
          </a:p>
        </p:txBody>
      </p:sp>
      <p:sp>
        <p:nvSpPr>
          <p:cNvPr id="104" name="Shape 104"/>
          <p:cNvSpPr/>
          <p:nvPr>
            <p:ph type="pic" sz="quarter" idx="15"/>
          </p:nvPr>
        </p:nvSpPr>
        <p:spPr>
          <a:xfrm>
            <a:off x="7510840" y="4597518"/>
            <a:ext cx="4762501" cy="4394201"/>
          </a:xfrm>
          <a:prstGeom prst="rect">
            <a:avLst/>
          </a:prstGeom>
          <a:ln w="9525">
            <a:round/>
          </a:ln>
        </p:spPr>
        <p:txBody>
          <a:bodyPr lIns="91439" tIns="45719" rIns="91439" bIns="45719">
            <a:noAutofit/>
          </a:bodyPr>
          <a:lstStyle/>
          <a:p>
            <a:pPr/>
          </a:p>
        </p:txBody>
      </p:sp>
      <p:sp>
        <p:nvSpPr>
          <p:cNvPr id="105" name="Shape 10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Quot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2" name="Shape 112"/>
          <p:cNvSpPr/>
          <p:nvPr>
            <p:ph type="body" sz="quarter" idx="13"/>
          </p:nvPr>
        </p:nvSpPr>
        <p:spPr>
          <a:xfrm>
            <a:off x="1518081" y="8720435"/>
            <a:ext cx="10464801" cy="533401"/>
          </a:xfrm>
          <a:prstGeom prst="rect">
            <a:avLst/>
          </a:prstGeom>
        </p:spPr>
        <p:txBody>
          <a:bodyPr>
            <a:spAutoFit/>
          </a:bodyPr>
          <a:lstStyle>
            <a:lvl1pPr defTabSz="584200">
              <a:defRPr b="1" i="1" sz="2800">
                <a:solidFill>
                  <a:srgbClr val="0433FF"/>
                </a:solidFill>
              </a:defRPr>
            </a:lvl1pPr>
          </a:lstStyle>
          <a:p>
            <a:pPr>
              <a:defRPr>
                <a:effectLst/>
              </a:defRPr>
            </a:pPr>
            <a:r>
              <a:t>–Johnny Appleseed</a:t>
            </a:r>
          </a:p>
        </p:txBody>
      </p:sp>
      <p:sp>
        <p:nvSpPr>
          <p:cNvPr id="113" name="Shape 113"/>
          <p:cNvSpPr/>
          <p:nvPr>
            <p:ph type="body" sz="quarter" idx="14"/>
          </p:nvPr>
        </p:nvSpPr>
        <p:spPr>
          <a:xfrm>
            <a:off x="1092200" y="1941828"/>
            <a:ext cx="11316564" cy="586744"/>
          </a:xfrm>
          <a:prstGeom prst="rect">
            <a:avLst/>
          </a:prstGeom>
        </p:spPr>
        <p:txBody>
          <a:bodyPr anchor="ctr">
            <a:spAutoFit/>
          </a:bodyPr>
          <a:lstStyle>
            <a:lvl1pPr algn="l" defTabSz="584200">
              <a:spcBef>
                <a:spcPts val="800"/>
              </a:spcBef>
              <a:defRPr b="1" sz="3200">
                <a:solidFill>
                  <a:srgbClr val="000000"/>
                </a:solidFill>
                <a:effectLst>
                  <a:outerShdw sx="100000" sy="100000" kx="0" ky="0" algn="b" rotWithShape="0" blurRad="12700" dist="12700" dir="2400000">
                    <a:srgbClr val="000000"/>
                  </a:outerShdw>
                </a:effectLst>
              </a:defRPr>
            </a:lvl1pPr>
          </a:lstStyle>
          <a:p>
            <a:pPr/>
            <a:r>
              <a:t>“Type a quote here.”</a:t>
            </a:r>
          </a:p>
        </p:txBody>
      </p:sp>
      <p:sp>
        <p:nvSpPr>
          <p:cNvPr id="114" name="Shape 114"/>
          <p:cNvSpPr/>
          <p:nvPr>
            <p:ph type="sldNum" sz="quarter" idx="2"/>
          </p:nvPr>
        </p:nvSpPr>
        <p:spPr>
          <a:xfrm>
            <a:off x="12210389" y="9169400"/>
            <a:ext cx="396749" cy="387352"/>
          </a:xfrm>
          <a:prstGeom prst="rect">
            <a:avLst/>
          </a:prstGeom>
        </p:spPr>
        <p:txBody>
          <a:bodyPr/>
          <a:lstStyle>
            <a:lvl1pPr>
              <a:defRPr b="1" sz="2000">
                <a:solidFill>
                  <a:srgbClr val="0433FF"/>
                </a:solidFill>
              </a:defRPr>
            </a:lvl1pPr>
          </a:lstStyle>
          <a:p>
            <a:pPr/>
            <a:fld id="{86CB4B4D-7CA3-9044-876B-883B54F8677D}" type="slidenum"/>
          </a:p>
        </p:txBody>
      </p:sp>
      <p:sp>
        <p:nvSpPr>
          <p:cNvPr id="115" name="Shape 115"/>
          <p:cNvSpPr/>
          <p:nvPr/>
        </p:nvSpPr>
        <p:spPr>
          <a:xfrm>
            <a:off x="6007100" y="9356090"/>
            <a:ext cx="990601" cy="2755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200">
                <a:solidFill>
                  <a:srgbClr val="000000"/>
                </a:solidFill>
              </a:defRPr>
            </a:lvl1pPr>
          </a:lstStyle>
          <a:p>
            <a:pPr/>
            <a:r>
              <a:t>Allen Dvorak</a:t>
            </a:r>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2" name="Shape 122"/>
          <p:cNvSpPr/>
          <p:nvPr>
            <p:ph type="pic" idx="13"/>
          </p:nvPr>
        </p:nvSpPr>
        <p:spPr>
          <a:xfrm>
            <a:off x="0" y="0"/>
            <a:ext cx="13004800" cy="9753600"/>
          </a:xfrm>
          <a:prstGeom prst="rect">
            <a:avLst/>
          </a:prstGeom>
        </p:spPr>
        <p:txBody>
          <a:bodyPr lIns="91439" tIns="45719" rIns="91439" bIns="45719">
            <a:noAutofit/>
          </a:bodyPr>
          <a:lstStyle/>
          <a:p>
            <a:pPr/>
          </a:p>
        </p:txBody>
      </p:sp>
      <p:sp>
        <p:nvSpPr>
          <p:cNvPr id="123" name="Shape 1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0" name="Shape 130"/>
          <p:cNvSpPr/>
          <p:nvPr>
            <p:ph type="sldNum" sz="quarter" idx="2"/>
          </p:nvPr>
        </p:nvSpPr>
        <p:spPr>
          <a:xfrm>
            <a:off x="12210389" y="9169400"/>
            <a:ext cx="396749" cy="387352"/>
          </a:xfrm>
          <a:prstGeom prst="rect">
            <a:avLst/>
          </a:prstGeom>
        </p:spPr>
        <p:txBody>
          <a:bodyPr/>
          <a:lstStyle>
            <a:lvl1pPr>
              <a:defRPr b="1" sz="2000">
                <a:solidFill>
                  <a:srgbClr val="0433FF"/>
                </a:solidFill>
              </a:defRPr>
            </a:lvl1pPr>
          </a:lstStyle>
          <a:p>
            <a:pPr/>
            <a:fld id="{86CB4B4D-7CA3-9044-876B-883B54F8677D}" type="slidenum"/>
          </a:p>
        </p:txBody>
      </p:sp>
      <p:sp>
        <p:nvSpPr>
          <p:cNvPr id="131" name="Shape 131"/>
          <p:cNvSpPr/>
          <p:nvPr/>
        </p:nvSpPr>
        <p:spPr>
          <a:xfrm>
            <a:off x="6007100" y="9356090"/>
            <a:ext cx="990601" cy="2755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200">
                <a:solidFill>
                  <a:srgbClr val="000000"/>
                </a:solidFill>
              </a:defRPr>
            </a:lvl1pPr>
          </a:lstStyle>
          <a:p>
            <a:pPr/>
            <a:r>
              <a:t>Allen Dvorak</a:t>
            </a:r>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sz="quarter" idx="13"/>
          </p:nvPr>
        </p:nvSpPr>
        <p:spPr>
          <a:xfrm>
            <a:off x="4286250" y="1724010"/>
            <a:ext cx="5422900" cy="4073540"/>
          </a:xfrm>
          <a:prstGeom prst="rect">
            <a:avLst/>
          </a:prstGeom>
          <a:ln w="9525">
            <a:round/>
          </a:ln>
        </p:spPr>
        <p:txBody>
          <a:bodyPr lIns="91439" tIns="45719" rIns="91439" bIns="45719">
            <a:noAutofit/>
          </a:bodyPr>
          <a:lstStyle/>
          <a:p>
            <a:pPr/>
          </a:p>
        </p:txBody>
      </p:sp>
      <p:sp>
        <p:nvSpPr>
          <p:cNvPr id="21" name="Shape 21"/>
          <p:cNvSpPr/>
          <p:nvPr>
            <p:ph type="title"/>
          </p:nvPr>
        </p:nvSpPr>
        <p:spPr>
          <a:xfrm>
            <a:off x="1778000" y="6019800"/>
            <a:ext cx="10464800" cy="2019300"/>
          </a:xfrm>
          <a:prstGeom prst="rect">
            <a:avLst/>
          </a:prstGeom>
        </p:spPr>
        <p:txBody>
          <a:bodyPr anchor="ctr"/>
          <a:lstStyle>
            <a:lvl1pPr>
              <a:tabLst>
                <a:tab pos="1485900" algn="l"/>
              </a:tabLst>
            </a:lvl1pPr>
          </a:lstStyle>
          <a:p>
            <a:pPr/>
            <a:r>
              <a:t>Title Text</a:t>
            </a:r>
          </a:p>
        </p:txBody>
      </p:sp>
      <p:sp>
        <p:nvSpPr>
          <p:cNvPr id="22" name="Shape 22"/>
          <p:cNvSpPr/>
          <p:nvPr>
            <p:ph type="body" sz="quarter" idx="1"/>
          </p:nvPr>
        </p:nvSpPr>
        <p:spPr>
          <a:xfrm>
            <a:off x="1778000" y="7861300"/>
            <a:ext cx="10464800" cy="1473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2222500" y="3581400"/>
            <a:ext cx="9575800" cy="2590800"/>
          </a:xfrm>
          <a:prstGeom prst="rect">
            <a:avLst/>
          </a:prstGeom>
        </p:spPr>
        <p:txBody>
          <a:bodyPr anchor="ctr"/>
          <a:lstStyle>
            <a:lvl1pPr>
              <a:tabLst>
                <a:tab pos="1485900" algn="l"/>
              </a:tabLst>
              <a:defRPr sz="6800"/>
            </a:lvl1p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quarter" idx="13"/>
          </p:nvPr>
        </p:nvSpPr>
        <p:spPr>
          <a:xfrm>
            <a:off x="7658100" y="2184400"/>
            <a:ext cx="4038600" cy="5410200"/>
          </a:xfrm>
          <a:prstGeom prst="rect">
            <a:avLst/>
          </a:prstGeom>
          <a:ln w="9525">
            <a:round/>
          </a:ln>
        </p:spPr>
        <p:txBody>
          <a:bodyPr lIns="91439" tIns="45719" rIns="91439" bIns="45719">
            <a:noAutofit/>
          </a:bodyPr>
          <a:lstStyle/>
          <a:p>
            <a:pPr/>
          </a:p>
        </p:txBody>
      </p:sp>
      <p:sp>
        <p:nvSpPr>
          <p:cNvPr id="39" name="Shape 39"/>
          <p:cNvSpPr/>
          <p:nvPr>
            <p:ph type="title"/>
          </p:nvPr>
        </p:nvSpPr>
        <p:spPr>
          <a:xfrm>
            <a:off x="1104900" y="1993900"/>
            <a:ext cx="6299200" cy="3124200"/>
          </a:xfrm>
          <a:prstGeom prst="rect">
            <a:avLst/>
          </a:prstGeom>
        </p:spPr>
        <p:txBody>
          <a:bodyPr/>
          <a:lstStyle>
            <a:lvl1pPr>
              <a:tabLst>
                <a:tab pos="1485900" algn="l"/>
              </a:tabLst>
              <a:defRPr sz="6800"/>
            </a:lvl1pPr>
          </a:lstStyle>
          <a:p>
            <a:pPr/>
            <a:r>
              <a:t>Title Text</a:t>
            </a:r>
          </a:p>
        </p:txBody>
      </p:sp>
      <p:sp>
        <p:nvSpPr>
          <p:cNvPr id="40" name="Shape 40"/>
          <p:cNvSpPr/>
          <p:nvPr>
            <p:ph type="body" sz="quarter" idx="1"/>
          </p:nvPr>
        </p:nvSpPr>
        <p:spPr>
          <a:xfrm>
            <a:off x="1104900" y="5257800"/>
            <a:ext cx="6299200" cy="2844800"/>
          </a:xfrm>
          <a:prstGeom prst="rect">
            <a:avLst/>
          </a:prstGeom>
        </p:spPr>
        <p:txBody>
          <a:bodyPr/>
          <a:lstStyle>
            <a:lvl1pPr>
              <a:defRPr sz="4000"/>
            </a:lvl1pPr>
            <a:lvl2pPr>
              <a:defRPr sz="4000"/>
            </a:lvl2pPr>
            <a:lvl3pPr>
              <a:defRPr sz="4000"/>
            </a:lvl3pPr>
            <a:lvl4pPr>
              <a:defRPr sz="4000"/>
            </a:lvl4pPr>
            <a:lvl5pPr>
              <a:defRPr sz="4000"/>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8" name="Shape 48"/>
          <p:cNvSpPr/>
          <p:nvPr>
            <p:ph type="title"/>
          </p:nvPr>
        </p:nvSpPr>
        <p:spPr>
          <a:xfrm>
            <a:off x="2044700" y="152400"/>
            <a:ext cx="9575800" cy="2590800"/>
          </a:xfrm>
          <a:prstGeom prst="rect">
            <a:avLst/>
          </a:prstGeom>
        </p:spPr>
        <p:txBody>
          <a:bodyPr anchor="ctr"/>
          <a:lstStyle>
            <a:lvl1pPr>
              <a:tabLst>
                <a:tab pos="1485900" algn="l"/>
              </a:tabLst>
              <a:defRPr sz="6800"/>
            </a:lvl1p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 Insid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6" name="Shape 56"/>
          <p:cNvSpPr/>
          <p:nvPr>
            <p:ph type="title"/>
          </p:nvPr>
        </p:nvSpPr>
        <p:spPr>
          <a:xfrm>
            <a:off x="2044700" y="3581400"/>
            <a:ext cx="9575800" cy="2590800"/>
          </a:xfrm>
          <a:prstGeom prst="rect">
            <a:avLst/>
          </a:prstGeom>
        </p:spPr>
        <p:txBody>
          <a:bodyPr anchor="ctr"/>
          <a:lstStyle>
            <a:lvl1pPr>
              <a:tabLst>
                <a:tab pos="1485900" algn="l"/>
              </a:tabLst>
              <a:defRPr sz="6800"/>
            </a:lvl1pPr>
          </a:lstStyle>
          <a:p>
            <a:pPr/>
            <a:r>
              <a:t>Title Text</a:t>
            </a:r>
          </a:p>
        </p:txBody>
      </p:sp>
      <p:sp>
        <p:nvSpPr>
          <p:cNvPr id="57" name="Shape 57"/>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4" name="Shape 64"/>
          <p:cNvSpPr/>
          <p:nvPr>
            <p:ph type="title"/>
          </p:nvPr>
        </p:nvSpPr>
        <p:spPr>
          <a:xfrm>
            <a:off x="1968500" y="152400"/>
            <a:ext cx="9753600" cy="2590800"/>
          </a:xfrm>
          <a:prstGeom prst="rect">
            <a:avLst/>
          </a:prstGeom>
        </p:spPr>
        <p:txBody>
          <a:bodyPr anchor="ctr"/>
          <a:lstStyle>
            <a:lvl1pPr>
              <a:tabLst>
                <a:tab pos="1485900" algn="l"/>
              </a:tabLst>
              <a:defRPr sz="6800">
                <a:effectLst>
                  <a:outerShdw sx="100000" sy="100000" kx="0" ky="0" algn="b" rotWithShape="0" blurRad="12700" dist="12700" dir="2400000">
                    <a:srgbClr val="000000"/>
                  </a:outerShdw>
                </a:effectLst>
                <a:latin typeface="Arial Black"/>
                <a:ea typeface="Arial Black"/>
                <a:cs typeface="Arial Black"/>
                <a:sym typeface="Arial Black"/>
              </a:defRPr>
            </a:lvl1pPr>
          </a:lstStyle>
          <a:p>
            <a:pPr/>
            <a:r>
              <a:t>Title Text</a:t>
            </a:r>
          </a:p>
        </p:txBody>
      </p:sp>
      <p:sp>
        <p:nvSpPr>
          <p:cNvPr id="65" name="Shape 65"/>
          <p:cNvSpPr/>
          <p:nvPr>
            <p:ph type="body" idx="1"/>
          </p:nvPr>
        </p:nvSpPr>
        <p:spPr>
          <a:xfrm>
            <a:off x="1968500" y="2743200"/>
            <a:ext cx="9753600" cy="5842000"/>
          </a:xfrm>
          <a:prstGeom prst="rect">
            <a:avLst/>
          </a:prstGeom>
        </p:spPr>
        <p:txBody>
          <a:bodyPr>
            <a:noAutofit/>
          </a:bodyPr>
          <a:lstStyle>
            <a:lvl1pPr marL="457200" indent="-457200" algn="l">
              <a:spcBef>
                <a:spcPts val="800"/>
              </a:spcBef>
              <a:buClr>
                <a:srgbClr val="FF2600"/>
              </a:buClr>
              <a:buSzPct val="100000"/>
              <a:buChar char="•"/>
              <a:defRPr b="1" sz="4000">
                <a:solidFill>
                  <a:srgbClr val="000000"/>
                </a:solidFill>
              </a:defRPr>
            </a:lvl1pPr>
            <a:lvl2pPr marL="1092200" indent="-546100" algn="l">
              <a:spcBef>
                <a:spcPts val="800"/>
              </a:spcBef>
              <a:buClr>
                <a:srgbClr val="FF2600"/>
              </a:buClr>
              <a:buSzPct val="95000"/>
              <a:buChar char="•"/>
              <a:defRPr b="1" sz="4000">
                <a:solidFill>
                  <a:srgbClr val="000000"/>
                </a:solidFill>
              </a:defRPr>
            </a:lvl2pPr>
            <a:lvl3pPr marL="1638300" indent="-546100" algn="l">
              <a:spcBef>
                <a:spcPts val="800"/>
              </a:spcBef>
              <a:buClr>
                <a:srgbClr val="FF2600"/>
              </a:buClr>
              <a:buSzPct val="95000"/>
              <a:buChar char="•"/>
              <a:defRPr b="1" sz="4000">
                <a:solidFill>
                  <a:srgbClr val="000000"/>
                </a:solidFill>
              </a:defRPr>
            </a:lvl3pPr>
            <a:lvl4pPr marL="2184400" indent="-546100" algn="l">
              <a:spcBef>
                <a:spcPts val="800"/>
              </a:spcBef>
              <a:buClr>
                <a:srgbClr val="FF2600"/>
              </a:buClr>
              <a:buSzPct val="95000"/>
              <a:buChar char="•"/>
              <a:defRPr b="1" sz="4000">
                <a:solidFill>
                  <a:srgbClr val="000000"/>
                </a:solidFill>
              </a:defRPr>
            </a:lvl4pPr>
            <a:lvl5pPr marL="2730500" indent="-546100" algn="l">
              <a:spcBef>
                <a:spcPts val="800"/>
              </a:spcBef>
              <a:buClr>
                <a:srgbClr val="FF2600"/>
              </a:buClr>
              <a:buSzPct val="95000"/>
              <a:buChar char="•"/>
              <a:defRPr b="1" sz="4000">
                <a:solidFill>
                  <a:srgbClr val="000000"/>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66" name="Shape 66"/>
          <p:cNvSpPr/>
          <p:nvPr>
            <p:ph type="sldNum" sz="quarter" idx="2"/>
          </p:nvPr>
        </p:nvSpPr>
        <p:spPr>
          <a:xfrm>
            <a:off x="12210389" y="9169400"/>
            <a:ext cx="396749" cy="387352"/>
          </a:xfrm>
          <a:prstGeom prst="rect">
            <a:avLst/>
          </a:prstGeom>
        </p:spPr>
        <p:txBody>
          <a:bodyPr/>
          <a:lstStyle>
            <a:lvl1pPr>
              <a:defRPr b="1" sz="2000">
                <a:solidFill>
                  <a:srgbClr val="0433FF"/>
                </a:solidFill>
              </a:defRPr>
            </a:lvl1pPr>
          </a:lstStyle>
          <a:p>
            <a:pPr/>
            <a:fld id="{86CB4B4D-7CA3-9044-876B-883B54F8677D}" type="slidenum"/>
          </a:p>
        </p:txBody>
      </p:sp>
      <p:sp>
        <p:nvSpPr>
          <p:cNvPr id="67" name="Shape 67"/>
          <p:cNvSpPr/>
          <p:nvPr/>
        </p:nvSpPr>
        <p:spPr>
          <a:xfrm>
            <a:off x="5925185" y="9356090"/>
            <a:ext cx="1154431" cy="2755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163830" indent="-163830">
              <a:buSzPct val="95000"/>
              <a:buChar char="•"/>
              <a:defRPr b="1" sz="1200">
                <a:solidFill>
                  <a:srgbClr val="000000"/>
                </a:solidFill>
              </a:defRPr>
            </a:lvl1pPr>
          </a:lstStyle>
          <a:p>
            <a:pPr/>
            <a:r>
              <a:t>Allen Dvorak</a:t>
            </a:r>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74" name="Shape 74"/>
          <p:cNvSpPr/>
          <p:nvPr>
            <p:ph type="pic" sz="quarter" idx="13"/>
          </p:nvPr>
        </p:nvSpPr>
        <p:spPr>
          <a:xfrm>
            <a:off x="7440167" y="2857500"/>
            <a:ext cx="4015233" cy="5613400"/>
          </a:xfrm>
          <a:prstGeom prst="rect">
            <a:avLst/>
          </a:prstGeom>
          <a:ln w="9525">
            <a:round/>
          </a:ln>
        </p:spPr>
        <p:txBody>
          <a:bodyPr lIns="91439" tIns="45719" rIns="91439" bIns="45719">
            <a:noAutofit/>
          </a:bodyPr>
          <a:lstStyle/>
          <a:p>
            <a:pPr/>
          </a:p>
        </p:txBody>
      </p:sp>
      <p:sp>
        <p:nvSpPr>
          <p:cNvPr id="75" name="Shape 75"/>
          <p:cNvSpPr/>
          <p:nvPr>
            <p:ph type="title"/>
          </p:nvPr>
        </p:nvSpPr>
        <p:spPr>
          <a:xfrm>
            <a:off x="1968500" y="152400"/>
            <a:ext cx="9753600" cy="2590800"/>
          </a:xfrm>
          <a:prstGeom prst="rect">
            <a:avLst/>
          </a:prstGeom>
        </p:spPr>
        <p:txBody>
          <a:bodyPr anchor="ctr"/>
          <a:lstStyle>
            <a:lvl1pPr>
              <a:tabLst>
                <a:tab pos="1485900" algn="l"/>
              </a:tabLst>
              <a:defRPr sz="6800"/>
            </a:lvl1pPr>
          </a:lstStyle>
          <a:p>
            <a:pPr/>
            <a:r>
              <a:t>Title Text</a:t>
            </a:r>
          </a:p>
        </p:txBody>
      </p:sp>
      <p:sp>
        <p:nvSpPr>
          <p:cNvPr id="76" name="Shape 76"/>
          <p:cNvSpPr/>
          <p:nvPr>
            <p:ph type="body" sz="half" idx="1"/>
          </p:nvPr>
        </p:nvSpPr>
        <p:spPr>
          <a:xfrm>
            <a:off x="1968500" y="2743200"/>
            <a:ext cx="4876800" cy="5842000"/>
          </a:xfrm>
          <a:prstGeom prst="rect">
            <a:avLst/>
          </a:prstGeom>
        </p:spPr>
        <p:txBody>
          <a:bodyPr anchor="ctr"/>
          <a:lstStyle>
            <a:lvl1pPr marL="406400" indent="-406400" algn="l">
              <a:spcBef>
                <a:spcPts val="4000"/>
              </a:spcBef>
              <a:buSzPct val="35000"/>
              <a:buBlip>
                <a:blip r:embed="rId3"/>
              </a:buBlip>
              <a:defRPr sz="3000"/>
            </a:lvl1pPr>
            <a:lvl2pPr marL="812800" indent="-406400" algn="l">
              <a:spcBef>
                <a:spcPts val="4000"/>
              </a:spcBef>
              <a:buSzPct val="35000"/>
              <a:buBlip>
                <a:blip r:embed="rId3"/>
              </a:buBlip>
              <a:defRPr sz="3000"/>
            </a:lvl2pPr>
            <a:lvl3pPr marL="1219200" indent="-406400" algn="l">
              <a:spcBef>
                <a:spcPts val="4000"/>
              </a:spcBef>
              <a:buSzPct val="35000"/>
              <a:buBlip>
                <a:blip r:embed="rId3"/>
              </a:buBlip>
              <a:defRPr sz="3000"/>
            </a:lvl3pPr>
            <a:lvl4pPr marL="1625600" indent="-406400" algn="l">
              <a:spcBef>
                <a:spcPts val="4000"/>
              </a:spcBef>
              <a:buSzPct val="35000"/>
              <a:buBlip>
                <a:blip r:embed="rId3"/>
              </a:buBlip>
              <a:defRPr sz="3000"/>
            </a:lvl4pPr>
            <a:lvl5pPr marL="2032000" indent="-406400" algn="l">
              <a:spcBef>
                <a:spcPts val="4000"/>
              </a:spcBef>
              <a:buSzPct val="35000"/>
              <a:buBlip>
                <a:blip r:embed="rId3"/>
              </a:buBlip>
              <a:defRPr sz="3000"/>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77" name="Shape 77"/>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Title - Photo Vertic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4" name="Shape 84"/>
          <p:cNvSpPr/>
          <p:nvPr>
            <p:ph type="pic" sz="quarter" idx="13"/>
          </p:nvPr>
        </p:nvSpPr>
        <p:spPr>
          <a:xfrm>
            <a:off x="7850632" y="2194509"/>
            <a:ext cx="3835401" cy="5361991"/>
          </a:xfrm>
          <a:prstGeom prst="rect">
            <a:avLst/>
          </a:prstGeom>
          <a:ln w="9525">
            <a:round/>
          </a:ln>
        </p:spPr>
        <p:txBody>
          <a:bodyPr lIns="91439" tIns="45719" rIns="91439" bIns="45719">
            <a:noAutofit/>
          </a:bodyPr>
          <a:lstStyle/>
          <a:p>
            <a:pPr/>
          </a:p>
        </p:txBody>
      </p:sp>
      <p:sp>
        <p:nvSpPr>
          <p:cNvPr id="85" name="Shape 85"/>
          <p:cNvSpPr/>
          <p:nvPr>
            <p:ph type="title"/>
          </p:nvPr>
        </p:nvSpPr>
        <p:spPr>
          <a:xfrm>
            <a:off x="1104900" y="1993900"/>
            <a:ext cx="6299200" cy="3124200"/>
          </a:xfrm>
          <a:prstGeom prst="rect">
            <a:avLst/>
          </a:prstGeom>
        </p:spPr>
        <p:txBody>
          <a:bodyPr/>
          <a:lstStyle>
            <a:lvl1pPr>
              <a:tabLst>
                <a:tab pos="1485900" algn="l"/>
              </a:tabLst>
              <a:defRPr sz="6800"/>
            </a:lvl1pPr>
          </a:lstStyle>
          <a:p>
            <a:pPr/>
            <a:r>
              <a:t>Title Text</a:t>
            </a:r>
          </a:p>
        </p:txBody>
      </p:sp>
      <p:sp>
        <p:nvSpPr>
          <p:cNvPr id="86" name="Shape 86"/>
          <p:cNvSpPr/>
          <p:nvPr>
            <p:ph type="body" sz="quarter" idx="1"/>
          </p:nvPr>
        </p:nvSpPr>
        <p:spPr>
          <a:xfrm>
            <a:off x="1104900" y="5257800"/>
            <a:ext cx="6299200" cy="2857500"/>
          </a:xfrm>
          <a:prstGeom prst="rect">
            <a:avLst/>
          </a:prstGeom>
        </p:spPr>
        <p:txBody>
          <a:bodyPr/>
          <a:lstStyle>
            <a:lvl1pPr>
              <a:defRPr sz="4000"/>
            </a:lvl1pPr>
            <a:lvl2pPr>
              <a:defRPr sz="4000"/>
            </a:lvl2pPr>
            <a:lvl3pPr>
              <a:defRPr sz="4000"/>
            </a:lvl3pPr>
            <a:lvl4pPr>
              <a:defRPr sz="4000"/>
            </a:lvl4pPr>
            <a:lvl5pPr>
              <a:defRPr sz="4000"/>
            </a:lvl5pPr>
          </a:lstStyle>
          <a:p>
            <a:pPr/>
            <a:r>
              <a:t>Body Level One</a:t>
            </a:r>
          </a:p>
          <a:p>
            <a:pPr lvl="1"/>
            <a:r>
              <a:t>Body Level Two</a:t>
            </a:r>
          </a:p>
          <a:p>
            <a:pPr lvl="2"/>
            <a:r>
              <a:t>Body Level Three</a:t>
            </a:r>
          </a:p>
          <a:p>
            <a:pPr lvl="3"/>
            <a:r>
              <a:t>Body Level Four</a:t>
            </a:r>
          </a:p>
          <a:p>
            <a:pPr lvl="4"/>
            <a:r>
              <a:t>Body Level Five</a:t>
            </a:r>
          </a:p>
        </p:txBody>
      </p:sp>
      <p:sp>
        <p:nvSpPr>
          <p:cNvPr id="87" name="Shape 87"/>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Shape 2"/>
          <p:cNvSpPr/>
          <p:nvPr>
            <p:ph type="title"/>
          </p:nvPr>
        </p:nvSpPr>
        <p:spPr>
          <a:xfrm>
            <a:off x="1778000" y="1765300"/>
            <a:ext cx="10464800" cy="3124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tabLst>
                <a:tab pos="1485900" algn="l"/>
              </a:tabLst>
            </a:lvl1pPr>
          </a:lstStyle>
          <a:p>
            <a:pPr/>
            <a:r>
              <a:t>Title Text</a:t>
            </a:r>
          </a:p>
        </p:txBody>
      </p:sp>
      <p:sp>
        <p:nvSpPr>
          <p:cNvPr id="3" name="Shape 3"/>
          <p:cNvSpPr/>
          <p:nvPr>
            <p:ph type="body" idx="1"/>
          </p:nvPr>
        </p:nvSpPr>
        <p:spPr>
          <a:xfrm>
            <a:off x="1778000" y="5029200"/>
            <a:ext cx="10464800" cy="154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12153899" y="9169400"/>
            <a:ext cx="453239" cy="462282"/>
          </a:xfrm>
          <a:prstGeom prst="rect">
            <a:avLst/>
          </a:prstGeom>
          <a:ln w="12700">
            <a:miter lim="400000"/>
          </a:ln>
        </p:spPr>
        <p:txBody>
          <a:bodyPr wrap="none" lIns="50800" tIns="50800" rIns="50800" bIns="50800">
            <a:spAutoFit/>
          </a:bodyPr>
          <a:lstStyle>
            <a:lvl1pPr algn="r">
              <a:defRPr sz="2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Lst>
  <p:transition xmlns:p14="http://schemas.microsoft.com/office/powerpoint/2010/main" spd="med" advClick="1"/>
  <p:txStyles>
    <p:titleStyle>
      <a:lvl1pPr marL="0" marR="0" indent="0" algn="ctr" defTabSz="457200" rtl="0" latinLnBrk="0">
        <a:lnSpc>
          <a:spcPct val="100000"/>
        </a:lnSpc>
        <a:spcBef>
          <a:spcPts val="0"/>
        </a:spcBef>
        <a:spcAft>
          <a:spcPts val="0"/>
        </a:spcAft>
        <a:buClrTx/>
        <a:buSzTx/>
        <a:buFontTx/>
        <a:buNone/>
        <a:tabLst>
          <a:tab pos="1485900" algn="l"/>
        </a:tabLst>
        <a:defRPr b="0" baseline="0" cap="none" i="0" spc="0" strike="noStrike" sz="9400" u="none">
          <a:ln>
            <a:noFill/>
          </a:ln>
          <a:solidFill>
            <a:srgbClr val="363929"/>
          </a:solidFill>
          <a:effectLst>
            <a:outerShdw sx="100000" sy="100000" kx="0" ky="0" algn="b" rotWithShape="0" blurRad="25400" dist="25400" dir="2700000">
              <a:srgbClr val="FFFFFF">
                <a:alpha val="50000"/>
              </a:srgbClr>
            </a:outerShdw>
          </a:effectLst>
          <a:uFillTx/>
          <a:latin typeface="+mn-lt"/>
          <a:ea typeface="+mn-ea"/>
          <a:cs typeface="+mn-cs"/>
          <a:sym typeface="Optima"/>
        </a:defRPr>
      </a:lvl1pPr>
      <a:lvl2pPr marL="0" marR="0" indent="228600" algn="ctr" defTabSz="457200" rtl="0" latinLnBrk="0">
        <a:lnSpc>
          <a:spcPct val="100000"/>
        </a:lnSpc>
        <a:spcBef>
          <a:spcPts val="0"/>
        </a:spcBef>
        <a:spcAft>
          <a:spcPts val="0"/>
        </a:spcAft>
        <a:buClrTx/>
        <a:buSzTx/>
        <a:buFontTx/>
        <a:buNone/>
        <a:tabLst>
          <a:tab pos="1485900" algn="l"/>
        </a:tabLst>
        <a:defRPr b="0" baseline="0" cap="none" i="0" spc="0" strike="noStrike" sz="9400" u="none">
          <a:ln>
            <a:noFill/>
          </a:ln>
          <a:solidFill>
            <a:srgbClr val="363929"/>
          </a:solidFill>
          <a:effectLst>
            <a:outerShdw sx="100000" sy="100000" kx="0" ky="0" algn="b" rotWithShape="0" blurRad="25400" dist="25400" dir="2700000">
              <a:srgbClr val="FFFFFF">
                <a:alpha val="50000"/>
              </a:srgbClr>
            </a:outerShdw>
          </a:effectLst>
          <a:uFillTx/>
          <a:latin typeface="+mn-lt"/>
          <a:ea typeface="+mn-ea"/>
          <a:cs typeface="+mn-cs"/>
          <a:sym typeface="Optima"/>
        </a:defRPr>
      </a:lvl2pPr>
      <a:lvl3pPr marL="0" marR="0" indent="457200" algn="ctr" defTabSz="457200" rtl="0" latinLnBrk="0">
        <a:lnSpc>
          <a:spcPct val="100000"/>
        </a:lnSpc>
        <a:spcBef>
          <a:spcPts val="0"/>
        </a:spcBef>
        <a:spcAft>
          <a:spcPts val="0"/>
        </a:spcAft>
        <a:buClrTx/>
        <a:buSzTx/>
        <a:buFontTx/>
        <a:buNone/>
        <a:tabLst>
          <a:tab pos="1485900" algn="l"/>
        </a:tabLst>
        <a:defRPr b="0" baseline="0" cap="none" i="0" spc="0" strike="noStrike" sz="9400" u="none">
          <a:ln>
            <a:noFill/>
          </a:ln>
          <a:solidFill>
            <a:srgbClr val="363929"/>
          </a:solidFill>
          <a:effectLst>
            <a:outerShdw sx="100000" sy="100000" kx="0" ky="0" algn="b" rotWithShape="0" blurRad="25400" dist="25400" dir="2700000">
              <a:srgbClr val="FFFFFF">
                <a:alpha val="50000"/>
              </a:srgbClr>
            </a:outerShdw>
          </a:effectLst>
          <a:uFillTx/>
          <a:latin typeface="+mn-lt"/>
          <a:ea typeface="+mn-ea"/>
          <a:cs typeface="+mn-cs"/>
          <a:sym typeface="Optima"/>
        </a:defRPr>
      </a:lvl3pPr>
      <a:lvl4pPr marL="0" marR="0" indent="685800" algn="ctr" defTabSz="457200" rtl="0" latinLnBrk="0">
        <a:lnSpc>
          <a:spcPct val="100000"/>
        </a:lnSpc>
        <a:spcBef>
          <a:spcPts val="0"/>
        </a:spcBef>
        <a:spcAft>
          <a:spcPts val="0"/>
        </a:spcAft>
        <a:buClrTx/>
        <a:buSzTx/>
        <a:buFontTx/>
        <a:buNone/>
        <a:tabLst>
          <a:tab pos="1485900" algn="l"/>
        </a:tabLst>
        <a:defRPr b="0" baseline="0" cap="none" i="0" spc="0" strike="noStrike" sz="9400" u="none">
          <a:ln>
            <a:noFill/>
          </a:ln>
          <a:solidFill>
            <a:srgbClr val="363929"/>
          </a:solidFill>
          <a:effectLst>
            <a:outerShdw sx="100000" sy="100000" kx="0" ky="0" algn="b" rotWithShape="0" blurRad="25400" dist="25400" dir="2700000">
              <a:srgbClr val="FFFFFF">
                <a:alpha val="50000"/>
              </a:srgbClr>
            </a:outerShdw>
          </a:effectLst>
          <a:uFillTx/>
          <a:latin typeface="+mn-lt"/>
          <a:ea typeface="+mn-ea"/>
          <a:cs typeface="+mn-cs"/>
          <a:sym typeface="Optima"/>
        </a:defRPr>
      </a:lvl4pPr>
      <a:lvl5pPr marL="0" marR="0" indent="914400" algn="ctr" defTabSz="457200" rtl="0" latinLnBrk="0">
        <a:lnSpc>
          <a:spcPct val="100000"/>
        </a:lnSpc>
        <a:spcBef>
          <a:spcPts val="0"/>
        </a:spcBef>
        <a:spcAft>
          <a:spcPts val="0"/>
        </a:spcAft>
        <a:buClrTx/>
        <a:buSzTx/>
        <a:buFontTx/>
        <a:buNone/>
        <a:tabLst>
          <a:tab pos="1485900" algn="l"/>
        </a:tabLst>
        <a:defRPr b="0" baseline="0" cap="none" i="0" spc="0" strike="noStrike" sz="9400" u="none">
          <a:ln>
            <a:noFill/>
          </a:ln>
          <a:solidFill>
            <a:srgbClr val="363929"/>
          </a:solidFill>
          <a:effectLst>
            <a:outerShdw sx="100000" sy="100000" kx="0" ky="0" algn="b" rotWithShape="0" blurRad="25400" dist="25400" dir="2700000">
              <a:srgbClr val="FFFFFF">
                <a:alpha val="50000"/>
              </a:srgbClr>
            </a:outerShdw>
          </a:effectLst>
          <a:uFillTx/>
          <a:latin typeface="+mn-lt"/>
          <a:ea typeface="+mn-ea"/>
          <a:cs typeface="+mn-cs"/>
          <a:sym typeface="Optima"/>
        </a:defRPr>
      </a:lvl5pPr>
      <a:lvl6pPr marL="0" marR="0" indent="1143000" algn="ctr" defTabSz="457200" rtl="0" latinLnBrk="0">
        <a:lnSpc>
          <a:spcPct val="100000"/>
        </a:lnSpc>
        <a:spcBef>
          <a:spcPts val="0"/>
        </a:spcBef>
        <a:spcAft>
          <a:spcPts val="0"/>
        </a:spcAft>
        <a:buClrTx/>
        <a:buSzTx/>
        <a:buFontTx/>
        <a:buNone/>
        <a:tabLst>
          <a:tab pos="1485900" algn="l"/>
        </a:tabLst>
        <a:defRPr b="0" baseline="0" cap="none" i="0" spc="0" strike="noStrike" sz="9400" u="none">
          <a:ln>
            <a:noFill/>
          </a:ln>
          <a:solidFill>
            <a:srgbClr val="363929"/>
          </a:solidFill>
          <a:effectLst>
            <a:outerShdw sx="100000" sy="100000" kx="0" ky="0" algn="b" rotWithShape="0" blurRad="25400" dist="25400" dir="2700000">
              <a:srgbClr val="FFFFFF">
                <a:alpha val="50000"/>
              </a:srgbClr>
            </a:outerShdw>
          </a:effectLst>
          <a:uFillTx/>
          <a:latin typeface="+mn-lt"/>
          <a:ea typeface="+mn-ea"/>
          <a:cs typeface="+mn-cs"/>
          <a:sym typeface="Optima"/>
        </a:defRPr>
      </a:lvl6pPr>
      <a:lvl7pPr marL="0" marR="0" indent="1371600" algn="ctr" defTabSz="457200" rtl="0" latinLnBrk="0">
        <a:lnSpc>
          <a:spcPct val="100000"/>
        </a:lnSpc>
        <a:spcBef>
          <a:spcPts val="0"/>
        </a:spcBef>
        <a:spcAft>
          <a:spcPts val="0"/>
        </a:spcAft>
        <a:buClrTx/>
        <a:buSzTx/>
        <a:buFontTx/>
        <a:buNone/>
        <a:tabLst>
          <a:tab pos="1485900" algn="l"/>
        </a:tabLst>
        <a:defRPr b="0" baseline="0" cap="none" i="0" spc="0" strike="noStrike" sz="9400" u="none">
          <a:ln>
            <a:noFill/>
          </a:ln>
          <a:solidFill>
            <a:srgbClr val="363929"/>
          </a:solidFill>
          <a:effectLst>
            <a:outerShdw sx="100000" sy="100000" kx="0" ky="0" algn="b" rotWithShape="0" blurRad="25400" dist="25400" dir="2700000">
              <a:srgbClr val="FFFFFF">
                <a:alpha val="50000"/>
              </a:srgbClr>
            </a:outerShdw>
          </a:effectLst>
          <a:uFillTx/>
          <a:latin typeface="+mn-lt"/>
          <a:ea typeface="+mn-ea"/>
          <a:cs typeface="+mn-cs"/>
          <a:sym typeface="Optima"/>
        </a:defRPr>
      </a:lvl7pPr>
      <a:lvl8pPr marL="0" marR="0" indent="1600200" algn="ctr" defTabSz="457200" rtl="0" latinLnBrk="0">
        <a:lnSpc>
          <a:spcPct val="100000"/>
        </a:lnSpc>
        <a:spcBef>
          <a:spcPts val="0"/>
        </a:spcBef>
        <a:spcAft>
          <a:spcPts val="0"/>
        </a:spcAft>
        <a:buClrTx/>
        <a:buSzTx/>
        <a:buFontTx/>
        <a:buNone/>
        <a:tabLst>
          <a:tab pos="1485900" algn="l"/>
        </a:tabLst>
        <a:defRPr b="0" baseline="0" cap="none" i="0" spc="0" strike="noStrike" sz="9400" u="none">
          <a:ln>
            <a:noFill/>
          </a:ln>
          <a:solidFill>
            <a:srgbClr val="363929"/>
          </a:solidFill>
          <a:effectLst>
            <a:outerShdw sx="100000" sy="100000" kx="0" ky="0" algn="b" rotWithShape="0" blurRad="25400" dist="25400" dir="2700000">
              <a:srgbClr val="FFFFFF">
                <a:alpha val="50000"/>
              </a:srgbClr>
            </a:outerShdw>
          </a:effectLst>
          <a:uFillTx/>
          <a:latin typeface="+mn-lt"/>
          <a:ea typeface="+mn-ea"/>
          <a:cs typeface="+mn-cs"/>
          <a:sym typeface="Optima"/>
        </a:defRPr>
      </a:lvl8pPr>
      <a:lvl9pPr marL="0" marR="0" indent="1828800" algn="ctr" defTabSz="457200" rtl="0" latinLnBrk="0">
        <a:lnSpc>
          <a:spcPct val="100000"/>
        </a:lnSpc>
        <a:spcBef>
          <a:spcPts val="0"/>
        </a:spcBef>
        <a:spcAft>
          <a:spcPts val="0"/>
        </a:spcAft>
        <a:buClrTx/>
        <a:buSzTx/>
        <a:buFontTx/>
        <a:buNone/>
        <a:tabLst>
          <a:tab pos="1485900" algn="l"/>
        </a:tabLst>
        <a:defRPr b="0" baseline="0" cap="none" i="0" spc="0" strike="noStrike" sz="9400" u="none">
          <a:ln>
            <a:noFill/>
          </a:ln>
          <a:solidFill>
            <a:srgbClr val="363929"/>
          </a:solidFill>
          <a:effectLst>
            <a:outerShdw sx="100000" sy="100000" kx="0" ky="0" algn="b" rotWithShape="0" blurRad="25400" dist="25400" dir="2700000">
              <a:srgbClr val="FFFFFF">
                <a:alpha val="50000"/>
              </a:srgbClr>
            </a:outerShdw>
          </a:effectLst>
          <a:uFillTx/>
          <a:latin typeface="+mn-lt"/>
          <a:ea typeface="+mn-ea"/>
          <a:cs typeface="+mn-cs"/>
          <a:sym typeface="Optima"/>
        </a:defRPr>
      </a:lvl9pPr>
    </p:titleStyle>
    <p:bodyStyle>
      <a:lvl1pPr marL="0" marR="0" indent="0" algn="ctr" defTabSz="457200" rtl="0" latinLnBrk="0">
        <a:lnSpc>
          <a:spcPct val="100000"/>
        </a:lnSpc>
        <a:spcBef>
          <a:spcPts val="0"/>
        </a:spcBef>
        <a:spcAft>
          <a:spcPts val="0"/>
        </a:spcAft>
        <a:buClrTx/>
        <a:buSzTx/>
        <a:buFontTx/>
        <a:buNone/>
        <a:tabLst/>
        <a:defRPr b="0" baseline="0" cap="none" i="0" spc="0" strike="noStrike" sz="4200" u="none">
          <a:ln>
            <a:noFill/>
          </a:ln>
          <a:solidFill>
            <a:srgbClr val="363929"/>
          </a:solidFill>
          <a:effectLst>
            <a:outerShdw sx="100000" sy="100000" kx="0" ky="0" algn="b" rotWithShape="0" blurRad="25400" dist="25400" dir="2700000">
              <a:srgbClr val="FFFFFF">
                <a:alpha val="50000"/>
              </a:srgbClr>
            </a:outerShdw>
          </a:effectLst>
          <a:uFillTx/>
          <a:latin typeface="+mn-lt"/>
          <a:ea typeface="+mn-ea"/>
          <a:cs typeface="+mn-cs"/>
          <a:sym typeface="Optima"/>
        </a:defRPr>
      </a:lvl1pPr>
      <a:lvl2pPr marL="0" marR="0" indent="228600" algn="ctr" defTabSz="457200" rtl="0" latinLnBrk="0">
        <a:lnSpc>
          <a:spcPct val="100000"/>
        </a:lnSpc>
        <a:spcBef>
          <a:spcPts val="0"/>
        </a:spcBef>
        <a:spcAft>
          <a:spcPts val="0"/>
        </a:spcAft>
        <a:buClrTx/>
        <a:buSzTx/>
        <a:buFontTx/>
        <a:buNone/>
        <a:tabLst/>
        <a:defRPr b="0" baseline="0" cap="none" i="0" spc="0" strike="noStrike" sz="4200" u="none">
          <a:ln>
            <a:noFill/>
          </a:ln>
          <a:solidFill>
            <a:srgbClr val="363929"/>
          </a:solidFill>
          <a:effectLst>
            <a:outerShdw sx="100000" sy="100000" kx="0" ky="0" algn="b" rotWithShape="0" blurRad="25400" dist="25400" dir="2700000">
              <a:srgbClr val="FFFFFF">
                <a:alpha val="50000"/>
              </a:srgbClr>
            </a:outerShdw>
          </a:effectLst>
          <a:uFillTx/>
          <a:latin typeface="+mn-lt"/>
          <a:ea typeface="+mn-ea"/>
          <a:cs typeface="+mn-cs"/>
          <a:sym typeface="Optima"/>
        </a:defRPr>
      </a:lvl2pPr>
      <a:lvl3pPr marL="0" marR="0" indent="457200" algn="ctr" defTabSz="457200" rtl="0" latinLnBrk="0">
        <a:lnSpc>
          <a:spcPct val="100000"/>
        </a:lnSpc>
        <a:spcBef>
          <a:spcPts val="0"/>
        </a:spcBef>
        <a:spcAft>
          <a:spcPts val="0"/>
        </a:spcAft>
        <a:buClrTx/>
        <a:buSzTx/>
        <a:buFontTx/>
        <a:buNone/>
        <a:tabLst/>
        <a:defRPr b="0" baseline="0" cap="none" i="0" spc="0" strike="noStrike" sz="4200" u="none">
          <a:ln>
            <a:noFill/>
          </a:ln>
          <a:solidFill>
            <a:srgbClr val="363929"/>
          </a:solidFill>
          <a:effectLst>
            <a:outerShdw sx="100000" sy="100000" kx="0" ky="0" algn="b" rotWithShape="0" blurRad="25400" dist="25400" dir="2700000">
              <a:srgbClr val="FFFFFF">
                <a:alpha val="50000"/>
              </a:srgbClr>
            </a:outerShdw>
          </a:effectLst>
          <a:uFillTx/>
          <a:latin typeface="+mn-lt"/>
          <a:ea typeface="+mn-ea"/>
          <a:cs typeface="+mn-cs"/>
          <a:sym typeface="Optima"/>
        </a:defRPr>
      </a:lvl3pPr>
      <a:lvl4pPr marL="0" marR="0" indent="685800" algn="ctr" defTabSz="457200" rtl="0" latinLnBrk="0">
        <a:lnSpc>
          <a:spcPct val="100000"/>
        </a:lnSpc>
        <a:spcBef>
          <a:spcPts val="0"/>
        </a:spcBef>
        <a:spcAft>
          <a:spcPts val="0"/>
        </a:spcAft>
        <a:buClrTx/>
        <a:buSzTx/>
        <a:buFontTx/>
        <a:buNone/>
        <a:tabLst/>
        <a:defRPr b="0" baseline="0" cap="none" i="0" spc="0" strike="noStrike" sz="4200" u="none">
          <a:ln>
            <a:noFill/>
          </a:ln>
          <a:solidFill>
            <a:srgbClr val="363929"/>
          </a:solidFill>
          <a:effectLst>
            <a:outerShdw sx="100000" sy="100000" kx="0" ky="0" algn="b" rotWithShape="0" blurRad="25400" dist="25400" dir="2700000">
              <a:srgbClr val="FFFFFF">
                <a:alpha val="50000"/>
              </a:srgbClr>
            </a:outerShdw>
          </a:effectLst>
          <a:uFillTx/>
          <a:latin typeface="+mn-lt"/>
          <a:ea typeface="+mn-ea"/>
          <a:cs typeface="+mn-cs"/>
          <a:sym typeface="Optima"/>
        </a:defRPr>
      </a:lvl4pPr>
      <a:lvl5pPr marL="0" marR="0" indent="914400" algn="ctr" defTabSz="457200" rtl="0" latinLnBrk="0">
        <a:lnSpc>
          <a:spcPct val="100000"/>
        </a:lnSpc>
        <a:spcBef>
          <a:spcPts val="0"/>
        </a:spcBef>
        <a:spcAft>
          <a:spcPts val="0"/>
        </a:spcAft>
        <a:buClrTx/>
        <a:buSzTx/>
        <a:buFontTx/>
        <a:buNone/>
        <a:tabLst/>
        <a:defRPr b="0" baseline="0" cap="none" i="0" spc="0" strike="noStrike" sz="4200" u="none">
          <a:ln>
            <a:noFill/>
          </a:ln>
          <a:solidFill>
            <a:srgbClr val="363929"/>
          </a:solidFill>
          <a:effectLst>
            <a:outerShdw sx="100000" sy="100000" kx="0" ky="0" algn="b" rotWithShape="0" blurRad="25400" dist="25400" dir="2700000">
              <a:srgbClr val="FFFFFF">
                <a:alpha val="50000"/>
              </a:srgbClr>
            </a:outerShdw>
          </a:effectLst>
          <a:uFillTx/>
          <a:latin typeface="+mn-lt"/>
          <a:ea typeface="+mn-ea"/>
          <a:cs typeface="+mn-cs"/>
          <a:sym typeface="Optima"/>
        </a:defRPr>
      </a:lvl5pPr>
      <a:lvl6pPr marL="0" marR="0" indent="1143000" algn="ctr" defTabSz="457200" rtl="0" latinLnBrk="0">
        <a:lnSpc>
          <a:spcPct val="100000"/>
        </a:lnSpc>
        <a:spcBef>
          <a:spcPts val="0"/>
        </a:spcBef>
        <a:spcAft>
          <a:spcPts val="0"/>
        </a:spcAft>
        <a:buClrTx/>
        <a:buSzTx/>
        <a:buFontTx/>
        <a:buNone/>
        <a:tabLst/>
        <a:defRPr b="0" baseline="0" cap="none" i="0" spc="0" strike="noStrike" sz="4200" u="none">
          <a:ln>
            <a:noFill/>
          </a:ln>
          <a:solidFill>
            <a:srgbClr val="363929"/>
          </a:solidFill>
          <a:effectLst>
            <a:outerShdw sx="100000" sy="100000" kx="0" ky="0" algn="b" rotWithShape="0" blurRad="25400" dist="25400" dir="2700000">
              <a:srgbClr val="FFFFFF">
                <a:alpha val="50000"/>
              </a:srgbClr>
            </a:outerShdw>
          </a:effectLst>
          <a:uFillTx/>
          <a:latin typeface="+mn-lt"/>
          <a:ea typeface="+mn-ea"/>
          <a:cs typeface="+mn-cs"/>
          <a:sym typeface="Optima"/>
        </a:defRPr>
      </a:lvl6pPr>
      <a:lvl7pPr marL="0" marR="0" indent="1371600" algn="ctr" defTabSz="457200" rtl="0" latinLnBrk="0">
        <a:lnSpc>
          <a:spcPct val="100000"/>
        </a:lnSpc>
        <a:spcBef>
          <a:spcPts val="0"/>
        </a:spcBef>
        <a:spcAft>
          <a:spcPts val="0"/>
        </a:spcAft>
        <a:buClrTx/>
        <a:buSzTx/>
        <a:buFontTx/>
        <a:buNone/>
        <a:tabLst/>
        <a:defRPr b="0" baseline="0" cap="none" i="0" spc="0" strike="noStrike" sz="4200" u="none">
          <a:ln>
            <a:noFill/>
          </a:ln>
          <a:solidFill>
            <a:srgbClr val="363929"/>
          </a:solidFill>
          <a:effectLst>
            <a:outerShdw sx="100000" sy="100000" kx="0" ky="0" algn="b" rotWithShape="0" blurRad="25400" dist="25400" dir="2700000">
              <a:srgbClr val="FFFFFF">
                <a:alpha val="50000"/>
              </a:srgbClr>
            </a:outerShdw>
          </a:effectLst>
          <a:uFillTx/>
          <a:latin typeface="+mn-lt"/>
          <a:ea typeface="+mn-ea"/>
          <a:cs typeface="+mn-cs"/>
          <a:sym typeface="Optima"/>
        </a:defRPr>
      </a:lvl7pPr>
      <a:lvl8pPr marL="0" marR="0" indent="1600200" algn="ctr" defTabSz="457200" rtl="0" latinLnBrk="0">
        <a:lnSpc>
          <a:spcPct val="100000"/>
        </a:lnSpc>
        <a:spcBef>
          <a:spcPts val="0"/>
        </a:spcBef>
        <a:spcAft>
          <a:spcPts val="0"/>
        </a:spcAft>
        <a:buClrTx/>
        <a:buSzTx/>
        <a:buFontTx/>
        <a:buNone/>
        <a:tabLst/>
        <a:defRPr b="0" baseline="0" cap="none" i="0" spc="0" strike="noStrike" sz="4200" u="none">
          <a:ln>
            <a:noFill/>
          </a:ln>
          <a:solidFill>
            <a:srgbClr val="363929"/>
          </a:solidFill>
          <a:effectLst>
            <a:outerShdw sx="100000" sy="100000" kx="0" ky="0" algn="b" rotWithShape="0" blurRad="25400" dist="25400" dir="2700000">
              <a:srgbClr val="FFFFFF">
                <a:alpha val="50000"/>
              </a:srgbClr>
            </a:outerShdw>
          </a:effectLst>
          <a:uFillTx/>
          <a:latin typeface="+mn-lt"/>
          <a:ea typeface="+mn-ea"/>
          <a:cs typeface="+mn-cs"/>
          <a:sym typeface="Optima"/>
        </a:defRPr>
      </a:lvl8pPr>
      <a:lvl9pPr marL="0" marR="0" indent="1828800" algn="ctr" defTabSz="457200" rtl="0" latinLnBrk="0">
        <a:lnSpc>
          <a:spcPct val="100000"/>
        </a:lnSpc>
        <a:spcBef>
          <a:spcPts val="0"/>
        </a:spcBef>
        <a:spcAft>
          <a:spcPts val="0"/>
        </a:spcAft>
        <a:buClrTx/>
        <a:buSzTx/>
        <a:buFontTx/>
        <a:buNone/>
        <a:tabLst/>
        <a:defRPr b="0" baseline="0" cap="none" i="0" spc="0" strike="noStrike" sz="4200" u="none">
          <a:ln>
            <a:noFill/>
          </a:ln>
          <a:solidFill>
            <a:srgbClr val="363929"/>
          </a:solidFill>
          <a:effectLst>
            <a:outerShdw sx="100000" sy="100000" kx="0" ky="0" algn="b" rotWithShape="0" blurRad="25400" dist="25400" dir="2700000">
              <a:srgbClr val="FFFFFF">
                <a:alpha val="50000"/>
              </a:srgbClr>
            </a:outerShdw>
          </a:effectLst>
          <a:uFillTx/>
          <a:latin typeface="+mn-lt"/>
          <a:ea typeface="+mn-ea"/>
          <a:cs typeface="+mn-cs"/>
          <a:sym typeface="Optima"/>
        </a:defRPr>
      </a:lvl9pPr>
    </p:bodyStyle>
    <p:otherStyle>
      <a:lvl1pPr marL="0" marR="0" indent="0" algn="r" defTabSz="4572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Optima"/>
        </a:defRPr>
      </a:lvl1pPr>
      <a:lvl2pPr marL="0" marR="0" indent="228600" algn="r" defTabSz="4572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Optima"/>
        </a:defRPr>
      </a:lvl2pPr>
      <a:lvl3pPr marL="0" marR="0" indent="457200" algn="r" defTabSz="4572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Optima"/>
        </a:defRPr>
      </a:lvl3pPr>
      <a:lvl4pPr marL="0" marR="0" indent="685800" algn="r" defTabSz="4572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Optima"/>
        </a:defRPr>
      </a:lvl4pPr>
      <a:lvl5pPr marL="0" marR="0" indent="914400" algn="r" defTabSz="4572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Optima"/>
        </a:defRPr>
      </a:lvl5pPr>
      <a:lvl6pPr marL="0" marR="0" indent="1143000" algn="r" defTabSz="4572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Optima"/>
        </a:defRPr>
      </a:lvl6pPr>
      <a:lvl7pPr marL="0" marR="0" indent="1371600" algn="r" defTabSz="4572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Optima"/>
        </a:defRPr>
      </a:lvl7pPr>
      <a:lvl8pPr marL="0" marR="0" indent="1600200" algn="r" defTabSz="4572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Optima"/>
        </a:defRPr>
      </a:lvl8pPr>
      <a:lvl9pPr marL="0" marR="0" indent="1828800" algn="r" defTabSz="4572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Optima"/>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tif"/></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 Id="rId3" Type="http://schemas.openxmlformats.org/officeDocument/2006/relationships/image" Target="../media/image6.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tif"/></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tif"/></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png"/><Relationship Id="rId3" Type="http://schemas.openxmlformats.org/officeDocument/2006/relationships/hyperlink" Target="http://reformed.org" TargetMode="External"/></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14.xml"/></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14.xml"/></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tif"/></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14.xml"/></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14.xml"/></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14.xml"/></Relationships>

</file>

<file path=ppt/slides/_rels/slide55.xml.rels><?xml version="1.0" encoding="UTF-8" standalone="yes"?><Relationships xmlns="http://schemas.openxmlformats.org/package/2006/relationships"><Relationship Id="rId1" Type="http://schemas.openxmlformats.org/officeDocument/2006/relationships/slideLayout" Target="../slideLayouts/slideLayout14.xml"/></Relationships>

</file>

<file path=ppt/slides/_rels/slide56.xml.rels><?xml version="1.0" encoding="UTF-8" standalone="yes"?><Relationships xmlns="http://schemas.openxmlformats.org/package/2006/relationships"><Relationship Id="rId1" Type="http://schemas.openxmlformats.org/officeDocument/2006/relationships/slideLayout" Target="../slideLayouts/slideLayout14.xml"/></Relationships>

</file>

<file path=ppt/slides/_rels/slide57.xml.rels><?xml version="1.0" encoding="UTF-8" standalone="yes"?><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Relationships xmlns="http://schemas.openxmlformats.org/package/2006/relationships"><Relationship Id="rId1" Type="http://schemas.openxmlformats.org/officeDocument/2006/relationships/slideLayout" Target="../slideLayouts/slideLayout14.xml"/></Relationships>

</file>

<file path=ppt/slides/_rels/slide59.xml.rels><?xml version="1.0" encoding="UTF-8" standalone="yes"?><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4.xml"/></Relationships>

</file>

<file path=ppt/slides/_rels/slide60.xml.rels><?xml version="1.0" encoding="UTF-8" standalone="yes"?><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0" name="Shape 140"/>
          <p:cNvSpPr/>
          <p:nvPr>
            <p:ph type="title"/>
          </p:nvPr>
        </p:nvSpPr>
        <p:spPr>
          <a:xfrm>
            <a:off x="2222500" y="674315"/>
            <a:ext cx="9575800" cy="8404970"/>
          </a:xfrm>
          <a:prstGeom prst="rect">
            <a:avLst/>
          </a:prstGeom>
        </p:spPr>
        <p:txBody>
          <a:bodyPr>
            <a:noAutofit/>
          </a:bodyPr>
          <a:lstStyle/>
          <a:p>
            <a:pPr>
              <a:tabLst>
                <a:tab pos="1485900" algn="l"/>
              </a:tabLst>
              <a:defRPr>
                <a:solidFill>
                  <a:srgbClr val="0433FF"/>
                </a:solidFill>
                <a:effectLst>
                  <a:outerShdw sx="100000" sy="100000" kx="0" ky="0" algn="b" rotWithShape="0" blurRad="25400" dist="38100" dir="2700000">
                    <a:srgbClr val="000000">
                      <a:alpha val="75000"/>
                    </a:srgbClr>
                  </a:outerShdw>
                </a:effectLst>
                <a:latin typeface="Arial Black"/>
                <a:ea typeface="Arial Black"/>
                <a:cs typeface="Arial Black"/>
                <a:sym typeface="Arial Black"/>
              </a:defRPr>
            </a:pPr>
            <a:r>
              <a:t>Tiptoeing Through The Tulips</a:t>
            </a:r>
          </a:p>
          <a:p>
            <a:pPr>
              <a:tabLst>
                <a:tab pos="1485900" algn="l"/>
              </a:tabLst>
              <a:defRPr>
                <a:effectLst>
                  <a:outerShdw sx="100000" sy="100000" kx="0" ky="0" algn="b" rotWithShape="0" blurRad="25400" dist="38100" dir="2700000">
                    <a:srgbClr val="000000">
                      <a:alpha val="75000"/>
                    </a:srgbClr>
                  </a:outerShdw>
                </a:effectLst>
              </a:defRPr>
            </a:pPr>
          </a:p>
          <a:p>
            <a:pPr>
              <a:tabLst>
                <a:tab pos="1485900" algn="l"/>
              </a:tabLst>
              <a:defRPr sz="6400">
                <a:solidFill>
                  <a:srgbClr val="941100"/>
                </a:solidFill>
                <a:effectLst>
                  <a:outerShdw sx="100000" sy="100000" kx="0" ky="0" algn="b" rotWithShape="0" blurRad="25400" dist="38100" dir="2700000">
                    <a:srgbClr val="000000">
                      <a:alpha val="75000"/>
                    </a:srgbClr>
                  </a:outerShdw>
                </a:effectLst>
                <a:latin typeface="Arial Rounded MT Bold"/>
                <a:ea typeface="Arial Rounded MT Bold"/>
                <a:cs typeface="Arial Rounded MT Bold"/>
                <a:sym typeface="Arial Rounded MT Bold"/>
              </a:defRPr>
            </a:pPr>
            <a:r>
              <a:t>October 3, 2016</a:t>
            </a:r>
          </a:p>
          <a:p>
            <a:pPr>
              <a:tabLst>
                <a:tab pos="1485900" algn="l"/>
              </a:tabLst>
              <a:defRPr>
                <a:effectLst>
                  <a:outerShdw sx="100000" sy="100000" kx="0" ky="0" algn="b" rotWithShape="0" blurRad="25400" dist="38100" dir="2700000">
                    <a:srgbClr val="000000">
                      <a:alpha val="75000"/>
                    </a:srgbClr>
                  </a:outerShdw>
                </a:effectLst>
                <a:latin typeface="Arial Rounded MT Bold"/>
                <a:ea typeface="Arial Rounded MT Bold"/>
                <a:cs typeface="Arial Rounded MT Bold"/>
                <a:sym typeface="Arial Rounded MT Bold"/>
              </a:defRPr>
            </a:pPr>
          </a:p>
          <a:p>
            <a:pPr>
              <a:tabLst>
                <a:tab pos="1485900" algn="l"/>
              </a:tabLst>
              <a:defRPr sz="4800">
                <a:effectLst>
                  <a:outerShdw sx="100000" sy="100000" kx="0" ky="0" algn="b" rotWithShape="0" blurRad="25400" dist="38100" dir="2700000">
                    <a:srgbClr val="000000">
                      <a:alpha val="75000"/>
                    </a:srgbClr>
                  </a:outerShdw>
                </a:effectLst>
                <a:latin typeface="Arial Rounded MT Bold"/>
                <a:ea typeface="Arial Rounded MT Bold"/>
                <a:cs typeface="Arial Rounded MT Bold"/>
                <a:sym typeface="Arial Rounded MT Bold"/>
              </a:defRPr>
            </a:pPr>
            <a:r>
              <a:t>ECIC - 2016</a:t>
            </a:r>
          </a:p>
          <a:p>
            <a:pPr>
              <a:tabLst>
                <a:tab pos="1485900" algn="l"/>
              </a:tabLst>
              <a:defRPr sz="4800">
                <a:effectLst>
                  <a:outerShdw sx="100000" sy="100000" kx="0" ky="0" algn="b" rotWithShape="0" blurRad="25400" dist="38100" dir="2700000">
                    <a:srgbClr val="000000">
                      <a:alpha val="75000"/>
                    </a:srgbClr>
                  </a:outerShdw>
                </a:effectLst>
                <a:latin typeface="Arial Rounded MT Bold"/>
                <a:ea typeface="Arial Rounded MT Bold"/>
                <a:cs typeface="Arial Rounded MT Bold"/>
                <a:sym typeface="Arial Rounded MT Bold"/>
              </a:defRPr>
            </a:pPr>
          </a:p>
          <a:p>
            <a:pPr>
              <a:tabLst>
                <a:tab pos="1485900" algn="l"/>
              </a:tabLst>
              <a:defRPr sz="4800">
                <a:effectLst>
                  <a:outerShdw sx="100000" sy="100000" kx="0" ky="0" algn="b" rotWithShape="0" blurRad="25400" dist="38100" dir="2700000">
                    <a:srgbClr val="000000">
                      <a:alpha val="75000"/>
                    </a:srgbClr>
                  </a:outerShdw>
                </a:effectLst>
                <a:latin typeface="Arial Rounded MT Bold"/>
                <a:ea typeface="Arial Rounded MT Bold"/>
                <a:cs typeface="Arial Rounded MT Bold"/>
                <a:sym typeface="Arial Rounded MT Bold"/>
              </a:defRPr>
            </a:pPr>
            <a:r>
              <a:t>Speaker: Allen Dvorak</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8" name="Shape 238"/>
          <p:cNvSpPr/>
          <p:nvPr>
            <p:ph type="sldNum" sz="quarter" idx="2"/>
          </p:nvPr>
        </p:nvSpPr>
        <p:spPr>
          <a:xfrm>
            <a:off x="12153899" y="9169400"/>
            <a:ext cx="453239" cy="462282"/>
          </a:xfrm>
          <a:prstGeom prst="rect">
            <a:avLst/>
          </a:prstGeom>
          <a:extLst>
            <a:ext uri="{C572A759-6A51-4108-AA02-DFA0A04FC94B}">
              <ma14:wrappingTextBoxFlag xmlns:ma14="http://schemas.microsoft.com/office/mac/drawingml/2011/main" val="1"/>
            </a:ext>
          </a:extLst>
        </p:spPr>
        <p:txBody>
          <a:bodyPr/>
          <a:lstStyle>
            <a:lvl1pPr>
              <a:defRPr b="0" sz="2400">
                <a:solidFill>
                  <a:srgbClr val="363929"/>
                </a:solidFill>
              </a:defRPr>
            </a:lvl1pPr>
          </a:lstStyle>
          <a:p>
            <a:pPr/>
            <a:fld id="{86CB4B4D-7CA3-9044-876B-883B54F8677D}" type="slidenum"/>
          </a:p>
        </p:txBody>
      </p:sp>
      <p:sp>
        <p:nvSpPr>
          <p:cNvPr id="239" name="Shape 239"/>
          <p:cNvSpPr/>
          <p:nvPr/>
        </p:nvSpPr>
        <p:spPr>
          <a:xfrm>
            <a:off x="642452" y="126999"/>
            <a:ext cx="8743816" cy="76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700">
                <a:solidFill>
                  <a:srgbClr val="941100"/>
                </a:solidFill>
                <a:effectLst>
                  <a:outerShdw sx="100000" sy="100000" kx="0" ky="0" algn="b" rotWithShape="0" blurRad="12700" dist="25400" dir="2400000">
                    <a:srgbClr val="000000"/>
                  </a:outerShdw>
                </a:effectLst>
                <a:latin typeface="Arial Black"/>
                <a:ea typeface="Arial Black"/>
                <a:cs typeface="Arial Black"/>
                <a:sym typeface="Arial Black"/>
              </a:defRPr>
            </a:lvl1pPr>
          </a:lstStyle>
          <a:p>
            <a:pPr/>
            <a:r>
              <a:t>Other Summaries of Calvinism…</a:t>
            </a:r>
          </a:p>
        </p:txBody>
      </p:sp>
      <p:sp>
        <p:nvSpPr>
          <p:cNvPr id="240" name="Shape 240"/>
          <p:cNvSpPr/>
          <p:nvPr/>
        </p:nvSpPr>
        <p:spPr>
          <a:xfrm>
            <a:off x="6832600" y="2730500"/>
            <a:ext cx="5810275" cy="982613"/>
          </a:xfrm>
          <a:prstGeom prst="roundRect">
            <a:avLst>
              <a:gd name="adj" fmla="val 19387"/>
            </a:avLst>
          </a:prstGeom>
          <a:solidFill>
            <a:srgbClr val="D6D6D6"/>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lgn="l">
              <a:defRPr sz="3400">
                <a:solidFill>
                  <a:srgbClr val="000000"/>
                </a:solidFill>
                <a:effectLst>
                  <a:outerShdw sx="100000" sy="100000" kx="0" ky="0" algn="b" rotWithShape="0" blurRad="25400" dist="12700" dir="5400000">
                    <a:srgbClr val="000000">
                      <a:alpha val="50000"/>
                    </a:srgbClr>
                  </a:outerShdw>
                </a:effectLst>
                <a:latin typeface="Arial Rounded MT Bold"/>
                <a:ea typeface="Arial Rounded MT Bold"/>
                <a:cs typeface="Arial Rounded MT Bold"/>
                <a:sym typeface="Arial Rounded MT Bold"/>
              </a:defRPr>
            </a:pPr>
            <a:r>
              <a:rPr>
                <a:solidFill>
                  <a:srgbClr val="FF2600"/>
                </a:solidFill>
              </a:rPr>
              <a:t>R</a:t>
            </a:r>
            <a:r>
              <a:t>adical corruption</a:t>
            </a:r>
          </a:p>
        </p:txBody>
      </p:sp>
      <p:sp>
        <p:nvSpPr>
          <p:cNvPr id="241" name="Shape 241"/>
          <p:cNvSpPr/>
          <p:nvPr/>
        </p:nvSpPr>
        <p:spPr>
          <a:xfrm>
            <a:off x="6832600" y="4025900"/>
            <a:ext cx="4973315" cy="969913"/>
          </a:xfrm>
          <a:prstGeom prst="roundRect">
            <a:avLst>
              <a:gd name="adj" fmla="val 19641"/>
            </a:avLst>
          </a:prstGeom>
          <a:solidFill>
            <a:srgbClr val="D6D6D6"/>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lgn="l">
              <a:defRPr sz="3400">
                <a:solidFill>
                  <a:srgbClr val="000000"/>
                </a:solidFill>
                <a:effectLst>
                  <a:outerShdw sx="100000" sy="100000" kx="0" ky="0" algn="b" rotWithShape="0" blurRad="25400" dist="12700" dir="5400000">
                    <a:srgbClr val="000000">
                      <a:alpha val="50000"/>
                    </a:srgbClr>
                  </a:outerShdw>
                </a:effectLst>
                <a:latin typeface="Arial Rounded MT Bold"/>
                <a:ea typeface="Arial Rounded MT Bold"/>
                <a:cs typeface="Arial Rounded MT Bold"/>
                <a:sym typeface="Arial Rounded MT Bold"/>
              </a:defRPr>
            </a:pPr>
            <a:r>
              <a:rPr>
                <a:solidFill>
                  <a:srgbClr val="FF2600"/>
                </a:solidFill>
              </a:rPr>
              <a:t>S</a:t>
            </a:r>
            <a:r>
              <a:t>overeign election</a:t>
            </a:r>
          </a:p>
        </p:txBody>
      </p:sp>
      <p:sp>
        <p:nvSpPr>
          <p:cNvPr id="242" name="Shape 242"/>
          <p:cNvSpPr/>
          <p:nvPr/>
        </p:nvSpPr>
        <p:spPr>
          <a:xfrm>
            <a:off x="6832600" y="5334000"/>
            <a:ext cx="4973315" cy="969913"/>
          </a:xfrm>
          <a:prstGeom prst="roundRect">
            <a:avLst>
              <a:gd name="adj" fmla="val 19641"/>
            </a:avLst>
          </a:prstGeom>
          <a:solidFill>
            <a:srgbClr val="D6D6D6"/>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lgn="l">
              <a:defRPr sz="3400">
                <a:solidFill>
                  <a:srgbClr val="000000"/>
                </a:solidFill>
                <a:effectLst>
                  <a:outerShdw sx="100000" sy="100000" kx="0" ky="0" algn="b" rotWithShape="0" blurRad="25400" dist="12700" dir="5400000">
                    <a:srgbClr val="000000">
                      <a:alpha val="50000"/>
                    </a:srgbClr>
                  </a:outerShdw>
                </a:effectLst>
                <a:latin typeface="Arial Rounded MT Bold"/>
                <a:ea typeface="Arial Rounded MT Bold"/>
                <a:cs typeface="Arial Rounded MT Bold"/>
                <a:sym typeface="Arial Rounded MT Bold"/>
              </a:defRPr>
            </a:pPr>
            <a:r>
              <a:rPr>
                <a:solidFill>
                  <a:srgbClr val="FF2600"/>
                </a:solidFill>
              </a:rPr>
              <a:t>L</a:t>
            </a:r>
            <a:r>
              <a:t>imited atonement</a:t>
            </a:r>
          </a:p>
        </p:txBody>
      </p:sp>
      <p:sp>
        <p:nvSpPr>
          <p:cNvPr id="243" name="Shape 243"/>
          <p:cNvSpPr/>
          <p:nvPr/>
        </p:nvSpPr>
        <p:spPr>
          <a:xfrm>
            <a:off x="6832600" y="6629400"/>
            <a:ext cx="4973315" cy="969913"/>
          </a:xfrm>
          <a:prstGeom prst="roundRect">
            <a:avLst>
              <a:gd name="adj" fmla="val 19641"/>
            </a:avLst>
          </a:prstGeom>
          <a:solidFill>
            <a:srgbClr val="D6D6D6"/>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lgn="l">
              <a:defRPr sz="3400">
                <a:solidFill>
                  <a:srgbClr val="000000"/>
                </a:solidFill>
                <a:effectLst>
                  <a:outerShdw sx="100000" sy="100000" kx="0" ky="0" algn="b" rotWithShape="0" blurRad="25400" dist="12700" dir="5400000">
                    <a:srgbClr val="000000">
                      <a:alpha val="50000"/>
                    </a:srgbClr>
                  </a:outerShdw>
                </a:effectLst>
                <a:latin typeface="Arial Rounded MT Bold"/>
                <a:ea typeface="Arial Rounded MT Bold"/>
                <a:cs typeface="Arial Rounded MT Bold"/>
                <a:sym typeface="Arial Rounded MT Bold"/>
              </a:defRPr>
            </a:pPr>
            <a:r>
              <a:rPr>
                <a:solidFill>
                  <a:srgbClr val="FF2600"/>
                </a:solidFill>
              </a:rPr>
              <a:t>E</a:t>
            </a:r>
            <a:r>
              <a:t>ffectual grace</a:t>
            </a:r>
          </a:p>
        </p:txBody>
      </p:sp>
      <p:sp>
        <p:nvSpPr>
          <p:cNvPr id="244" name="Shape 244"/>
          <p:cNvSpPr/>
          <p:nvPr/>
        </p:nvSpPr>
        <p:spPr>
          <a:xfrm>
            <a:off x="6832600" y="7924800"/>
            <a:ext cx="5957664" cy="969913"/>
          </a:xfrm>
          <a:prstGeom prst="roundRect">
            <a:avLst>
              <a:gd name="adj" fmla="val 19641"/>
            </a:avLst>
          </a:prstGeom>
          <a:solidFill>
            <a:srgbClr val="D6D6D6"/>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lgn="l">
              <a:defRPr sz="3400">
                <a:solidFill>
                  <a:srgbClr val="000000"/>
                </a:solidFill>
                <a:effectLst>
                  <a:outerShdw sx="100000" sy="100000" kx="0" ky="0" algn="b" rotWithShape="0" blurRad="25400" dist="12700" dir="5400000">
                    <a:srgbClr val="000000">
                      <a:alpha val="50000"/>
                    </a:srgbClr>
                  </a:outerShdw>
                </a:effectLst>
                <a:latin typeface="Arial Rounded MT Bold"/>
                <a:ea typeface="Arial Rounded MT Bold"/>
                <a:cs typeface="Arial Rounded MT Bold"/>
                <a:sym typeface="Arial Rounded MT Bold"/>
              </a:defRPr>
            </a:pPr>
            <a:r>
              <a:rPr>
                <a:solidFill>
                  <a:srgbClr val="FF2600"/>
                </a:solidFill>
              </a:rPr>
              <a:t>P</a:t>
            </a:r>
            <a:r>
              <a:t>reservation of the saints</a:t>
            </a:r>
          </a:p>
        </p:txBody>
      </p:sp>
      <p:sp>
        <p:nvSpPr>
          <p:cNvPr id="245" name="Shape 245"/>
          <p:cNvSpPr/>
          <p:nvPr/>
        </p:nvSpPr>
        <p:spPr>
          <a:xfrm>
            <a:off x="1270000" y="2743200"/>
            <a:ext cx="5081935" cy="969913"/>
          </a:xfrm>
          <a:prstGeom prst="roundRect">
            <a:avLst>
              <a:gd name="adj" fmla="val 19641"/>
            </a:avLst>
          </a:prstGeom>
          <a:solidFill>
            <a:srgbClr val="C0C0C0"/>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lgn="l">
              <a:defRPr sz="3200">
                <a:solidFill>
                  <a:srgbClr val="000000"/>
                </a:solidFill>
                <a:effectLst>
                  <a:outerShdw sx="100000" sy="100000" kx="0" ky="0" algn="b" rotWithShape="0" blurRad="25400" dist="12700" dir="5400000">
                    <a:srgbClr val="000000">
                      <a:alpha val="50000"/>
                    </a:srgbClr>
                  </a:outerShdw>
                </a:effectLst>
                <a:latin typeface="Arial Rounded MT Bold"/>
                <a:ea typeface="Arial Rounded MT Bold"/>
                <a:cs typeface="Arial Rounded MT Bold"/>
                <a:sym typeface="Arial Rounded MT Bold"/>
              </a:defRPr>
            </a:pPr>
            <a:r>
              <a:rPr>
                <a:solidFill>
                  <a:srgbClr val="FF2600"/>
                </a:solidFill>
              </a:rPr>
              <a:t>R</a:t>
            </a:r>
            <a:r>
              <a:t>adical depravity</a:t>
            </a:r>
          </a:p>
        </p:txBody>
      </p:sp>
      <p:sp>
        <p:nvSpPr>
          <p:cNvPr id="246" name="Shape 246"/>
          <p:cNvSpPr/>
          <p:nvPr/>
        </p:nvSpPr>
        <p:spPr>
          <a:xfrm>
            <a:off x="6845324" y="1519821"/>
            <a:ext cx="3131940" cy="76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700">
                <a:solidFill>
                  <a:srgbClr val="945200"/>
                </a:solidFill>
                <a:effectLst>
                  <a:outerShdw sx="100000" sy="100000" kx="0" ky="0" algn="b" rotWithShape="0" blurRad="12700" dist="25400" dir="2400000">
                    <a:srgbClr val="000000"/>
                  </a:outerShdw>
                </a:effectLst>
                <a:latin typeface="Arial Black"/>
                <a:ea typeface="Arial Black"/>
                <a:cs typeface="Arial Black"/>
                <a:sym typeface="Arial Black"/>
              </a:defRPr>
            </a:lvl1pPr>
          </a:lstStyle>
          <a:p>
            <a:pPr/>
            <a:r>
              <a:t>R. C. Sproul</a:t>
            </a:r>
          </a:p>
        </p:txBody>
      </p:sp>
      <p:sp>
        <p:nvSpPr>
          <p:cNvPr id="247" name="Shape 247"/>
          <p:cNvSpPr/>
          <p:nvPr/>
        </p:nvSpPr>
        <p:spPr>
          <a:xfrm>
            <a:off x="1270000" y="4038600"/>
            <a:ext cx="5081935" cy="969913"/>
          </a:xfrm>
          <a:prstGeom prst="roundRect">
            <a:avLst>
              <a:gd name="adj" fmla="val 19641"/>
            </a:avLst>
          </a:prstGeom>
          <a:solidFill>
            <a:srgbClr val="C0C0C0"/>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lgn="l">
              <a:defRPr sz="3200">
                <a:solidFill>
                  <a:srgbClr val="000000"/>
                </a:solidFill>
                <a:effectLst>
                  <a:outerShdw sx="100000" sy="100000" kx="0" ky="0" algn="b" rotWithShape="0" blurRad="25400" dist="12700" dir="5400000">
                    <a:srgbClr val="000000">
                      <a:alpha val="50000"/>
                    </a:srgbClr>
                  </a:outerShdw>
                </a:effectLst>
                <a:latin typeface="Arial Rounded MT Bold"/>
                <a:ea typeface="Arial Rounded MT Bold"/>
                <a:cs typeface="Arial Rounded MT Bold"/>
                <a:sym typeface="Arial Rounded MT Bold"/>
              </a:defRPr>
            </a:pPr>
            <a:r>
              <a:rPr>
                <a:solidFill>
                  <a:srgbClr val="FF2600"/>
                </a:solidFill>
              </a:rPr>
              <a:t>U</a:t>
            </a:r>
            <a:r>
              <a:t>nconditional election</a:t>
            </a:r>
          </a:p>
        </p:txBody>
      </p:sp>
      <p:sp>
        <p:nvSpPr>
          <p:cNvPr id="248" name="Shape 248"/>
          <p:cNvSpPr/>
          <p:nvPr/>
        </p:nvSpPr>
        <p:spPr>
          <a:xfrm>
            <a:off x="1282700" y="5334000"/>
            <a:ext cx="5081935" cy="969913"/>
          </a:xfrm>
          <a:prstGeom prst="roundRect">
            <a:avLst>
              <a:gd name="adj" fmla="val 19641"/>
            </a:avLst>
          </a:prstGeom>
          <a:solidFill>
            <a:srgbClr val="C0C0C0"/>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lgn="l">
              <a:defRPr sz="3200">
                <a:solidFill>
                  <a:srgbClr val="000000"/>
                </a:solidFill>
                <a:effectLst>
                  <a:outerShdw sx="100000" sy="100000" kx="0" ky="0" algn="b" rotWithShape="0" blurRad="25400" dist="12700" dir="5400000">
                    <a:srgbClr val="000000">
                      <a:alpha val="50000"/>
                    </a:srgbClr>
                  </a:outerShdw>
                </a:effectLst>
                <a:latin typeface="Arial Rounded MT Bold"/>
                <a:ea typeface="Arial Rounded MT Bold"/>
                <a:cs typeface="Arial Rounded MT Bold"/>
                <a:sym typeface="Arial Rounded MT Bold"/>
              </a:defRPr>
            </a:pPr>
            <a:r>
              <a:rPr>
                <a:solidFill>
                  <a:srgbClr val="FF2600"/>
                </a:solidFill>
              </a:rPr>
              <a:t>P</a:t>
            </a:r>
            <a:r>
              <a:t>articular redemption</a:t>
            </a:r>
          </a:p>
        </p:txBody>
      </p:sp>
      <p:sp>
        <p:nvSpPr>
          <p:cNvPr id="249" name="Shape 249"/>
          <p:cNvSpPr/>
          <p:nvPr/>
        </p:nvSpPr>
        <p:spPr>
          <a:xfrm>
            <a:off x="1282700" y="6629400"/>
            <a:ext cx="5081935" cy="969913"/>
          </a:xfrm>
          <a:prstGeom prst="roundRect">
            <a:avLst>
              <a:gd name="adj" fmla="val 19641"/>
            </a:avLst>
          </a:prstGeom>
          <a:solidFill>
            <a:srgbClr val="C0C0C0"/>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lgn="l">
              <a:defRPr sz="3200">
                <a:solidFill>
                  <a:srgbClr val="000000"/>
                </a:solidFill>
                <a:effectLst>
                  <a:outerShdw sx="100000" sy="100000" kx="0" ky="0" algn="b" rotWithShape="0" blurRad="25400" dist="12700" dir="5400000">
                    <a:srgbClr val="000000">
                      <a:alpha val="50000"/>
                    </a:srgbClr>
                  </a:outerShdw>
                </a:effectLst>
                <a:latin typeface="Arial Rounded MT Bold"/>
                <a:ea typeface="Arial Rounded MT Bold"/>
                <a:cs typeface="Arial Rounded MT Bold"/>
                <a:sym typeface="Arial Rounded MT Bold"/>
              </a:defRPr>
            </a:pPr>
            <a:r>
              <a:rPr>
                <a:solidFill>
                  <a:srgbClr val="FF2600"/>
                </a:solidFill>
              </a:rPr>
              <a:t>E</a:t>
            </a:r>
            <a:r>
              <a:t>fficacious grace</a:t>
            </a:r>
          </a:p>
        </p:txBody>
      </p:sp>
      <p:sp>
        <p:nvSpPr>
          <p:cNvPr id="250" name="Shape 250"/>
          <p:cNvSpPr/>
          <p:nvPr/>
        </p:nvSpPr>
        <p:spPr>
          <a:xfrm>
            <a:off x="1282700" y="7924800"/>
            <a:ext cx="5081935" cy="969913"/>
          </a:xfrm>
          <a:prstGeom prst="roundRect">
            <a:avLst>
              <a:gd name="adj" fmla="val 19641"/>
            </a:avLst>
          </a:prstGeom>
          <a:solidFill>
            <a:srgbClr val="C0C0C0"/>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lgn="l">
              <a:defRPr sz="3200">
                <a:solidFill>
                  <a:srgbClr val="000000"/>
                </a:solidFill>
                <a:effectLst>
                  <a:outerShdw sx="100000" sy="100000" kx="0" ky="0" algn="b" rotWithShape="0" blurRad="25400" dist="12700" dir="5400000">
                    <a:srgbClr val="000000">
                      <a:alpha val="50000"/>
                    </a:srgbClr>
                  </a:outerShdw>
                </a:effectLst>
                <a:latin typeface="Arial Rounded MT Bold"/>
                <a:ea typeface="Arial Rounded MT Bold"/>
                <a:cs typeface="Arial Rounded MT Bold"/>
                <a:sym typeface="Arial Rounded MT Bold"/>
              </a:defRPr>
            </a:pPr>
            <a:r>
              <a:rPr>
                <a:solidFill>
                  <a:srgbClr val="FF2600"/>
                </a:solidFill>
              </a:rPr>
              <a:t>P</a:t>
            </a:r>
            <a:r>
              <a:t>ersevering grace</a:t>
            </a:r>
          </a:p>
        </p:txBody>
      </p:sp>
      <p:sp>
        <p:nvSpPr>
          <p:cNvPr id="251" name="Shape 251"/>
          <p:cNvSpPr/>
          <p:nvPr/>
        </p:nvSpPr>
        <p:spPr>
          <a:xfrm>
            <a:off x="2793435" y="9875894"/>
            <a:ext cx="8497182" cy="3343785"/>
          </a:xfrm>
          <a:prstGeom prst="rect">
            <a:avLst/>
          </a:prstGeom>
          <a:solidFill>
            <a:srgbClr val="FFFC79"/>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nSpc>
                <a:spcPct val="90000"/>
              </a:lnSpc>
              <a:defRPr b="1" sz="2800">
                <a:solidFill>
                  <a:srgbClr val="000000"/>
                </a:solidFill>
              </a:defRPr>
            </a:pPr>
            <a:r>
              <a:t>“It’s important to note and clarify here, the five points of Calvinism were not originally meant to be a full summary of Calvinism, but merely specific responses to specific points of Arminianism. Also, the five responses to the Remonstrants were not organized into the acrostic </a:t>
            </a:r>
            <a:r>
              <a:rPr i="1"/>
              <a:t>TULIP</a:t>
            </a:r>
            <a:r>
              <a:t> until the early 20th century (obviously, as the original discussion was not in English.)”</a:t>
            </a:r>
          </a:p>
        </p:txBody>
      </p:sp>
      <p:sp>
        <p:nvSpPr>
          <p:cNvPr id="252" name="Shape 252"/>
          <p:cNvSpPr/>
          <p:nvPr/>
        </p:nvSpPr>
        <p:spPr>
          <a:xfrm>
            <a:off x="1228759" y="1519821"/>
            <a:ext cx="3884514" cy="76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700">
                <a:solidFill>
                  <a:srgbClr val="945200"/>
                </a:solidFill>
                <a:effectLst>
                  <a:outerShdw sx="100000" sy="100000" kx="0" ky="0" algn="b" rotWithShape="0" blurRad="12700" dist="25400" dir="2400000">
                    <a:srgbClr val="000000"/>
                  </a:outerShdw>
                </a:effectLst>
                <a:latin typeface="Arial Black"/>
                <a:ea typeface="Arial Black"/>
                <a:cs typeface="Arial Black"/>
                <a:sym typeface="Arial Black"/>
              </a:defRPr>
            </a:lvl1pPr>
          </a:lstStyle>
          <a:p>
            <a:pPr/>
            <a:r>
              <a:t>Boice &amp; Ryken</a:t>
            </a:r>
          </a:p>
        </p:txBody>
      </p:sp>
      <p:sp>
        <p:nvSpPr>
          <p:cNvPr id="253" name="Shape 253"/>
          <p:cNvSpPr/>
          <p:nvPr/>
        </p:nvSpPr>
        <p:spPr>
          <a:xfrm>
            <a:off x="7543800" y="2743200"/>
            <a:ext cx="5081935" cy="969913"/>
          </a:xfrm>
          <a:prstGeom prst="roundRect">
            <a:avLst>
              <a:gd name="adj" fmla="val 19641"/>
            </a:avLst>
          </a:prstGeom>
          <a:solidFill>
            <a:srgbClr val="C0C0C0"/>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lgn="l">
              <a:defRPr sz="3200">
                <a:solidFill>
                  <a:srgbClr val="000000"/>
                </a:solidFill>
                <a:effectLst>
                  <a:outerShdw sx="100000" sy="100000" kx="0" ky="0" algn="b" rotWithShape="0" blurRad="25400" dist="12700" dir="5400000">
                    <a:srgbClr val="000000">
                      <a:alpha val="50000"/>
                    </a:srgbClr>
                  </a:outerShdw>
                </a:effectLst>
                <a:latin typeface="Arial Rounded MT Bold"/>
                <a:ea typeface="Arial Rounded MT Bold"/>
                <a:cs typeface="Arial Rounded MT Bold"/>
                <a:sym typeface="Arial Rounded MT Bold"/>
              </a:defRPr>
            </a:pPr>
            <a:r>
              <a:rPr>
                <a:solidFill>
                  <a:srgbClr val="FF2600"/>
                </a:solidFill>
              </a:rPr>
              <a:t>R</a:t>
            </a:r>
            <a:r>
              <a:t>adical depravity</a:t>
            </a:r>
          </a:p>
        </p:txBody>
      </p:sp>
      <p:sp>
        <p:nvSpPr>
          <p:cNvPr id="254" name="Shape 254"/>
          <p:cNvSpPr/>
          <p:nvPr/>
        </p:nvSpPr>
        <p:spPr>
          <a:xfrm>
            <a:off x="7543800" y="4038600"/>
            <a:ext cx="5081935" cy="969913"/>
          </a:xfrm>
          <a:prstGeom prst="roundRect">
            <a:avLst>
              <a:gd name="adj" fmla="val 19641"/>
            </a:avLst>
          </a:prstGeom>
          <a:solidFill>
            <a:srgbClr val="C0C0C0"/>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lgn="l">
              <a:defRPr sz="3200">
                <a:solidFill>
                  <a:srgbClr val="000000"/>
                </a:solidFill>
                <a:effectLst>
                  <a:outerShdw sx="100000" sy="100000" kx="0" ky="0" algn="b" rotWithShape="0" blurRad="25400" dist="12700" dir="5400000">
                    <a:srgbClr val="000000">
                      <a:alpha val="50000"/>
                    </a:srgbClr>
                  </a:outerShdw>
                </a:effectLst>
                <a:latin typeface="Arial Rounded MT Bold"/>
                <a:ea typeface="Arial Rounded MT Bold"/>
                <a:cs typeface="Arial Rounded MT Bold"/>
                <a:sym typeface="Arial Rounded MT Bold"/>
              </a:defRPr>
            </a:pPr>
            <a:r>
              <a:rPr>
                <a:solidFill>
                  <a:srgbClr val="FF2600"/>
                </a:solidFill>
              </a:rPr>
              <a:t>O</a:t>
            </a:r>
            <a:r>
              <a:t>vercoming grace</a:t>
            </a:r>
          </a:p>
        </p:txBody>
      </p:sp>
      <p:sp>
        <p:nvSpPr>
          <p:cNvPr id="255" name="Shape 255"/>
          <p:cNvSpPr/>
          <p:nvPr/>
        </p:nvSpPr>
        <p:spPr>
          <a:xfrm>
            <a:off x="7556500" y="5334000"/>
            <a:ext cx="5081935" cy="969913"/>
          </a:xfrm>
          <a:prstGeom prst="roundRect">
            <a:avLst>
              <a:gd name="adj" fmla="val 19641"/>
            </a:avLst>
          </a:prstGeom>
          <a:solidFill>
            <a:srgbClr val="C0C0C0"/>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lgn="l">
              <a:defRPr sz="3200">
                <a:solidFill>
                  <a:srgbClr val="000000"/>
                </a:solidFill>
                <a:effectLst>
                  <a:outerShdw sx="100000" sy="100000" kx="0" ky="0" algn="b" rotWithShape="0" blurRad="25400" dist="12700" dir="5400000">
                    <a:srgbClr val="000000">
                      <a:alpha val="50000"/>
                    </a:srgbClr>
                  </a:outerShdw>
                </a:effectLst>
                <a:latin typeface="Arial Rounded MT Bold"/>
                <a:ea typeface="Arial Rounded MT Bold"/>
                <a:cs typeface="Arial Rounded MT Bold"/>
                <a:sym typeface="Arial Rounded MT Bold"/>
              </a:defRPr>
            </a:pPr>
            <a:r>
              <a:rPr>
                <a:solidFill>
                  <a:srgbClr val="FF2600"/>
                </a:solidFill>
              </a:rPr>
              <a:t>S</a:t>
            </a:r>
            <a:r>
              <a:t>overeign election</a:t>
            </a:r>
          </a:p>
        </p:txBody>
      </p:sp>
      <p:sp>
        <p:nvSpPr>
          <p:cNvPr id="256" name="Shape 256"/>
          <p:cNvSpPr/>
          <p:nvPr/>
        </p:nvSpPr>
        <p:spPr>
          <a:xfrm>
            <a:off x="7556500" y="6629400"/>
            <a:ext cx="5081935" cy="969913"/>
          </a:xfrm>
          <a:prstGeom prst="roundRect">
            <a:avLst>
              <a:gd name="adj" fmla="val 19641"/>
            </a:avLst>
          </a:prstGeom>
          <a:solidFill>
            <a:srgbClr val="C0C0C0"/>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lgn="l">
              <a:defRPr sz="3200">
                <a:solidFill>
                  <a:srgbClr val="000000"/>
                </a:solidFill>
                <a:effectLst>
                  <a:outerShdw sx="100000" sy="100000" kx="0" ky="0" algn="b" rotWithShape="0" blurRad="25400" dist="12700" dir="5400000">
                    <a:srgbClr val="000000">
                      <a:alpha val="50000"/>
                    </a:srgbClr>
                  </a:outerShdw>
                </a:effectLst>
                <a:latin typeface="Arial Rounded MT Bold"/>
                <a:ea typeface="Arial Rounded MT Bold"/>
                <a:cs typeface="Arial Rounded MT Bold"/>
                <a:sym typeface="Arial Rounded MT Bold"/>
              </a:defRPr>
            </a:pPr>
            <a:r>
              <a:rPr>
                <a:solidFill>
                  <a:srgbClr val="FF2600"/>
                </a:solidFill>
              </a:rPr>
              <a:t>E</a:t>
            </a:r>
            <a:r>
              <a:t>ternal life</a:t>
            </a:r>
          </a:p>
        </p:txBody>
      </p:sp>
      <p:sp>
        <p:nvSpPr>
          <p:cNvPr id="257" name="Shape 257"/>
          <p:cNvSpPr/>
          <p:nvPr/>
        </p:nvSpPr>
        <p:spPr>
          <a:xfrm>
            <a:off x="7556500" y="7924800"/>
            <a:ext cx="5081935" cy="969913"/>
          </a:xfrm>
          <a:prstGeom prst="roundRect">
            <a:avLst>
              <a:gd name="adj" fmla="val 19641"/>
            </a:avLst>
          </a:prstGeom>
          <a:solidFill>
            <a:srgbClr val="C0C0C0"/>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lgn="l">
              <a:defRPr sz="3200">
                <a:solidFill>
                  <a:srgbClr val="FF2600"/>
                </a:solidFill>
                <a:effectLst>
                  <a:outerShdw sx="100000" sy="100000" kx="0" ky="0" algn="b" rotWithShape="0" blurRad="25400" dist="12700" dir="5400000">
                    <a:srgbClr val="000000">
                      <a:alpha val="50000"/>
                    </a:srgbClr>
                  </a:outerShdw>
                </a:effectLst>
                <a:latin typeface="Arial Rounded MT Bold"/>
                <a:ea typeface="Arial Rounded MT Bold"/>
                <a:cs typeface="Arial Rounded MT Bold"/>
                <a:sym typeface="Arial Rounded MT Bold"/>
              </a:defRPr>
            </a:pPr>
            <a:r>
              <a:t>S</a:t>
            </a:r>
            <a:r>
              <a:rPr>
                <a:solidFill>
                  <a:srgbClr val="000000"/>
                </a:solidFill>
              </a:rPr>
              <a:t>ingular redemption</a:t>
            </a:r>
          </a:p>
        </p:txBody>
      </p:sp>
      <p:sp>
        <p:nvSpPr>
          <p:cNvPr id="258" name="Shape 258"/>
          <p:cNvSpPr/>
          <p:nvPr/>
        </p:nvSpPr>
        <p:spPr>
          <a:xfrm>
            <a:off x="7523041" y="1519821"/>
            <a:ext cx="4224549" cy="76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700">
                <a:solidFill>
                  <a:srgbClr val="945200"/>
                </a:solidFill>
                <a:effectLst>
                  <a:outerShdw sx="100000" sy="100000" kx="0" ky="0" algn="b" rotWithShape="0" blurRad="12700" dist="25400" dir="2400000">
                    <a:srgbClr val="000000"/>
                  </a:outerShdw>
                </a:effectLst>
                <a:latin typeface="Arial Black"/>
                <a:ea typeface="Arial Black"/>
                <a:cs typeface="Arial Black"/>
                <a:sym typeface="Arial Black"/>
              </a:defRPr>
            </a:lvl1pPr>
          </a:lstStyle>
          <a:p>
            <a:pPr/>
            <a:r>
              <a:t>Timothy George</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xit" nodeType="afterEffect" presetID="9" grpId="1" fill="hold">
                                  <p:stCondLst>
                                    <p:cond delay="0"/>
                                  </p:stCondLst>
                                  <p:iterate type="el" backwards="0">
                                    <p:tmAbs val="0"/>
                                  </p:iterate>
                                  <p:childTnLst>
                                    <p:animEffect filter="dissolve" transition="out">
                                      <p:cBhvr>
                                        <p:cTn id="6" dur="1500" fill="hold"/>
                                        <p:tgtEl>
                                          <p:spTgt spid="252"/>
                                        </p:tgtEl>
                                      </p:cBhvr>
                                    </p:animEffect>
                                    <p:set>
                                      <p:cBhvr>
                                        <p:cTn id="7" fill="hold">
                                          <p:stCondLst>
                                            <p:cond delay="1499"/>
                                          </p:stCondLst>
                                        </p:cTn>
                                        <p:tgtEl>
                                          <p:spTgt spid="252"/>
                                        </p:tgtEl>
                                        <p:attrNameLst>
                                          <p:attrName>style.visibility</p:attrName>
                                        </p:attrNameLst>
                                      </p:cBhvr>
                                      <p:to>
                                        <p:strVal val="hidden"/>
                                      </p:to>
                                    </p:set>
                                  </p:childTnLst>
                                </p:cTn>
                              </p:par>
                            </p:childTnLst>
                          </p:cTn>
                        </p:par>
                        <p:par>
                          <p:cTn id="8" fill="hold">
                            <p:stCondLst>
                              <p:cond delay="1500"/>
                            </p:stCondLst>
                            <p:childTnLst>
                              <p:par>
                                <p:cTn id="9" presetClass="exit" nodeType="afterEffect" presetID="9" grpId="2" fill="hold">
                                  <p:stCondLst>
                                    <p:cond delay="0"/>
                                  </p:stCondLst>
                                  <p:iterate type="el" backwards="0">
                                    <p:tmAbs val="0"/>
                                  </p:iterate>
                                  <p:childTnLst>
                                    <p:animEffect filter="dissolve" transition="out">
                                      <p:cBhvr>
                                        <p:cTn id="10" dur="1500" fill="hold"/>
                                        <p:tgtEl>
                                          <p:spTgt spid="245"/>
                                        </p:tgtEl>
                                      </p:cBhvr>
                                    </p:animEffect>
                                    <p:set>
                                      <p:cBhvr>
                                        <p:cTn id="11" fill="hold">
                                          <p:stCondLst>
                                            <p:cond delay="1499"/>
                                          </p:stCondLst>
                                        </p:cTn>
                                        <p:tgtEl>
                                          <p:spTgt spid="245"/>
                                        </p:tgtEl>
                                        <p:attrNameLst>
                                          <p:attrName>style.visibility</p:attrName>
                                        </p:attrNameLst>
                                      </p:cBhvr>
                                      <p:to>
                                        <p:strVal val="hidden"/>
                                      </p:to>
                                    </p:set>
                                  </p:childTnLst>
                                </p:cTn>
                              </p:par>
                            </p:childTnLst>
                          </p:cTn>
                        </p:par>
                        <p:par>
                          <p:cTn id="12" fill="hold">
                            <p:stCondLst>
                              <p:cond delay="3000"/>
                            </p:stCondLst>
                            <p:childTnLst>
                              <p:par>
                                <p:cTn id="13" presetClass="exit" nodeType="afterEffect" presetID="9" grpId="3" fill="hold">
                                  <p:stCondLst>
                                    <p:cond delay="0"/>
                                  </p:stCondLst>
                                  <p:iterate type="el" backwards="0">
                                    <p:tmAbs val="0"/>
                                  </p:iterate>
                                  <p:childTnLst>
                                    <p:animEffect filter="dissolve" transition="out">
                                      <p:cBhvr>
                                        <p:cTn id="14" dur="1500" fill="hold"/>
                                        <p:tgtEl>
                                          <p:spTgt spid="247"/>
                                        </p:tgtEl>
                                      </p:cBhvr>
                                    </p:animEffect>
                                    <p:set>
                                      <p:cBhvr>
                                        <p:cTn id="15" fill="hold">
                                          <p:stCondLst>
                                            <p:cond delay="1499"/>
                                          </p:stCondLst>
                                        </p:cTn>
                                        <p:tgtEl>
                                          <p:spTgt spid="247"/>
                                        </p:tgtEl>
                                        <p:attrNameLst>
                                          <p:attrName>style.visibility</p:attrName>
                                        </p:attrNameLst>
                                      </p:cBhvr>
                                      <p:to>
                                        <p:strVal val="hidden"/>
                                      </p:to>
                                    </p:set>
                                  </p:childTnLst>
                                </p:cTn>
                              </p:par>
                            </p:childTnLst>
                          </p:cTn>
                        </p:par>
                        <p:par>
                          <p:cTn id="16" fill="hold">
                            <p:stCondLst>
                              <p:cond delay="4500"/>
                            </p:stCondLst>
                            <p:childTnLst>
                              <p:par>
                                <p:cTn id="17" presetClass="exit" nodeType="afterEffect" presetID="9" grpId="4" fill="hold">
                                  <p:stCondLst>
                                    <p:cond delay="0"/>
                                  </p:stCondLst>
                                  <p:iterate type="el" backwards="0">
                                    <p:tmAbs val="0"/>
                                  </p:iterate>
                                  <p:childTnLst>
                                    <p:animEffect filter="dissolve" transition="out">
                                      <p:cBhvr>
                                        <p:cTn id="18" dur="1500" fill="hold"/>
                                        <p:tgtEl>
                                          <p:spTgt spid="248"/>
                                        </p:tgtEl>
                                      </p:cBhvr>
                                    </p:animEffect>
                                    <p:set>
                                      <p:cBhvr>
                                        <p:cTn id="19" fill="hold">
                                          <p:stCondLst>
                                            <p:cond delay="1499"/>
                                          </p:stCondLst>
                                        </p:cTn>
                                        <p:tgtEl>
                                          <p:spTgt spid="248"/>
                                        </p:tgtEl>
                                        <p:attrNameLst>
                                          <p:attrName>style.visibility</p:attrName>
                                        </p:attrNameLst>
                                      </p:cBhvr>
                                      <p:to>
                                        <p:strVal val="hidden"/>
                                      </p:to>
                                    </p:set>
                                  </p:childTnLst>
                                </p:cTn>
                              </p:par>
                            </p:childTnLst>
                          </p:cTn>
                        </p:par>
                        <p:par>
                          <p:cTn id="20" fill="hold">
                            <p:stCondLst>
                              <p:cond delay="6000"/>
                            </p:stCondLst>
                            <p:childTnLst>
                              <p:par>
                                <p:cTn id="21" presetClass="exit" nodeType="afterEffect" presetID="9" grpId="5" fill="hold">
                                  <p:stCondLst>
                                    <p:cond delay="0"/>
                                  </p:stCondLst>
                                  <p:iterate type="el" backwards="0">
                                    <p:tmAbs val="0"/>
                                  </p:iterate>
                                  <p:childTnLst>
                                    <p:animEffect filter="dissolve" transition="out">
                                      <p:cBhvr>
                                        <p:cTn id="22" dur="1500" fill="hold"/>
                                        <p:tgtEl>
                                          <p:spTgt spid="249"/>
                                        </p:tgtEl>
                                      </p:cBhvr>
                                    </p:animEffect>
                                    <p:set>
                                      <p:cBhvr>
                                        <p:cTn id="23" fill="hold">
                                          <p:stCondLst>
                                            <p:cond delay="1499"/>
                                          </p:stCondLst>
                                        </p:cTn>
                                        <p:tgtEl>
                                          <p:spTgt spid="249"/>
                                        </p:tgtEl>
                                        <p:attrNameLst>
                                          <p:attrName>style.visibility</p:attrName>
                                        </p:attrNameLst>
                                      </p:cBhvr>
                                      <p:to>
                                        <p:strVal val="hidden"/>
                                      </p:to>
                                    </p:set>
                                  </p:childTnLst>
                                </p:cTn>
                              </p:par>
                            </p:childTnLst>
                          </p:cTn>
                        </p:par>
                        <p:par>
                          <p:cTn id="24" fill="hold">
                            <p:stCondLst>
                              <p:cond delay="7500"/>
                            </p:stCondLst>
                            <p:childTnLst>
                              <p:par>
                                <p:cTn id="25" presetClass="exit" nodeType="afterEffect" presetID="9" grpId="6" fill="hold">
                                  <p:stCondLst>
                                    <p:cond delay="0"/>
                                  </p:stCondLst>
                                  <p:iterate type="el" backwards="0">
                                    <p:tmAbs val="0"/>
                                  </p:iterate>
                                  <p:childTnLst>
                                    <p:animEffect filter="dissolve" transition="out">
                                      <p:cBhvr>
                                        <p:cTn id="26" dur="1500" fill="hold"/>
                                        <p:tgtEl>
                                          <p:spTgt spid="250"/>
                                        </p:tgtEl>
                                      </p:cBhvr>
                                    </p:animEffect>
                                    <p:set>
                                      <p:cBhvr>
                                        <p:cTn id="27" fill="hold">
                                          <p:stCondLst>
                                            <p:cond delay="1499"/>
                                          </p:stCondLst>
                                        </p:cTn>
                                        <p:tgtEl>
                                          <p:spTgt spid="250"/>
                                        </p:tgtEl>
                                        <p:attrNameLst>
                                          <p:attrName>style.visibility</p:attrName>
                                        </p:attrNameLst>
                                      </p:cBhvr>
                                      <p:to>
                                        <p:strVal val="hidden"/>
                                      </p:to>
                                    </p:set>
                                  </p:childTnLst>
                                </p:cTn>
                              </p:par>
                            </p:childTnLst>
                          </p:cTn>
                        </p:par>
                        <p:par>
                          <p:cTn id="28" fill="hold">
                            <p:stCondLst>
                              <p:cond delay="0"/>
                            </p:stCondLst>
                            <p:childTnLst>
                              <p:par>
                                <p:cTn id="29" presetClass="path" nodeType="afterEffect" presetSubtype="0" presetID="-1" grpId="7" accel="50000" decel="50000" fill="hold">
                                  <p:stCondLst>
                                    <p:cond delay="0"/>
                                  </p:stCondLst>
                                  <p:childTnLst>
                                    <p:animMotion path="M 0.000000 0.000000 L -0.430752 0.000092" origin="layout" pathEditMode="relative">
                                      <p:cBhvr>
                                        <p:cTn id="30" dur="1000" fill="hold"/>
                                        <p:tgtEl>
                                          <p:spTgt spid="246"/>
                                        </p:tgtEl>
                                        <p:attrNameLst>
                                          <p:attrName>ppt_x</p:attrName>
                                          <p:attrName>ppt_y</p:attrName>
                                        </p:attrNameLst>
                                      </p:cBhvr>
                                    </p:animMotion>
                                  </p:childTnLst>
                                </p:cTn>
                              </p:par>
                            </p:childTnLst>
                          </p:cTn>
                        </p:par>
                        <p:par>
                          <p:cTn id="31" fill="hold">
                            <p:stCondLst>
                              <p:cond delay="0"/>
                            </p:stCondLst>
                            <p:childTnLst>
                              <p:par>
                                <p:cTn id="32" presetClass="path" nodeType="withEffect" presetSubtype="0" presetID="-1" grpId="8" accel="50000" decel="50000" fill="hold">
                                  <p:stCondLst>
                                    <p:cond delay="0"/>
                                  </p:stCondLst>
                                  <p:childTnLst>
                                    <p:animMotion path="M 0.000000 0.000000 L -0.425690 0.002268" origin="layout" pathEditMode="relative">
                                      <p:cBhvr>
                                        <p:cTn id="33" dur="1000" fill="hold"/>
                                        <p:tgtEl>
                                          <p:spTgt spid="240"/>
                                        </p:tgtEl>
                                        <p:attrNameLst>
                                          <p:attrName>ppt_x</p:attrName>
                                          <p:attrName>ppt_y</p:attrName>
                                        </p:attrNameLst>
                                      </p:cBhvr>
                                    </p:animMotion>
                                  </p:childTnLst>
                                </p:cTn>
                              </p:par>
                            </p:childTnLst>
                          </p:cTn>
                        </p:par>
                        <p:par>
                          <p:cTn id="34" fill="hold">
                            <p:stCondLst>
                              <p:cond delay="0"/>
                            </p:stCondLst>
                            <p:childTnLst>
                              <p:par>
                                <p:cTn id="35" presetClass="path" nodeType="withEffect" presetSubtype="0" presetID="-1" grpId="9" accel="50000" decel="50000" fill="hold">
                                  <p:stCondLst>
                                    <p:cond delay="0"/>
                                  </p:stCondLst>
                                  <p:childTnLst>
                                    <p:animMotion path="M 0.000000 0.000000 L -0.426844 0.002899" origin="layout" pathEditMode="relative">
                                      <p:cBhvr>
                                        <p:cTn id="36" dur="1000" fill="hold"/>
                                        <p:tgtEl>
                                          <p:spTgt spid="241"/>
                                        </p:tgtEl>
                                        <p:attrNameLst>
                                          <p:attrName>ppt_x</p:attrName>
                                          <p:attrName>ppt_y</p:attrName>
                                        </p:attrNameLst>
                                      </p:cBhvr>
                                    </p:animMotion>
                                  </p:childTnLst>
                                </p:cTn>
                              </p:par>
                            </p:childTnLst>
                          </p:cTn>
                        </p:par>
                        <p:par>
                          <p:cTn id="37" fill="hold">
                            <p:stCondLst>
                              <p:cond delay="0"/>
                            </p:stCondLst>
                            <p:childTnLst>
                              <p:par>
                                <p:cTn id="38" presetClass="path" nodeType="withEffect" presetSubtype="0" presetID="-1" grpId="10" accel="50000" decel="50000" fill="hold">
                                  <p:stCondLst>
                                    <p:cond delay="0"/>
                                  </p:stCondLst>
                                  <p:childTnLst>
                                    <p:animMotion path="M 0.000000 0.000000 L -0.427317 0.002569" origin="layout" pathEditMode="relative">
                                      <p:cBhvr>
                                        <p:cTn id="39" dur="1000" fill="hold"/>
                                        <p:tgtEl>
                                          <p:spTgt spid="242"/>
                                        </p:tgtEl>
                                        <p:attrNameLst>
                                          <p:attrName>ppt_x</p:attrName>
                                          <p:attrName>ppt_y</p:attrName>
                                        </p:attrNameLst>
                                      </p:cBhvr>
                                    </p:animMotion>
                                  </p:childTnLst>
                                </p:cTn>
                              </p:par>
                            </p:childTnLst>
                          </p:cTn>
                        </p:par>
                        <p:par>
                          <p:cTn id="40" fill="hold">
                            <p:stCondLst>
                              <p:cond delay="0"/>
                            </p:stCondLst>
                            <p:childTnLst>
                              <p:par>
                                <p:cTn id="41" presetClass="path" nodeType="withEffect" presetSubtype="0" presetID="-1" grpId="11" accel="50000" decel="50000" fill="hold">
                                  <p:stCondLst>
                                    <p:cond delay="0"/>
                                  </p:stCondLst>
                                  <p:childTnLst>
                                    <p:animMotion path="M 0.000000 0.000000 L -0.427210 0.000336" origin="layout" pathEditMode="relative">
                                      <p:cBhvr>
                                        <p:cTn id="42" dur="1000" fill="hold"/>
                                        <p:tgtEl>
                                          <p:spTgt spid="243"/>
                                        </p:tgtEl>
                                        <p:attrNameLst>
                                          <p:attrName>ppt_x</p:attrName>
                                          <p:attrName>ppt_y</p:attrName>
                                        </p:attrNameLst>
                                      </p:cBhvr>
                                    </p:animMotion>
                                  </p:childTnLst>
                                </p:cTn>
                              </p:par>
                            </p:childTnLst>
                          </p:cTn>
                        </p:par>
                        <p:par>
                          <p:cTn id="43" fill="hold">
                            <p:stCondLst>
                              <p:cond delay="0"/>
                            </p:stCondLst>
                            <p:childTnLst>
                              <p:par>
                                <p:cTn id="44" presetClass="path" nodeType="withEffect" presetSubtype="0" presetID="-1" grpId="12" accel="50000" decel="50000" fill="hold">
                                  <p:stCondLst>
                                    <p:cond delay="0"/>
                                  </p:stCondLst>
                                  <p:childTnLst>
                                    <p:animMotion path="M 0.000000 0.000000 L -0.424992 0.001933" origin="layout" pathEditMode="relative">
                                      <p:cBhvr>
                                        <p:cTn id="45" dur="1000" fill="hold"/>
                                        <p:tgtEl>
                                          <p:spTgt spid="244"/>
                                        </p:tgtEl>
                                        <p:attrNameLst>
                                          <p:attrName>ppt_x</p:attrName>
                                          <p:attrName>ppt_y</p:attrName>
                                        </p:attrNameLst>
                                      </p:cBhvr>
                                    </p:animMotion>
                                  </p:childTnLst>
                                </p:cTn>
                              </p:par>
                            </p:childTnLst>
                          </p:cTn>
                        </p:par>
                        <p:par>
                          <p:cTn id="46" fill="hold">
                            <p:stCondLst>
                              <p:cond delay="1000"/>
                            </p:stCondLst>
                            <p:childTnLst>
                              <p:par>
                                <p:cTn id="47" presetClass="entr" nodeType="afterEffect" presetSubtype="10" presetID="19" grpId="13" fill="hold">
                                  <p:stCondLst>
                                    <p:cond delay="0"/>
                                  </p:stCondLst>
                                  <p:iterate type="lt" backwards="0">
                                    <p:tmAbs val="0"/>
                                  </p:iterate>
                                  <p:childTnLst>
                                    <p:set>
                                      <p:cBhvr>
                                        <p:cTn id="48" fill="hold"/>
                                        <p:tgtEl>
                                          <p:spTgt spid="258"/>
                                        </p:tgtEl>
                                        <p:attrNameLst>
                                          <p:attrName>style.visibility</p:attrName>
                                        </p:attrNameLst>
                                      </p:cBhvr>
                                      <p:to>
                                        <p:strVal val="visible"/>
                                      </p:to>
                                    </p:set>
                                    <p:anim calcmode="lin" valueType="num">
                                      <p:cBhvr>
                                        <p:cTn id="49" dur="1000" fill="hold"/>
                                        <p:tgtEl>
                                          <p:spTgt spid="258"/>
                                        </p:tgtEl>
                                        <p:attrNameLst>
                                          <p:attrName>ppt_w</p:attrName>
                                        </p:attrNameLst>
                                      </p:cBhvr>
                                      <p:tavLst>
                                        <p:tav tm="0" fmla="#ppt_w*sin(2.5*pi*$)">
                                          <p:val>
                                            <p:fltVal val="0"/>
                                          </p:val>
                                        </p:tav>
                                        <p:tav tm="100000">
                                          <p:val>
                                            <p:fltVal val="1"/>
                                          </p:val>
                                        </p:tav>
                                      </p:tavLst>
                                    </p:anim>
                                    <p:anim calcmode="lin" valueType="num">
                                      <p:cBhvr>
                                        <p:cTn id="50" dur="1000" fill="hold"/>
                                        <p:tgtEl>
                                          <p:spTgt spid="258"/>
                                        </p:tgtEl>
                                        <p:attrNameLst>
                                          <p:attrName>ppt_h</p:attrName>
                                        </p:attrNameLst>
                                      </p:cBhvr>
                                      <p:tavLst>
                                        <p:tav tm="0">
                                          <p:val>
                                            <p:strVal val="#ppt_h"/>
                                          </p:val>
                                        </p:tav>
                                        <p:tav tm="100000">
                                          <p:val>
                                            <p:strVal val="#ppt_h"/>
                                          </p:val>
                                        </p:tav>
                                      </p:tavLst>
                                    </p:anim>
                                  </p:childTnLst>
                                </p:cTn>
                              </p:par>
                            </p:childTnLst>
                          </p:cTn>
                        </p:par>
                        <p:par>
                          <p:cTn id="51" fill="hold">
                            <p:stCondLst>
                              <p:cond delay="2000"/>
                            </p:stCondLst>
                            <p:childTnLst>
                              <p:par>
                                <p:cTn id="52" presetClass="entr" nodeType="afterEffect" presetSubtype="2" presetID="22" grpId="14" fill="hold">
                                  <p:stCondLst>
                                    <p:cond delay="0"/>
                                  </p:stCondLst>
                                  <p:iterate type="el" backwards="0">
                                    <p:tmAbs val="0"/>
                                  </p:iterate>
                                  <p:childTnLst>
                                    <p:set>
                                      <p:cBhvr>
                                        <p:cTn id="53" fill="hold"/>
                                        <p:tgtEl>
                                          <p:spTgt spid="253"/>
                                        </p:tgtEl>
                                        <p:attrNameLst>
                                          <p:attrName>style.visibility</p:attrName>
                                        </p:attrNameLst>
                                      </p:cBhvr>
                                      <p:to>
                                        <p:strVal val="visible"/>
                                      </p:to>
                                    </p:set>
                                    <p:animEffect filter="wipe(right)" transition="in">
                                      <p:cBhvr>
                                        <p:cTn id="54" dur="1500"/>
                                        <p:tgtEl>
                                          <p:spTgt spid="253"/>
                                        </p:tgtEl>
                                      </p:cBhvr>
                                    </p:animEffect>
                                  </p:childTnLst>
                                </p:cTn>
                              </p:par>
                            </p:childTnLst>
                          </p:cTn>
                        </p:par>
                        <p:par>
                          <p:cTn id="55" fill="hold">
                            <p:stCondLst>
                              <p:cond delay="3500"/>
                            </p:stCondLst>
                            <p:childTnLst>
                              <p:par>
                                <p:cTn id="56" presetClass="entr" nodeType="afterEffect" presetSubtype="2" presetID="22" grpId="15" fill="hold">
                                  <p:stCondLst>
                                    <p:cond delay="0"/>
                                  </p:stCondLst>
                                  <p:iterate type="el" backwards="0">
                                    <p:tmAbs val="0"/>
                                  </p:iterate>
                                  <p:childTnLst>
                                    <p:set>
                                      <p:cBhvr>
                                        <p:cTn id="57" fill="hold"/>
                                        <p:tgtEl>
                                          <p:spTgt spid="254"/>
                                        </p:tgtEl>
                                        <p:attrNameLst>
                                          <p:attrName>style.visibility</p:attrName>
                                        </p:attrNameLst>
                                      </p:cBhvr>
                                      <p:to>
                                        <p:strVal val="visible"/>
                                      </p:to>
                                    </p:set>
                                    <p:animEffect filter="wipe(right)" transition="in">
                                      <p:cBhvr>
                                        <p:cTn id="58" dur="1500"/>
                                        <p:tgtEl>
                                          <p:spTgt spid="254"/>
                                        </p:tgtEl>
                                      </p:cBhvr>
                                    </p:animEffect>
                                  </p:childTnLst>
                                </p:cTn>
                              </p:par>
                            </p:childTnLst>
                          </p:cTn>
                        </p:par>
                        <p:par>
                          <p:cTn id="59" fill="hold">
                            <p:stCondLst>
                              <p:cond delay="5000"/>
                            </p:stCondLst>
                            <p:childTnLst>
                              <p:par>
                                <p:cTn id="60" presetClass="entr" nodeType="afterEffect" presetSubtype="2" presetID="22" grpId="16" fill="hold">
                                  <p:stCondLst>
                                    <p:cond delay="0"/>
                                  </p:stCondLst>
                                  <p:iterate type="el" backwards="0">
                                    <p:tmAbs val="0"/>
                                  </p:iterate>
                                  <p:childTnLst>
                                    <p:set>
                                      <p:cBhvr>
                                        <p:cTn id="61" fill="hold"/>
                                        <p:tgtEl>
                                          <p:spTgt spid="255"/>
                                        </p:tgtEl>
                                        <p:attrNameLst>
                                          <p:attrName>style.visibility</p:attrName>
                                        </p:attrNameLst>
                                      </p:cBhvr>
                                      <p:to>
                                        <p:strVal val="visible"/>
                                      </p:to>
                                    </p:set>
                                    <p:animEffect filter="wipe(right)" transition="in">
                                      <p:cBhvr>
                                        <p:cTn id="62" dur="1500"/>
                                        <p:tgtEl>
                                          <p:spTgt spid="255"/>
                                        </p:tgtEl>
                                      </p:cBhvr>
                                    </p:animEffect>
                                  </p:childTnLst>
                                </p:cTn>
                              </p:par>
                            </p:childTnLst>
                          </p:cTn>
                        </p:par>
                        <p:par>
                          <p:cTn id="63" fill="hold">
                            <p:stCondLst>
                              <p:cond delay="6500"/>
                            </p:stCondLst>
                            <p:childTnLst>
                              <p:par>
                                <p:cTn id="64" presetClass="entr" nodeType="afterEffect" presetSubtype="2" presetID="22" grpId="17" fill="hold">
                                  <p:stCondLst>
                                    <p:cond delay="0"/>
                                  </p:stCondLst>
                                  <p:iterate type="el" backwards="0">
                                    <p:tmAbs val="0"/>
                                  </p:iterate>
                                  <p:childTnLst>
                                    <p:set>
                                      <p:cBhvr>
                                        <p:cTn id="65" fill="hold"/>
                                        <p:tgtEl>
                                          <p:spTgt spid="256"/>
                                        </p:tgtEl>
                                        <p:attrNameLst>
                                          <p:attrName>style.visibility</p:attrName>
                                        </p:attrNameLst>
                                      </p:cBhvr>
                                      <p:to>
                                        <p:strVal val="visible"/>
                                      </p:to>
                                    </p:set>
                                    <p:animEffect filter="wipe(right)" transition="in">
                                      <p:cBhvr>
                                        <p:cTn id="66" dur="1500"/>
                                        <p:tgtEl>
                                          <p:spTgt spid="256"/>
                                        </p:tgtEl>
                                      </p:cBhvr>
                                    </p:animEffect>
                                  </p:childTnLst>
                                </p:cTn>
                              </p:par>
                            </p:childTnLst>
                          </p:cTn>
                        </p:par>
                        <p:par>
                          <p:cTn id="67" fill="hold">
                            <p:stCondLst>
                              <p:cond delay="8000"/>
                            </p:stCondLst>
                            <p:childTnLst>
                              <p:par>
                                <p:cTn id="68" presetClass="entr" nodeType="afterEffect" presetSubtype="2" presetID="22" grpId="18" fill="hold">
                                  <p:stCondLst>
                                    <p:cond delay="0"/>
                                  </p:stCondLst>
                                  <p:iterate type="el" backwards="0">
                                    <p:tmAbs val="0"/>
                                  </p:iterate>
                                  <p:childTnLst>
                                    <p:set>
                                      <p:cBhvr>
                                        <p:cTn id="69" fill="hold"/>
                                        <p:tgtEl>
                                          <p:spTgt spid="257"/>
                                        </p:tgtEl>
                                        <p:attrNameLst>
                                          <p:attrName>style.visibility</p:attrName>
                                        </p:attrNameLst>
                                      </p:cBhvr>
                                      <p:to>
                                        <p:strVal val="visible"/>
                                      </p:to>
                                    </p:set>
                                    <p:animEffect filter="wipe(right)" transition="in">
                                      <p:cBhvr>
                                        <p:cTn id="70" dur="1500"/>
                                        <p:tgtEl>
                                          <p:spTgt spid="2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0" grpId="6"/>
      <p:bldP build="whole" bldLvl="1" animBg="1" rev="0" advAuto="0" spid="253" grpId="14"/>
      <p:bldP build="whole" bldLvl="1" animBg="1" rev="0" advAuto="0" spid="247" grpId="3"/>
      <p:bldP build="whole" bldLvl="1" animBg="1" rev="0" advAuto="0" spid="256" grpId="17"/>
      <p:bldP build="whole" bldLvl="1" animBg="1" rev="0" advAuto="0" spid="252" grpId="1"/>
      <p:bldP build="whole" bldLvl="1" animBg="1" rev="0" advAuto="0" spid="258" grpId="13"/>
      <p:bldP build="whole" bldLvl="1" animBg="1" rev="0" advAuto="0" spid="254" grpId="15"/>
      <p:bldP build="whole" bldLvl="1" animBg="1" rev="0" advAuto="0" spid="248" grpId="4"/>
      <p:bldP build="whole" bldLvl="1" animBg="1" rev="0" advAuto="0" spid="257" grpId="18"/>
      <p:bldP build="whole" bldLvl="1" animBg="1" rev="0" advAuto="0" spid="245" grpId="2"/>
      <p:bldP build="whole" bldLvl="1" animBg="1" rev="0" advAuto="0" spid="249" grpId="5"/>
      <p:bldP build="whole" bldLvl="1" animBg="1" rev="0" advAuto="0" spid="255" grpId="16"/>
    </p:bldLst>
  </p:timing>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0" name="Shape 260"/>
          <p:cNvSpPr/>
          <p:nvPr>
            <p:ph type="sldNum" sz="quarter" idx="2"/>
          </p:nvPr>
        </p:nvSpPr>
        <p:spPr>
          <a:xfrm>
            <a:off x="12153899" y="9169400"/>
            <a:ext cx="453239" cy="462282"/>
          </a:xfrm>
          <a:prstGeom prst="rect">
            <a:avLst/>
          </a:prstGeom>
          <a:extLst>
            <a:ext uri="{C572A759-6A51-4108-AA02-DFA0A04FC94B}">
              <ma14:wrappingTextBoxFlag xmlns:ma14="http://schemas.microsoft.com/office/mac/drawingml/2011/main" val="1"/>
            </a:ext>
          </a:extLst>
        </p:spPr>
        <p:txBody>
          <a:bodyPr/>
          <a:lstStyle>
            <a:lvl1pPr>
              <a:defRPr b="0" sz="2400">
                <a:solidFill>
                  <a:srgbClr val="363929"/>
                </a:solidFill>
              </a:defRPr>
            </a:lvl1pPr>
          </a:lstStyle>
          <a:p>
            <a:pPr/>
            <a:fld id="{86CB4B4D-7CA3-9044-876B-883B54F8677D}" type="slidenum"/>
          </a:p>
        </p:txBody>
      </p:sp>
      <p:sp>
        <p:nvSpPr>
          <p:cNvPr id="261" name="Shape 261"/>
          <p:cNvSpPr/>
          <p:nvPr/>
        </p:nvSpPr>
        <p:spPr>
          <a:xfrm>
            <a:off x="642452" y="126999"/>
            <a:ext cx="8743816" cy="76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700">
                <a:solidFill>
                  <a:srgbClr val="941100"/>
                </a:solidFill>
                <a:effectLst>
                  <a:outerShdw sx="100000" sy="100000" kx="0" ky="0" algn="b" rotWithShape="0" blurRad="12700" dist="25400" dir="2400000">
                    <a:srgbClr val="000000"/>
                  </a:outerShdw>
                </a:effectLst>
                <a:latin typeface="Arial Black"/>
                <a:ea typeface="Arial Black"/>
                <a:cs typeface="Arial Black"/>
                <a:sym typeface="Arial Black"/>
              </a:defRPr>
            </a:lvl1pPr>
          </a:lstStyle>
          <a:p>
            <a:pPr/>
            <a:r>
              <a:t>Other Summaries of Calvinism…</a:t>
            </a:r>
          </a:p>
        </p:txBody>
      </p:sp>
      <p:sp>
        <p:nvSpPr>
          <p:cNvPr id="262" name="Shape 262"/>
          <p:cNvSpPr/>
          <p:nvPr/>
        </p:nvSpPr>
        <p:spPr>
          <a:xfrm>
            <a:off x="7556500" y="2059673"/>
            <a:ext cx="5081935" cy="982614"/>
          </a:xfrm>
          <a:prstGeom prst="roundRect">
            <a:avLst>
              <a:gd name="adj" fmla="val 19387"/>
            </a:avLst>
          </a:prstGeom>
          <a:solidFill>
            <a:srgbClr val="D6D6D6"/>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lgn="l">
              <a:defRPr sz="3400">
                <a:solidFill>
                  <a:srgbClr val="000000"/>
                </a:solidFill>
                <a:effectLst>
                  <a:outerShdw sx="100000" sy="100000" kx="0" ky="0" algn="b" rotWithShape="0" blurRad="25400" dist="12700" dir="5400000">
                    <a:srgbClr val="000000">
                      <a:alpha val="50000"/>
                    </a:srgbClr>
                  </a:outerShdw>
                </a:effectLst>
                <a:latin typeface="Arial Rounded MT Bold"/>
                <a:ea typeface="Arial Rounded MT Bold"/>
                <a:cs typeface="Arial Rounded MT Bold"/>
                <a:sym typeface="Arial Rounded MT Bold"/>
              </a:defRPr>
            </a:pPr>
            <a:r>
              <a:rPr>
                <a:solidFill>
                  <a:srgbClr val="FF2600"/>
                </a:solidFill>
              </a:rPr>
              <a:t>G</a:t>
            </a:r>
            <a:r>
              <a:t>race</a:t>
            </a:r>
          </a:p>
        </p:txBody>
      </p:sp>
      <p:sp>
        <p:nvSpPr>
          <p:cNvPr id="263" name="Shape 263"/>
          <p:cNvSpPr/>
          <p:nvPr/>
        </p:nvSpPr>
        <p:spPr>
          <a:xfrm>
            <a:off x="7569200" y="3342373"/>
            <a:ext cx="4973315" cy="969914"/>
          </a:xfrm>
          <a:prstGeom prst="roundRect">
            <a:avLst>
              <a:gd name="adj" fmla="val 19641"/>
            </a:avLst>
          </a:prstGeom>
          <a:solidFill>
            <a:srgbClr val="D6D6D6"/>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lgn="l">
              <a:defRPr sz="3400">
                <a:solidFill>
                  <a:srgbClr val="000000"/>
                </a:solidFill>
                <a:effectLst>
                  <a:outerShdw sx="100000" sy="100000" kx="0" ky="0" algn="b" rotWithShape="0" blurRad="25400" dist="12700" dir="5400000">
                    <a:srgbClr val="000000">
                      <a:alpha val="50000"/>
                    </a:srgbClr>
                  </a:outerShdw>
                </a:effectLst>
                <a:latin typeface="Arial Rounded MT Bold"/>
                <a:ea typeface="Arial Rounded MT Bold"/>
                <a:cs typeface="Arial Rounded MT Bold"/>
                <a:sym typeface="Arial Rounded MT Bold"/>
              </a:defRPr>
            </a:pPr>
            <a:r>
              <a:rPr>
                <a:solidFill>
                  <a:srgbClr val="FF2600"/>
                </a:solidFill>
              </a:rPr>
              <a:t>O</a:t>
            </a:r>
            <a:r>
              <a:t>bligatory grace</a:t>
            </a:r>
          </a:p>
        </p:txBody>
      </p:sp>
      <p:sp>
        <p:nvSpPr>
          <p:cNvPr id="264" name="Shape 264"/>
          <p:cNvSpPr/>
          <p:nvPr/>
        </p:nvSpPr>
        <p:spPr>
          <a:xfrm>
            <a:off x="7581900" y="4650473"/>
            <a:ext cx="4973315" cy="969914"/>
          </a:xfrm>
          <a:prstGeom prst="roundRect">
            <a:avLst>
              <a:gd name="adj" fmla="val 19641"/>
            </a:avLst>
          </a:prstGeom>
          <a:solidFill>
            <a:srgbClr val="D6D6D6"/>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lgn="l">
              <a:defRPr sz="3400">
                <a:solidFill>
                  <a:srgbClr val="000000"/>
                </a:solidFill>
                <a:effectLst>
                  <a:outerShdw sx="100000" sy="100000" kx="0" ky="0" algn="b" rotWithShape="0" blurRad="25400" dist="12700" dir="5400000">
                    <a:srgbClr val="000000">
                      <a:alpha val="50000"/>
                    </a:srgbClr>
                  </a:outerShdw>
                </a:effectLst>
                <a:latin typeface="Arial Rounded MT Bold"/>
                <a:ea typeface="Arial Rounded MT Bold"/>
                <a:cs typeface="Arial Rounded MT Bold"/>
                <a:sym typeface="Arial Rounded MT Bold"/>
              </a:defRPr>
            </a:pPr>
            <a:r>
              <a:rPr>
                <a:solidFill>
                  <a:srgbClr val="FF2600"/>
                </a:solidFill>
              </a:rPr>
              <a:t>S</a:t>
            </a:r>
            <a:r>
              <a:t>overeign grace</a:t>
            </a:r>
          </a:p>
        </p:txBody>
      </p:sp>
      <p:sp>
        <p:nvSpPr>
          <p:cNvPr id="265" name="Shape 265"/>
          <p:cNvSpPr/>
          <p:nvPr/>
        </p:nvSpPr>
        <p:spPr>
          <a:xfrm>
            <a:off x="7581900" y="5945873"/>
            <a:ext cx="4973315" cy="1137544"/>
          </a:xfrm>
          <a:prstGeom prst="roundRect">
            <a:avLst>
              <a:gd name="adj" fmla="val 16747"/>
            </a:avLst>
          </a:prstGeom>
          <a:solidFill>
            <a:srgbClr val="D6D6D6"/>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lgn="l">
              <a:defRPr sz="3400">
                <a:solidFill>
                  <a:srgbClr val="000000"/>
                </a:solidFill>
                <a:effectLst>
                  <a:outerShdw sx="100000" sy="100000" kx="0" ky="0" algn="b" rotWithShape="0" blurRad="25400" dist="12700" dir="5400000">
                    <a:srgbClr val="000000">
                      <a:alpha val="50000"/>
                    </a:srgbClr>
                  </a:outerShdw>
                </a:effectLst>
                <a:latin typeface="Arial Rounded MT Bold"/>
                <a:ea typeface="Arial Rounded MT Bold"/>
                <a:cs typeface="Arial Rounded MT Bold"/>
                <a:sym typeface="Arial Rounded MT Bold"/>
              </a:defRPr>
            </a:pPr>
            <a:r>
              <a:rPr>
                <a:solidFill>
                  <a:srgbClr val="FF2600"/>
                </a:solidFill>
              </a:rPr>
              <a:t>P</a:t>
            </a:r>
            <a:r>
              <a:t>rovision-making grace</a:t>
            </a:r>
          </a:p>
        </p:txBody>
      </p:sp>
      <p:sp>
        <p:nvSpPr>
          <p:cNvPr id="266" name="Shape 266"/>
          <p:cNvSpPr/>
          <p:nvPr/>
        </p:nvSpPr>
        <p:spPr>
          <a:xfrm>
            <a:off x="7581900" y="7318738"/>
            <a:ext cx="5043835" cy="969914"/>
          </a:xfrm>
          <a:prstGeom prst="roundRect">
            <a:avLst>
              <a:gd name="adj" fmla="val 19641"/>
            </a:avLst>
          </a:prstGeom>
          <a:solidFill>
            <a:srgbClr val="D6D6D6"/>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lgn="l">
              <a:defRPr sz="3400">
                <a:solidFill>
                  <a:srgbClr val="000000"/>
                </a:solidFill>
                <a:effectLst>
                  <a:outerShdw sx="100000" sy="100000" kx="0" ky="0" algn="b" rotWithShape="0" blurRad="25400" dist="12700" dir="5400000">
                    <a:srgbClr val="000000">
                      <a:alpha val="50000"/>
                    </a:srgbClr>
                  </a:outerShdw>
                </a:effectLst>
                <a:latin typeface="Arial Rounded MT Bold"/>
                <a:ea typeface="Arial Rounded MT Bold"/>
                <a:cs typeface="Arial Rounded MT Bold"/>
                <a:sym typeface="Arial Rounded MT Bold"/>
              </a:defRPr>
            </a:pPr>
            <a:r>
              <a:rPr>
                <a:solidFill>
                  <a:srgbClr val="FF2600"/>
                </a:solidFill>
              </a:rPr>
              <a:t>E</a:t>
            </a:r>
            <a:r>
              <a:t>ffectual grace</a:t>
            </a:r>
          </a:p>
        </p:txBody>
      </p:sp>
      <p:sp>
        <p:nvSpPr>
          <p:cNvPr id="267" name="Shape 267"/>
          <p:cNvSpPr/>
          <p:nvPr/>
        </p:nvSpPr>
        <p:spPr>
          <a:xfrm>
            <a:off x="7409687" y="848995"/>
            <a:ext cx="3417826" cy="76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700">
                <a:solidFill>
                  <a:srgbClr val="945200"/>
                </a:solidFill>
                <a:effectLst>
                  <a:outerShdw sx="100000" sy="100000" kx="0" ky="0" algn="b" rotWithShape="0" blurRad="12700" dist="25400" dir="2400000">
                    <a:srgbClr val="000000"/>
                  </a:outerShdw>
                </a:effectLst>
                <a:latin typeface="Arial Black"/>
                <a:ea typeface="Arial Black"/>
                <a:cs typeface="Arial Black"/>
                <a:sym typeface="Arial Black"/>
              </a:defRPr>
            </a:lvl1pPr>
          </a:lstStyle>
          <a:p>
            <a:pPr/>
            <a:r>
              <a:t>Roger Nicole</a:t>
            </a:r>
          </a:p>
        </p:txBody>
      </p:sp>
      <p:sp>
        <p:nvSpPr>
          <p:cNvPr id="268" name="Shape 268"/>
          <p:cNvSpPr/>
          <p:nvPr/>
        </p:nvSpPr>
        <p:spPr>
          <a:xfrm>
            <a:off x="7543800" y="2743200"/>
            <a:ext cx="5081935" cy="969913"/>
          </a:xfrm>
          <a:prstGeom prst="roundRect">
            <a:avLst>
              <a:gd name="adj" fmla="val 19641"/>
            </a:avLst>
          </a:prstGeom>
          <a:solidFill>
            <a:srgbClr val="C0C0C0"/>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lgn="l">
              <a:defRPr sz="3200">
                <a:solidFill>
                  <a:srgbClr val="000000"/>
                </a:solidFill>
                <a:effectLst>
                  <a:outerShdw sx="100000" sy="100000" kx="0" ky="0" algn="b" rotWithShape="0" blurRad="25400" dist="12700" dir="5400000">
                    <a:srgbClr val="000000">
                      <a:alpha val="50000"/>
                    </a:srgbClr>
                  </a:outerShdw>
                </a:effectLst>
                <a:latin typeface="Arial Rounded MT Bold"/>
                <a:ea typeface="Arial Rounded MT Bold"/>
                <a:cs typeface="Arial Rounded MT Bold"/>
                <a:sym typeface="Arial Rounded MT Bold"/>
              </a:defRPr>
            </a:pPr>
            <a:r>
              <a:rPr>
                <a:solidFill>
                  <a:srgbClr val="FF2600"/>
                </a:solidFill>
              </a:rPr>
              <a:t>R</a:t>
            </a:r>
            <a:r>
              <a:t>adical depravity</a:t>
            </a:r>
          </a:p>
        </p:txBody>
      </p:sp>
      <p:sp>
        <p:nvSpPr>
          <p:cNvPr id="269" name="Shape 269"/>
          <p:cNvSpPr/>
          <p:nvPr/>
        </p:nvSpPr>
        <p:spPr>
          <a:xfrm>
            <a:off x="7543800" y="4038600"/>
            <a:ext cx="5081935" cy="969913"/>
          </a:xfrm>
          <a:prstGeom prst="roundRect">
            <a:avLst>
              <a:gd name="adj" fmla="val 19641"/>
            </a:avLst>
          </a:prstGeom>
          <a:solidFill>
            <a:srgbClr val="C0C0C0"/>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lgn="l">
              <a:defRPr sz="3200">
                <a:solidFill>
                  <a:srgbClr val="000000"/>
                </a:solidFill>
                <a:effectLst>
                  <a:outerShdw sx="100000" sy="100000" kx="0" ky="0" algn="b" rotWithShape="0" blurRad="25400" dist="12700" dir="5400000">
                    <a:srgbClr val="000000">
                      <a:alpha val="50000"/>
                    </a:srgbClr>
                  </a:outerShdw>
                </a:effectLst>
                <a:latin typeface="Arial Rounded MT Bold"/>
                <a:ea typeface="Arial Rounded MT Bold"/>
                <a:cs typeface="Arial Rounded MT Bold"/>
                <a:sym typeface="Arial Rounded MT Bold"/>
              </a:defRPr>
            </a:pPr>
            <a:r>
              <a:rPr>
                <a:solidFill>
                  <a:srgbClr val="FF2600"/>
                </a:solidFill>
              </a:rPr>
              <a:t>O</a:t>
            </a:r>
            <a:r>
              <a:t>vercoming grace</a:t>
            </a:r>
          </a:p>
        </p:txBody>
      </p:sp>
      <p:sp>
        <p:nvSpPr>
          <p:cNvPr id="270" name="Shape 270"/>
          <p:cNvSpPr/>
          <p:nvPr/>
        </p:nvSpPr>
        <p:spPr>
          <a:xfrm>
            <a:off x="7556500" y="5334000"/>
            <a:ext cx="5081935" cy="969913"/>
          </a:xfrm>
          <a:prstGeom prst="roundRect">
            <a:avLst>
              <a:gd name="adj" fmla="val 19641"/>
            </a:avLst>
          </a:prstGeom>
          <a:solidFill>
            <a:srgbClr val="C0C0C0"/>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lgn="l">
              <a:defRPr sz="3200">
                <a:solidFill>
                  <a:srgbClr val="000000"/>
                </a:solidFill>
                <a:effectLst>
                  <a:outerShdw sx="100000" sy="100000" kx="0" ky="0" algn="b" rotWithShape="0" blurRad="25400" dist="12700" dir="5400000">
                    <a:srgbClr val="000000">
                      <a:alpha val="50000"/>
                    </a:srgbClr>
                  </a:outerShdw>
                </a:effectLst>
                <a:latin typeface="Arial Rounded MT Bold"/>
                <a:ea typeface="Arial Rounded MT Bold"/>
                <a:cs typeface="Arial Rounded MT Bold"/>
                <a:sym typeface="Arial Rounded MT Bold"/>
              </a:defRPr>
            </a:pPr>
            <a:r>
              <a:rPr>
                <a:solidFill>
                  <a:srgbClr val="FF2600"/>
                </a:solidFill>
              </a:rPr>
              <a:t>S</a:t>
            </a:r>
            <a:r>
              <a:t>overeign election</a:t>
            </a:r>
          </a:p>
        </p:txBody>
      </p:sp>
      <p:sp>
        <p:nvSpPr>
          <p:cNvPr id="271" name="Shape 271"/>
          <p:cNvSpPr/>
          <p:nvPr/>
        </p:nvSpPr>
        <p:spPr>
          <a:xfrm>
            <a:off x="7556500" y="6629400"/>
            <a:ext cx="5081935" cy="969913"/>
          </a:xfrm>
          <a:prstGeom prst="roundRect">
            <a:avLst>
              <a:gd name="adj" fmla="val 19641"/>
            </a:avLst>
          </a:prstGeom>
          <a:solidFill>
            <a:srgbClr val="C0C0C0"/>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lgn="l">
              <a:defRPr sz="3200">
                <a:solidFill>
                  <a:srgbClr val="000000"/>
                </a:solidFill>
                <a:effectLst>
                  <a:outerShdw sx="100000" sy="100000" kx="0" ky="0" algn="b" rotWithShape="0" blurRad="25400" dist="12700" dir="5400000">
                    <a:srgbClr val="000000">
                      <a:alpha val="50000"/>
                    </a:srgbClr>
                  </a:outerShdw>
                </a:effectLst>
                <a:latin typeface="Arial Rounded MT Bold"/>
                <a:ea typeface="Arial Rounded MT Bold"/>
                <a:cs typeface="Arial Rounded MT Bold"/>
                <a:sym typeface="Arial Rounded MT Bold"/>
              </a:defRPr>
            </a:pPr>
            <a:r>
              <a:rPr>
                <a:solidFill>
                  <a:srgbClr val="FF2600"/>
                </a:solidFill>
              </a:rPr>
              <a:t>E</a:t>
            </a:r>
            <a:r>
              <a:t>ternal life</a:t>
            </a:r>
          </a:p>
        </p:txBody>
      </p:sp>
      <p:sp>
        <p:nvSpPr>
          <p:cNvPr id="272" name="Shape 272"/>
          <p:cNvSpPr/>
          <p:nvPr/>
        </p:nvSpPr>
        <p:spPr>
          <a:xfrm>
            <a:off x="7556500" y="7924800"/>
            <a:ext cx="5081935" cy="969913"/>
          </a:xfrm>
          <a:prstGeom prst="roundRect">
            <a:avLst>
              <a:gd name="adj" fmla="val 19641"/>
            </a:avLst>
          </a:prstGeom>
          <a:solidFill>
            <a:srgbClr val="C0C0C0"/>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lgn="l">
              <a:defRPr sz="3200">
                <a:solidFill>
                  <a:srgbClr val="FF2600"/>
                </a:solidFill>
                <a:effectLst>
                  <a:outerShdw sx="100000" sy="100000" kx="0" ky="0" algn="b" rotWithShape="0" blurRad="25400" dist="12700" dir="5400000">
                    <a:srgbClr val="000000">
                      <a:alpha val="50000"/>
                    </a:srgbClr>
                  </a:outerShdw>
                </a:effectLst>
                <a:latin typeface="Arial Rounded MT Bold"/>
                <a:ea typeface="Arial Rounded MT Bold"/>
                <a:cs typeface="Arial Rounded MT Bold"/>
                <a:sym typeface="Arial Rounded MT Bold"/>
              </a:defRPr>
            </a:pPr>
            <a:r>
              <a:t>S</a:t>
            </a:r>
            <a:r>
              <a:rPr>
                <a:solidFill>
                  <a:srgbClr val="000000"/>
                </a:solidFill>
              </a:rPr>
              <a:t>ingular redemption</a:t>
            </a:r>
          </a:p>
        </p:txBody>
      </p:sp>
      <p:sp>
        <p:nvSpPr>
          <p:cNvPr id="273" name="Shape 273"/>
          <p:cNvSpPr/>
          <p:nvPr/>
        </p:nvSpPr>
        <p:spPr>
          <a:xfrm>
            <a:off x="7523041" y="1519821"/>
            <a:ext cx="4224549" cy="76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700">
                <a:solidFill>
                  <a:srgbClr val="945200"/>
                </a:solidFill>
                <a:effectLst>
                  <a:outerShdw sx="100000" sy="100000" kx="0" ky="0" algn="b" rotWithShape="0" blurRad="12700" dist="25400" dir="2400000">
                    <a:srgbClr val="000000"/>
                  </a:outerShdw>
                </a:effectLst>
                <a:latin typeface="Arial Black"/>
                <a:ea typeface="Arial Black"/>
                <a:cs typeface="Arial Black"/>
                <a:sym typeface="Arial Black"/>
              </a:defRPr>
            </a:lvl1pPr>
          </a:lstStyle>
          <a:p>
            <a:pPr/>
            <a:r>
              <a:t>Timothy George</a:t>
            </a:r>
          </a:p>
        </p:txBody>
      </p:sp>
      <p:sp>
        <p:nvSpPr>
          <p:cNvPr id="274" name="Shape 274"/>
          <p:cNvSpPr/>
          <p:nvPr/>
        </p:nvSpPr>
        <p:spPr>
          <a:xfrm>
            <a:off x="1206500" y="2730500"/>
            <a:ext cx="5810275" cy="982613"/>
          </a:xfrm>
          <a:prstGeom prst="roundRect">
            <a:avLst>
              <a:gd name="adj" fmla="val 19387"/>
            </a:avLst>
          </a:prstGeom>
          <a:solidFill>
            <a:srgbClr val="D6D6D6"/>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lgn="l">
              <a:defRPr sz="3400">
                <a:solidFill>
                  <a:srgbClr val="000000"/>
                </a:solidFill>
                <a:effectLst>
                  <a:outerShdw sx="100000" sy="100000" kx="0" ky="0" algn="b" rotWithShape="0" blurRad="25400" dist="12700" dir="5400000">
                    <a:srgbClr val="000000">
                      <a:alpha val="50000"/>
                    </a:srgbClr>
                  </a:outerShdw>
                </a:effectLst>
                <a:latin typeface="Arial Rounded MT Bold"/>
                <a:ea typeface="Arial Rounded MT Bold"/>
                <a:cs typeface="Arial Rounded MT Bold"/>
                <a:sym typeface="Arial Rounded MT Bold"/>
              </a:defRPr>
            </a:pPr>
            <a:r>
              <a:rPr>
                <a:solidFill>
                  <a:srgbClr val="FF2600"/>
                </a:solidFill>
              </a:rPr>
              <a:t>R</a:t>
            </a:r>
            <a:r>
              <a:t>adical corruption</a:t>
            </a:r>
          </a:p>
        </p:txBody>
      </p:sp>
      <p:sp>
        <p:nvSpPr>
          <p:cNvPr id="275" name="Shape 275"/>
          <p:cNvSpPr/>
          <p:nvPr/>
        </p:nvSpPr>
        <p:spPr>
          <a:xfrm>
            <a:off x="1206500" y="4025900"/>
            <a:ext cx="4973315" cy="969913"/>
          </a:xfrm>
          <a:prstGeom prst="roundRect">
            <a:avLst>
              <a:gd name="adj" fmla="val 19641"/>
            </a:avLst>
          </a:prstGeom>
          <a:solidFill>
            <a:srgbClr val="D6D6D6"/>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lgn="l">
              <a:defRPr sz="3400">
                <a:solidFill>
                  <a:srgbClr val="000000"/>
                </a:solidFill>
                <a:effectLst>
                  <a:outerShdw sx="100000" sy="100000" kx="0" ky="0" algn="b" rotWithShape="0" blurRad="25400" dist="12700" dir="5400000">
                    <a:srgbClr val="000000">
                      <a:alpha val="50000"/>
                    </a:srgbClr>
                  </a:outerShdw>
                </a:effectLst>
                <a:latin typeface="Arial Rounded MT Bold"/>
                <a:ea typeface="Arial Rounded MT Bold"/>
                <a:cs typeface="Arial Rounded MT Bold"/>
                <a:sym typeface="Arial Rounded MT Bold"/>
              </a:defRPr>
            </a:pPr>
            <a:r>
              <a:rPr>
                <a:solidFill>
                  <a:srgbClr val="FF2600"/>
                </a:solidFill>
              </a:rPr>
              <a:t>S</a:t>
            </a:r>
            <a:r>
              <a:t>overeign election</a:t>
            </a:r>
          </a:p>
        </p:txBody>
      </p:sp>
      <p:sp>
        <p:nvSpPr>
          <p:cNvPr id="276" name="Shape 276"/>
          <p:cNvSpPr/>
          <p:nvPr/>
        </p:nvSpPr>
        <p:spPr>
          <a:xfrm>
            <a:off x="1206500" y="5334000"/>
            <a:ext cx="4973315" cy="969913"/>
          </a:xfrm>
          <a:prstGeom prst="roundRect">
            <a:avLst>
              <a:gd name="adj" fmla="val 19641"/>
            </a:avLst>
          </a:prstGeom>
          <a:solidFill>
            <a:srgbClr val="D6D6D6"/>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lgn="l">
              <a:defRPr sz="3400">
                <a:solidFill>
                  <a:srgbClr val="000000"/>
                </a:solidFill>
                <a:effectLst>
                  <a:outerShdw sx="100000" sy="100000" kx="0" ky="0" algn="b" rotWithShape="0" blurRad="25400" dist="12700" dir="5400000">
                    <a:srgbClr val="000000">
                      <a:alpha val="50000"/>
                    </a:srgbClr>
                  </a:outerShdw>
                </a:effectLst>
                <a:latin typeface="Arial Rounded MT Bold"/>
                <a:ea typeface="Arial Rounded MT Bold"/>
                <a:cs typeface="Arial Rounded MT Bold"/>
                <a:sym typeface="Arial Rounded MT Bold"/>
              </a:defRPr>
            </a:pPr>
            <a:r>
              <a:rPr>
                <a:solidFill>
                  <a:srgbClr val="FF2600"/>
                </a:solidFill>
              </a:rPr>
              <a:t>L</a:t>
            </a:r>
            <a:r>
              <a:t>imited atonement</a:t>
            </a:r>
          </a:p>
        </p:txBody>
      </p:sp>
      <p:sp>
        <p:nvSpPr>
          <p:cNvPr id="277" name="Shape 277"/>
          <p:cNvSpPr/>
          <p:nvPr/>
        </p:nvSpPr>
        <p:spPr>
          <a:xfrm>
            <a:off x="1206500" y="6629400"/>
            <a:ext cx="4973315" cy="969913"/>
          </a:xfrm>
          <a:prstGeom prst="roundRect">
            <a:avLst>
              <a:gd name="adj" fmla="val 19641"/>
            </a:avLst>
          </a:prstGeom>
          <a:solidFill>
            <a:srgbClr val="D6D6D6"/>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lgn="l">
              <a:defRPr sz="3400">
                <a:solidFill>
                  <a:srgbClr val="000000"/>
                </a:solidFill>
                <a:effectLst>
                  <a:outerShdw sx="100000" sy="100000" kx="0" ky="0" algn="b" rotWithShape="0" blurRad="25400" dist="12700" dir="5400000">
                    <a:srgbClr val="000000">
                      <a:alpha val="50000"/>
                    </a:srgbClr>
                  </a:outerShdw>
                </a:effectLst>
                <a:latin typeface="Arial Rounded MT Bold"/>
                <a:ea typeface="Arial Rounded MT Bold"/>
                <a:cs typeface="Arial Rounded MT Bold"/>
                <a:sym typeface="Arial Rounded MT Bold"/>
              </a:defRPr>
            </a:pPr>
            <a:r>
              <a:rPr>
                <a:solidFill>
                  <a:srgbClr val="FF2600"/>
                </a:solidFill>
              </a:rPr>
              <a:t>E</a:t>
            </a:r>
            <a:r>
              <a:t>ffectual grace</a:t>
            </a:r>
          </a:p>
        </p:txBody>
      </p:sp>
      <p:sp>
        <p:nvSpPr>
          <p:cNvPr id="278" name="Shape 278"/>
          <p:cNvSpPr/>
          <p:nvPr/>
        </p:nvSpPr>
        <p:spPr>
          <a:xfrm>
            <a:off x="1206500" y="7924800"/>
            <a:ext cx="5957664" cy="969913"/>
          </a:xfrm>
          <a:prstGeom prst="roundRect">
            <a:avLst>
              <a:gd name="adj" fmla="val 19641"/>
            </a:avLst>
          </a:prstGeom>
          <a:solidFill>
            <a:srgbClr val="D6D6D6"/>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lgn="l">
              <a:defRPr sz="3400">
                <a:solidFill>
                  <a:srgbClr val="000000"/>
                </a:solidFill>
                <a:effectLst>
                  <a:outerShdw sx="100000" sy="100000" kx="0" ky="0" algn="b" rotWithShape="0" blurRad="25400" dist="12700" dir="5400000">
                    <a:srgbClr val="000000">
                      <a:alpha val="50000"/>
                    </a:srgbClr>
                  </a:outerShdw>
                </a:effectLst>
                <a:latin typeface="Arial Rounded MT Bold"/>
                <a:ea typeface="Arial Rounded MT Bold"/>
                <a:cs typeface="Arial Rounded MT Bold"/>
                <a:sym typeface="Arial Rounded MT Bold"/>
              </a:defRPr>
            </a:pPr>
            <a:r>
              <a:rPr>
                <a:solidFill>
                  <a:srgbClr val="FF2600"/>
                </a:solidFill>
              </a:rPr>
              <a:t>P</a:t>
            </a:r>
            <a:r>
              <a:t>reservation of the saints</a:t>
            </a:r>
          </a:p>
        </p:txBody>
      </p:sp>
      <p:sp>
        <p:nvSpPr>
          <p:cNvPr id="279" name="Shape 279"/>
          <p:cNvSpPr/>
          <p:nvPr/>
        </p:nvSpPr>
        <p:spPr>
          <a:xfrm>
            <a:off x="1219224" y="1519821"/>
            <a:ext cx="3131940" cy="76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700">
                <a:solidFill>
                  <a:srgbClr val="945200"/>
                </a:solidFill>
                <a:effectLst>
                  <a:outerShdw sx="100000" sy="100000" kx="0" ky="0" algn="b" rotWithShape="0" blurRad="12700" dist="25400" dir="2400000">
                    <a:srgbClr val="000000"/>
                  </a:outerShdw>
                </a:effectLst>
                <a:latin typeface="Arial Black"/>
                <a:ea typeface="Arial Black"/>
                <a:cs typeface="Arial Black"/>
                <a:sym typeface="Arial Black"/>
              </a:defRPr>
            </a:lvl1pPr>
          </a:lstStyle>
          <a:p>
            <a:pPr/>
            <a:r>
              <a:t>R. C. Sproul</a:t>
            </a:r>
          </a:p>
        </p:txBody>
      </p:sp>
      <p:sp>
        <p:nvSpPr>
          <p:cNvPr id="280" name="Shape 280"/>
          <p:cNvSpPr/>
          <p:nvPr/>
        </p:nvSpPr>
        <p:spPr>
          <a:xfrm>
            <a:off x="7508205" y="8523973"/>
            <a:ext cx="5191225" cy="969914"/>
          </a:xfrm>
          <a:prstGeom prst="roundRect">
            <a:avLst>
              <a:gd name="adj" fmla="val 19641"/>
            </a:avLst>
          </a:prstGeom>
          <a:solidFill>
            <a:srgbClr val="D6D6D6"/>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lgn="l">
              <a:defRPr sz="3400">
                <a:solidFill>
                  <a:srgbClr val="000000"/>
                </a:solidFill>
                <a:effectLst>
                  <a:outerShdw sx="100000" sy="100000" kx="0" ky="0" algn="b" rotWithShape="0" blurRad="25400" dist="12700" dir="5400000">
                    <a:srgbClr val="000000">
                      <a:alpha val="50000"/>
                    </a:srgbClr>
                  </a:outerShdw>
                </a:effectLst>
                <a:latin typeface="Arial Rounded MT Bold"/>
                <a:ea typeface="Arial Rounded MT Bold"/>
                <a:cs typeface="Arial Rounded MT Bold"/>
                <a:sym typeface="Arial Rounded MT Bold"/>
              </a:defRPr>
            </a:pPr>
            <a:r>
              <a:rPr>
                <a:solidFill>
                  <a:srgbClr val="FF2600"/>
                </a:solidFill>
              </a:rPr>
              <a:t>L</a:t>
            </a:r>
            <a:r>
              <a:t>asting grace</a:t>
            </a:r>
          </a:p>
        </p:txBody>
      </p:sp>
      <p:sp>
        <p:nvSpPr>
          <p:cNvPr id="281" name="Shape 281"/>
          <p:cNvSpPr/>
          <p:nvPr/>
        </p:nvSpPr>
        <p:spPr>
          <a:xfrm>
            <a:off x="2915573" y="3724414"/>
            <a:ext cx="7173654" cy="2568198"/>
          </a:xfrm>
          <a:prstGeom prst="rect">
            <a:avLst/>
          </a:prstGeom>
          <a:solidFill>
            <a:srgbClr val="73FDFF"/>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241300" tIns="241300" rIns="241300" bIns="241300" anchor="ctr">
            <a:spAutoFit/>
          </a:bodyPr>
          <a:lstStyle>
            <a:lvl1pPr>
              <a:lnSpc>
                <a:spcPct val="90000"/>
              </a:lnSpc>
              <a:defRPr b="1" sz="4900">
                <a:solidFill>
                  <a:srgbClr val="000000"/>
                </a:solidFill>
              </a:defRPr>
            </a:lvl1pPr>
          </a:lstStyle>
          <a:p>
            <a:pPr/>
            <a:r>
              <a:t>“A TULIP by any other acrostic would smell just as stinky.”</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xit" nodeType="afterEffect" presetID="9" grpId="1" fill="hold">
                                  <p:stCondLst>
                                    <p:cond delay="0"/>
                                  </p:stCondLst>
                                  <p:iterate type="el" backwards="0">
                                    <p:tmAbs val="0"/>
                                  </p:iterate>
                                  <p:childTnLst>
                                    <p:animEffect filter="dissolve" transition="out">
                                      <p:cBhvr>
                                        <p:cTn id="6" dur="1500" fill="hold"/>
                                        <p:tgtEl>
                                          <p:spTgt spid="279"/>
                                        </p:tgtEl>
                                      </p:cBhvr>
                                    </p:animEffect>
                                    <p:set>
                                      <p:cBhvr>
                                        <p:cTn id="7" fill="hold">
                                          <p:stCondLst>
                                            <p:cond delay="1499"/>
                                          </p:stCondLst>
                                        </p:cTn>
                                        <p:tgtEl>
                                          <p:spTgt spid="279"/>
                                        </p:tgtEl>
                                        <p:attrNameLst>
                                          <p:attrName>style.visibility</p:attrName>
                                        </p:attrNameLst>
                                      </p:cBhvr>
                                      <p:to>
                                        <p:strVal val="hidden"/>
                                      </p:to>
                                    </p:set>
                                  </p:childTnLst>
                                </p:cTn>
                              </p:par>
                            </p:childTnLst>
                          </p:cTn>
                        </p:par>
                        <p:par>
                          <p:cTn id="8" fill="hold">
                            <p:stCondLst>
                              <p:cond delay="1500"/>
                            </p:stCondLst>
                            <p:childTnLst>
                              <p:par>
                                <p:cTn id="9" presetClass="exit" nodeType="afterEffect" presetID="9" grpId="2" fill="hold">
                                  <p:stCondLst>
                                    <p:cond delay="0"/>
                                  </p:stCondLst>
                                  <p:iterate type="el" backwards="0">
                                    <p:tmAbs val="0"/>
                                  </p:iterate>
                                  <p:childTnLst>
                                    <p:animEffect filter="dissolve" transition="out">
                                      <p:cBhvr>
                                        <p:cTn id="10" dur="1500" fill="hold"/>
                                        <p:tgtEl>
                                          <p:spTgt spid="274"/>
                                        </p:tgtEl>
                                      </p:cBhvr>
                                    </p:animEffect>
                                    <p:set>
                                      <p:cBhvr>
                                        <p:cTn id="11" fill="hold">
                                          <p:stCondLst>
                                            <p:cond delay="1499"/>
                                          </p:stCondLst>
                                        </p:cTn>
                                        <p:tgtEl>
                                          <p:spTgt spid="274"/>
                                        </p:tgtEl>
                                        <p:attrNameLst>
                                          <p:attrName>style.visibility</p:attrName>
                                        </p:attrNameLst>
                                      </p:cBhvr>
                                      <p:to>
                                        <p:strVal val="hidden"/>
                                      </p:to>
                                    </p:set>
                                  </p:childTnLst>
                                </p:cTn>
                              </p:par>
                            </p:childTnLst>
                          </p:cTn>
                        </p:par>
                        <p:par>
                          <p:cTn id="12" fill="hold">
                            <p:stCondLst>
                              <p:cond delay="3000"/>
                            </p:stCondLst>
                            <p:childTnLst>
                              <p:par>
                                <p:cTn id="13" presetClass="exit" nodeType="afterEffect" presetID="9" grpId="3" fill="hold">
                                  <p:stCondLst>
                                    <p:cond delay="0"/>
                                  </p:stCondLst>
                                  <p:iterate type="el" backwards="0">
                                    <p:tmAbs val="0"/>
                                  </p:iterate>
                                  <p:childTnLst>
                                    <p:animEffect filter="dissolve" transition="out">
                                      <p:cBhvr>
                                        <p:cTn id="14" dur="1500" fill="hold"/>
                                        <p:tgtEl>
                                          <p:spTgt spid="275"/>
                                        </p:tgtEl>
                                      </p:cBhvr>
                                    </p:animEffect>
                                    <p:set>
                                      <p:cBhvr>
                                        <p:cTn id="15" fill="hold">
                                          <p:stCondLst>
                                            <p:cond delay="1499"/>
                                          </p:stCondLst>
                                        </p:cTn>
                                        <p:tgtEl>
                                          <p:spTgt spid="275"/>
                                        </p:tgtEl>
                                        <p:attrNameLst>
                                          <p:attrName>style.visibility</p:attrName>
                                        </p:attrNameLst>
                                      </p:cBhvr>
                                      <p:to>
                                        <p:strVal val="hidden"/>
                                      </p:to>
                                    </p:set>
                                  </p:childTnLst>
                                </p:cTn>
                              </p:par>
                            </p:childTnLst>
                          </p:cTn>
                        </p:par>
                        <p:par>
                          <p:cTn id="16" fill="hold">
                            <p:stCondLst>
                              <p:cond delay="4500"/>
                            </p:stCondLst>
                            <p:childTnLst>
                              <p:par>
                                <p:cTn id="17" presetClass="exit" nodeType="afterEffect" presetID="9" grpId="4" fill="hold">
                                  <p:stCondLst>
                                    <p:cond delay="0"/>
                                  </p:stCondLst>
                                  <p:iterate type="el" backwards="0">
                                    <p:tmAbs val="0"/>
                                  </p:iterate>
                                  <p:childTnLst>
                                    <p:animEffect filter="dissolve" transition="out">
                                      <p:cBhvr>
                                        <p:cTn id="18" dur="1500" fill="hold"/>
                                        <p:tgtEl>
                                          <p:spTgt spid="276"/>
                                        </p:tgtEl>
                                      </p:cBhvr>
                                    </p:animEffect>
                                    <p:set>
                                      <p:cBhvr>
                                        <p:cTn id="19" fill="hold">
                                          <p:stCondLst>
                                            <p:cond delay="1499"/>
                                          </p:stCondLst>
                                        </p:cTn>
                                        <p:tgtEl>
                                          <p:spTgt spid="276"/>
                                        </p:tgtEl>
                                        <p:attrNameLst>
                                          <p:attrName>style.visibility</p:attrName>
                                        </p:attrNameLst>
                                      </p:cBhvr>
                                      <p:to>
                                        <p:strVal val="hidden"/>
                                      </p:to>
                                    </p:set>
                                  </p:childTnLst>
                                </p:cTn>
                              </p:par>
                            </p:childTnLst>
                          </p:cTn>
                        </p:par>
                        <p:par>
                          <p:cTn id="20" fill="hold">
                            <p:stCondLst>
                              <p:cond delay="6000"/>
                            </p:stCondLst>
                            <p:childTnLst>
                              <p:par>
                                <p:cTn id="21" presetClass="exit" nodeType="afterEffect" presetID="9" grpId="5" fill="hold">
                                  <p:stCondLst>
                                    <p:cond delay="0"/>
                                  </p:stCondLst>
                                  <p:iterate type="el" backwards="0">
                                    <p:tmAbs val="0"/>
                                  </p:iterate>
                                  <p:childTnLst>
                                    <p:animEffect filter="dissolve" transition="out">
                                      <p:cBhvr>
                                        <p:cTn id="22" dur="1500" fill="hold"/>
                                        <p:tgtEl>
                                          <p:spTgt spid="277"/>
                                        </p:tgtEl>
                                      </p:cBhvr>
                                    </p:animEffect>
                                    <p:set>
                                      <p:cBhvr>
                                        <p:cTn id="23" fill="hold">
                                          <p:stCondLst>
                                            <p:cond delay="1499"/>
                                          </p:stCondLst>
                                        </p:cTn>
                                        <p:tgtEl>
                                          <p:spTgt spid="277"/>
                                        </p:tgtEl>
                                        <p:attrNameLst>
                                          <p:attrName>style.visibility</p:attrName>
                                        </p:attrNameLst>
                                      </p:cBhvr>
                                      <p:to>
                                        <p:strVal val="hidden"/>
                                      </p:to>
                                    </p:set>
                                  </p:childTnLst>
                                </p:cTn>
                              </p:par>
                            </p:childTnLst>
                          </p:cTn>
                        </p:par>
                        <p:par>
                          <p:cTn id="24" fill="hold">
                            <p:stCondLst>
                              <p:cond delay="7500"/>
                            </p:stCondLst>
                            <p:childTnLst>
                              <p:par>
                                <p:cTn id="25" presetClass="exit" nodeType="afterEffect" presetID="9" grpId="6" fill="hold">
                                  <p:stCondLst>
                                    <p:cond delay="0"/>
                                  </p:stCondLst>
                                  <p:iterate type="el" backwards="0">
                                    <p:tmAbs val="0"/>
                                  </p:iterate>
                                  <p:childTnLst>
                                    <p:animEffect filter="dissolve" transition="out">
                                      <p:cBhvr>
                                        <p:cTn id="26" dur="1500" fill="hold"/>
                                        <p:tgtEl>
                                          <p:spTgt spid="278"/>
                                        </p:tgtEl>
                                      </p:cBhvr>
                                    </p:animEffect>
                                    <p:set>
                                      <p:cBhvr>
                                        <p:cTn id="27" fill="hold">
                                          <p:stCondLst>
                                            <p:cond delay="1499"/>
                                          </p:stCondLst>
                                        </p:cTn>
                                        <p:tgtEl>
                                          <p:spTgt spid="278"/>
                                        </p:tgtEl>
                                        <p:attrNameLst>
                                          <p:attrName>style.visibility</p:attrName>
                                        </p:attrNameLst>
                                      </p:cBhvr>
                                      <p:to>
                                        <p:strVal val="hidden"/>
                                      </p:to>
                                    </p:set>
                                  </p:childTnLst>
                                </p:cTn>
                              </p:par>
                            </p:childTnLst>
                          </p:cTn>
                        </p:par>
                        <p:par>
                          <p:cTn id="28" fill="hold">
                            <p:stCondLst>
                              <p:cond delay="0"/>
                            </p:stCondLst>
                            <p:childTnLst>
                              <p:par>
                                <p:cTn id="29" presetClass="path" nodeType="afterEffect" presetSubtype="0" presetID="-1" grpId="7" accel="50000" decel="50000" fill="hold">
                                  <p:stCondLst>
                                    <p:cond delay="0"/>
                                  </p:stCondLst>
                                  <p:childTnLst>
                                    <p:animMotion path="M 0.000000 0.000000 L -0.484371 0.000514" origin="layout" pathEditMode="relative">
                                      <p:cBhvr>
                                        <p:cTn id="30" dur="1000" fill="hold"/>
                                        <p:tgtEl>
                                          <p:spTgt spid="273"/>
                                        </p:tgtEl>
                                        <p:attrNameLst>
                                          <p:attrName>ppt_x</p:attrName>
                                          <p:attrName>ppt_y</p:attrName>
                                        </p:attrNameLst>
                                      </p:cBhvr>
                                    </p:animMotion>
                                  </p:childTnLst>
                                </p:cTn>
                              </p:par>
                            </p:childTnLst>
                          </p:cTn>
                        </p:par>
                        <p:par>
                          <p:cTn id="31" fill="hold">
                            <p:stCondLst>
                              <p:cond delay="0"/>
                            </p:stCondLst>
                            <p:childTnLst>
                              <p:par>
                                <p:cTn id="32" presetClass="path" nodeType="withEffect" presetSubtype="0" presetID="-1" grpId="8" accel="50000" decel="50000" fill="hold">
                                  <p:stCondLst>
                                    <p:cond delay="0"/>
                                  </p:stCondLst>
                                  <p:childTnLst>
                                    <p:animMotion path="M 0.000000 0.000000 L -0.484272 0.001933" origin="layout" pathEditMode="relative">
                                      <p:cBhvr>
                                        <p:cTn id="33" dur="1000" fill="hold"/>
                                        <p:tgtEl>
                                          <p:spTgt spid="268"/>
                                        </p:tgtEl>
                                        <p:attrNameLst>
                                          <p:attrName>ppt_x</p:attrName>
                                          <p:attrName>ppt_y</p:attrName>
                                        </p:attrNameLst>
                                      </p:cBhvr>
                                    </p:animMotion>
                                  </p:childTnLst>
                                </p:cTn>
                              </p:par>
                            </p:childTnLst>
                          </p:cTn>
                        </p:par>
                        <p:par>
                          <p:cTn id="34" fill="hold">
                            <p:stCondLst>
                              <p:cond delay="0"/>
                            </p:stCondLst>
                            <p:childTnLst>
                              <p:par>
                                <p:cTn id="35" presetClass="path" nodeType="withEffect" presetSubtype="0" presetID="-1" grpId="9" accel="50000" decel="50000" fill="hold">
                                  <p:stCondLst>
                                    <p:cond delay="0"/>
                                  </p:stCondLst>
                                  <p:childTnLst>
                                    <p:animMotion path="M 0.000000 0.000000 L -0.482792 -0.000300" origin="layout" pathEditMode="relative">
                                      <p:cBhvr>
                                        <p:cTn id="36" dur="1000" fill="hold"/>
                                        <p:tgtEl>
                                          <p:spTgt spid="269"/>
                                        </p:tgtEl>
                                        <p:attrNameLst>
                                          <p:attrName>ppt_x</p:attrName>
                                          <p:attrName>ppt_y</p:attrName>
                                        </p:attrNameLst>
                                      </p:cBhvr>
                                    </p:animMotion>
                                  </p:childTnLst>
                                </p:cTn>
                              </p:par>
                            </p:childTnLst>
                          </p:cTn>
                        </p:par>
                        <p:par>
                          <p:cTn id="37" fill="hold">
                            <p:stCondLst>
                              <p:cond delay="0"/>
                            </p:stCondLst>
                            <p:childTnLst>
                              <p:par>
                                <p:cTn id="38" presetClass="path" nodeType="withEffect" presetSubtype="0" presetID="-1" grpId="10" accel="50000" decel="50000" fill="hold">
                                  <p:stCondLst>
                                    <p:cond delay="0"/>
                                  </p:stCondLst>
                                  <p:childTnLst>
                                    <p:animMotion path="M 0.000000 0.000000 L -0.483017 0.002528" origin="layout" pathEditMode="relative">
                                      <p:cBhvr>
                                        <p:cTn id="39" dur="1000" fill="hold"/>
                                        <p:tgtEl>
                                          <p:spTgt spid="270"/>
                                        </p:tgtEl>
                                        <p:attrNameLst>
                                          <p:attrName>ppt_x</p:attrName>
                                          <p:attrName>ppt_y</p:attrName>
                                        </p:attrNameLst>
                                      </p:cBhvr>
                                    </p:animMotion>
                                  </p:childTnLst>
                                </p:cTn>
                              </p:par>
                            </p:childTnLst>
                          </p:cTn>
                        </p:par>
                        <p:par>
                          <p:cTn id="40" fill="hold">
                            <p:stCondLst>
                              <p:cond delay="0"/>
                            </p:stCondLst>
                            <p:childTnLst>
                              <p:par>
                                <p:cTn id="41" presetClass="path" nodeType="withEffect" presetSubtype="0" presetID="-1" grpId="11" accel="50000" decel="50000" fill="hold">
                                  <p:stCondLst>
                                    <p:cond delay="0"/>
                                  </p:stCondLst>
                                  <p:childTnLst>
                                    <p:animMotion path="M 0.000000 0.000000 L -0.483768 0.001007" origin="layout" pathEditMode="relative">
                                      <p:cBhvr>
                                        <p:cTn id="42" dur="1000" fill="hold"/>
                                        <p:tgtEl>
                                          <p:spTgt spid="271"/>
                                        </p:tgtEl>
                                        <p:attrNameLst>
                                          <p:attrName>ppt_x</p:attrName>
                                          <p:attrName>ppt_y</p:attrName>
                                        </p:attrNameLst>
                                      </p:cBhvr>
                                    </p:animMotion>
                                  </p:childTnLst>
                                </p:cTn>
                              </p:par>
                            </p:childTnLst>
                          </p:cTn>
                        </p:par>
                        <p:par>
                          <p:cTn id="43" fill="hold">
                            <p:stCondLst>
                              <p:cond delay="0"/>
                            </p:stCondLst>
                            <p:childTnLst>
                              <p:par>
                                <p:cTn id="44" presetClass="path" nodeType="withEffect" presetSubtype="0" presetID="-1" grpId="12" accel="50000" decel="50000" fill="hold">
                                  <p:stCondLst>
                                    <p:cond delay="0"/>
                                  </p:stCondLst>
                                  <p:childTnLst>
                                    <p:animMotion path="M 0.000000 0.000000 L -0.481117 0.003530" origin="layout" pathEditMode="relative">
                                      <p:cBhvr>
                                        <p:cTn id="45" dur="1000" fill="hold"/>
                                        <p:tgtEl>
                                          <p:spTgt spid="272"/>
                                        </p:tgtEl>
                                        <p:attrNameLst>
                                          <p:attrName>ppt_x</p:attrName>
                                          <p:attrName>ppt_y</p:attrName>
                                        </p:attrNameLst>
                                      </p:cBhvr>
                                    </p:animMotion>
                                  </p:childTnLst>
                                </p:cTn>
                              </p:par>
                            </p:childTnLst>
                          </p:cTn>
                        </p:par>
                        <p:par>
                          <p:cTn id="46" fill="hold">
                            <p:stCondLst>
                              <p:cond delay="1000"/>
                            </p:stCondLst>
                            <p:childTnLst>
                              <p:par>
                                <p:cTn id="47" presetClass="entr" nodeType="afterEffect" presetSubtype="10" presetID="19" grpId="13" fill="hold">
                                  <p:stCondLst>
                                    <p:cond delay="0"/>
                                  </p:stCondLst>
                                  <p:iterate type="lt" backwards="0">
                                    <p:tmAbs val="0"/>
                                  </p:iterate>
                                  <p:childTnLst>
                                    <p:set>
                                      <p:cBhvr>
                                        <p:cTn id="48" fill="hold"/>
                                        <p:tgtEl>
                                          <p:spTgt spid="267"/>
                                        </p:tgtEl>
                                        <p:attrNameLst>
                                          <p:attrName>style.visibility</p:attrName>
                                        </p:attrNameLst>
                                      </p:cBhvr>
                                      <p:to>
                                        <p:strVal val="visible"/>
                                      </p:to>
                                    </p:set>
                                    <p:anim calcmode="lin" valueType="num">
                                      <p:cBhvr>
                                        <p:cTn id="49" dur="1500" fill="hold"/>
                                        <p:tgtEl>
                                          <p:spTgt spid="267"/>
                                        </p:tgtEl>
                                        <p:attrNameLst>
                                          <p:attrName>ppt_w</p:attrName>
                                        </p:attrNameLst>
                                      </p:cBhvr>
                                      <p:tavLst>
                                        <p:tav tm="0" fmla="#ppt_w*sin(2.5*pi*$)">
                                          <p:val>
                                            <p:fltVal val="0"/>
                                          </p:val>
                                        </p:tav>
                                        <p:tav tm="100000">
                                          <p:val>
                                            <p:fltVal val="1"/>
                                          </p:val>
                                        </p:tav>
                                      </p:tavLst>
                                    </p:anim>
                                    <p:anim calcmode="lin" valueType="num">
                                      <p:cBhvr>
                                        <p:cTn id="50" dur="1500" fill="hold"/>
                                        <p:tgtEl>
                                          <p:spTgt spid="267"/>
                                        </p:tgtEl>
                                        <p:attrNameLst>
                                          <p:attrName>ppt_h</p:attrName>
                                        </p:attrNameLst>
                                      </p:cBhvr>
                                      <p:tavLst>
                                        <p:tav tm="0">
                                          <p:val>
                                            <p:strVal val="#ppt_h"/>
                                          </p:val>
                                        </p:tav>
                                        <p:tav tm="100000">
                                          <p:val>
                                            <p:strVal val="#ppt_h"/>
                                          </p:val>
                                        </p:tav>
                                      </p:tavLst>
                                    </p:anim>
                                  </p:childTnLst>
                                </p:cTn>
                              </p:par>
                            </p:childTnLst>
                          </p:cTn>
                        </p:par>
                        <p:par>
                          <p:cTn id="51" fill="hold">
                            <p:stCondLst>
                              <p:cond delay="2500"/>
                            </p:stCondLst>
                            <p:childTnLst>
                              <p:par>
                                <p:cTn id="52" presetClass="entr" nodeType="afterEffect" presetSubtype="8" presetID="22" grpId="14" fill="hold">
                                  <p:stCondLst>
                                    <p:cond delay="0"/>
                                  </p:stCondLst>
                                  <p:iterate type="el" backwards="0">
                                    <p:tmAbs val="0"/>
                                  </p:iterate>
                                  <p:childTnLst>
                                    <p:set>
                                      <p:cBhvr>
                                        <p:cTn id="53" fill="hold"/>
                                        <p:tgtEl>
                                          <p:spTgt spid="262"/>
                                        </p:tgtEl>
                                        <p:attrNameLst>
                                          <p:attrName>style.visibility</p:attrName>
                                        </p:attrNameLst>
                                      </p:cBhvr>
                                      <p:to>
                                        <p:strVal val="visible"/>
                                      </p:to>
                                    </p:set>
                                    <p:animEffect filter="wipe(left)" transition="in">
                                      <p:cBhvr>
                                        <p:cTn id="54" dur="1500"/>
                                        <p:tgtEl>
                                          <p:spTgt spid="262"/>
                                        </p:tgtEl>
                                      </p:cBhvr>
                                    </p:animEffect>
                                  </p:childTnLst>
                                </p:cTn>
                              </p:par>
                            </p:childTnLst>
                          </p:cTn>
                        </p:par>
                        <p:par>
                          <p:cTn id="55" fill="hold">
                            <p:stCondLst>
                              <p:cond delay="4000"/>
                            </p:stCondLst>
                            <p:childTnLst>
                              <p:par>
                                <p:cTn id="56" presetClass="entr" nodeType="afterEffect" presetSubtype="8" presetID="22" grpId="15" fill="hold">
                                  <p:stCondLst>
                                    <p:cond delay="0"/>
                                  </p:stCondLst>
                                  <p:iterate type="el" backwards="0">
                                    <p:tmAbs val="0"/>
                                  </p:iterate>
                                  <p:childTnLst>
                                    <p:set>
                                      <p:cBhvr>
                                        <p:cTn id="57" fill="hold"/>
                                        <p:tgtEl>
                                          <p:spTgt spid="263"/>
                                        </p:tgtEl>
                                        <p:attrNameLst>
                                          <p:attrName>style.visibility</p:attrName>
                                        </p:attrNameLst>
                                      </p:cBhvr>
                                      <p:to>
                                        <p:strVal val="visible"/>
                                      </p:to>
                                    </p:set>
                                    <p:animEffect filter="wipe(left)" transition="in">
                                      <p:cBhvr>
                                        <p:cTn id="58" dur="1500"/>
                                        <p:tgtEl>
                                          <p:spTgt spid="263"/>
                                        </p:tgtEl>
                                      </p:cBhvr>
                                    </p:animEffect>
                                  </p:childTnLst>
                                </p:cTn>
                              </p:par>
                            </p:childTnLst>
                          </p:cTn>
                        </p:par>
                        <p:par>
                          <p:cTn id="59" fill="hold">
                            <p:stCondLst>
                              <p:cond delay="5500"/>
                            </p:stCondLst>
                            <p:childTnLst>
                              <p:par>
                                <p:cTn id="60" presetClass="entr" nodeType="afterEffect" presetSubtype="8" presetID="22" grpId="16" fill="hold">
                                  <p:stCondLst>
                                    <p:cond delay="0"/>
                                  </p:stCondLst>
                                  <p:iterate type="el" backwards="0">
                                    <p:tmAbs val="0"/>
                                  </p:iterate>
                                  <p:childTnLst>
                                    <p:set>
                                      <p:cBhvr>
                                        <p:cTn id="61" fill="hold"/>
                                        <p:tgtEl>
                                          <p:spTgt spid="264"/>
                                        </p:tgtEl>
                                        <p:attrNameLst>
                                          <p:attrName>style.visibility</p:attrName>
                                        </p:attrNameLst>
                                      </p:cBhvr>
                                      <p:to>
                                        <p:strVal val="visible"/>
                                      </p:to>
                                    </p:set>
                                    <p:animEffect filter="wipe(left)" transition="in">
                                      <p:cBhvr>
                                        <p:cTn id="62" dur="1500"/>
                                        <p:tgtEl>
                                          <p:spTgt spid="264"/>
                                        </p:tgtEl>
                                      </p:cBhvr>
                                    </p:animEffect>
                                  </p:childTnLst>
                                </p:cTn>
                              </p:par>
                            </p:childTnLst>
                          </p:cTn>
                        </p:par>
                        <p:par>
                          <p:cTn id="63" fill="hold">
                            <p:stCondLst>
                              <p:cond delay="7000"/>
                            </p:stCondLst>
                            <p:childTnLst>
                              <p:par>
                                <p:cTn id="64" presetClass="entr" nodeType="afterEffect" presetSubtype="8" presetID="22" grpId="17" fill="hold">
                                  <p:stCondLst>
                                    <p:cond delay="0"/>
                                  </p:stCondLst>
                                  <p:iterate type="el" backwards="0">
                                    <p:tmAbs val="0"/>
                                  </p:iterate>
                                  <p:childTnLst>
                                    <p:set>
                                      <p:cBhvr>
                                        <p:cTn id="65" fill="hold"/>
                                        <p:tgtEl>
                                          <p:spTgt spid="265"/>
                                        </p:tgtEl>
                                        <p:attrNameLst>
                                          <p:attrName>style.visibility</p:attrName>
                                        </p:attrNameLst>
                                      </p:cBhvr>
                                      <p:to>
                                        <p:strVal val="visible"/>
                                      </p:to>
                                    </p:set>
                                    <p:animEffect filter="wipe(left)" transition="in">
                                      <p:cBhvr>
                                        <p:cTn id="66" dur="1500"/>
                                        <p:tgtEl>
                                          <p:spTgt spid="265"/>
                                        </p:tgtEl>
                                      </p:cBhvr>
                                    </p:animEffect>
                                  </p:childTnLst>
                                </p:cTn>
                              </p:par>
                            </p:childTnLst>
                          </p:cTn>
                        </p:par>
                        <p:par>
                          <p:cTn id="67" fill="hold">
                            <p:stCondLst>
                              <p:cond delay="8500"/>
                            </p:stCondLst>
                            <p:childTnLst>
                              <p:par>
                                <p:cTn id="68" presetClass="entr" nodeType="afterEffect" presetSubtype="8" presetID="22" grpId="18" fill="hold">
                                  <p:stCondLst>
                                    <p:cond delay="0"/>
                                  </p:stCondLst>
                                  <p:iterate type="el" backwards="0">
                                    <p:tmAbs val="0"/>
                                  </p:iterate>
                                  <p:childTnLst>
                                    <p:set>
                                      <p:cBhvr>
                                        <p:cTn id="69" fill="hold"/>
                                        <p:tgtEl>
                                          <p:spTgt spid="266"/>
                                        </p:tgtEl>
                                        <p:attrNameLst>
                                          <p:attrName>style.visibility</p:attrName>
                                        </p:attrNameLst>
                                      </p:cBhvr>
                                      <p:to>
                                        <p:strVal val="visible"/>
                                      </p:to>
                                    </p:set>
                                    <p:animEffect filter="wipe(left)" transition="in">
                                      <p:cBhvr>
                                        <p:cTn id="70" dur="1500"/>
                                        <p:tgtEl>
                                          <p:spTgt spid="266"/>
                                        </p:tgtEl>
                                      </p:cBhvr>
                                    </p:animEffect>
                                  </p:childTnLst>
                                </p:cTn>
                              </p:par>
                            </p:childTnLst>
                          </p:cTn>
                        </p:par>
                        <p:par>
                          <p:cTn id="71" fill="hold">
                            <p:stCondLst>
                              <p:cond delay="10000"/>
                            </p:stCondLst>
                            <p:childTnLst>
                              <p:par>
                                <p:cTn id="72" presetClass="entr" nodeType="afterEffect" presetSubtype="8" presetID="22" grpId="19" fill="hold">
                                  <p:stCondLst>
                                    <p:cond delay="0"/>
                                  </p:stCondLst>
                                  <p:iterate type="el" backwards="0">
                                    <p:tmAbs val="0"/>
                                  </p:iterate>
                                  <p:childTnLst>
                                    <p:set>
                                      <p:cBhvr>
                                        <p:cTn id="73" fill="hold"/>
                                        <p:tgtEl>
                                          <p:spTgt spid="280"/>
                                        </p:tgtEl>
                                        <p:attrNameLst>
                                          <p:attrName>style.visibility</p:attrName>
                                        </p:attrNameLst>
                                      </p:cBhvr>
                                      <p:to>
                                        <p:strVal val="visible"/>
                                      </p:to>
                                    </p:set>
                                    <p:animEffect filter="wipe(left)" transition="in">
                                      <p:cBhvr>
                                        <p:cTn id="74" dur="1500"/>
                                        <p:tgtEl>
                                          <p:spTgt spid="280"/>
                                        </p:tgtEl>
                                      </p:cBhvr>
                                    </p:animEffect>
                                  </p:childTnLst>
                                </p:cTn>
                              </p:par>
                            </p:childTnLst>
                          </p:cTn>
                        </p:par>
                      </p:childTnLst>
                    </p:cTn>
                  </p:par>
                  <p:par>
                    <p:cTn id="75" fill="hold">
                      <p:stCondLst>
                        <p:cond delay="indefinite"/>
                      </p:stCondLst>
                      <p:childTnLst>
                        <p:par>
                          <p:cTn id="76" fill="hold">
                            <p:stCondLst>
                              <p:cond delay="0"/>
                            </p:stCondLst>
                            <p:childTnLst>
                              <p:par>
                                <p:cTn id="77" presetClass="entr" nodeType="clickEffect" presetSubtype="4" presetID="2" grpId="20" fill="hold">
                                  <p:stCondLst>
                                    <p:cond delay="0"/>
                                  </p:stCondLst>
                                  <p:iterate type="el" backwards="0">
                                    <p:tmAbs val="0"/>
                                  </p:iterate>
                                  <p:childTnLst>
                                    <p:set>
                                      <p:cBhvr>
                                        <p:cTn id="78" fill="hold"/>
                                        <p:tgtEl>
                                          <p:spTgt spid="281"/>
                                        </p:tgtEl>
                                        <p:attrNameLst>
                                          <p:attrName>style.visibility</p:attrName>
                                        </p:attrNameLst>
                                      </p:cBhvr>
                                      <p:to>
                                        <p:strVal val="visible"/>
                                      </p:to>
                                    </p:set>
                                    <p:anim calcmode="lin" valueType="num">
                                      <p:cBhvr>
                                        <p:cTn id="79" dur="1000" fill="hold"/>
                                        <p:tgtEl>
                                          <p:spTgt spid="281"/>
                                        </p:tgtEl>
                                        <p:attrNameLst>
                                          <p:attrName>ppt_x</p:attrName>
                                        </p:attrNameLst>
                                      </p:cBhvr>
                                      <p:tavLst>
                                        <p:tav tm="0">
                                          <p:val>
                                            <p:strVal val="#ppt_x"/>
                                          </p:val>
                                        </p:tav>
                                        <p:tav tm="100000">
                                          <p:val>
                                            <p:strVal val="#ppt_x"/>
                                          </p:val>
                                        </p:tav>
                                      </p:tavLst>
                                    </p:anim>
                                    <p:anim calcmode="lin" valueType="num">
                                      <p:cBhvr>
                                        <p:cTn id="80" dur="1000" fill="hold"/>
                                        <p:tgtEl>
                                          <p:spTgt spid="2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6" grpId="18"/>
      <p:bldP build="whole" bldLvl="1" animBg="1" rev="0" advAuto="0" spid="279" grpId="1"/>
      <p:bldP build="whole" bldLvl="1" animBg="1" rev="0" advAuto="0" spid="275" grpId="3"/>
      <p:bldP build="whole" bldLvl="1" animBg="1" rev="0" advAuto="0" spid="277" grpId="5"/>
      <p:bldP build="whole" bldLvl="1" animBg="1" rev="0" advAuto="0" spid="264" grpId="16"/>
      <p:bldP build="whole" bldLvl="1" animBg="1" rev="0" advAuto="0" spid="263" grpId="15"/>
      <p:bldP build="whole" bldLvl="1" animBg="1" rev="0" advAuto="0" spid="280" grpId="19"/>
      <p:bldP build="whole" bldLvl="1" animBg="1" rev="0" advAuto="0" spid="262" grpId="14"/>
      <p:bldP build="whole" bldLvl="1" animBg="1" rev="0" advAuto="0" spid="265" grpId="17"/>
      <p:bldP build="whole" bldLvl="1" animBg="1" rev="0" advAuto="0" spid="274" grpId="2"/>
      <p:bldP build="whole" bldLvl="1" animBg="1" rev="0" advAuto="0" spid="276" grpId="4"/>
      <p:bldP build="whole" bldLvl="1" animBg="1" rev="0" advAuto="0" spid="278" grpId="6"/>
      <p:bldP build="whole" bldLvl="1" animBg="1" rev="0" advAuto="0" spid="267" grpId="13"/>
      <p:bldP build="whole" bldLvl="1" animBg="1" rev="0" advAuto="0" spid="281" grpId="20"/>
    </p:bldLst>
  </p:timing>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3" name="Shape 283"/>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96" name="Shape 296"/>
          <p:cNvSpPr/>
          <p:nvPr/>
        </p:nvSpPr>
        <p:spPr>
          <a:xfrm>
            <a:off x="1803420" y="1205853"/>
            <a:ext cx="2246028" cy="2324696"/>
          </a:xfrm>
          <a:custGeom>
            <a:avLst/>
            <a:gdLst/>
            <a:ahLst/>
            <a:cxnLst>
              <a:cxn ang="0">
                <a:pos x="wd2" y="hd2"/>
              </a:cxn>
              <a:cxn ang="5400000">
                <a:pos x="wd2" y="hd2"/>
              </a:cxn>
              <a:cxn ang="10800000">
                <a:pos x="wd2" y="hd2"/>
              </a:cxn>
              <a:cxn ang="16200000">
                <a:pos x="wd2" y="hd2"/>
              </a:cxn>
            </a:cxnLst>
            <a:rect l="0" t="0" r="r" b="b"/>
            <a:pathLst>
              <a:path w="20884" h="21600" fill="norm" stroke="1" extrusionOk="0">
                <a:moveTo>
                  <a:pt x="58" y="21600"/>
                </a:moveTo>
                <a:cubicBezTo>
                  <a:pt x="-716" y="7467"/>
                  <a:pt x="6226" y="267"/>
                  <a:pt x="20884" y="0"/>
                </a:cubicBezTo>
              </a:path>
            </a:pathLst>
          </a:custGeom>
          <a:ln w="76200">
            <a:solidFill>
              <a:srgbClr val="FF2600"/>
            </a:solidFill>
            <a:miter lim="400000"/>
            <a:headEnd type="oval"/>
            <a:tailEnd type="triangle"/>
          </a:ln>
        </p:spPr>
        <p:txBody>
          <a:bodyPr/>
          <a:lstStyle/>
          <a:p>
            <a:pPr/>
          </a:p>
        </p:txBody>
      </p:sp>
      <p:sp>
        <p:nvSpPr>
          <p:cNvPr id="297" name="Shape 297"/>
          <p:cNvSpPr/>
          <p:nvPr/>
        </p:nvSpPr>
        <p:spPr>
          <a:xfrm>
            <a:off x="1803420" y="5528637"/>
            <a:ext cx="2246028" cy="2324697"/>
          </a:xfrm>
          <a:custGeom>
            <a:avLst/>
            <a:gdLst/>
            <a:ahLst/>
            <a:cxnLst>
              <a:cxn ang="0">
                <a:pos x="wd2" y="hd2"/>
              </a:cxn>
              <a:cxn ang="5400000">
                <a:pos x="wd2" y="hd2"/>
              </a:cxn>
              <a:cxn ang="10800000">
                <a:pos x="wd2" y="hd2"/>
              </a:cxn>
              <a:cxn ang="16200000">
                <a:pos x="wd2" y="hd2"/>
              </a:cxn>
            </a:cxnLst>
            <a:rect l="0" t="0" r="r" b="b"/>
            <a:pathLst>
              <a:path w="20884" h="21600" fill="norm" stroke="1" extrusionOk="0">
                <a:moveTo>
                  <a:pt x="58" y="0"/>
                </a:moveTo>
                <a:cubicBezTo>
                  <a:pt x="-716" y="14133"/>
                  <a:pt x="6226" y="21333"/>
                  <a:pt x="20884" y="21600"/>
                </a:cubicBezTo>
              </a:path>
            </a:pathLst>
          </a:custGeom>
          <a:ln w="76200">
            <a:solidFill>
              <a:srgbClr val="FF2600"/>
            </a:solidFill>
            <a:miter lim="400000"/>
            <a:headEnd type="oval"/>
            <a:tailEnd type="triangle"/>
          </a:ln>
        </p:spPr>
        <p:txBody>
          <a:bodyPr/>
          <a:lstStyle/>
          <a:p>
            <a:pPr/>
          </a:p>
        </p:txBody>
      </p:sp>
      <p:sp>
        <p:nvSpPr>
          <p:cNvPr id="286" name="Shape 286"/>
          <p:cNvSpPr/>
          <p:nvPr/>
        </p:nvSpPr>
        <p:spPr>
          <a:xfrm>
            <a:off x="4087547" y="596900"/>
            <a:ext cx="3533826" cy="1270000"/>
          </a:xfrm>
          <a:prstGeom prst="roundRect">
            <a:avLst>
              <a:gd name="adj" fmla="val 15000"/>
            </a:avLst>
          </a:prstGeom>
          <a:solidFill>
            <a:srgbClr val="008F00"/>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defRPr sz="3200">
                <a:solidFill>
                  <a:srgbClr val="FFFFFF"/>
                </a:solidFill>
                <a:effectLst>
                  <a:outerShdw sx="100000" sy="100000" kx="0" ky="0" algn="b" rotWithShape="0" blurRad="25400" dist="12700" dir="5400000">
                    <a:srgbClr val="000000">
                      <a:alpha val="50000"/>
                    </a:srgbClr>
                  </a:outerShdw>
                </a:effectLst>
                <a:latin typeface="Arial Rounded MT Bold"/>
                <a:ea typeface="Arial Rounded MT Bold"/>
                <a:cs typeface="Arial Rounded MT Bold"/>
                <a:sym typeface="Arial Rounded MT Bold"/>
              </a:defRPr>
            </a:pPr>
            <a:r>
              <a:t>Unconditional</a:t>
            </a:r>
          </a:p>
          <a:p>
            <a:pPr>
              <a:defRPr sz="3200">
                <a:solidFill>
                  <a:srgbClr val="FFFFFF"/>
                </a:solidFill>
                <a:effectLst>
                  <a:outerShdw sx="100000" sy="100000" kx="0" ky="0" algn="b" rotWithShape="0" blurRad="25400" dist="12700" dir="5400000">
                    <a:srgbClr val="000000">
                      <a:alpha val="50000"/>
                    </a:srgbClr>
                  </a:outerShdw>
                </a:effectLst>
                <a:latin typeface="Arial Rounded MT Bold"/>
                <a:ea typeface="Arial Rounded MT Bold"/>
                <a:cs typeface="Arial Rounded MT Bold"/>
                <a:sym typeface="Arial Rounded MT Bold"/>
              </a:defRPr>
            </a:pPr>
            <a:r>
              <a:t>Election</a:t>
            </a:r>
          </a:p>
        </p:txBody>
      </p:sp>
      <p:sp>
        <p:nvSpPr>
          <p:cNvPr id="287" name="Shape 287"/>
          <p:cNvSpPr/>
          <p:nvPr/>
        </p:nvSpPr>
        <p:spPr>
          <a:xfrm>
            <a:off x="1029580" y="3530600"/>
            <a:ext cx="2621013" cy="1940471"/>
          </a:xfrm>
          <a:prstGeom prst="roundRect">
            <a:avLst>
              <a:gd name="adj" fmla="val 9817"/>
            </a:avLst>
          </a:prstGeom>
          <a:solidFill>
            <a:srgbClr val="0433FF"/>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sz="3200">
                <a:solidFill>
                  <a:srgbClr val="FFFFFF"/>
                </a:solidFill>
                <a:effectLst>
                  <a:outerShdw sx="100000" sy="100000" kx="0" ky="0" algn="b" rotWithShape="0" blurRad="25400" dist="12700" dir="5400000">
                    <a:srgbClr val="000000">
                      <a:alpha val="50000"/>
                    </a:srgbClr>
                  </a:outerShdw>
                </a:effectLst>
                <a:latin typeface="Arial Rounded MT Bold"/>
                <a:ea typeface="Arial Rounded MT Bold"/>
                <a:cs typeface="Arial Rounded MT Bold"/>
                <a:sym typeface="Arial Rounded MT Bold"/>
              </a:defRPr>
            </a:lvl1pPr>
          </a:lstStyle>
          <a:p>
            <a:pPr/>
            <a:r>
              <a:t>Total Inherited Depravity</a:t>
            </a:r>
          </a:p>
        </p:txBody>
      </p:sp>
      <p:sp>
        <p:nvSpPr>
          <p:cNvPr id="288" name="Shape 288"/>
          <p:cNvSpPr/>
          <p:nvPr/>
        </p:nvSpPr>
        <p:spPr>
          <a:xfrm>
            <a:off x="4049447" y="7200900"/>
            <a:ext cx="3533826" cy="1270000"/>
          </a:xfrm>
          <a:prstGeom prst="roundRect">
            <a:avLst>
              <a:gd name="adj" fmla="val 15000"/>
            </a:avLst>
          </a:prstGeom>
          <a:solidFill>
            <a:srgbClr val="941100"/>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defRPr sz="3200">
                <a:solidFill>
                  <a:srgbClr val="FFFFFF"/>
                </a:solidFill>
                <a:effectLst>
                  <a:outerShdw sx="100000" sy="100000" kx="0" ky="0" algn="b" rotWithShape="0" blurRad="25400" dist="12700" dir="5400000">
                    <a:srgbClr val="000000">
                      <a:alpha val="50000"/>
                    </a:srgbClr>
                  </a:outerShdw>
                </a:effectLst>
                <a:latin typeface="Arial Rounded MT Bold"/>
                <a:ea typeface="Arial Rounded MT Bold"/>
                <a:cs typeface="Arial Rounded MT Bold"/>
                <a:sym typeface="Arial Rounded MT Bold"/>
              </a:defRPr>
            </a:pPr>
            <a:r>
              <a:t>Irresistible</a:t>
            </a:r>
          </a:p>
          <a:p>
            <a:pPr>
              <a:defRPr sz="3200">
                <a:solidFill>
                  <a:srgbClr val="FFFFFF"/>
                </a:solidFill>
                <a:effectLst>
                  <a:outerShdw sx="100000" sy="100000" kx="0" ky="0" algn="b" rotWithShape="0" blurRad="25400" dist="12700" dir="5400000">
                    <a:srgbClr val="000000">
                      <a:alpha val="50000"/>
                    </a:srgbClr>
                  </a:outerShdw>
                </a:effectLst>
                <a:latin typeface="Arial Rounded MT Bold"/>
                <a:ea typeface="Arial Rounded MT Bold"/>
                <a:cs typeface="Arial Rounded MT Bold"/>
                <a:sym typeface="Arial Rounded MT Bold"/>
              </a:defRPr>
            </a:pPr>
            <a:r>
              <a:t>Grace</a:t>
            </a:r>
          </a:p>
        </p:txBody>
      </p:sp>
      <p:sp>
        <p:nvSpPr>
          <p:cNvPr id="289" name="Shape 289"/>
          <p:cNvSpPr/>
          <p:nvPr/>
        </p:nvSpPr>
        <p:spPr>
          <a:xfrm>
            <a:off x="8977047" y="596900"/>
            <a:ext cx="3533826" cy="1270000"/>
          </a:xfrm>
          <a:prstGeom prst="roundRect">
            <a:avLst>
              <a:gd name="adj" fmla="val 15000"/>
            </a:avLst>
          </a:prstGeom>
          <a:solidFill>
            <a:srgbClr val="008F00"/>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sz="3200">
                <a:solidFill>
                  <a:srgbClr val="FFFFFF"/>
                </a:solidFill>
                <a:effectLst>
                  <a:outerShdw sx="100000" sy="100000" kx="0" ky="0" algn="b" rotWithShape="0" blurRad="25400" dist="12700" dir="5400000">
                    <a:srgbClr val="000000">
                      <a:alpha val="50000"/>
                    </a:srgbClr>
                  </a:outerShdw>
                </a:effectLst>
                <a:latin typeface="Arial Rounded MT Bold"/>
                <a:ea typeface="Arial Rounded MT Bold"/>
                <a:cs typeface="Arial Rounded MT Bold"/>
                <a:sym typeface="Arial Rounded MT Bold"/>
              </a:defRPr>
            </a:lvl1pPr>
          </a:lstStyle>
          <a:p>
            <a:pPr/>
            <a:r>
              <a:t>Limited Atonement</a:t>
            </a:r>
          </a:p>
        </p:txBody>
      </p:sp>
      <p:sp>
        <p:nvSpPr>
          <p:cNvPr id="290" name="Shape 290"/>
          <p:cNvSpPr/>
          <p:nvPr/>
        </p:nvSpPr>
        <p:spPr>
          <a:xfrm>
            <a:off x="8964347" y="7200900"/>
            <a:ext cx="3533826" cy="1270000"/>
          </a:xfrm>
          <a:prstGeom prst="roundRect">
            <a:avLst>
              <a:gd name="adj" fmla="val 15000"/>
            </a:avLst>
          </a:prstGeom>
          <a:solidFill>
            <a:srgbClr val="941100"/>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sz="3200">
                <a:solidFill>
                  <a:srgbClr val="FFFFFF"/>
                </a:solidFill>
                <a:effectLst>
                  <a:outerShdw sx="100000" sy="100000" kx="0" ky="0" algn="b" rotWithShape="0" blurRad="25400" dist="12700" dir="5400000">
                    <a:srgbClr val="000000">
                      <a:alpha val="50000"/>
                    </a:srgbClr>
                  </a:outerShdw>
                </a:effectLst>
                <a:latin typeface="Arial Rounded MT Bold"/>
                <a:ea typeface="Arial Rounded MT Bold"/>
                <a:cs typeface="Arial Rounded MT Bold"/>
                <a:sym typeface="Arial Rounded MT Bold"/>
              </a:defRPr>
            </a:lvl1pPr>
          </a:lstStyle>
          <a:p>
            <a:pPr/>
            <a:r>
              <a:t>Perseverance of the Saints</a:t>
            </a:r>
          </a:p>
        </p:txBody>
      </p:sp>
      <p:sp>
        <p:nvSpPr>
          <p:cNvPr id="291" name="Shape 291"/>
          <p:cNvSpPr/>
          <p:nvPr/>
        </p:nvSpPr>
        <p:spPr>
          <a:xfrm>
            <a:off x="7835660" y="1231900"/>
            <a:ext cx="1094210" cy="0"/>
          </a:xfrm>
          <a:prstGeom prst="line">
            <a:avLst/>
          </a:prstGeom>
          <a:ln w="76200">
            <a:solidFill>
              <a:srgbClr val="FF2600"/>
            </a:solidFill>
            <a:miter lim="400000"/>
            <a:headEnd type="oval"/>
            <a:tailEnd type="triangle"/>
          </a:ln>
        </p:spPr>
        <p:txBody>
          <a:bodyPr lIns="50800" tIns="50800" rIns="50800" bIns="50800" anchor="ctr"/>
          <a:lstStyle/>
          <a:p>
            <a:pPr>
              <a:defRPr sz="3200">
                <a:effectLst>
                  <a:outerShdw sx="100000" sy="100000" kx="0" ky="0" algn="b" rotWithShape="0" blurRad="25400" dist="25400" dir="2700000">
                    <a:srgbClr val="FFFFFF">
                      <a:alpha val="50000"/>
                    </a:srgbClr>
                  </a:outerShdw>
                </a:effectLst>
              </a:defRPr>
            </a:pPr>
          </a:p>
        </p:txBody>
      </p:sp>
      <p:sp>
        <p:nvSpPr>
          <p:cNvPr id="292" name="Shape 292"/>
          <p:cNvSpPr/>
          <p:nvPr/>
        </p:nvSpPr>
        <p:spPr>
          <a:xfrm>
            <a:off x="7811872" y="7837409"/>
            <a:ext cx="1094210" cy="1"/>
          </a:xfrm>
          <a:prstGeom prst="line">
            <a:avLst/>
          </a:prstGeom>
          <a:ln w="76200">
            <a:solidFill>
              <a:srgbClr val="FF2600"/>
            </a:solidFill>
            <a:miter lim="400000"/>
            <a:headEnd type="oval"/>
            <a:tailEnd type="triangle"/>
          </a:ln>
        </p:spPr>
        <p:txBody>
          <a:bodyPr lIns="50800" tIns="50800" rIns="50800" bIns="50800" anchor="ctr"/>
          <a:lstStyle/>
          <a:p>
            <a:pPr>
              <a:defRPr sz="3200">
                <a:effectLst>
                  <a:outerShdw sx="100000" sy="100000" kx="0" ky="0" algn="b" rotWithShape="0" blurRad="25400" dist="25400" dir="2700000">
                    <a:srgbClr val="FFFFFF">
                      <a:alpha val="50000"/>
                    </a:srgbClr>
                  </a:outerShdw>
                </a:effectLst>
              </a:defRPr>
            </a:pPr>
          </a:p>
        </p:txBody>
      </p:sp>
      <p:grpSp>
        <p:nvGrpSpPr>
          <p:cNvPr id="295" name="Group 295"/>
          <p:cNvGrpSpPr/>
          <p:nvPr/>
        </p:nvGrpSpPr>
        <p:grpSpPr>
          <a:xfrm>
            <a:off x="3837336" y="2573854"/>
            <a:ext cx="8928982" cy="4328923"/>
            <a:chOff x="0" y="0"/>
            <a:chExt cx="8928981" cy="4328922"/>
          </a:xfrm>
        </p:grpSpPr>
        <p:sp>
          <p:nvSpPr>
            <p:cNvPr id="294" name="Shape 294"/>
            <p:cNvSpPr/>
            <p:nvPr/>
          </p:nvSpPr>
          <p:spPr>
            <a:xfrm>
              <a:off x="215900" y="139700"/>
              <a:ext cx="8497182" cy="3770123"/>
            </a:xfrm>
            <a:prstGeom prst="rect">
              <a:avLst/>
            </a:prstGeom>
            <a:no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nSpc>
                  <a:spcPct val="90000"/>
                </a:lnSpc>
                <a:defRPr b="1" sz="2800">
                  <a:solidFill>
                    <a:srgbClr val="000000"/>
                  </a:solidFill>
                </a:defRPr>
              </a:pPr>
              <a:r>
                <a:t>“There are very few errors and false doctrines of which the beginning may not be traced up to unsound views about the corruption of human nature. Wrong views of the disease will always bring with them wrong views of the remedy. Wrong views of the corruption of human nature will always carry with them wrong views of the grand antidote and cure of that corruption.”  </a:t>
              </a:r>
            </a:p>
            <a:p>
              <a:pPr>
                <a:lnSpc>
                  <a:spcPct val="90000"/>
                </a:lnSpc>
                <a:defRPr b="1" sz="2800">
                  <a:solidFill>
                    <a:srgbClr val="945200"/>
                  </a:solidFill>
                </a:defRPr>
              </a:pPr>
              <a:r>
                <a:t>(J. C. Ryle)</a:t>
              </a:r>
            </a:p>
          </p:txBody>
        </p:sp>
        <p:pic>
          <p:nvPicPr>
            <p:cNvPr id="293" name=""/>
            <p:cNvPicPr>
              <a:picLocks noChangeAspect="0"/>
            </p:cNvPicPr>
            <p:nvPr/>
          </p:nvPicPr>
          <p:blipFill>
            <a:blip r:embed="rId2">
              <a:extLst/>
            </a:blip>
            <a:stretch>
              <a:fillRect/>
            </a:stretch>
          </p:blipFill>
          <p:spPr>
            <a:xfrm>
              <a:off x="-1" y="0"/>
              <a:ext cx="8928983" cy="4328923"/>
            </a:xfrm>
            <a:prstGeom prst="rect">
              <a:avLst/>
            </a:prstGeom>
            <a:effectLst/>
          </p:spPr>
        </p:pic>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4" grpId="1" fill="hold">
                                  <p:stCondLst>
                                    <p:cond delay="0"/>
                                  </p:stCondLst>
                                  <p:iterate type="el" backwards="0">
                                    <p:tmAbs val="0"/>
                                  </p:iterate>
                                  <p:childTnLst>
                                    <p:set>
                                      <p:cBhvr>
                                        <p:cTn id="6" fill="hold"/>
                                        <p:tgtEl>
                                          <p:spTgt spid="287"/>
                                        </p:tgtEl>
                                        <p:attrNameLst>
                                          <p:attrName>style.visibility</p:attrName>
                                        </p:attrNameLst>
                                      </p:cBhvr>
                                      <p:to>
                                        <p:strVal val="visible"/>
                                      </p:to>
                                    </p:set>
                                    <p:animEffect filter="box(in)" transition="in">
                                      <p:cBhvr>
                                        <p:cTn id="7" dur="1000"/>
                                        <p:tgtEl>
                                          <p:spTgt spid="287"/>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4" presetID="22" grpId="2" fill="hold">
                                  <p:stCondLst>
                                    <p:cond delay="0"/>
                                  </p:stCondLst>
                                  <p:iterate type="el" backwards="0">
                                    <p:tmAbs val="0"/>
                                  </p:iterate>
                                  <p:childTnLst>
                                    <p:set>
                                      <p:cBhvr>
                                        <p:cTn id="11" fill="hold"/>
                                        <p:tgtEl>
                                          <p:spTgt spid="296"/>
                                        </p:tgtEl>
                                        <p:attrNameLst>
                                          <p:attrName>style.visibility</p:attrName>
                                        </p:attrNameLst>
                                      </p:cBhvr>
                                      <p:to>
                                        <p:strVal val="visible"/>
                                      </p:to>
                                    </p:set>
                                    <p:animEffect filter="wipe(down)" transition="in">
                                      <p:cBhvr>
                                        <p:cTn id="12" dur="1000"/>
                                        <p:tgtEl>
                                          <p:spTgt spid="296"/>
                                        </p:tgtEl>
                                      </p:cBhvr>
                                    </p:animEffect>
                                  </p:childTnLst>
                                </p:cTn>
                              </p:par>
                            </p:childTnLst>
                          </p:cTn>
                        </p:par>
                        <p:par>
                          <p:cTn id="13" fill="hold">
                            <p:stCondLst>
                              <p:cond delay="1000"/>
                            </p:stCondLst>
                            <p:childTnLst>
                              <p:par>
                                <p:cTn id="14" presetClass="entr" nodeType="afterEffect" presetSubtype="16" presetID="4" grpId="3" fill="hold">
                                  <p:stCondLst>
                                    <p:cond delay="0"/>
                                  </p:stCondLst>
                                  <p:iterate type="el" backwards="0">
                                    <p:tmAbs val="0"/>
                                  </p:iterate>
                                  <p:childTnLst>
                                    <p:set>
                                      <p:cBhvr>
                                        <p:cTn id="15" fill="hold"/>
                                        <p:tgtEl>
                                          <p:spTgt spid="286"/>
                                        </p:tgtEl>
                                        <p:attrNameLst>
                                          <p:attrName>style.visibility</p:attrName>
                                        </p:attrNameLst>
                                      </p:cBhvr>
                                      <p:to>
                                        <p:strVal val="visible"/>
                                      </p:to>
                                    </p:set>
                                    <p:animEffect filter="box(in)" transition="in">
                                      <p:cBhvr>
                                        <p:cTn id="16" dur="1000"/>
                                        <p:tgtEl>
                                          <p:spTgt spid="286"/>
                                        </p:tgtEl>
                                      </p:cBhvr>
                                    </p:animEffec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8" presetID="22" grpId="4" fill="hold">
                                  <p:stCondLst>
                                    <p:cond delay="0"/>
                                  </p:stCondLst>
                                  <p:iterate type="el" backwards="0">
                                    <p:tmAbs val="0"/>
                                  </p:iterate>
                                  <p:childTnLst>
                                    <p:set>
                                      <p:cBhvr>
                                        <p:cTn id="20" fill="hold"/>
                                        <p:tgtEl>
                                          <p:spTgt spid="291"/>
                                        </p:tgtEl>
                                        <p:attrNameLst>
                                          <p:attrName>style.visibility</p:attrName>
                                        </p:attrNameLst>
                                      </p:cBhvr>
                                      <p:to>
                                        <p:strVal val="visible"/>
                                      </p:to>
                                    </p:set>
                                    <p:animEffect filter="wipe(left)" transition="in">
                                      <p:cBhvr>
                                        <p:cTn id="21" dur="1000"/>
                                        <p:tgtEl>
                                          <p:spTgt spid="291"/>
                                        </p:tgtEl>
                                      </p:cBhvr>
                                    </p:animEffect>
                                  </p:childTnLst>
                                </p:cTn>
                              </p:par>
                            </p:childTnLst>
                          </p:cTn>
                        </p:par>
                        <p:par>
                          <p:cTn id="22" fill="hold">
                            <p:stCondLst>
                              <p:cond delay="1000"/>
                            </p:stCondLst>
                            <p:childTnLst>
                              <p:par>
                                <p:cTn id="23" presetClass="entr" nodeType="afterEffect" presetSubtype="16" presetID="4" grpId="5" fill="hold">
                                  <p:stCondLst>
                                    <p:cond delay="0"/>
                                  </p:stCondLst>
                                  <p:iterate type="el" backwards="0">
                                    <p:tmAbs val="0"/>
                                  </p:iterate>
                                  <p:childTnLst>
                                    <p:set>
                                      <p:cBhvr>
                                        <p:cTn id="24" fill="hold"/>
                                        <p:tgtEl>
                                          <p:spTgt spid="289"/>
                                        </p:tgtEl>
                                        <p:attrNameLst>
                                          <p:attrName>style.visibility</p:attrName>
                                        </p:attrNameLst>
                                      </p:cBhvr>
                                      <p:to>
                                        <p:strVal val="visible"/>
                                      </p:to>
                                    </p:set>
                                    <p:animEffect filter="box(in)" transition="in">
                                      <p:cBhvr>
                                        <p:cTn id="25" dur="1000"/>
                                        <p:tgtEl>
                                          <p:spTgt spid="289"/>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1" presetID="22" grpId="6" fill="hold">
                                  <p:stCondLst>
                                    <p:cond delay="0"/>
                                  </p:stCondLst>
                                  <p:iterate type="el" backwards="0">
                                    <p:tmAbs val="0"/>
                                  </p:iterate>
                                  <p:childTnLst>
                                    <p:set>
                                      <p:cBhvr>
                                        <p:cTn id="29" fill="hold"/>
                                        <p:tgtEl>
                                          <p:spTgt spid="297"/>
                                        </p:tgtEl>
                                        <p:attrNameLst>
                                          <p:attrName>style.visibility</p:attrName>
                                        </p:attrNameLst>
                                      </p:cBhvr>
                                      <p:to>
                                        <p:strVal val="visible"/>
                                      </p:to>
                                    </p:set>
                                    <p:animEffect filter="wipe(up)" transition="in">
                                      <p:cBhvr>
                                        <p:cTn id="30" dur="1000"/>
                                        <p:tgtEl>
                                          <p:spTgt spid="297"/>
                                        </p:tgtEl>
                                      </p:cBhvr>
                                    </p:animEffect>
                                  </p:childTnLst>
                                </p:cTn>
                              </p:par>
                            </p:childTnLst>
                          </p:cTn>
                        </p:par>
                        <p:par>
                          <p:cTn id="31" fill="hold">
                            <p:stCondLst>
                              <p:cond delay="1000"/>
                            </p:stCondLst>
                            <p:childTnLst>
                              <p:par>
                                <p:cTn id="32" presetClass="entr" nodeType="afterEffect" presetSubtype="16" presetID="4" grpId="7" fill="hold">
                                  <p:stCondLst>
                                    <p:cond delay="0"/>
                                  </p:stCondLst>
                                  <p:iterate type="el" backwards="0">
                                    <p:tmAbs val="0"/>
                                  </p:iterate>
                                  <p:childTnLst>
                                    <p:set>
                                      <p:cBhvr>
                                        <p:cTn id="33" fill="hold"/>
                                        <p:tgtEl>
                                          <p:spTgt spid="288"/>
                                        </p:tgtEl>
                                        <p:attrNameLst>
                                          <p:attrName>style.visibility</p:attrName>
                                        </p:attrNameLst>
                                      </p:cBhvr>
                                      <p:to>
                                        <p:strVal val="visible"/>
                                      </p:to>
                                    </p:set>
                                    <p:animEffect filter="box(in)" transition="in">
                                      <p:cBhvr>
                                        <p:cTn id="34" dur="1000"/>
                                        <p:tgtEl>
                                          <p:spTgt spid="288"/>
                                        </p:tgtEl>
                                      </p:cBhvr>
                                    </p:animEffect>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8" presetID="22" grpId="8" fill="hold">
                                  <p:stCondLst>
                                    <p:cond delay="0"/>
                                  </p:stCondLst>
                                  <p:iterate type="el" backwards="0">
                                    <p:tmAbs val="0"/>
                                  </p:iterate>
                                  <p:childTnLst>
                                    <p:set>
                                      <p:cBhvr>
                                        <p:cTn id="38" fill="hold"/>
                                        <p:tgtEl>
                                          <p:spTgt spid="292"/>
                                        </p:tgtEl>
                                        <p:attrNameLst>
                                          <p:attrName>style.visibility</p:attrName>
                                        </p:attrNameLst>
                                      </p:cBhvr>
                                      <p:to>
                                        <p:strVal val="visible"/>
                                      </p:to>
                                    </p:set>
                                    <p:animEffect filter="wipe(left)" transition="in">
                                      <p:cBhvr>
                                        <p:cTn id="39" dur="1000"/>
                                        <p:tgtEl>
                                          <p:spTgt spid="292"/>
                                        </p:tgtEl>
                                      </p:cBhvr>
                                    </p:animEffect>
                                  </p:childTnLst>
                                </p:cTn>
                              </p:par>
                            </p:childTnLst>
                          </p:cTn>
                        </p:par>
                        <p:par>
                          <p:cTn id="40" fill="hold">
                            <p:stCondLst>
                              <p:cond delay="1000"/>
                            </p:stCondLst>
                            <p:childTnLst>
                              <p:par>
                                <p:cTn id="41" presetClass="entr" nodeType="afterEffect" presetSubtype="16" presetID="4" grpId="9" fill="hold">
                                  <p:stCondLst>
                                    <p:cond delay="0"/>
                                  </p:stCondLst>
                                  <p:iterate type="el" backwards="0">
                                    <p:tmAbs val="0"/>
                                  </p:iterate>
                                  <p:childTnLst>
                                    <p:set>
                                      <p:cBhvr>
                                        <p:cTn id="42" fill="hold"/>
                                        <p:tgtEl>
                                          <p:spTgt spid="290"/>
                                        </p:tgtEl>
                                        <p:attrNameLst>
                                          <p:attrName>style.visibility</p:attrName>
                                        </p:attrNameLst>
                                      </p:cBhvr>
                                      <p:to>
                                        <p:strVal val="visible"/>
                                      </p:to>
                                    </p:set>
                                    <p:animEffect filter="box(in)" transition="in">
                                      <p:cBhvr>
                                        <p:cTn id="43" dur="1000"/>
                                        <p:tgtEl>
                                          <p:spTgt spid="290"/>
                                        </p:tgtEl>
                                      </p:cBhvr>
                                    </p:animEffect>
                                  </p:childTnLst>
                                </p:cTn>
                              </p:par>
                            </p:childTnLst>
                          </p:cTn>
                        </p:par>
                        <p:par>
                          <p:cTn id="44" fill="hold">
                            <p:stCondLst>
                              <p:cond delay="2000"/>
                            </p:stCondLst>
                            <p:childTnLst>
                              <p:par>
                                <p:cTn id="45" presetClass="entr" nodeType="afterEffect" presetID="9" grpId="10" fill="hold">
                                  <p:stCondLst>
                                    <p:cond delay="0"/>
                                  </p:stCondLst>
                                  <p:iterate type="el" backwards="0">
                                    <p:tmAbs val="0"/>
                                  </p:iterate>
                                  <p:childTnLst>
                                    <p:set>
                                      <p:cBhvr>
                                        <p:cTn id="46" fill="hold"/>
                                        <p:tgtEl>
                                          <p:spTgt spid="295"/>
                                        </p:tgtEl>
                                        <p:attrNameLst>
                                          <p:attrName>style.visibility</p:attrName>
                                        </p:attrNameLst>
                                      </p:cBhvr>
                                      <p:to>
                                        <p:strVal val="visible"/>
                                      </p:to>
                                    </p:set>
                                    <p:animEffect filter="dissolve" transition="in">
                                      <p:cBhvr>
                                        <p:cTn id="47" dur="1500"/>
                                        <p:tgtEl>
                                          <p:spTgt spid="2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1" grpId="4"/>
      <p:bldP build="whole" bldLvl="1" animBg="1" rev="0" advAuto="0" spid="287" grpId="1"/>
      <p:bldP build="whole" bldLvl="1" animBg="1" rev="0" advAuto="0" spid="296" grpId="2"/>
      <p:bldP build="whole" bldLvl="1" animBg="1" rev="0" advAuto="0" spid="292" grpId="8"/>
      <p:bldP build="whole" bldLvl="1" animBg="1" rev="0" advAuto="0" spid="295" grpId="10"/>
      <p:bldP build="whole" bldLvl="1" animBg="1" rev="0" advAuto="0" spid="288" grpId="7"/>
      <p:bldP build="whole" bldLvl="1" animBg="1" rev="0" advAuto="0" spid="297" grpId="6"/>
      <p:bldP build="whole" bldLvl="1" animBg="1" rev="0" advAuto="0" spid="290" grpId="9"/>
      <p:bldP build="whole" bldLvl="1" animBg="1" rev="0" advAuto="0" spid="286" grpId="3"/>
      <p:bldP build="whole" bldLvl="1" animBg="1" rev="0" advAuto="0" spid="289" grpId="5"/>
    </p:bldLst>
  </p:timing>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9" name="Shape 299"/>
          <p:cNvSpPr/>
          <p:nvPr>
            <p:ph type="body" idx="13"/>
          </p:nvPr>
        </p:nvSpPr>
        <p:spPr>
          <a:xfrm>
            <a:off x="1460931" y="8720435"/>
            <a:ext cx="10464801" cy="533401"/>
          </a:xfrm>
          <a:prstGeom prst="rect">
            <a:avLst/>
          </a:prstGeom>
        </p:spPr>
        <p:txBody>
          <a:bodyPr/>
          <a:lstStyle/>
          <a:p>
            <a:pPr>
              <a:defRPr>
                <a:effectLst/>
              </a:defRPr>
            </a:pPr>
            <a:r>
              <a:t>–Allan Turner, The Christian and Calvinism, p. 58-59; continued</a:t>
            </a:r>
          </a:p>
        </p:txBody>
      </p:sp>
      <p:sp>
        <p:nvSpPr>
          <p:cNvPr id="300" name="Shape 300"/>
          <p:cNvSpPr/>
          <p:nvPr>
            <p:ph type="body" idx="14"/>
          </p:nvPr>
        </p:nvSpPr>
        <p:spPr>
          <a:xfrm>
            <a:off x="1199718" y="1363957"/>
            <a:ext cx="11316564" cy="6670679"/>
          </a:xfrm>
          <a:prstGeom prst="rect">
            <a:avLst/>
          </a:prstGeom>
        </p:spPr>
        <p:txBody>
          <a:bodyPr/>
          <a:lstStyle/>
          <a:p>
            <a:pPr>
              <a:defRPr sz="3000"/>
            </a:pPr>
            <a:r>
              <a:t>Although the doctrine of Total Depravity is crucial to all forms of determinism, whether Augustinian, Lutheran, or Calvinistic, it is not really as important to the general system of Calvinism as it is to the Five Points. As we observed previously, if the doctrine of Total Depravity is defeated, all of the other Points are defeated. Nevertheless, the more important concept to Calvinism is the Sovereign’s “Eternal Decree.” In other words, contrary to what Calvinists want us to believe, Calvinism does not have as its “starting point the fact that all mankind sinned in Adam.” </a:t>
            </a:r>
            <a:r>
              <a:t>Calvinism starts with what they call the Eternal Decree</a:t>
            </a:r>
            <a:r>
              <a:t>, which the Westminster Confession explains thus: “God from all eternity did by the most wise and holy counsel of His own will, freely and unchangeably ordain whatsoever comes to pass.” </a:t>
            </a:r>
            <a:r>
              <a:t>In other words, the essence of Calvinism is its doctrine of Predestination</a:t>
            </a:r>
            <a:r>
              <a:t>. </a:t>
            </a:r>
          </a:p>
        </p:txBody>
      </p:sp>
      <p:sp>
        <p:nvSpPr>
          <p:cNvPr id="301" name="Shape 30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02" name="Shape 302"/>
          <p:cNvSpPr/>
          <p:nvPr/>
        </p:nvSpPr>
        <p:spPr>
          <a:xfrm>
            <a:off x="930408" y="330200"/>
            <a:ext cx="5265670" cy="609601"/>
          </a:xfrm>
          <a:prstGeom prst="rect">
            <a:avLst/>
          </a:prstGeom>
          <a:solidFill>
            <a:srgbClr val="FF2600"/>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i="1" sz="3300">
                <a:solidFill>
                  <a:srgbClr val="FFFFFF"/>
                </a:solidFill>
                <a:latin typeface="Helvetica"/>
                <a:ea typeface="Helvetica"/>
                <a:cs typeface="Helvetica"/>
                <a:sym typeface="Helvetica"/>
              </a:defRPr>
            </a:lvl1pPr>
          </a:lstStyle>
          <a:p>
            <a:pPr/>
            <a:r>
              <a:t>Divine Sovereignty</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 grpId="1" fill="hold">
                                  <p:stCondLst>
                                    <p:cond delay="0"/>
                                  </p:stCondLst>
                                  <p:iterate type="el" backwards="0">
                                    <p:tmAbs val="0"/>
                                  </p:iterate>
                                  <p:childTnLst>
                                    <p:set>
                                      <p:cBhvr>
                                        <p:cTn id="6" fill="hold"/>
                                        <p:tgtEl>
                                          <p:spTgt spid="302"/>
                                        </p:tgtEl>
                                        <p:attrNameLst>
                                          <p:attrName>style.visibility</p:attrName>
                                        </p:attrNameLst>
                                      </p:cBhvr>
                                      <p:to>
                                        <p:strVal val="visible"/>
                                      </p:to>
                                    </p:set>
                                    <p:anim calcmode="lin" valueType="num">
                                      <p:cBhvr>
                                        <p:cTn id="7" dur="1000" fill="hold"/>
                                        <p:tgtEl>
                                          <p:spTgt spid="302"/>
                                        </p:tgtEl>
                                        <p:attrNameLst>
                                          <p:attrName>ppt_x</p:attrName>
                                        </p:attrNameLst>
                                      </p:cBhvr>
                                      <p:tavLst>
                                        <p:tav tm="0">
                                          <p:val>
                                            <p:strVal val="#ppt_x"/>
                                          </p:val>
                                        </p:tav>
                                        <p:tav tm="100000">
                                          <p:val>
                                            <p:strVal val="#ppt_x"/>
                                          </p:val>
                                        </p:tav>
                                      </p:tavLst>
                                    </p:anim>
                                    <p:anim calcmode="lin" valueType="num">
                                      <p:cBhvr>
                                        <p:cTn id="8" dur="1000" fill="hold"/>
                                        <p:tgtEl>
                                          <p:spTgt spid="302"/>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Class="entr" nodeType="afterEffect" presetSubtype="1" presetID="22" grpId="2" fill="hold">
                                  <p:stCondLst>
                                    <p:cond delay="0"/>
                                  </p:stCondLst>
                                  <p:iterate type="el" backwards="0">
                                    <p:tmAbs val="0"/>
                                  </p:iterate>
                                  <p:childTnLst>
                                    <p:set>
                                      <p:cBhvr>
                                        <p:cTn id="11" fill="hold"/>
                                        <p:tgtEl>
                                          <p:spTgt spid="300"/>
                                        </p:tgtEl>
                                        <p:attrNameLst>
                                          <p:attrName>style.visibility</p:attrName>
                                        </p:attrNameLst>
                                      </p:cBhvr>
                                      <p:to>
                                        <p:strVal val="visible"/>
                                      </p:to>
                                    </p:set>
                                    <p:animEffect filter="wipe(up)" transition="in">
                                      <p:cBhvr>
                                        <p:cTn id="12" dur="1500"/>
                                        <p:tgtEl>
                                          <p:spTgt spid="300"/>
                                        </p:tgtEl>
                                      </p:cBhvr>
                                    </p:animEffect>
                                  </p:childTnLst>
                                </p:cTn>
                              </p:par>
                            </p:childTnLst>
                          </p:cTn>
                        </p:par>
                        <p:par>
                          <p:cTn id="13" fill="hold">
                            <p:stCondLst>
                              <p:cond delay="2500"/>
                            </p:stCondLst>
                            <p:childTnLst>
                              <p:par>
                                <p:cTn id="14" presetClass="entr" nodeType="afterEffect" presetID="10" grpId="3" fill="hold">
                                  <p:stCondLst>
                                    <p:cond delay="0"/>
                                  </p:stCondLst>
                                  <p:iterate type="el" backwards="0">
                                    <p:tmAbs val="0"/>
                                  </p:iterate>
                                  <p:childTnLst>
                                    <p:set>
                                      <p:cBhvr>
                                        <p:cTn id="15" fill="hold"/>
                                        <p:tgtEl>
                                          <p:spTgt spid="299"/>
                                        </p:tgtEl>
                                        <p:attrNameLst>
                                          <p:attrName>style.visibility</p:attrName>
                                        </p:attrNameLst>
                                      </p:cBhvr>
                                      <p:to>
                                        <p:strVal val="visible"/>
                                      </p:to>
                                    </p:set>
                                    <p:animEffect filter="fade" transition="in">
                                      <p:cBhvr>
                                        <p:cTn id="16" dur="1000"/>
                                        <p:tgtEl>
                                          <p:spTgt spid="2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2" grpId="1"/>
      <p:bldP build="whole" bldLvl="1" animBg="1" rev="0" advAuto="0" spid="299" grpId="3"/>
      <p:bldP build="whole" bldLvl="1" animBg="1" rev="0" advAuto="0" spid="300" grpId="2"/>
    </p:bldLst>
  </p:timing>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4" name="Shape 304"/>
          <p:cNvSpPr/>
          <p:nvPr>
            <p:ph type="body" idx="14"/>
          </p:nvPr>
        </p:nvSpPr>
        <p:spPr>
          <a:xfrm>
            <a:off x="1199718" y="1992311"/>
            <a:ext cx="11316564" cy="4321178"/>
          </a:xfrm>
          <a:prstGeom prst="rect">
            <a:avLst/>
          </a:prstGeom>
        </p:spPr>
        <p:txBody>
          <a:bodyPr anchor="t"/>
          <a:lstStyle>
            <a:lvl1pPr>
              <a:defRPr sz="3000"/>
            </a:lvl1pPr>
          </a:lstStyle>
          <a:p>
            <a:pPr/>
            <a:r>
              <a:t>About this, Calvin said: “Predestination we call the eternal decree of God, by which He has determined in Himself, what He would have to become of every individual of mankind. For they are not all created with a similar destiny; but eternal life is foreordained for some and eternal death for others. Every man, therefore, being created for one or the other of these ends, we say is predestined either to life or to death.” Therefore, the supposed bondage of man’s will is the direct result of an alleged Eternal Decree, and only secondarily the result of an argument for Total Depravity.</a:t>
            </a:r>
          </a:p>
        </p:txBody>
      </p:sp>
      <p:sp>
        <p:nvSpPr>
          <p:cNvPr id="305" name="Shape 305"/>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06" name="Shape 306"/>
          <p:cNvSpPr/>
          <p:nvPr/>
        </p:nvSpPr>
        <p:spPr>
          <a:xfrm>
            <a:off x="930408" y="330200"/>
            <a:ext cx="5265670" cy="609601"/>
          </a:xfrm>
          <a:prstGeom prst="rect">
            <a:avLst/>
          </a:prstGeom>
          <a:solidFill>
            <a:srgbClr val="FF2600"/>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i="1" sz="3300">
                <a:solidFill>
                  <a:srgbClr val="FFFFFF"/>
                </a:solidFill>
                <a:latin typeface="Helvetica"/>
                <a:ea typeface="Helvetica"/>
                <a:cs typeface="Helvetica"/>
                <a:sym typeface="Helvetica"/>
              </a:defRPr>
            </a:lvl1pPr>
          </a:lstStyle>
          <a:p>
            <a:pPr/>
            <a:r>
              <a:t>Divine Sovereignty</a:t>
            </a:r>
          </a:p>
        </p:txBody>
      </p:sp>
      <p:sp>
        <p:nvSpPr>
          <p:cNvPr id="307" name="Shape 307"/>
          <p:cNvSpPr/>
          <p:nvPr/>
        </p:nvSpPr>
        <p:spPr>
          <a:xfrm>
            <a:off x="1460931" y="8636000"/>
            <a:ext cx="10464801" cy="533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defRPr b="1" i="1" sz="2800">
                <a:solidFill>
                  <a:srgbClr val="0433FF"/>
                </a:solidFill>
              </a:defRPr>
            </a:lvl1pPr>
          </a:lstStyle>
          <a:p>
            <a:pPr/>
            <a:r>
              <a:t>–Allan Turner, The Christian and Calvinism, p. 58-59; concluded</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2" grpId="1" fill="hold">
                                  <p:stCondLst>
                                    <p:cond delay="0"/>
                                  </p:stCondLst>
                                  <p:iterate type="el" backwards="0">
                                    <p:tmAbs val="0"/>
                                  </p:iterate>
                                  <p:childTnLst>
                                    <p:set>
                                      <p:cBhvr>
                                        <p:cTn id="6" fill="hold"/>
                                        <p:tgtEl>
                                          <p:spTgt spid="304"/>
                                        </p:tgtEl>
                                        <p:attrNameLst>
                                          <p:attrName>style.visibility</p:attrName>
                                        </p:attrNameLst>
                                      </p:cBhvr>
                                      <p:to>
                                        <p:strVal val="visible"/>
                                      </p:to>
                                    </p:set>
                                    <p:animEffect filter="wipe(up)" transition="in">
                                      <p:cBhvr>
                                        <p:cTn id="7" dur="1500"/>
                                        <p:tgtEl>
                                          <p:spTgt spid="304"/>
                                        </p:tgtEl>
                                      </p:cBhvr>
                                    </p:animEffect>
                                  </p:childTnLst>
                                </p:cTn>
                              </p:par>
                            </p:childTnLst>
                          </p:cTn>
                        </p:par>
                        <p:par>
                          <p:cTn id="8" fill="hold">
                            <p:stCondLst>
                              <p:cond delay="1500"/>
                            </p:stCondLst>
                            <p:childTnLst>
                              <p:par>
                                <p:cTn id="9" presetClass="entr" nodeType="afterEffect" presetID="10" grpId="2" fill="hold">
                                  <p:stCondLst>
                                    <p:cond delay="0"/>
                                  </p:stCondLst>
                                  <p:iterate type="el" backwards="0">
                                    <p:tmAbs val="0"/>
                                  </p:iterate>
                                  <p:childTnLst>
                                    <p:set>
                                      <p:cBhvr>
                                        <p:cTn id="10" fill="hold"/>
                                        <p:tgtEl>
                                          <p:spTgt spid="307"/>
                                        </p:tgtEl>
                                        <p:attrNameLst>
                                          <p:attrName>style.visibility</p:attrName>
                                        </p:attrNameLst>
                                      </p:cBhvr>
                                      <p:to>
                                        <p:strVal val="visible"/>
                                      </p:to>
                                    </p:set>
                                    <p:animEffect filter="fade" transition="in">
                                      <p:cBhvr>
                                        <p:cTn id="11" dur="1000"/>
                                        <p:tgtEl>
                                          <p:spTgt spid="3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4" grpId="1"/>
      <p:bldP build="whole" bldLvl="1" animBg="1" rev="0" advAuto="0" spid="307" grpId="2"/>
    </p:bldLst>
  </p:timing>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9" name="Shape 309"/>
          <p:cNvSpPr/>
          <p:nvPr>
            <p:ph type="body" idx="13"/>
          </p:nvPr>
        </p:nvSpPr>
        <p:spPr>
          <a:xfrm>
            <a:off x="1460931" y="8720435"/>
            <a:ext cx="10464801" cy="533401"/>
          </a:xfrm>
          <a:prstGeom prst="rect">
            <a:avLst/>
          </a:prstGeom>
        </p:spPr>
        <p:txBody>
          <a:bodyPr/>
          <a:lstStyle/>
          <a:p>
            <a:pPr>
              <a:defRPr>
                <a:effectLst/>
              </a:defRPr>
            </a:pPr>
            <a:r>
              <a:t>–Philadelphia Confession of Faith, Chapter 6, #2-4</a:t>
            </a:r>
          </a:p>
        </p:txBody>
      </p:sp>
      <p:sp>
        <p:nvSpPr>
          <p:cNvPr id="310" name="Shape 310"/>
          <p:cNvSpPr/>
          <p:nvPr>
            <p:ph type="body" idx="14"/>
          </p:nvPr>
        </p:nvSpPr>
        <p:spPr>
          <a:xfrm>
            <a:off x="1035049" y="1528761"/>
            <a:ext cx="11316564" cy="6873878"/>
          </a:xfrm>
          <a:prstGeom prst="rect">
            <a:avLst/>
          </a:prstGeom>
        </p:spPr>
        <p:txBody>
          <a:bodyPr/>
          <a:lstStyle/>
          <a:p>
            <a:pPr>
              <a:defRPr sz="3000"/>
            </a:pPr>
            <a:r>
              <a:t>“Our first parents, by this sin, fell from their original righteousness and communion with God, and we in them, whereby death came upon all; all becoming dead in sin and </a:t>
            </a:r>
            <a:r>
              <a:t>wholly defiled in all the faculties and parts of soul and body</a:t>
            </a:r>
            <a:r>
              <a:t>.</a:t>
            </a:r>
          </a:p>
          <a:p>
            <a:pPr>
              <a:defRPr sz="3000"/>
            </a:pPr>
            <a:r>
              <a:t>They being the root, and, by God's appointment, standing the room and stead of all mankind; </a:t>
            </a:r>
            <a:r>
              <a:t>the guilt of the sin was imputed, and corrupted nature conveyed to all their posterity, descending from them by ordinary generation</a:t>
            </a:r>
            <a:r>
              <a:t>, being now conceived in sin, and by nature children of wrath, the servants of sin, the subjects of death, and all other miseries, spiritual, temporal, and eternal, unless the Lord Jesus set them free.</a:t>
            </a:r>
          </a:p>
          <a:p>
            <a:pPr>
              <a:defRPr sz="3000"/>
            </a:pPr>
            <a:r>
              <a:t>From this original corruption, </a:t>
            </a:r>
            <a:r>
              <a:t>whereby we are utterly indisposed, disabled, and made opposite to all good, and wholly inclined to all evil</a:t>
            </a:r>
            <a:r>
              <a:t>, do proceed all actual transgressions.”</a:t>
            </a:r>
          </a:p>
        </p:txBody>
      </p:sp>
      <p:sp>
        <p:nvSpPr>
          <p:cNvPr id="311" name="Shape 31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12" name="Shape 312"/>
          <p:cNvSpPr/>
          <p:nvPr/>
        </p:nvSpPr>
        <p:spPr>
          <a:xfrm>
            <a:off x="943108" y="330200"/>
            <a:ext cx="5265670" cy="609601"/>
          </a:xfrm>
          <a:prstGeom prst="rect">
            <a:avLst/>
          </a:prstGeom>
          <a:solidFill>
            <a:srgbClr val="73FA79"/>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i="1" sz="3300">
                <a:solidFill>
                  <a:srgbClr val="000000"/>
                </a:solidFill>
                <a:latin typeface="Helvetica"/>
                <a:ea typeface="Helvetica"/>
                <a:cs typeface="Helvetica"/>
                <a:sym typeface="Helvetica"/>
              </a:defRPr>
            </a:lvl1pPr>
          </a:lstStyle>
          <a:p>
            <a:pPr/>
            <a:r>
              <a:t>Total Inherited Depravity</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 grpId="1" fill="hold">
                                  <p:stCondLst>
                                    <p:cond delay="0"/>
                                  </p:stCondLst>
                                  <p:iterate type="el" backwards="0">
                                    <p:tmAbs val="0"/>
                                  </p:iterate>
                                  <p:childTnLst>
                                    <p:set>
                                      <p:cBhvr>
                                        <p:cTn id="6" fill="hold"/>
                                        <p:tgtEl>
                                          <p:spTgt spid="312"/>
                                        </p:tgtEl>
                                        <p:attrNameLst>
                                          <p:attrName>style.visibility</p:attrName>
                                        </p:attrNameLst>
                                      </p:cBhvr>
                                      <p:to>
                                        <p:strVal val="visible"/>
                                      </p:to>
                                    </p:set>
                                    <p:anim calcmode="lin" valueType="num">
                                      <p:cBhvr>
                                        <p:cTn id="7" dur="1000" fill="hold"/>
                                        <p:tgtEl>
                                          <p:spTgt spid="312"/>
                                        </p:tgtEl>
                                        <p:attrNameLst>
                                          <p:attrName>ppt_x</p:attrName>
                                        </p:attrNameLst>
                                      </p:cBhvr>
                                      <p:tavLst>
                                        <p:tav tm="0">
                                          <p:val>
                                            <p:strVal val="#ppt_x"/>
                                          </p:val>
                                        </p:tav>
                                        <p:tav tm="100000">
                                          <p:val>
                                            <p:strVal val="#ppt_x"/>
                                          </p:val>
                                        </p:tav>
                                      </p:tavLst>
                                    </p:anim>
                                    <p:anim calcmode="lin" valueType="num">
                                      <p:cBhvr>
                                        <p:cTn id="8" dur="1000" fill="hold"/>
                                        <p:tgtEl>
                                          <p:spTgt spid="312"/>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Class="entr" nodeType="afterEffect" presetSubtype="1" presetID="22" grpId="2" fill="hold">
                                  <p:stCondLst>
                                    <p:cond delay="0"/>
                                  </p:stCondLst>
                                  <p:iterate type="el" backwards="0">
                                    <p:tmAbs val="0"/>
                                  </p:iterate>
                                  <p:childTnLst>
                                    <p:set>
                                      <p:cBhvr>
                                        <p:cTn id="11" fill="hold"/>
                                        <p:tgtEl>
                                          <p:spTgt spid="310"/>
                                        </p:tgtEl>
                                        <p:attrNameLst>
                                          <p:attrName>style.visibility</p:attrName>
                                        </p:attrNameLst>
                                      </p:cBhvr>
                                      <p:to>
                                        <p:strVal val="visible"/>
                                      </p:to>
                                    </p:set>
                                    <p:animEffect filter="wipe(up)" transition="in">
                                      <p:cBhvr>
                                        <p:cTn id="12" dur="1500"/>
                                        <p:tgtEl>
                                          <p:spTgt spid="310"/>
                                        </p:tgtEl>
                                      </p:cBhvr>
                                    </p:animEffect>
                                  </p:childTnLst>
                                </p:cTn>
                              </p:par>
                            </p:childTnLst>
                          </p:cTn>
                        </p:par>
                        <p:par>
                          <p:cTn id="13" fill="hold">
                            <p:stCondLst>
                              <p:cond delay="2500"/>
                            </p:stCondLst>
                            <p:childTnLst>
                              <p:par>
                                <p:cTn id="14" presetClass="entr" nodeType="afterEffect" presetID="10" grpId="3" fill="hold">
                                  <p:stCondLst>
                                    <p:cond delay="0"/>
                                  </p:stCondLst>
                                  <p:iterate type="el" backwards="0">
                                    <p:tmAbs val="0"/>
                                  </p:iterate>
                                  <p:childTnLst>
                                    <p:set>
                                      <p:cBhvr>
                                        <p:cTn id="15" fill="hold"/>
                                        <p:tgtEl>
                                          <p:spTgt spid="309"/>
                                        </p:tgtEl>
                                        <p:attrNameLst>
                                          <p:attrName>style.visibility</p:attrName>
                                        </p:attrNameLst>
                                      </p:cBhvr>
                                      <p:to>
                                        <p:strVal val="visible"/>
                                      </p:to>
                                    </p:set>
                                    <p:animEffect filter="fade" transition="in">
                                      <p:cBhvr>
                                        <p:cTn id="16" dur="1000"/>
                                        <p:tgtEl>
                                          <p:spTgt spid="3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10" grpId="2"/>
      <p:bldP build="whole" bldLvl="1" animBg="1" rev="0" advAuto="0" spid="312" grpId="1"/>
      <p:bldP build="whole" bldLvl="1" animBg="1" rev="0" advAuto="0" spid="309" grpId="3"/>
    </p:bldLst>
  </p:timing>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4" name="Shape 314"/>
          <p:cNvSpPr/>
          <p:nvPr>
            <p:ph type="body" idx="13"/>
          </p:nvPr>
        </p:nvSpPr>
        <p:spPr>
          <a:xfrm>
            <a:off x="1384300" y="8679815"/>
            <a:ext cx="10464800" cy="533401"/>
          </a:xfrm>
          <a:prstGeom prst="rect">
            <a:avLst/>
          </a:prstGeom>
        </p:spPr>
        <p:txBody>
          <a:bodyPr/>
          <a:lstStyle/>
          <a:p>
            <a:pPr>
              <a:defRPr>
                <a:effectLst/>
              </a:defRPr>
            </a:pPr>
            <a:r>
              <a:t>–Westminster Confession of Faith, Chapter 6</a:t>
            </a:r>
          </a:p>
        </p:txBody>
      </p:sp>
      <p:sp>
        <p:nvSpPr>
          <p:cNvPr id="315" name="Shape 315"/>
          <p:cNvSpPr/>
          <p:nvPr>
            <p:ph type="body" idx="14"/>
          </p:nvPr>
        </p:nvSpPr>
        <p:spPr>
          <a:xfrm>
            <a:off x="943108" y="1305558"/>
            <a:ext cx="11763246" cy="7231383"/>
          </a:xfrm>
          <a:prstGeom prst="rect">
            <a:avLst/>
          </a:prstGeom>
        </p:spPr>
        <p:txBody>
          <a:bodyPr/>
          <a:lstStyle/>
          <a:p>
            <a:pPr>
              <a:defRPr sz="2400"/>
            </a:pPr>
            <a:r>
              <a:t>Our first parents, being seduced by the subtlety and temptation of Satan, sinned, in eating the forbidden fruit. This their sin, God was pleased, according to his wise and holy counsel, to permit, having purposed to order it to his own glory.</a:t>
            </a:r>
          </a:p>
          <a:p>
            <a:pPr>
              <a:defRPr sz="2400"/>
            </a:pPr>
            <a:r>
              <a:t>By this sin they fell from their original righteousness and communion with God, and so became dead in sin, and wholly defiled in all the parts and faculties of soul and body. </a:t>
            </a:r>
          </a:p>
          <a:p>
            <a:pPr>
              <a:defRPr sz="2400"/>
            </a:pPr>
            <a:r>
              <a:t>They being the root of all mankind, the guilt of this sin was imputed; and the same death in sin, and corrupted nature, conveyed to all their posterity descending from them by ordinary generation.</a:t>
            </a:r>
          </a:p>
          <a:p>
            <a:pPr>
              <a:defRPr sz="2400"/>
            </a:pPr>
            <a:r>
              <a:t>From this original corruption, </a:t>
            </a:r>
            <a:r>
              <a:t>whereby we are utterly indisposed, disabled, and made opposite to all good, and wholly inclined to all evil</a:t>
            </a:r>
            <a:r>
              <a:t>, do proceed all actual transgressions.</a:t>
            </a:r>
          </a:p>
          <a:p>
            <a:pPr>
              <a:defRPr sz="2400"/>
            </a:pPr>
            <a:r>
              <a:t>This corruption of nature, during this life, doth remain in those that are regenerated; and although it be, through Christ, pardoned, and mortified; yet both itself, and all the motions thereof, are truly and properly sin.</a:t>
            </a:r>
          </a:p>
          <a:p>
            <a:pPr>
              <a:defRPr sz="2400"/>
            </a:pPr>
            <a:r>
              <a:t>Every sin, both original and actual, being a transgression of the righteous law of God, and contrary thereunto, doth, in its own nature, bring guilt upon the sinner, whereby he is bound over to the wrath of God, and curse of the law, and so made subject to death, with all miseries spiritual, temporal, and eternal.</a:t>
            </a:r>
          </a:p>
        </p:txBody>
      </p:sp>
      <p:sp>
        <p:nvSpPr>
          <p:cNvPr id="316" name="Shape 316"/>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17" name="Shape 317"/>
          <p:cNvSpPr/>
          <p:nvPr/>
        </p:nvSpPr>
        <p:spPr>
          <a:xfrm>
            <a:off x="943108" y="330200"/>
            <a:ext cx="5265670" cy="609601"/>
          </a:xfrm>
          <a:prstGeom prst="rect">
            <a:avLst/>
          </a:prstGeom>
          <a:solidFill>
            <a:srgbClr val="73FA79"/>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i="1" sz="3300">
                <a:solidFill>
                  <a:srgbClr val="000000"/>
                </a:solidFill>
                <a:latin typeface="Helvetica"/>
                <a:ea typeface="Helvetica"/>
                <a:cs typeface="Helvetica"/>
                <a:sym typeface="Helvetica"/>
              </a:defRPr>
            </a:lvl1pPr>
          </a:lstStyle>
          <a:p>
            <a:pPr/>
            <a:r>
              <a:t>Total Inherited Depravity</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2" grpId="1" fill="hold">
                                  <p:stCondLst>
                                    <p:cond delay="0"/>
                                  </p:stCondLst>
                                  <p:iterate type="el" backwards="0">
                                    <p:tmAbs val="0"/>
                                  </p:iterate>
                                  <p:childTnLst>
                                    <p:set>
                                      <p:cBhvr>
                                        <p:cTn id="6" fill="hold"/>
                                        <p:tgtEl>
                                          <p:spTgt spid="315"/>
                                        </p:tgtEl>
                                        <p:attrNameLst>
                                          <p:attrName>style.visibility</p:attrName>
                                        </p:attrNameLst>
                                      </p:cBhvr>
                                      <p:to>
                                        <p:strVal val="visible"/>
                                      </p:to>
                                    </p:set>
                                    <p:animEffect filter="wipe(up)" transition="in">
                                      <p:cBhvr>
                                        <p:cTn id="7" dur="1500"/>
                                        <p:tgtEl>
                                          <p:spTgt spid="315"/>
                                        </p:tgtEl>
                                      </p:cBhvr>
                                    </p:animEffect>
                                  </p:childTnLst>
                                </p:cTn>
                              </p:par>
                            </p:childTnLst>
                          </p:cTn>
                        </p:par>
                        <p:par>
                          <p:cTn id="8" fill="hold">
                            <p:stCondLst>
                              <p:cond delay="1500"/>
                            </p:stCondLst>
                            <p:childTnLst>
                              <p:par>
                                <p:cTn id="9" presetClass="entr" nodeType="afterEffect" presetID="10" grpId="2" fill="hold">
                                  <p:stCondLst>
                                    <p:cond delay="0"/>
                                  </p:stCondLst>
                                  <p:iterate type="el" backwards="0">
                                    <p:tmAbs val="0"/>
                                  </p:iterate>
                                  <p:childTnLst>
                                    <p:set>
                                      <p:cBhvr>
                                        <p:cTn id="10" fill="hold"/>
                                        <p:tgtEl>
                                          <p:spTgt spid="314"/>
                                        </p:tgtEl>
                                        <p:attrNameLst>
                                          <p:attrName>style.visibility</p:attrName>
                                        </p:attrNameLst>
                                      </p:cBhvr>
                                      <p:to>
                                        <p:strVal val="visible"/>
                                      </p:to>
                                    </p:set>
                                    <p:animEffect filter="fade" transition="in">
                                      <p:cBhvr>
                                        <p:cTn id="11" dur="1000"/>
                                        <p:tgtEl>
                                          <p:spTgt spid="3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15" grpId="1"/>
      <p:bldP build="whole" bldLvl="1" animBg="1" rev="0" advAuto="0" spid="314" grpId="2"/>
    </p:bldLst>
  </p:timing>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9" name="Shape 319"/>
          <p:cNvSpPr/>
          <p:nvPr>
            <p:ph type="body" idx="13"/>
          </p:nvPr>
        </p:nvSpPr>
        <p:spPr>
          <a:xfrm>
            <a:off x="1384300" y="8679815"/>
            <a:ext cx="10464800" cy="533401"/>
          </a:xfrm>
          <a:prstGeom prst="rect">
            <a:avLst/>
          </a:prstGeom>
        </p:spPr>
        <p:txBody>
          <a:bodyPr/>
          <a:lstStyle/>
          <a:p>
            <a:pPr>
              <a:defRPr>
                <a:effectLst/>
              </a:defRPr>
            </a:pPr>
            <a:r>
              <a:t>–Westminster Confession of Faith, Chapter 9, #3</a:t>
            </a:r>
          </a:p>
        </p:txBody>
      </p:sp>
      <p:sp>
        <p:nvSpPr>
          <p:cNvPr id="320" name="Shape 320"/>
          <p:cNvSpPr/>
          <p:nvPr>
            <p:ph type="body" idx="14"/>
          </p:nvPr>
        </p:nvSpPr>
        <p:spPr>
          <a:xfrm>
            <a:off x="1501908" y="1661792"/>
            <a:ext cx="10464801" cy="3215009"/>
          </a:xfrm>
          <a:prstGeom prst="rect">
            <a:avLst/>
          </a:prstGeom>
        </p:spPr>
        <p:txBody>
          <a:bodyPr/>
          <a:lstStyle>
            <a:lvl1pPr>
              <a:defRPr sz="3400"/>
            </a:lvl1pPr>
          </a:lstStyle>
          <a:p>
            <a:pPr/>
            <a:r>
              <a:t>Man, by his fall into a state of sin, hath wholly lost all ability of will to any spiritual good accompanying salvation: so as, a natural man, being altogether averse from that good, and dead in sin, is not able, by his own strength, to convert himself, or to prepare himself thereunto.</a:t>
            </a:r>
          </a:p>
        </p:txBody>
      </p:sp>
      <p:sp>
        <p:nvSpPr>
          <p:cNvPr id="321" name="Shape 32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22" name="Shape 322"/>
          <p:cNvSpPr/>
          <p:nvPr/>
        </p:nvSpPr>
        <p:spPr>
          <a:xfrm>
            <a:off x="943108" y="330200"/>
            <a:ext cx="5265670" cy="609601"/>
          </a:xfrm>
          <a:prstGeom prst="rect">
            <a:avLst/>
          </a:prstGeom>
          <a:solidFill>
            <a:srgbClr val="73FA79"/>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i="1" sz="3300">
                <a:solidFill>
                  <a:srgbClr val="000000"/>
                </a:solidFill>
                <a:latin typeface="Helvetica"/>
                <a:ea typeface="Helvetica"/>
                <a:cs typeface="Helvetica"/>
                <a:sym typeface="Helvetica"/>
              </a:defRPr>
            </a:lvl1pPr>
          </a:lstStyle>
          <a:p>
            <a:pPr/>
            <a:r>
              <a:t>Total Inherited Depravity</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2" grpId="1" fill="hold">
                                  <p:stCondLst>
                                    <p:cond delay="0"/>
                                  </p:stCondLst>
                                  <p:iterate type="el" backwards="0">
                                    <p:tmAbs val="0"/>
                                  </p:iterate>
                                  <p:childTnLst>
                                    <p:set>
                                      <p:cBhvr>
                                        <p:cTn id="6" fill="hold"/>
                                        <p:tgtEl>
                                          <p:spTgt spid="320"/>
                                        </p:tgtEl>
                                        <p:attrNameLst>
                                          <p:attrName>style.visibility</p:attrName>
                                        </p:attrNameLst>
                                      </p:cBhvr>
                                      <p:to>
                                        <p:strVal val="visible"/>
                                      </p:to>
                                    </p:set>
                                    <p:animEffect filter="wipe(up)" transition="in">
                                      <p:cBhvr>
                                        <p:cTn id="7" dur="1500"/>
                                        <p:tgtEl>
                                          <p:spTgt spid="320"/>
                                        </p:tgtEl>
                                      </p:cBhvr>
                                    </p:animEffect>
                                  </p:childTnLst>
                                </p:cTn>
                              </p:par>
                            </p:childTnLst>
                          </p:cTn>
                        </p:par>
                        <p:par>
                          <p:cTn id="8" fill="hold">
                            <p:stCondLst>
                              <p:cond delay="1500"/>
                            </p:stCondLst>
                            <p:childTnLst>
                              <p:par>
                                <p:cTn id="9" presetClass="entr" nodeType="afterEffect" presetID="10" grpId="2" fill="hold">
                                  <p:stCondLst>
                                    <p:cond delay="0"/>
                                  </p:stCondLst>
                                  <p:iterate type="el" backwards="0">
                                    <p:tmAbs val="0"/>
                                  </p:iterate>
                                  <p:childTnLst>
                                    <p:set>
                                      <p:cBhvr>
                                        <p:cTn id="10" fill="hold"/>
                                        <p:tgtEl>
                                          <p:spTgt spid="319"/>
                                        </p:tgtEl>
                                        <p:attrNameLst>
                                          <p:attrName>style.visibility</p:attrName>
                                        </p:attrNameLst>
                                      </p:cBhvr>
                                      <p:to>
                                        <p:strVal val="visible"/>
                                      </p:to>
                                    </p:set>
                                    <p:animEffect filter="fade" transition="in">
                                      <p:cBhvr>
                                        <p:cTn id="11" dur="1000"/>
                                        <p:tgtEl>
                                          <p:spTgt spid="3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0" grpId="1"/>
      <p:bldP build="whole" bldLvl="1" animBg="1" rev="0" advAuto="0" spid="319" grpId="2"/>
    </p:bldLst>
  </p:timing>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4" name="Shape 324"/>
          <p:cNvSpPr/>
          <p:nvPr>
            <p:ph type="title"/>
          </p:nvPr>
        </p:nvSpPr>
        <p:spPr>
          <a:xfrm>
            <a:off x="1955800" y="1117600"/>
            <a:ext cx="9753600" cy="1109465"/>
          </a:xfrm>
          <a:prstGeom prst="rect">
            <a:avLst/>
          </a:prstGeom>
        </p:spPr>
        <p:txBody>
          <a:bodyPr>
            <a:noAutofit/>
          </a:bodyPr>
          <a:lstStyle>
            <a:lvl1pPr>
              <a:tabLst>
                <a:tab pos="1485900" algn="l"/>
              </a:tabLst>
              <a:defRPr sz="5500"/>
            </a:lvl1pPr>
          </a:lstStyle>
          <a:p>
            <a:pPr/>
            <a:r>
              <a:t>Summarized</a:t>
            </a:r>
          </a:p>
        </p:txBody>
      </p:sp>
      <p:sp>
        <p:nvSpPr>
          <p:cNvPr id="325" name="Shape 325"/>
          <p:cNvSpPr/>
          <p:nvPr>
            <p:ph type="body" sz="quarter" idx="1"/>
          </p:nvPr>
        </p:nvSpPr>
        <p:spPr>
          <a:xfrm>
            <a:off x="1880946" y="2743200"/>
            <a:ext cx="9903308" cy="1050578"/>
          </a:xfrm>
          <a:prstGeom prst="rect">
            <a:avLst/>
          </a:prstGeom>
          <a:ln w="9525">
            <a:round/>
          </a:ln>
        </p:spPr>
        <p:txBody>
          <a:bodyPr/>
          <a:lstStyle>
            <a:lvl1pPr>
              <a:defRPr sz="3200"/>
            </a:lvl1pPr>
          </a:lstStyle>
          <a:p>
            <a:pPr>
              <a:defRPr>
                <a:effectLst/>
              </a:defRPr>
            </a:pPr>
            <a:r>
              <a:t>Every man is born with the guilt of Adam’s sin imputed to him.</a:t>
            </a:r>
          </a:p>
        </p:txBody>
      </p:sp>
      <p:sp>
        <p:nvSpPr>
          <p:cNvPr id="326" name="Shape 326"/>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27" name="Shape 327"/>
          <p:cNvSpPr/>
          <p:nvPr/>
        </p:nvSpPr>
        <p:spPr>
          <a:xfrm>
            <a:off x="943108" y="330200"/>
            <a:ext cx="5265670" cy="609601"/>
          </a:xfrm>
          <a:prstGeom prst="rect">
            <a:avLst/>
          </a:prstGeom>
          <a:solidFill>
            <a:srgbClr val="73FA79"/>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i="1" sz="3300">
                <a:solidFill>
                  <a:srgbClr val="000000"/>
                </a:solidFill>
                <a:latin typeface="Helvetica"/>
                <a:ea typeface="Helvetica"/>
                <a:cs typeface="Helvetica"/>
                <a:sym typeface="Helvetica"/>
              </a:defRPr>
            </a:lvl1pPr>
          </a:lstStyle>
          <a:p>
            <a:pPr/>
            <a:r>
              <a:t>Total Inherited Depravity</a:t>
            </a:r>
          </a:p>
        </p:txBody>
      </p:sp>
      <p:grpSp>
        <p:nvGrpSpPr>
          <p:cNvPr id="330" name="Group 330"/>
          <p:cNvGrpSpPr/>
          <p:nvPr/>
        </p:nvGrpSpPr>
        <p:grpSpPr>
          <a:xfrm>
            <a:off x="1665046" y="4343256"/>
            <a:ext cx="10335108" cy="2206924"/>
            <a:chOff x="0" y="0"/>
            <a:chExt cx="10335107" cy="2206922"/>
          </a:xfrm>
        </p:grpSpPr>
        <p:sp>
          <p:nvSpPr>
            <p:cNvPr id="329" name="Shape 329"/>
            <p:cNvSpPr/>
            <p:nvPr/>
          </p:nvSpPr>
          <p:spPr>
            <a:xfrm>
              <a:off x="215900" y="139700"/>
              <a:ext cx="9903308" cy="1648123"/>
            </a:xfrm>
            <a:prstGeom prst="rect">
              <a:avLst/>
            </a:prstGeom>
            <a:noFill/>
            <a:ln>
              <a:noFill/>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marL="457200" indent="-457200" algn="l">
                <a:spcBef>
                  <a:spcPts val="800"/>
                </a:spcBef>
                <a:buClr>
                  <a:srgbClr val="FF2600"/>
                </a:buClr>
                <a:buSzPct val="100000"/>
                <a:buChar char="•"/>
                <a:defRPr b="1" sz="3200">
                  <a:solidFill>
                    <a:srgbClr val="000000"/>
                  </a:solidFill>
                </a:defRPr>
              </a:lvl1pPr>
            </a:lstStyle>
            <a:p>
              <a:pPr/>
              <a:r>
                <a:t>Every man is born with a corrupted nature, inherited by physical generation, and unable to do good to please God and for His glory.</a:t>
              </a:r>
            </a:p>
          </p:txBody>
        </p:sp>
        <p:pic>
          <p:nvPicPr>
            <p:cNvPr id="328" name=""/>
            <p:cNvPicPr>
              <a:picLocks noChangeAspect="0"/>
            </p:cNvPicPr>
            <p:nvPr/>
          </p:nvPicPr>
          <p:blipFill>
            <a:blip r:embed="rId2">
              <a:extLst/>
            </a:blip>
            <a:stretch>
              <a:fillRect/>
            </a:stretch>
          </p:blipFill>
          <p:spPr>
            <a:xfrm>
              <a:off x="0" y="0"/>
              <a:ext cx="10335108" cy="2206923"/>
            </a:xfrm>
            <a:prstGeom prst="rect">
              <a:avLst/>
            </a:prstGeom>
            <a:effectLst/>
          </p:spPr>
        </p:pic>
      </p:grpSp>
      <p:sp>
        <p:nvSpPr>
          <p:cNvPr id="331" name="Shape 331"/>
          <p:cNvSpPr/>
          <p:nvPr/>
        </p:nvSpPr>
        <p:spPr>
          <a:xfrm>
            <a:off x="2260600" y="4163962"/>
            <a:ext cx="6791325" cy="712838"/>
          </a:xfrm>
          <a:prstGeom prst="rect">
            <a:avLst/>
          </a:prstGeom>
          <a:solidFill>
            <a:srgbClr val="C0C0C0"/>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marL="457199" indent="-457199" algn="l">
              <a:spcBef>
                <a:spcPts val="1600"/>
              </a:spcBef>
              <a:buClr>
                <a:srgbClr val="0433FF"/>
              </a:buClr>
              <a:buSzPct val="100000"/>
              <a:buChar char="•"/>
              <a:defRPr b="1">
                <a:solidFill>
                  <a:srgbClr val="000000"/>
                </a:solidFill>
              </a:defRPr>
            </a:lvl1pPr>
          </a:lstStyle>
          <a:p>
            <a:pPr/>
            <a:r>
              <a:t>Neither sin or guilt can be inherited.</a:t>
            </a:r>
          </a:p>
        </p:txBody>
      </p:sp>
      <p:sp>
        <p:nvSpPr>
          <p:cNvPr id="332" name="Shape 332"/>
          <p:cNvSpPr/>
          <p:nvPr/>
        </p:nvSpPr>
        <p:spPr>
          <a:xfrm>
            <a:off x="1504457" y="6689992"/>
            <a:ext cx="10533797" cy="2373887"/>
          </a:xfrm>
          <a:prstGeom prst="rect">
            <a:avLst/>
          </a:prstGeom>
          <a:solidFill>
            <a:srgbClr val="FFFC79"/>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nSpc>
                <a:spcPct val="90000"/>
              </a:lnSpc>
              <a:defRPr b="1" sz="3200">
                <a:solidFill>
                  <a:srgbClr val="000000"/>
                </a:solidFill>
              </a:defRPr>
            </a:pPr>
            <a:r>
              <a:t>The soul who sins shall die. The son shall not bear the guilt of the father, nor the father bear the guilt of the son. The righteousness of the righteous shall be upon himself, and the wickedness of the wicked shall be upon himself.</a:t>
            </a:r>
          </a:p>
          <a:p>
            <a:pPr>
              <a:lnSpc>
                <a:spcPct val="90000"/>
              </a:lnSpc>
              <a:defRPr b="1" sz="3200">
                <a:solidFill>
                  <a:srgbClr val="0433FF"/>
                </a:solidFill>
              </a:defRPr>
            </a:pPr>
            <a:r>
              <a:t>-- Ezekiel 18:20; NKJV</a:t>
            </a:r>
          </a:p>
        </p:txBody>
      </p:sp>
      <p:sp>
        <p:nvSpPr>
          <p:cNvPr id="333" name="Shape 333"/>
          <p:cNvSpPr/>
          <p:nvPr/>
        </p:nvSpPr>
        <p:spPr>
          <a:xfrm>
            <a:off x="2260600" y="5307781"/>
            <a:ext cx="8483600" cy="1027430"/>
          </a:xfrm>
          <a:prstGeom prst="rect">
            <a:avLst/>
          </a:prstGeom>
          <a:solidFill>
            <a:srgbClr val="C0C0C0"/>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marL="457199" indent="-457199" algn="l">
              <a:spcBef>
                <a:spcPts val="1600"/>
              </a:spcBef>
              <a:buClr>
                <a:srgbClr val="0433FF"/>
              </a:buClr>
              <a:buSzPct val="100000"/>
              <a:buChar char="•"/>
              <a:defRPr b="1">
                <a:solidFill>
                  <a:srgbClr val="000000"/>
                </a:solidFill>
              </a:defRPr>
            </a:lvl1pPr>
          </a:lstStyle>
          <a:p>
            <a:pPr/>
            <a:r>
              <a:t>The guilt of sin should not be confused with its consequences.</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15" grpId="1" fill="hold">
                                  <p:stCondLst>
                                    <p:cond delay="0"/>
                                  </p:stCondLst>
                                  <p:iterate type="el" backwards="0">
                                    <p:tmAbs val="0"/>
                                  </p:iterate>
                                  <p:childTnLst>
                                    <p:set>
                                      <p:cBhvr>
                                        <p:cTn id="6" fill="hold"/>
                                        <p:tgtEl>
                                          <p:spTgt spid="324"/>
                                        </p:tgtEl>
                                        <p:attrNameLst>
                                          <p:attrName>style.visibility</p:attrName>
                                        </p:attrNameLst>
                                      </p:cBhvr>
                                      <p:to>
                                        <p:strVal val="visible"/>
                                      </p:to>
                                    </p:set>
                                    <p:anim calcmode="lin" valueType="num">
                                      <p:cBhvr>
                                        <p:cTn id="7" dur="1000" fill="hold"/>
                                        <p:tgtEl>
                                          <p:spTgt spid="324"/>
                                        </p:tgtEl>
                                        <p:attrNameLst>
                                          <p:attrName>ppt_w</p:attrName>
                                        </p:attrNameLst>
                                      </p:cBhvr>
                                      <p:tavLst>
                                        <p:tav tm="0">
                                          <p:val>
                                            <p:fltVal val="0"/>
                                          </p:val>
                                        </p:tav>
                                        <p:tav tm="100000">
                                          <p:val>
                                            <p:strVal val="#ppt_w"/>
                                          </p:val>
                                        </p:tav>
                                      </p:tavLst>
                                    </p:anim>
                                    <p:anim calcmode="lin" valueType="num">
                                      <p:cBhvr>
                                        <p:cTn id="8" dur="1000" fill="hold"/>
                                        <p:tgtEl>
                                          <p:spTgt spid="324"/>
                                        </p:tgtEl>
                                        <p:attrNameLst>
                                          <p:attrName>ppt_h</p:attrName>
                                        </p:attrNameLst>
                                      </p:cBhvr>
                                      <p:tavLst>
                                        <p:tav tm="0">
                                          <p:val>
                                            <p:fltVal val="0"/>
                                          </p:val>
                                        </p:tav>
                                        <p:tav tm="100000">
                                          <p:val>
                                            <p:strVal val="#ppt_h"/>
                                          </p:val>
                                        </p:tav>
                                      </p:tavLst>
                                    </p:anim>
                                    <p:anim calcmode="lin" valueType="num">
                                      <p:cBhvr>
                                        <p:cTn id="9" dur="1000" fill="hold"/>
                                        <p:tgtEl>
                                          <p:spTgt spid="32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2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Class="entr" nodeType="afterEffect" presetSubtype="8" presetID="22" grpId="2" fill="hold">
                                  <p:stCondLst>
                                    <p:cond delay="0"/>
                                  </p:stCondLst>
                                  <p:iterate type="el" backwards="0">
                                    <p:tmAbs val="0"/>
                                  </p:iterate>
                                  <p:childTnLst>
                                    <p:set>
                                      <p:cBhvr>
                                        <p:cTn id="13" fill="hold"/>
                                        <p:tgtEl>
                                          <p:spTgt spid="325"/>
                                        </p:tgtEl>
                                        <p:attrNameLst>
                                          <p:attrName>style.visibility</p:attrName>
                                        </p:attrNameLst>
                                      </p:cBhvr>
                                      <p:to>
                                        <p:strVal val="visible"/>
                                      </p:to>
                                    </p:set>
                                    <p:animEffect filter="wipe(left)" transition="in">
                                      <p:cBhvr>
                                        <p:cTn id="14" dur="1000"/>
                                        <p:tgtEl>
                                          <p:spTgt spid="325"/>
                                        </p:tgtEl>
                                      </p:cBhvr>
                                    </p:animEffec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8" presetID="22" grpId="3" fill="hold">
                                  <p:stCondLst>
                                    <p:cond delay="0"/>
                                  </p:stCondLst>
                                  <p:iterate type="el" backwards="0">
                                    <p:tmAbs val="0"/>
                                  </p:iterate>
                                  <p:childTnLst>
                                    <p:set>
                                      <p:cBhvr>
                                        <p:cTn id="18" fill="hold"/>
                                        <p:tgtEl>
                                          <p:spTgt spid="330"/>
                                        </p:tgtEl>
                                        <p:attrNameLst>
                                          <p:attrName>style.visibility</p:attrName>
                                        </p:attrNameLst>
                                      </p:cBhvr>
                                      <p:to>
                                        <p:strVal val="visible"/>
                                      </p:to>
                                    </p:set>
                                    <p:animEffect filter="wipe(left)" transition="in">
                                      <p:cBhvr>
                                        <p:cTn id="19" dur="1000"/>
                                        <p:tgtEl>
                                          <p:spTgt spid="330"/>
                                        </p:tgtEl>
                                      </p:cBhvr>
                                    </p:animEffect>
                                  </p:childTnLst>
                                </p:cTn>
                              </p:par>
                            </p:childTnLst>
                          </p:cTn>
                        </p:par>
                      </p:childTnLst>
                    </p:cTn>
                  </p:par>
                  <p:par>
                    <p:cTn id="20" fill="hold">
                      <p:stCondLst>
                        <p:cond delay="indefinite"/>
                      </p:stCondLst>
                      <p:childTnLst>
                        <p:par>
                          <p:cTn id="21" fill="hold">
                            <p:stCondLst>
                              <p:cond delay="0"/>
                            </p:stCondLst>
                            <p:childTnLst>
                              <p:par>
                                <p:cTn id="22" presetClass="exit" nodeType="clickEffect" presetSubtype="8" presetID="22" grpId="4" fill="hold">
                                  <p:stCondLst>
                                    <p:cond delay="0"/>
                                  </p:stCondLst>
                                  <p:iterate type="el" backwards="0">
                                    <p:tmAbs val="0"/>
                                  </p:iterate>
                                  <p:childTnLst>
                                    <p:animEffect filter="wipe(left)" transition="out">
                                      <p:cBhvr>
                                        <p:cTn id="23" dur="2000" fill="hold"/>
                                        <p:tgtEl>
                                          <p:spTgt spid="330"/>
                                        </p:tgtEl>
                                      </p:cBhvr>
                                    </p:animEffect>
                                    <p:set>
                                      <p:cBhvr>
                                        <p:cTn id="24" fill="hold">
                                          <p:stCondLst>
                                            <p:cond delay="1999"/>
                                          </p:stCondLst>
                                        </p:cTn>
                                        <p:tgtEl>
                                          <p:spTgt spid="330"/>
                                        </p:tgtEl>
                                        <p:attrNameLst>
                                          <p:attrName>style.visibility</p:attrName>
                                        </p:attrNameLst>
                                      </p:cBhvr>
                                      <p:to>
                                        <p:strVal val="hidden"/>
                                      </p:to>
                                    </p:set>
                                  </p:childTnLst>
                                </p:cTn>
                              </p:par>
                            </p:childTnLst>
                          </p:cTn>
                        </p:par>
                        <p:par>
                          <p:cTn id="25" fill="hold">
                            <p:stCondLst>
                              <p:cond delay="2000"/>
                            </p:stCondLst>
                            <p:childTnLst>
                              <p:par>
                                <p:cTn id="26" presetClass="entr" nodeType="afterEffect" presetSubtype="4" presetID="2" grpId="5" fill="hold">
                                  <p:stCondLst>
                                    <p:cond delay="0"/>
                                  </p:stCondLst>
                                  <p:iterate type="el" backwards="0">
                                    <p:tmAbs val="0"/>
                                  </p:iterate>
                                  <p:childTnLst>
                                    <p:set>
                                      <p:cBhvr>
                                        <p:cTn id="27" fill="hold"/>
                                        <p:tgtEl>
                                          <p:spTgt spid="331">
                                            <p:bg/>
                                          </p:spTgt>
                                        </p:tgtEl>
                                        <p:attrNameLst>
                                          <p:attrName>style.visibility</p:attrName>
                                        </p:attrNameLst>
                                      </p:cBhvr>
                                      <p:to>
                                        <p:strVal val="visible"/>
                                      </p:to>
                                    </p:set>
                                    <p:anim calcmode="lin" valueType="num">
                                      <p:cBhvr>
                                        <p:cTn id="28" dur="2000" fill="hold"/>
                                        <p:tgtEl>
                                          <p:spTgt spid="331">
                                            <p:bg/>
                                          </p:spTgt>
                                        </p:tgtEl>
                                        <p:attrNameLst>
                                          <p:attrName>ppt_x</p:attrName>
                                        </p:attrNameLst>
                                      </p:cBhvr>
                                      <p:tavLst>
                                        <p:tav tm="0">
                                          <p:val>
                                            <p:strVal val="#ppt_x"/>
                                          </p:val>
                                        </p:tav>
                                        <p:tav tm="100000">
                                          <p:val>
                                            <p:strVal val="#ppt_x"/>
                                          </p:val>
                                        </p:tav>
                                      </p:tavLst>
                                    </p:anim>
                                    <p:anim calcmode="lin" valueType="num">
                                      <p:cBhvr>
                                        <p:cTn id="29" dur="2000" fill="hold"/>
                                        <p:tgtEl>
                                          <p:spTgt spid="331">
                                            <p:bg/>
                                          </p:spTgt>
                                        </p:tgtEl>
                                        <p:attrNameLst>
                                          <p:attrName>ppt_y</p:attrName>
                                        </p:attrNameLst>
                                      </p:cBhvr>
                                      <p:tavLst>
                                        <p:tav tm="0">
                                          <p:val>
                                            <p:strVal val="1+#ppt_h/2"/>
                                          </p:val>
                                        </p:tav>
                                        <p:tav tm="100000">
                                          <p:val>
                                            <p:strVal val="#ppt_y"/>
                                          </p:val>
                                        </p:tav>
                                      </p:tavLst>
                                    </p:anim>
                                  </p:childTnLst>
                                </p:cTn>
                              </p:par>
                              <p:par>
                                <p:cTn id="30" presetClass="entr" nodeType="withEffect" presetSubtype="4" presetID="2" grpId="5" fill="hold">
                                  <p:stCondLst>
                                    <p:cond delay="0"/>
                                  </p:stCondLst>
                                  <p:iterate type="el" backwards="0">
                                    <p:tmAbs val="0"/>
                                  </p:iterate>
                                  <p:childTnLst>
                                    <p:set>
                                      <p:cBhvr>
                                        <p:cTn id="31" fill="hold"/>
                                        <p:tgtEl>
                                          <p:spTgt spid="331">
                                            <p:txEl>
                                              <p:pRg st="0" end="0"/>
                                            </p:txEl>
                                          </p:spTgt>
                                        </p:tgtEl>
                                        <p:attrNameLst>
                                          <p:attrName>style.visibility</p:attrName>
                                        </p:attrNameLst>
                                      </p:cBhvr>
                                      <p:to>
                                        <p:strVal val="visible"/>
                                      </p:to>
                                    </p:set>
                                    <p:anim calcmode="lin" valueType="num">
                                      <p:cBhvr>
                                        <p:cTn id="32" dur="2000" fill="hold"/>
                                        <p:tgtEl>
                                          <p:spTgt spid="331">
                                            <p:txEl>
                                              <p:pRg st="0" end="0"/>
                                            </p:txEl>
                                          </p:spTgt>
                                        </p:tgtEl>
                                        <p:attrNameLst>
                                          <p:attrName>ppt_x</p:attrName>
                                        </p:attrNameLst>
                                      </p:cBhvr>
                                      <p:tavLst>
                                        <p:tav tm="0">
                                          <p:val>
                                            <p:strVal val="#ppt_x"/>
                                          </p:val>
                                        </p:tav>
                                        <p:tav tm="100000">
                                          <p:val>
                                            <p:strVal val="#ppt_x"/>
                                          </p:val>
                                        </p:tav>
                                      </p:tavLst>
                                    </p:anim>
                                    <p:anim calcmode="lin" valueType="num">
                                      <p:cBhvr>
                                        <p:cTn id="33" dur="2000" fill="hold"/>
                                        <p:tgtEl>
                                          <p:spTgt spid="3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Class="entr" nodeType="clickEffect" presetID="9" grpId="6" fill="hold">
                                  <p:stCondLst>
                                    <p:cond delay="0"/>
                                  </p:stCondLst>
                                  <p:iterate type="el" backwards="0">
                                    <p:tmAbs val="0"/>
                                  </p:iterate>
                                  <p:childTnLst>
                                    <p:set>
                                      <p:cBhvr>
                                        <p:cTn id="37" fill="hold"/>
                                        <p:tgtEl>
                                          <p:spTgt spid="332"/>
                                        </p:tgtEl>
                                        <p:attrNameLst>
                                          <p:attrName>style.visibility</p:attrName>
                                        </p:attrNameLst>
                                      </p:cBhvr>
                                      <p:to>
                                        <p:strVal val="visible"/>
                                      </p:to>
                                    </p:set>
                                    <p:animEffect filter="dissolve" transition="in">
                                      <p:cBhvr>
                                        <p:cTn id="38" dur="1500"/>
                                        <p:tgtEl>
                                          <p:spTgt spid="332"/>
                                        </p:tgtEl>
                                      </p:cBhvr>
                                    </p:animEffect>
                                  </p:childTnLst>
                                </p:cTn>
                              </p:par>
                            </p:childTnLst>
                          </p:cTn>
                        </p:par>
                      </p:childTnLst>
                    </p:cTn>
                  </p:par>
                  <p:par>
                    <p:cTn id="39" fill="hold">
                      <p:stCondLst>
                        <p:cond delay="indefinite"/>
                      </p:stCondLst>
                      <p:childTnLst>
                        <p:par>
                          <p:cTn id="40" fill="hold">
                            <p:stCondLst>
                              <p:cond delay="0"/>
                            </p:stCondLst>
                            <p:childTnLst>
                              <p:par>
                                <p:cTn id="41" presetClass="entr" nodeType="clickEffect" presetSubtype="4" presetID="2" grpId="7" fill="hold">
                                  <p:stCondLst>
                                    <p:cond delay="0"/>
                                  </p:stCondLst>
                                  <p:iterate type="el" backwards="0">
                                    <p:tmAbs val="0"/>
                                  </p:iterate>
                                  <p:childTnLst>
                                    <p:set>
                                      <p:cBhvr>
                                        <p:cTn id="42" fill="hold"/>
                                        <p:tgtEl>
                                          <p:spTgt spid="333">
                                            <p:bg/>
                                          </p:spTgt>
                                        </p:tgtEl>
                                        <p:attrNameLst>
                                          <p:attrName>style.visibility</p:attrName>
                                        </p:attrNameLst>
                                      </p:cBhvr>
                                      <p:to>
                                        <p:strVal val="visible"/>
                                      </p:to>
                                    </p:set>
                                    <p:anim calcmode="lin" valueType="num">
                                      <p:cBhvr>
                                        <p:cTn id="43" dur="2000" fill="hold"/>
                                        <p:tgtEl>
                                          <p:spTgt spid="333">
                                            <p:bg/>
                                          </p:spTgt>
                                        </p:tgtEl>
                                        <p:attrNameLst>
                                          <p:attrName>ppt_x</p:attrName>
                                        </p:attrNameLst>
                                      </p:cBhvr>
                                      <p:tavLst>
                                        <p:tav tm="0">
                                          <p:val>
                                            <p:strVal val="#ppt_x"/>
                                          </p:val>
                                        </p:tav>
                                        <p:tav tm="100000">
                                          <p:val>
                                            <p:strVal val="#ppt_x"/>
                                          </p:val>
                                        </p:tav>
                                      </p:tavLst>
                                    </p:anim>
                                    <p:anim calcmode="lin" valueType="num">
                                      <p:cBhvr>
                                        <p:cTn id="44" dur="2000" fill="hold"/>
                                        <p:tgtEl>
                                          <p:spTgt spid="333">
                                            <p:bg/>
                                          </p:spTgt>
                                        </p:tgtEl>
                                        <p:attrNameLst>
                                          <p:attrName>ppt_y</p:attrName>
                                        </p:attrNameLst>
                                      </p:cBhvr>
                                      <p:tavLst>
                                        <p:tav tm="0">
                                          <p:val>
                                            <p:strVal val="1+#ppt_h/2"/>
                                          </p:val>
                                        </p:tav>
                                        <p:tav tm="100000">
                                          <p:val>
                                            <p:strVal val="#ppt_y"/>
                                          </p:val>
                                        </p:tav>
                                      </p:tavLst>
                                    </p:anim>
                                  </p:childTnLst>
                                </p:cTn>
                              </p:par>
                              <p:par>
                                <p:cTn id="45" presetClass="entr" nodeType="withEffect" presetSubtype="4" presetID="2" grpId="7" fill="hold">
                                  <p:stCondLst>
                                    <p:cond delay="0"/>
                                  </p:stCondLst>
                                  <p:iterate type="el" backwards="0">
                                    <p:tmAbs val="0"/>
                                  </p:iterate>
                                  <p:childTnLst>
                                    <p:set>
                                      <p:cBhvr>
                                        <p:cTn id="46" fill="hold"/>
                                        <p:tgtEl>
                                          <p:spTgt spid="333">
                                            <p:txEl>
                                              <p:pRg st="0" end="0"/>
                                            </p:txEl>
                                          </p:spTgt>
                                        </p:tgtEl>
                                        <p:attrNameLst>
                                          <p:attrName>style.visibility</p:attrName>
                                        </p:attrNameLst>
                                      </p:cBhvr>
                                      <p:to>
                                        <p:strVal val="visible"/>
                                      </p:to>
                                    </p:set>
                                    <p:anim calcmode="lin" valueType="num">
                                      <p:cBhvr>
                                        <p:cTn id="47" dur="2000" fill="hold"/>
                                        <p:tgtEl>
                                          <p:spTgt spid="333">
                                            <p:txEl>
                                              <p:pRg st="0" end="0"/>
                                            </p:txEl>
                                          </p:spTgt>
                                        </p:tgtEl>
                                        <p:attrNameLst>
                                          <p:attrName>ppt_x</p:attrName>
                                        </p:attrNameLst>
                                      </p:cBhvr>
                                      <p:tavLst>
                                        <p:tav tm="0">
                                          <p:val>
                                            <p:strVal val="#ppt_x"/>
                                          </p:val>
                                        </p:tav>
                                        <p:tav tm="100000">
                                          <p:val>
                                            <p:strVal val="#ppt_x"/>
                                          </p:val>
                                        </p:tav>
                                      </p:tavLst>
                                    </p:anim>
                                    <p:anim calcmode="lin" valueType="num">
                                      <p:cBhvr>
                                        <p:cTn id="48" dur="2000" fill="hold"/>
                                        <p:tgtEl>
                                          <p:spTgt spid="33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3" grpId="7"/>
      <p:bldP build="whole" bldLvl="1" animBg="1" rev="0" advAuto="0" spid="325" grpId="2"/>
      <p:bldP build="whole" bldLvl="1" animBg="1" rev="0" advAuto="0" spid="330" grpId="3"/>
      <p:bldP build="whole" bldLvl="1" animBg="1" rev="0" advAuto="0" spid="330" grpId="4"/>
      <p:bldP build="p" bldLvl="5" animBg="1" rev="0" advAuto="0" spid="331" grpId="5"/>
      <p:bldP build="whole" bldLvl="1" animBg="1" rev="0" advAuto="0" spid="332" grpId="6"/>
      <p:bldP build="whole" bldLvl="1" animBg="1" rev="0" advAuto="0" spid="324" grpId="1"/>
    </p:bldLst>
  </p:timing>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5" name="Shape 335"/>
          <p:cNvSpPr/>
          <p:nvPr>
            <p:ph type="title"/>
          </p:nvPr>
        </p:nvSpPr>
        <p:spPr>
          <a:xfrm>
            <a:off x="1955800" y="1117600"/>
            <a:ext cx="9753600" cy="1109465"/>
          </a:xfrm>
          <a:prstGeom prst="rect">
            <a:avLst/>
          </a:prstGeom>
        </p:spPr>
        <p:txBody>
          <a:bodyPr>
            <a:noAutofit/>
          </a:bodyPr>
          <a:lstStyle>
            <a:lvl1pPr>
              <a:tabLst>
                <a:tab pos="1485900" algn="l"/>
              </a:tabLst>
              <a:defRPr sz="5500"/>
            </a:lvl1pPr>
          </a:lstStyle>
          <a:p>
            <a:pPr/>
            <a:r>
              <a:t>Summarized</a:t>
            </a:r>
          </a:p>
        </p:txBody>
      </p:sp>
      <p:sp>
        <p:nvSpPr>
          <p:cNvPr id="336" name="Shape 336"/>
          <p:cNvSpPr/>
          <p:nvPr>
            <p:ph type="body" sz="quarter" idx="1"/>
          </p:nvPr>
        </p:nvSpPr>
        <p:spPr>
          <a:xfrm>
            <a:off x="1880946" y="2743200"/>
            <a:ext cx="9903308" cy="1050578"/>
          </a:xfrm>
          <a:prstGeom prst="rect">
            <a:avLst/>
          </a:prstGeom>
          <a:ln w="9525">
            <a:round/>
          </a:ln>
        </p:spPr>
        <p:txBody>
          <a:bodyPr/>
          <a:lstStyle>
            <a:lvl1pPr>
              <a:defRPr sz="3200"/>
            </a:lvl1pPr>
          </a:lstStyle>
          <a:p>
            <a:pPr>
              <a:defRPr>
                <a:effectLst/>
              </a:defRPr>
            </a:pPr>
            <a:r>
              <a:t>Every man born with the guilt of Adam’s sin imputed to him.</a:t>
            </a:r>
          </a:p>
        </p:txBody>
      </p:sp>
      <p:sp>
        <p:nvSpPr>
          <p:cNvPr id="337" name="Shape 337"/>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38" name="Shape 338"/>
          <p:cNvSpPr/>
          <p:nvPr/>
        </p:nvSpPr>
        <p:spPr>
          <a:xfrm>
            <a:off x="943108" y="330200"/>
            <a:ext cx="5265670" cy="609601"/>
          </a:xfrm>
          <a:prstGeom prst="rect">
            <a:avLst/>
          </a:prstGeom>
          <a:solidFill>
            <a:srgbClr val="73FA79"/>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i="1" sz="3300">
                <a:solidFill>
                  <a:srgbClr val="000000"/>
                </a:solidFill>
                <a:latin typeface="Helvetica"/>
                <a:ea typeface="Helvetica"/>
                <a:cs typeface="Helvetica"/>
                <a:sym typeface="Helvetica"/>
              </a:defRPr>
            </a:lvl1pPr>
          </a:lstStyle>
          <a:p>
            <a:pPr/>
            <a:r>
              <a:t>Total Inherited Depravity</a:t>
            </a:r>
          </a:p>
        </p:txBody>
      </p:sp>
      <p:grpSp>
        <p:nvGrpSpPr>
          <p:cNvPr id="341" name="Group 341"/>
          <p:cNvGrpSpPr/>
          <p:nvPr/>
        </p:nvGrpSpPr>
        <p:grpSpPr>
          <a:xfrm>
            <a:off x="1665046" y="4343256"/>
            <a:ext cx="10335108" cy="2206924"/>
            <a:chOff x="0" y="0"/>
            <a:chExt cx="10335107" cy="2206922"/>
          </a:xfrm>
        </p:grpSpPr>
        <p:sp>
          <p:nvSpPr>
            <p:cNvPr id="340" name="Shape 340"/>
            <p:cNvSpPr/>
            <p:nvPr/>
          </p:nvSpPr>
          <p:spPr>
            <a:xfrm>
              <a:off x="215900" y="139700"/>
              <a:ext cx="9903308" cy="1648123"/>
            </a:xfrm>
            <a:prstGeom prst="rect">
              <a:avLst/>
            </a:prstGeom>
            <a:noFill/>
            <a:ln>
              <a:noFill/>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marL="457200" indent="-457200" algn="l">
                <a:spcBef>
                  <a:spcPts val="800"/>
                </a:spcBef>
                <a:buClr>
                  <a:srgbClr val="FF2600"/>
                </a:buClr>
                <a:buSzPct val="100000"/>
                <a:buChar char="•"/>
                <a:defRPr b="1" sz="3200">
                  <a:solidFill>
                    <a:srgbClr val="000000"/>
                  </a:solidFill>
                </a:defRPr>
              </a:lvl1pPr>
            </a:lstStyle>
            <a:p>
              <a:pPr/>
              <a:r>
                <a:t>Every man born with a corrupted nature, inherited by physical generation, and unable to do good to please God and for His glory.</a:t>
              </a:r>
            </a:p>
          </p:txBody>
        </p:sp>
        <p:pic>
          <p:nvPicPr>
            <p:cNvPr id="339" name=""/>
            <p:cNvPicPr>
              <a:picLocks noChangeAspect="0"/>
            </p:cNvPicPr>
            <p:nvPr/>
          </p:nvPicPr>
          <p:blipFill>
            <a:blip r:embed="rId2">
              <a:extLst/>
            </a:blip>
            <a:stretch>
              <a:fillRect/>
            </a:stretch>
          </p:blipFill>
          <p:spPr>
            <a:xfrm>
              <a:off x="0" y="0"/>
              <a:ext cx="10335108" cy="2206923"/>
            </a:xfrm>
            <a:prstGeom prst="rect">
              <a:avLst/>
            </a:prstGeom>
            <a:effectLst/>
          </p:spPr>
        </p:pic>
      </p:grpSp>
      <p:sp>
        <p:nvSpPr>
          <p:cNvPr id="342" name="Shape 342"/>
          <p:cNvSpPr/>
          <p:nvPr/>
        </p:nvSpPr>
        <p:spPr>
          <a:xfrm>
            <a:off x="2260600" y="4329062"/>
            <a:ext cx="6791325" cy="712838"/>
          </a:xfrm>
          <a:prstGeom prst="rect">
            <a:avLst/>
          </a:prstGeom>
          <a:solidFill>
            <a:srgbClr val="D6D6D6"/>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marL="457199" indent="-457199" algn="l">
              <a:spcBef>
                <a:spcPts val="1600"/>
              </a:spcBef>
              <a:buClr>
                <a:srgbClr val="0433FF"/>
              </a:buClr>
              <a:buSzPct val="100000"/>
              <a:buChar char="•"/>
              <a:defRPr b="1">
                <a:solidFill>
                  <a:srgbClr val="000000"/>
                </a:solidFill>
              </a:defRPr>
            </a:lvl1pPr>
          </a:lstStyle>
          <a:p>
            <a:pPr/>
            <a:r>
              <a:t>Cause of Adam’s sin? Same as ours?</a:t>
            </a:r>
          </a:p>
        </p:txBody>
      </p:sp>
      <p:sp>
        <p:nvSpPr>
          <p:cNvPr id="343" name="Shape 343"/>
          <p:cNvSpPr/>
          <p:nvPr/>
        </p:nvSpPr>
        <p:spPr>
          <a:xfrm>
            <a:off x="1504457" y="6466599"/>
            <a:ext cx="10533797" cy="2820673"/>
          </a:xfrm>
          <a:prstGeom prst="rect">
            <a:avLst/>
          </a:prstGeom>
          <a:solidFill>
            <a:srgbClr val="FFFC79"/>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nSpc>
                <a:spcPct val="90000"/>
              </a:lnSpc>
              <a:defRPr b="1" sz="3200">
                <a:solidFill>
                  <a:srgbClr val="000000"/>
                </a:solidFill>
              </a:defRPr>
            </a:pPr>
            <a:r>
              <a:rPr baseline="31999">
                <a:solidFill>
                  <a:srgbClr val="0433FF"/>
                </a:solidFill>
              </a:rPr>
              <a:t>28</a:t>
            </a:r>
            <a:r>
              <a:t> Come to me, all who labor and are heavy laden, and I will give you rest. </a:t>
            </a:r>
            <a:r>
              <a:rPr baseline="31999">
                <a:solidFill>
                  <a:srgbClr val="0433FF"/>
                </a:solidFill>
              </a:rPr>
              <a:t>29</a:t>
            </a:r>
            <a:r>
              <a:t> Take my yoke upon you, and learn from me, for I am gentle and lowly in heart, and you will find rest for your souls. </a:t>
            </a:r>
            <a:r>
              <a:rPr baseline="31999">
                <a:solidFill>
                  <a:srgbClr val="0433FF"/>
                </a:solidFill>
              </a:rPr>
              <a:t>30</a:t>
            </a:r>
            <a:r>
              <a:t> For my yoke is easy, and my burden is light.”</a:t>
            </a:r>
          </a:p>
          <a:p>
            <a:pPr>
              <a:lnSpc>
                <a:spcPct val="90000"/>
              </a:lnSpc>
              <a:defRPr b="1" sz="3200">
                <a:solidFill>
                  <a:srgbClr val="0433FF"/>
                </a:solidFill>
              </a:defRPr>
            </a:pPr>
            <a:r>
              <a:t>-- Matthew 11:28–30; ESV</a:t>
            </a:r>
          </a:p>
        </p:txBody>
      </p:sp>
      <p:sp>
        <p:nvSpPr>
          <p:cNvPr id="344" name="Shape 344"/>
          <p:cNvSpPr/>
          <p:nvPr/>
        </p:nvSpPr>
        <p:spPr>
          <a:xfrm>
            <a:off x="2260600" y="5307781"/>
            <a:ext cx="8483600" cy="1027430"/>
          </a:xfrm>
          <a:prstGeom prst="rect">
            <a:avLst/>
          </a:prstGeom>
          <a:solidFill>
            <a:srgbClr val="D6D6D6"/>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marL="457199" indent="-457199" algn="l">
              <a:spcBef>
                <a:spcPts val="1600"/>
              </a:spcBef>
              <a:buClr>
                <a:srgbClr val="0433FF"/>
              </a:buClr>
              <a:buSzPct val="100000"/>
              <a:buChar char="•"/>
              <a:defRPr b="1">
                <a:solidFill>
                  <a:srgbClr val="000000"/>
                </a:solidFill>
              </a:defRPr>
            </a:lvl1pPr>
          </a:lstStyle>
          <a:p>
            <a:pPr/>
            <a:r>
              <a:t>The Scriptures affirm the free will of man.</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xit" nodeType="afterEffect" presetID="9" grpId="1" fill="hold">
                                  <p:stCondLst>
                                    <p:cond delay="0"/>
                                  </p:stCondLst>
                                  <p:iterate type="el" backwards="0">
                                    <p:tmAbs val="0"/>
                                  </p:iterate>
                                  <p:childTnLst>
                                    <p:animEffect filter="dissolve" transition="out">
                                      <p:cBhvr>
                                        <p:cTn id="6" dur="2500" fill="hold"/>
                                        <p:tgtEl>
                                          <p:spTgt spid="336"/>
                                        </p:tgtEl>
                                      </p:cBhvr>
                                    </p:animEffect>
                                    <p:set>
                                      <p:cBhvr>
                                        <p:cTn id="7" fill="hold">
                                          <p:stCondLst>
                                            <p:cond delay="2499"/>
                                          </p:stCondLst>
                                        </p:cTn>
                                        <p:tgtEl>
                                          <p:spTgt spid="336"/>
                                        </p:tgtEl>
                                        <p:attrNameLst>
                                          <p:attrName>style.visibility</p:attrName>
                                        </p:attrNameLst>
                                      </p:cBhvr>
                                      <p:to>
                                        <p:strVal val="hidden"/>
                                      </p:to>
                                    </p:set>
                                  </p:childTnLst>
                                </p:cTn>
                              </p:par>
                            </p:childTnLst>
                          </p:cTn>
                        </p:par>
                        <p:par>
                          <p:cTn id="8" fill="hold">
                            <p:stCondLst>
                              <p:cond delay="0"/>
                            </p:stCondLst>
                            <p:childTnLst>
                              <p:par>
                                <p:cTn id="9" presetClass="path" nodeType="afterEffect" presetSubtype="0" presetID="-1" grpId="2" accel="50000" decel="50000" fill="hold">
                                  <p:stCondLst>
                                    <p:cond delay="0"/>
                                  </p:stCondLst>
                                  <p:childTnLst>
                                    <p:animMotion path="M 0.000000 0.000000 L 0.001366 -0.217341" origin="layout" pathEditMode="relative">
                                      <p:cBhvr>
                                        <p:cTn id="10" dur="1000" fill="hold"/>
                                        <p:tgtEl>
                                          <p:spTgt spid="341"/>
                                        </p:tgtEl>
                                        <p:attrNameLst>
                                          <p:attrName>ppt_x</p:attrName>
                                          <p:attrName>ppt_y</p:attrName>
                                        </p:attrNameLst>
                                      </p:cBhvr>
                                    </p:animMotion>
                                  </p:childTnLst>
                                </p:cTn>
                              </p:par>
                            </p:childTnLst>
                          </p:cTn>
                        </p:par>
                        <p:par>
                          <p:cTn id="11" fill="hold">
                            <p:stCondLst>
                              <p:cond delay="1000"/>
                            </p:stCondLst>
                            <p:childTnLst>
                              <p:par>
                                <p:cTn id="12" presetClass="entr" nodeType="afterEffect" presetSubtype="4" presetID="2" grpId="3" fill="hold">
                                  <p:stCondLst>
                                    <p:cond delay="0"/>
                                  </p:stCondLst>
                                  <p:iterate type="el" backwards="0">
                                    <p:tmAbs val="0"/>
                                  </p:iterate>
                                  <p:childTnLst>
                                    <p:set>
                                      <p:cBhvr>
                                        <p:cTn id="13" fill="hold"/>
                                        <p:tgtEl>
                                          <p:spTgt spid="342">
                                            <p:bg/>
                                          </p:spTgt>
                                        </p:tgtEl>
                                        <p:attrNameLst>
                                          <p:attrName>style.visibility</p:attrName>
                                        </p:attrNameLst>
                                      </p:cBhvr>
                                      <p:to>
                                        <p:strVal val="visible"/>
                                      </p:to>
                                    </p:set>
                                    <p:anim calcmode="lin" valueType="num">
                                      <p:cBhvr>
                                        <p:cTn id="14" dur="2000" fill="hold"/>
                                        <p:tgtEl>
                                          <p:spTgt spid="342">
                                            <p:bg/>
                                          </p:spTgt>
                                        </p:tgtEl>
                                        <p:attrNameLst>
                                          <p:attrName>ppt_x</p:attrName>
                                        </p:attrNameLst>
                                      </p:cBhvr>
                                      <p:tavLst>
                                        <p:tav tm="0">
                                          <p:val>
                                            <p:strVal val="#ppt_x"/>
                                          </p:val>
                                        </p:tav>
                                        <p:tav tm="100000">
                                          <p:val>
                                            <p:strVal val="#ppt_x"/>
                                          </p:val>
                                        </p:tav>
                                      </p:tavLst>
                                    </p:anim>
                                    <p:anim calcmode="lin" valueType="num">
                                      <p:cBhvr>
                                        <p:cTn id="15" dur="2000" fill="hold"/>
                                        <p:tgtEl>
                                          <p:spTgt spid="342">
                                            <p:bg/>
                                          </p:spTgt>
                                        </p:tgtEl>
                                        <p:attrNameLst>
                                          <p:attrName>ppt_y</p:attrName>
                                        </p:attrNameLst>
                                      </p:cBhvr>
                                      <p:tavLst>
                                        <p:tav tm="0">
                                          <p:val>
                                            <p:strVal val="1+#ppt_h/2"/>
                                          </p:val>
                                        </p:tav>
                                        <p:tav tm="100000">
                                          <p:val>
                                            <p:strVal val="#ppt_y"/>
                                          </p:val>
                                        </p:tav>
                                      </p:tavLst>
                                    </p:anim>
                                  </p:childTnLst>
                                </p:cTn>
                              </p:par>
                              <p:par>
                                <p:cTn id="16" presetClass="entr" nodeType="withEffect" presetSubtype="4" presetID="2" grpId="3" fill="hold">
                                  <p:stCondLst>
                                    <p:cond delay="0"/>
                                  </p:stCondLst>
                                  <p:iterate type="el" backwards="0">
                                    <p:tmAbs val="0"/>
                                  </p:iterate>
                                  <p:childTnLst>
                                    <p:set>
                                      <p:cBhvr>
                                        <p:cTn id="17" fill="hold"/>
                                        <p:tgtEl>
                                          <p:spTgt spid="342">
                                            <p:txEl>
                                              <p:pRg st="0" end="0"/>
                                            </p:txEl>
                                          </p:spTgt>
                                        </p:tgtEl>
                                        <p:attrNameLst>
                                          <p:attrName>style.visibility</p:attrName>
                                        </p:attrNameLst>
                                      </p:cBhvr>
                                      <p:to>
                                        <p:strVal val="visible"/>
                                      </p:to>
                                    </p:set>
                                    <p:anim calcmode="lin" valueType="num">
                                      <p:cBhvr>
                                        <p:cTn id="18" dur="2000" fill="hold"/>
                                        <p:tgtEl>
                                          <p:spTgt spid="342">
                                            <p:txEl>
                                              <p:pRg st="0" end="0"/>
                                            </p:txEl>
                                          </p:spTgt>
                                        </p:tgtEl>
                                        <p:attrNameLst>
                                          <p:attrName>ppt_x</p:attrName>
                                        </p:attrNameLst>
                                      </p:cBhvr>
                                      <p:tavLst>
                                        <p:tav tm="0">
                                          <p:val>
                                            <p:strVal val="#ppt_x"/>
                                          </p:val>
                                        </p:tav>
                                        <p:tav tm="100000">
                                          <p:val>
                                            <p:strVal val="#ppt_x"/>
                                          </p:val>
                                        </p:tav>
                                      </p:tavLst>
                                    </p:anim>
                                    <p:anim calcmode="lin" valueType="num">
                                      <p:cBhvr>
                                        <p:cTn id="19" dur="2000" fill="hold"/>
                                        <p:tgtEl>
                                          <p:spTgt spid="34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4" presetID="2" grpId="4" fill="hold">
                                  <p:stCondLst>
                                    <p:cond delay="0"/>
                                  </p:stCondLst>
                                  <p:iterate type="el" backwards="0">
                                    <p:tmAbs val="0"/>
                                  </p:iterate>
                                  <p:childTnLst>
                                    <p:set>
                                      <p:cBhvr>
                                        <p:cTn id="23" fill="hold"/>
                                        <p:tgtEl>
                                          <p:spTgt spid="344">
                                            <p:bg/>
                                          </p:spTgt>
                                        </p:tgtEl>
                                        <p:attrNameLst>
                                          <p:attrName>style.visibility</p:attrName>
                                        </p:attrNameLst>
                                      </p:cBhvr>
                                      <p:to>
                                        <p:strVal val="visible"/>
                                      </p:to>
                                    </p:set>
                                    <p:anim calcmode="lin" valueType="num">
                                      <p:cBhvr>
                                        <p:cTn id="24" dur="2000" fill="hold"/>
                                        <p:tgtEl>
                                          <p:spTgt spid="344">
                                            <p:bg/>
                                          </p:spTgt>
                                        </p:tgtEl>
                                        <p:attrNameLst>
                                          <p:attrName>ppt_x</p:attrName>
                                        </p:attrNameLst>
                                      </p:cBhvr>
                                      <p:tavLst>
                                        <p:tav tm="0">
                                          <p:val>
                                            <p:strVal val="#ppt_x"/>
                                          </p:val>
                                        </p:tav>
                                        <p:tav tm="100000">
                                          <p:val>
                                            <p:strVal val="#ppt_x"/>
                                          </p:val>
                                        </p:tav>
                                      </p:tavLst>
                                    </p:anim>
                                    <p:anim calcmode="lin" valueType="num">
                                      <p:cBhvr>
                                        <p:cTn id="25" dur="2000" fill="hold"/>
                                        <p:tgtEl>
                                          <p:spTgt spid="344">
                                            <p:bg/>
                                          </p:spTgt>
                                        </p:tgtEl>
                                        <p:attrNameLst>
                                          <p:attrName>ppt_y</p:attrName>
                                        </p:attrNameLst>
                                      </p:cBhvr>
                                      <p:tavLst>
                                        <p:tav tm="0">
                                          <p:val>
                                            <p:strVal val="1+#ppt_h/2"/>
                                          </p:val>
                                        </p:tav>
                                        <p:tav tm="100000">
                                          <p:val>
                                            <p:strVal val="#ppt_y"/>
                                          </p:val>
                                        </p:tav>
                                      </p:tavLst>
                                    </p:anim>
                                  </p:childTnLst>
                                </p:cTn>
                              </p:par>
                              <p:par>
                                <p:cTn id="26" presetClass="entr" nodeType="withEffect" presetSubtype="4" presetID="2" grpId="4" fill="hold">
                                  <p:stCondLst>
                                    <p:cond delay="0"/>
                                  </p:stCondLst>
                                  <p:iterate type="el" backwards="0">
                                    <p:tmAbs val="0"/>
                                  </p:iterate>
                                  <p:childTnLst>
                                    <p:set>
                                      <p:cBhvr>
                                        <p:cTn id="27" fill="hold"/>
                                        <p:tgtEl>
                                          <p:spTgt spid="344">
                                            <p:txEl>
                                              <p:pRg st="0" end="0"/>
                                            </p:txEl>
                                          </p:spTgt>
                                        </p:tgtEl>
                                        <p:attrNameLst>
                                          <p:attrName>style.visibility</p:attrName>
                                        </p:attrNameLst>
                                      </p:cBhvr>
                                      <p:to>
                                        <p:strVal val="visible"/>
                                      </p:to>
                                    </p:set>
                                    <p:anim calcmode="lin" valueType="num">
                                      <p:cBhvr>
                                        <p:cTn id="28" dur="2000" fill="hold"/>
                                        <p:tgtEl>
                                          <p:spTgt spid="344">
                                            <p:txEl>
                                              <p:pRg st="0" end="0"/>
                                            </p:txEl>
                                          </p:spTgt>
                                        </p:tgtEl>
                                        <p:attrNameLst>
                                          <p:attrName>ppt_x</p:attrName>
                                        </p:attrNameLst>
                                      </p:cBhvr>
                                      <p:tavLst>
                                        <p:tav tm="0">
                                          <p:val>
                                            <p:strVal val="#ppt_x"/>
                                          </p:val>
                                        </p:tav>
                                        <p:tav tm="100000">
                                          <p:val>
                                            <p:strVal val="#ppt_x"/>
                                          </p:val>
                                        </p:tav>
                                      </p:tavLst>
                                    </p:anim>
                                    <p:anim calcmode="lin" valueType="num">
                                      <p:cBhvr>
                                        <p:cTn id="29" dur="2000" fill="hold"/>
                                        <p:tgtEl>
                                          <p:spTgt spid="344">
                                            <p:txEl>
                                              <p:pRg st="0" end="0"/>
                                            </p:txEl>
                                          </p:spTgt>
                                        </p:tgtEl>
                                        <p:attrNameLst>
                                          <p:attrName>ppt_y</p:attrName>
                                        </p:attrNameLst>
                                      </p:cBhvr>
                                      <p:tavLst>
                                        <p:tav tm="0">
                                          <p:val>
                                            <p:strVal val="1+#ppt_h/2"/>
                                          </p:val>
                                        </p:tav>
                                        <p:tav tm="100000">
                                          <p:val>
                                            <p:strVal val="#ppt_y"/>
                                          </p:val>
                                        </p:tav>
                                      </p:tavLst>
                                    </p:anim>
                                  </p:childTnLst>
                                </p:cTn>
                              </p:par>
                            </p:childTnLst>
                          </p:cTn>
                        </p:par>
                        <p:par>
                          <p:cTn id="30" fill="hold">
                            <p:stCondLst>
                              <p:cond delay="2000"/>
                            </p:stCondLst>
                            <p:childTnLst>
                              <p:par>
                                <p:cTn id="31" presetClass="entr" nodeType="afterEffect" presetID="9" grpId="5" fill="hold">
                                  <p:stCondLst>
                                    <p:cond delay="0"/>
                                  </p:stCondLst>
                                  <p:iterate type="el" backwards="0">
                                    <p:tmAbs val="0"/>
                                  </p:iterate>
                                  <p:childTnLst>
                                    <p:set>
                                      <p:cBhvr>
                                        <p:cTn id="32" fill="hold"/>
                                        <p:tgtEl>
                                          <p:spTgt spid="343"/>
                                        </p:tgtEl>
                                        <p:attrNameLst>
                                          <p:attrName>style.visibility</p:attrName>
                                        </p:attrNameLst>
                                      </p:cBhvr>
                                      <p:to>
                                        <p:strVal val="visible"/>
                                      </p:to>
                                    </p:set>
                                    <p:animEffect filter="dissolve" transition="in">
                                      <p:cBhvr>
                                        <p:cTn id="33" dur="1500"/>
                                        <p:tgtEl>
                                          <p:spTgt spid="3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44" grpId="4"/>
      <p:bldP build="whole" bldLvl="1" animBg="1" rev="0" advAuto="0" spid="336" grpId="1"/>
      <p:bldP build="p" bldLvl="5" animBg="1" rev="0" advAuto="0" spid="342" grpId="3"/>
      <p:bldP build="whole" bldLvl="1" animBg="1" rev="0" advAuto="0" spid="343" grpId="5"/>
    </p:bldLst>
  </p:timing>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2" name="Shape 142"/>
          <p:cNvSpPr/>
          <p:nvPr>
            <p:ph type="sldNum" sz="quarter" idx="2"/>
          </p:nvPr>
        </p:nvSpPr>
        <p:spPr>
          <a:xfrm>
            <a:off x="12351613" y="9169400"/>
            <a:ext cx="255525" cy="38735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3" name="pasted-image.tiff"/>
          <p:cNvPicPr>
            <a:picLocks noChangeAspect="1"/>
          </p:cNvPicPr>
          <p:nvPr/>
        </p:nvPicPr>
        <p:blipFill>
          <a:blip r:embed="rId2">
            <a:extLst/>
          </a:blip>
          <a:stretch>
            <a:fillRect/>
          </a:stretch>
        </p:blipFill>
        <p:spPr>
          <a:xfrm>
            <a:off x="0" y="0"/>
            <a:ext cx="13004800" cy="10078720"/>
          </a:xfrm>
          <a:prstGeom prst="rect">
            <a:avLst/>
          </a:prstGeom>
          <a:ln w="12700">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4" grpId="1" fill="hold">
                                  <p:stCondLst>
                                    <p:cond delay="0"/>
                                  </p:stCondLst>
                                  <p:iterate type="el" backwards="0">
                                    <p:tmAbs val="0"/>
                                  </p:iterate>
                                  <p:childTnLst>
                                    <p:set>
                                      <p:cBhvr>
                                        <p:cTn id="6" fill="hold"/>
                                        <p:tgtEl>
                                          <p:spTgt spid="143"/>
                                        </p:tgtEl>
                                        <p:attrNameLst>
                                          <p:attrName>style.visibility</p:attrName>
                                        </p:attrNameLst>
                                      </p:cBhvr>
                                      <p:to>
                                        <p:strVal val="visible"/>
                                      </p:to>
                                    </p:set>
                                    <p:animEffect filter="box(out)" transition="in">
                                      <p:cBhvr>
                                        <p:cTn id="7" dur="1000"/>
                                        <p:tgtEl>
                                          <p:spTgt spid="1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3" grpId="1"/>
    </p:bldLst>
  </p:timing>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6" name="Shape 346"/>
          <p:cNvSpPr/>
          <p:nvPr>
            <p:ph type="title"/>
          </p:nvPr>
        </p:nvSpPr>
        <p:spPr>
          <a:xfrm>
            <a:off x="1955800" y="1117600"/>
            <a:ext cx="9753600" cy="1109465"/>
          </a:xfrm>
          <a:prstGeom prst="rect">
            <a:avLst/>
          </a:prstGeom>
        </p:spPr>
        <p:txBody>
          <a:bodyPr>
            <a:noAutofit/>
          </a:bodyPr>
          <a:lstStyle>
            <a:lvl1pPr>
              <a:tabLst>
                <a:tab pos="1485900" algn="l"/>
              </a:tabLst>
              <a:defRPr sz="5500"/>
            </a:lvl1pPr>
          </a:lstStyle>
          <a:p>
            <a:pPr/>
            <a:r>
              <a:t>Summarized</a:t>
            </a:r>
          </a:p>
        </p:txBody>
      </p:sp>
      <p:sp>
        <p:nvSpPr>
          <p:cNvPr id="347" name="Shape 347"/>
          <p:cNvSpPr/>
          <p:nvPr>
            <p:ph type="body" sz="quarter" idx="1"/>
          </p:nvPr>
        </p:nvSpPr>
        <p:spPr>
          <a:xfrm>
            <a:off x="1461846" y="2324100"/>
            <a:ext cx="10637279" cy="1050578"/>
          </a:xfrm>
          <a:prstGeom prst="rect">
            <a:avLst/>
          </a:prstGeom>
          <a:ln w="9525">
            <a:round/>
          </a:ln>
        </p:spPr>
        <p:txBody>
          <a:bodyPr/>
          <a:lstStyle>
            <a:lvl1pPr marL="457199" indent="-457199">
              <a:defRPr sz="3000"/>
            </a:lvl1pPr>
          </a:lstStyle>
          <a:p>
            <a:pPr>
              <a:defRPr>
                <a:effectLst/>
              </a:defRPr>
            </a:pPr>
            <a:r>
              <a:t>Every man is born with the guilt of Adam’s sin imputed to him.</a:t>
            </a:r>
          </a:p>
        </p:txBody>
      </p:sp>
      <p:sp>
        <p:nvSpPr>
          <p:cNvPr id="348" name="Shape 348"/>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49" name="Shape 349"/>
          <p:cNvSpPr/>
          <p:nvPr/>
        </p:nvSpPr>
        <p:spPr>
          <a:xfrm>
            <a:off x="943108" y="330200"/>
            <a:ext cx="5265670" cy="609601"/>
          </a:xfrm>
          <a:prstGeom prst="rect">
            <a:avLst/>
          </a:prstGeom>
          <a:solidFill>
            <a:srgbClr val="73FA79"/>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i="1" sz="3300">
                <a:solidFill>
                  <a:srgbClr val="000000"/>
                </a:solidFill>
                <a:latin typeface="Helvetica"/>
                <a:ea typeface="Helvetica"/>
                <a:cs typeface="Helvetica"/>
                <a:sym typeface="Helvetica"/>
              </a:defRPr>
            </a:lvl1pPr>
          </a:lstStyle>
          <a:p>
            <a:pPr/>
            <a:r>
              <a:t>Total Inherited Depravity</a:t>
            </a:r>
          </a:p>
        </p:txBody>
      </p:sp>
      <p:grpSp>
        <p:nvGrpSpPr>
          <p:cNvPr id="352" name="Group 352"/>
          <p:cNvGrpSpPr/>
          <p:nvPr/>
        </p:nvGrpSpPr>
        <p:grpSpPr>
          <a:xfrm>
            <a:off x="1245946" y="3682856"/>
            <a:ext cx="11069079" cy="2206924"/>
            <a:chOff x="0" y="0"/>
            <a:chExt cx="11069077" cy="2206922"/>
          </a:xfrm>
        </p:grpSpPr>
        <p:sp>
          <p:nvSpPr>
            <p:cNvPr id="351" name="Shape 351"/>
            <p:cNvSpPr/>
            <p:nvPr/>
          </p:nvSpPr>
          <p:spPr>
            <a:xfrm>
              <a:off x="215900" y="139700"/>
              <a:ext cx="10637278" cy="1648123"/>
            </a:xfrm>
            <a:prstGeom prst="rect">
              <a:avLst/>
            </a:prstGeom>
            <a:noFill/>
            <a:ln>
              <a:noFill/>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marL="457199" indent="-457199" algn="l">
                <a:spcBef>
                  <a:spcPts val="800"/>
                </a:spcBef>
                <a:buClr>
                  <a:srgbClr val="FF2600"/>
                </a:buClr>
                <a:buSzPct val="100000"/>
                <a:buChar char="•"/>
                <a:defRPr b="1">
                  <a:solidFill>
                    <a:srgbClr val="000000"/>
                  </a:solidFill>
                </a:defRPr>
              </a:lvl1pPr>
            </a:lstStyle>
            <a:p>
              <a:pPr/>
              <a:r>
                <a:t>Every man is born with a corrupted nature, inherited by physical generation, and unable to do good to please God and for His glory.</a:t>
              </a:r>
            </a:p>
          </p:txBody>
        </p:sp>
        <p:pic>
          <p:nvPicPr>
            <p:cNvPr id="350" name=""/>
            <p:cNvPicPr>
              <a:picLocks noChangeAspect="0"/>
            </p:cNvPicPr>
            <p:nvPr/>
          </p:nvPicPr>
          <p:blipFill>
            <a:blip r:embed="rId2">
              <a:extLst/>
            </a:blip>
            <a:stretch>
              <a:fillRect/>
            </a:stretch>
          </p:blipFill>
          <p:spPr>
            <a:xfrm>
              <a:off x="-1" y="0"/>
              <a:ext cx="11069079" cy="2206923"/>
            </a:xfrm>
            <a:prstGeom prst="rect">
              <a:avLst/>
            </a:prstGeom>
            <a:effectLst/>
          </p:spPr>
        </p:pic>
      </p:grpSp>
      <p:sp>
        <p:nvSpPr>
          <p:cNvPr id="353" name="Shape 353"/>
          <p:cNvSpPr/>
          <p:nvPr/>
        </p:nvSpPr>
        <p:spPr>
          <a:xfrm>
            <a:off x="1154012" y="7223759"/>
            <a:ext cx="11069078" cy="2257428"/>
          </a:xfrm>
          <a:prstGeom prst="rect">
            <a:avLst/>
          </a:prstGeom>
          <a:solidFill>
            <a:srgbClr val="FFFC79"/>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nSpc>
                <a:spcPct val="90000"/>
              </a:lnSpc>
              <a:defRPr b="1">
                <a:solidFill>
                  <a:srgbClr val="000000"/>
                </a:solidFill>
              </a:defRPr>
            </a:pPr>
            <a:r>
              <a:t>“This corruption of nature, during this life, doth remain in those that are regenerated; and although it be, through Christ, pardoned, and mortified; yet both itself, and all the motions thereof, are truly and properly sin.”</a:t>
            </a:r>
          </a:p>
          <a:p>
            <a:pPr>
              <a:lnSpc>
                <a:spcPct val="90000"/>
              </a:lnSpc>
              <a:defRPr b="1">
                <a:solidFill>
                  <a:srgbClr val="0433FF"/>
                </a:solidFill>
              </a:defRPr>
            </a:pPr>
            <a:r>
              <a:t>— The Westminster Confession of Faith, Chapter 6, #5</a:t>
            </a:r>
          </a:p>
        </p:txBody>
      </p:sp>
      <p:grpSp>
        <p:nvGrpSpPr>
          <p:cNvPr id="356" name="Group 356"/>
          <p:cNvGrpSpPr/>
          <p:nvPr/>
        </p:nvGrpSpPr>
        <p:grpSpPr>
          <a:xfrm>
            <a:off x="1245946" y="5791200"/>
            <a:ext cx="11069079" cy="1609378"/>
            <a:chOff x="0" y="0"/>
            <a:chExt cx="11069077" cy="1609377"/>
          </a:xfrm>
        </p:grpSpPr>
        <p:sp>
          <p:nvSpPr>
            <p:cNvPr id="355" name="Shape 355"/>
            <p:cNvSpPr/>
            <p:nvPr/>
          </p:nvSpPr>
          <p:spPr>
            <a:xfrm>
              <a:off x="215900" y="139700"/>
              <a:ext cx="10637278" cy="1050578"/>
            </a:xfrm>
            <a:prstGeom prst="rect">
              <a:avLst/>
            </a:prstGeom>
            <a:noFill/>
            <a:ln>
              <a:noFill/>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marL="457199" indent="-457199" algn="l">
                <a:spcBef>
                  <a:spcPts val="800"/>
                </a:spcBef>
                <a:buClr>
                  <a:srgbClr val="FF2600"/>
                </a:buClr>
                <a:buSzPct val="100000"/>
                <a:buChar char="•"/>
                <a:defRPr b="1">
                  <a:solidFill>
                    <a:srgbClr val="000000"/>
                  </a:solidFill>
                </a:defRPr>
              </a:lvl1pPr>
            </a:lstStyle>
            <a:p>
              <a:pPr/>
              <a:r>
                <a:t>Even regenerated individuals continue to have a corrupt nature.</a:t>
              </a:r>
            </a:p>
          </p:txBody>
        </p:sp>
        <p:pic>
          <p:nvPicPr>
            <p:cNvPr id="354" name=""/>
            <p:cNvPicPr>
              <a:picLocks noChangeAspect="0"/>
            </p:cNvPicPr>
            <p:nvPr/>
          </p:nvPicPr>
          <p:blipFill>
            <a:blip r:embed="rId3">
              <a:extLst/>
            </a:blip>
            <a:stretch>
              <a:fillRect/>
            </a:stretch>
          </p:blipFill>
          <p:spPr>
            <a:xfrm>
              <a:off x="-1" y="0"/>
              <a:ext cx="11069079" cy="1609378"/>
            </a:xfrm>
            <a:prstGeom prst="rect">
              <a:avLst/>
            </a:prstGeom>
            <a:effectLst/>
          </p:spPr>
        </p:pic>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15" grpId="1" fill="hold">
                                  <p:stCondLst>
                                    <p:cond delay="0"/>
                                  </p:stCondLst>
                                  <p:iterate type="el" backwards="0">
                                    <p:tmAbs val="0"/>
                                  </p:iterate>
                                  <p:childTnLst>
                                    <p:set>
                                      <p:cBhvr>
                                        <p:cTn id="6" fill="hold"/>
                                        <p:tgtEl>
                                          <p:spTgt spid="346"/>
                                        </p:tgtEl>
                                        <p:attrNameLst>
                                          <p:attrName>style.visibility</p:attrName>
                                        </p:attrNameLst>
                                      </p:cBhvr>
                                      <p:to>
                                        <p:strVal val="visible"/>
                                      </p:to>
                                    </p:set>
                                    <p:anim calcmode="lin" valueType="num">
                                      <p:cBhvr>
                                        <p:cTn id="7" dur="1000" fill="hold"/>
                                        <p:tgtEl>
                                          <p:spTgt spid="346"/>
                                        </p:tgtEl>
                                        <p:attrNameLst>
                                          <p:attrName>ppt_w</p:attrName>
                                        </p:attrNameLst>
                                      </p:cBhvr>
                                      <p:tavLst>
                                        <p:tav tm="0">
                                          <p:val>
                                            <p:fltVal val="0"/>
                                          </p:val>
                                        </p:tav>
                                        <p:tav tm="100000">
                                          <p:val>
                                            <p:strVal val="#ppt_w"/>
                                          </p:val>
                                        </p:tav>
                                      </p:tavLst>
                                    </p:anim>
                                    <p:anim calcmode="lin" valueType="num">
                                      <p:cBhvr>
                                        <p:cTn id="8" dur="1000" fill="hold"/>
                                        <p:tgtEl>
                                          <p:spTgt spid="346"/>
                                        </p:tgtEl>
                                        <p:attrNameLst>
                                          <p:attrName>ppt_h</p:attrName>
                                        </p:attrNameLst>
                                      </p:cBhvr>
                                      <p:tavLst>
                                        <p:tav tm="0">
                                          <p:val>
                                            <p:fltVal val="0"/>
                                          </p:val>
                                        </p:tav>
                                        <p:tav tm="100000">
                                          <p:val>
                                            <p:strVal val="#ppt_h"/>
                                          </p:val>
                                        </p:tav>
                                      </p:tavLst>
                                    </p:anim>
                                    <p:anim calcmode="lin" valueType="num">
                                      <p:cBhvr>
                                        <p:cTn id="9" dur="1000" fill="hold"/>
                                        <p:tgtEl>
                                          <p:spTgt spid="34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46"/>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Class="entr" nodeType="afterEffect" presetSubtype="8" presetID="22" grpId="2" fill="hold">
                                  <p:stCondLst>
                                    <p:cond delay="0"/>
                                  </p:stCondLst>
                                  <p:iterate type="el" backwards="0">
                                    <p:tmAbs val="0"/>
                                  </p:iterate>
                                  <p:childTnLst>
                                    <p:set>
                                      <p:cBhvr>
                                        <p:cTn id="13" fill="hold"/>
                                        <p:tgtEl>
                                          <p:spTgt spid="347"/>
                                        </p:tgtEl>
                                        <p:attrNameLst>
                                          <p:attrName>style.visibility</p:attrName>
                                        </p:attrNameLst>
                                      </p:cBhvr>
                                      <p:to>
                                        <p:strVal val="visible"/>
                                      </p:to>
                                    </p:set>
                                    <p:animEffect filter="wipe(left)" transition="in">
                                      <p:cBhvr>
                                        <p:cTn id="14" dur="1000"/>
                                        <p:tgtEl>
                                          <p:spTgt spid="347"/>
                                        </p:tgtEl>
                                      </p:cBhvr>
                                    </p:animEffect>
                                  </p:childTnLst>
                                </p:cTn>
                              </p:par>
                            </p:childTnLst>
                          </p:cTn>
                        </p:par>
                        <p:par>
                          <p:cTn id="15" fill="hold">
                            <p:stCondLst>
                              <p:cond delay="2000"/>
                            </p:stCondLst>
                            <p:childTnLst>
                              <p:par>
                                <p:cTn id="16" presetClass="entr" nodeType="afterEffect" presetSubtype="8" presetID="22" grpId="3" fill="hold">
                                  <p:stCondLst>
                                    <p:cond delay="0"/>
                                  </p:stCondLst>
                                  <p:iterate type="el" backwards="0">
                                    <p:tmAbs val="0"/>
                                  </p:iterate>
                                  <p:childTnLst>
                                    <p:set>
                                      <p:cBhvr>
                                        <p:cTn id="17" fill="hold"/>
                                        <p:tgtEl>
                                          <p:spTgt spid="352"/>
                                        </p:tgtEl>
                                        <p:attrNameLst>
                                          <p:attrName>style.visibility</p:attrName>
                                        </p:attrNameLst>
                                      </p:cBhvr>
                                      <p:to>
                                        <p:strVal val="visible"/>
                                      </p:to>
                                    </p:set>
                                    <p:animEffect filter="wipe(left)" transition="in">
                                      <p:cBhvr>
                                        <p:cTn id="18" dur="1000"/>
                                        <p:tgtEl>
                                          <p:spTgt spid="352"/>
                                        </p:tgtEl>
                                      </p:cBhvr>
                                    </p:animEffect>
                                  </p:childTnLst>
                                </p:cTn>
                              </p:par>
                            </p:childTnLst>
                          </p:cTn>
                        </p:par>
                        <p:par>
                          <p:cTn id="19" fill="hold">
                            <p:stCondLst>
                              <p:cond delay="3000"/>
                            </p:stCondLst>
                            <p:childTnLst>
                              <p:par>
                                <p:cTn id="20" presetClass="entr" nodeType="afterEffect" presetSubtype="8" presetID="22" grpId="4" fill="hold">
                                  <p:stCondLst>
                                    <p:cond delay="0"/>
                                  </p:stCondLst>
                                  <p:iterate type="el" backwards="0">
                                    <p:tmAbs val="0"/>
                                  </p:iterate>
                                  <p:childTnLst>
                                    <p:set>
                                      <p:cBhvr>
                                        <p:cTn id="21" fill="hold"/>
                                        <p:tgtEl>
                                          <p:spTgt spid="356"/>
                                        </p:tgtEl>
                                        <p:attrNameLst>
                                          <p:attrName>style.visibility</p:attrName>
                                        </p:attrNameLst>
                                      </p:cBhvr>
                                      <p:to>
                                        <p:strVal val="visible"/>
                                      </p:to>
                                    </p:set>
                                    <p:animEffect filter="wipe(left)" transition="in">
                                      <p:cBhvr>
                                        <p:cTn id="22" dur="1000"/>
                                        <p:tgtEl>
                                          <p:spTgt spid="356"/>
                                        </p:tgtEl>
                                      </p:cBhvr>
                                    </p:animEffect>
                                  </p:childTnLst>
                                </p:cTn>
                              </p:par>
                            </p:childTnLst>
                          </p:cTn>
                        </p:par>
                        <p:par>
                          <p:cTn id="23" fill="hold">
                            <p:stCondLst>
                              <p:cond delay="4000"/>
                            </p:stCondLst>
                            <p:childTnLst>
                              <p:par>
                                <p:cTn id="24" presetClass="entr" nodeType="afterEffect" presetID="9" grpId="5" fill="hold">
                                  <p:stCondLst>
                                    <p:cond delay="0"/>
                                  </p:stCondLst>
                                  <p:iterate type="el" backwards="0">
                                    <p:tmAbs val="0"/>
                                  </p:iterate>
                                  <p:childTnLst>
                                    <p:set>
                                      <p:cBhvr>
                                        <p:cTn id="25" fill="hold"/>
                                        <p:tgtEl>
                                          <p:spTgt spid="353"/>
                                        </p:tgtEl>
                                        <p:attrNameLst>
                                          <p:attrName>style.visibility</p:attrName>
                                        </p:attrNameLst>
                                      </p:cBhvr>
                                      <p:to>
                                        <p:strVal val="visible"/>
                                      </p:to>
                                    </p:set>
                                    <p:animEffect filter="dissolve" transition="in">
                                      <p:cBhvr>
                                        <p:cTn id="26" dur="1500"/>
                                        <p:tgtEl>
                                          <p:spTgt spid="3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47" grpId="2"/>
      <p:bldP build="whole" bldLvl="1" animBg="1" rev="0" advAuto="0" spid="356" grpId="4"/>
      <p:bldP build="whole" bldLvl="1" animBg="1" rev="0" advAuto="0" spid="353" grpId="5"/>
      <p:bldP build="whole" bldLvl="1" animBg="1" rev="0" advAuto="0" spid="352" grpId="3"/>
      <p:bldP build="whole" bldLvl="1" animBg="1" rev="0" advAuto="0" spid="346" grpId="1"/>
    </p:bldLst>
  </p:timing>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8" name="Shape 358"/>
          <p:cNvSpPr/>
          <p:nvPr>
            <p:ph type="title"/>
          </p:nvPr>
        </p:nvSpPr>
        <p:spPr>
          <a:xfrm>
            <a:off x="1955800" y="1117600"/>
            <a:ext cx="9753600" cy="1109465"/>
          </a:xfrm>
          <a:prstGeom prst="rect">
            <a:avLst/>
          </a:prstGeom>
        </p:spPr>
        <p:txBody>
          <a:bodyPr>
            <a:noAutofit/>
          </a:bodyPr>
          <a:lstStyle>
            <a:lvl1pPr>
              <a:tabLst>
                <a:tab pos="1485900" algn="l"/>
              </a:tabLst>
              <a:defRPr sz="5500"/>
            </a:lvl1pPr>
          </a:lstStyle>
          <a:p>
            <a:pPr/>
            <a:r>
              <a:t>Consequences</a:t>
            </a:r>
          </a:p>
        </p:txBody>
      </p:sp>
      <p:sp>
        <p:nvSpPr>
          <p:cNvPr id="359" name="Shape 359"/>
          <p:cNvSpPr/>
          <p:nvPr>
            <p:ph type="body" sz="quarter" idx="1"/>
          </p:nvPr>
        </p:nvSpPr>
        <p:spPr>
          <a:xfrm>
            <a:off x="1461846" y="2578100"/>
            <a:ext cx="3181734" cy="653654"/>
          </a:xfrm>
          <a:prstGeom prst="rect">
            <a:avLst/>
          </a:prstGeom>
          <a:ln w="9525">
            <a:round/>
          </a:ln>
        </p:spPr>
        <p:txBody>
          <a:bodyPr/>
          <a:lstStyle>
            <a:lvl1pPr marL="457199" indent="-457199">
              <a:defRPr sz="3000"/>
            </a:lvl1pPr>
          </a:lstStyle>
          <a:p>
            <a:pPr>
              <a:defRPr>
                <a:effectLst/>
              </a:defRPr>
            </a:pPr>
            <a:r>
              <a:t>Infant baptism</a:t>
            </a:r>
          </a:p>
        </p:txBody>
      </p:sp>
      <p:sp>
        <p:nvSpPr>
          <p:cNvPr id="360" name="Shape 360"/>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61" name="Shape 361"/>
          <p:cNvSpPr/>
          <p:nvPr/>
        </p:nvSpPr>
        <p:spPr>
          <a:xfrm>
            <a:off x="943108" y="330200"/>
            <a:ext cx="5265670" cy="609601"/>
          </a:xfrm>
          <a:prstGeom prst="rect">
            <a:avLst/>
          </a:prstGeom>
          <a:solidFill>
            <a:srgbClr val="73FA79"/>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i="1" sz="3300">
                <a:solidFill>
                  <a:srgbClr val="000000"/>
                </a:solidFill>
                <a:latin typeface="Helvetica"/>
                <a:ea typeface="Helvetica"/>
                <a:cs typeface="Helvetica"/>
                <a:sym typeface="Helvetica"/>
              </a:defRPr>
            </a:lvl1pPr>
          </a:lstStyle>
          <a:p>
            <a:pPr/>
            <a:r>
              <a:t>Total Inherited Depravity</a:t>
            </a:r>
          </a:p>
        </p:txBody>
      </p:sp>
      <p:grpSp>
        <p:nvGrpSpPr>
          <p:cNvPr id="364" name="Group 364"/>
          <p:cNvGrpSpPr/>
          <p:nvPr/>
        </p:nvGrpSpPr>
        <p:grpSpPr>
          <a:xfrm>
            <a:off x="1245946" y="3759056"/>
            <a:ext cx="8044048" cy="1212454"/>
            <a:chOff x="0" y="0"/>
            <a:chExt cx="8044046" cy="1212453"/>
          </a:xfrm>
        </p:grpSpPr>
        <p:sp>
          <p:nvSpPr>
            <p:cNvPr id="363" name="Shape 363"/>
            <p:cNvSpPr/>
            <p:nvPr/>
          </p:nvSpPr>
          <p:spPr>
            <a:xfrm>
              <a:off x="215900" y="139700"/>
              <a:ext cx="7612247" cy="653654"/>
            </a:xfrm>
            <a:prstGeom prst="rect">
              <a:avLst/>
            </a:prstGeom>
            <a:noFill/>
            <a:ln>
              <a:noFill/>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marL="457199" indent="-457199" algn="l">
                <a:spcBef>
                  <a:spcPts val="800"/>
                </a:spcBef>
                <a:buClr>
                  <a:srgbClr val="FF2600"/>
                </a:buClr>
                <a:buSzPct val="100000"/>
                <a:buChar char="•"/>
                <a:defRPr b="1">
                  <a:solidFill>
                    <a:srgbClr val="000000"/>
                  </a:solidFill>
                </a:defRPr>
              </a:lvl1pPr>
            </a:lstStyle>
            <a:p>
              <a:pPr/>
              <a:r>
                <a:t>Man is released from moral responsibility.</a:t>
              </a:r>
            </a:p>
          </p:txBody>
        </p:sp>
        <p:pic>
          <p:nvPicPr>
            <p:cNvPr id="362" name=""/>
            <p:cNvPicPr>
              <a:picLocks noChangeAspect="0"/>
            </p:cNvPicPr>
            <p:nvPr/>
          </p:nvPicPr>
          <p:blipFill>
            <a:blip r:embed="rId2">
              <a:extLst/>
            </a:blip>
            <a:stretch>
              <a:fillRect/>
            </a:stretch>
          </p:blipFill>
          <p:spPr>
            <a:xfrm>
              <a:off x="0" y="0"/>
              <a:ext cx="8044047" cy="1212454"/>
            </a:xfrm>
            <a:prstGeom prst="rect">
              <a:avLst/>
            </a:prstGeom>
            <a:effectLst/>
          </p:spPr>
        </p:pic>
      </p:grpSp>
      <p:grpSp>
        <p:nvGrpSpPr>
          <p:cNvPr id="367" name="Group 367"/>
          <p:cNvGrpSpPr/>
          <p:nvPr/>
        </p:nvGrpSpPr>
        <p:grpSpPr>
          <a:xfrm>
            <a:off x="1245946" y="5136609"/>
            <a:ext cx="5442605" cy="1212454"/>
            <a:chOff x="0" y="0"/>
            <a:chExt cx="5442604" cy="1212453"/>
          </a:xfrm>
        </p:grpSpPr>
        <p:sp>
          <p:nvSpPr>
            <p:cNvPr id="366" name="Shape 366"/>
            <p:cNvSpPr/>
            <p:nvPr/>
          </p:nvSpPr>
          <p:spPr>
            <a:xfrm>
              <a:off x="215900" y="139700"/>
              <a:ext cx="5010805" cy="653654"/>
            </a:xfrm>
            <a:prstGeom prst="rect">
              <a:avLst/>
            </a:prstGeom>
            <a:noFill/>
            <a:ln>
              <a:noFill/>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marL="457199" indent="-457199" algn="l">
                <a:spcBef>
                  <a:spcPts val="800"/>
                </a:spcBef>
                <a:buClr>
                  <a:srgbClr val="FF2600"/>
                </a:buClr>
                <a:buSzPct val="100000"/>
                <a:buChar char="•"/>
                <a:defRPr b="1">
                  <a:solidFill>
                    <a:srgbClr val="000000"/>
                  </a:solidFill>
                </a:defRPr>
              </a:lvl1pPr>
            </a:lstStyle>
            <a:p>
              <a:pPr/>
              <a:r>
                <a:t>Jesus - not REALLY like us!</a:t>
              </a:r>
            </a:p>
          </p:txBody>
        </p:sp>
        <p:pic>
          <p:nvPicPr>
            <p:cNvPr id="365" name=""/>
            <p:cNvPicPr>
              <a:picLocks noChangeAspect="0"/>
            </p:cNvPicPr>
            <p:nvPr/>
          </p:nvPicPr>
          <p:blipFill>
            <a:blip r:embed="rId3">
              <a:extLst/>
            </a:blip>
            <a:stretch>
              <a:fillRect/>
            </a:stretch>
          </p:blipFill>
          <p:spPr>
            <a:xfrm>
              <a:off x="-1" y="0"/>
              <a:ext cx="5442606" cy="1212454"/>
            </a:xfrm>
            <a:prstGeom prst="rect">
              <a:avLst/>
            </a:prstGeom>
            <a:effectLst/>
          </p:spPr>
        </p:pic>
      </p:grpSp>
      <p:grpSp>
        <p:nvGrpSpPr>
          <p:cNvPr id="370" name="Group 370"/>
          <p:cNvGrpSpPr/>
          <p:nvPr/>
        </p:nvGrpSpPr>
        <p:grpSpPr>
          <a:xfrm>
            <a:off x="1245946" y="7979806"/>
            <a:ext cx="10300174" cy="1212454"/>
            <a:chOff x="0" y="0"/>
            <a:chExt cx="10300172" cy="1212453"/>
          </a:xfrm>
        </p:grpSpPr>
        <p:sp>
          <p:nvSpPr>
            <p:cNvPr id="369" name="Shape 369"/>
            <p:cNvSpPr/>
            <p:nvPr/>
          </p:nvSpPr>
          <p:spPr>
            <a:xfrm>
              <a:off x="215900" y="139700"/>
              <a:ext cx="9868374" cy="653654"/>
            </a:xfrm>
            <a:prstGeom prst="rect">
              <a:avLst/>
            </a:prstGeom>
            <a:noFill/>
            <a:ln>
              <a:noFill/>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marL="457199" indent="-457199" algn="l">
                <a:spcBef>
                  <a:spcPts val="800"/>
                </a:spcBef>
                <a:buClr>
                  <a:srgbClr val="FF2600"/>
                </a:buClr>
                <a:buSzPct val="100000"/>
                <a:buChar char="•"/>
                <a:defRPr b="1">
                  <a:solidFill>
                    <a:srgbClr val="000000"/>
                  </a:solidFill>
                </a:defRPr>
              </a:lvl1pPr>
            </a:lstStyle>
            <a:p>
              <a:pPr/>
              <a:r>
                <a:t>The gospel invitation becomes meaningless - a mockery.</a:t>
              </a:r>
            </a:p>
          </p:txBody>
        </p:sp>
        <p:pic>
          <p:nvPicPr>
            <p:cNvPr id="368" name=""/>
            <p:cNvPicPr>
              <a:picLocks noChangeAspect="0"/>
            </p:cNvPicPr>
            <p:nvPr/>
          </p:nvPicPr>
          <p:blipFill>
            <a:blip r:embed="rId4">
              <a:extLst/>
            </a:blip>
            <a:stretch>
              <a:fillRect/>
            </a:stretch>
          </p:blipFill>
          <p:spPr>
            <a:xfrm>
              <a:off x="0" y="0"/>
              <a:ext cx="10300174" cy="1212454"/>
            </a:xfrm>
            <a:prstGeom prst="rect">
              <a:avLst/>
            </a:prstGeom>
            <a:effectLst/>
          </p:spPr>
        </p:pic>
      </p:grpSp>
      <p:grpSp>
        <p:nvGrpSpPr>
          <p:cNvPr id="373" name="Group 373"/>
          <p:cNvGrpSpPr/>
          <p:nvPr/>
        </p:nvGrpSpPr>
        <p:grpSpPr>
          <a:xfrm>
            <a:off x="1245946" y="6552262"/>
            <a:ext cx="6310994" cy="1212454"/>
            <a:chOff x="0" y="0"/>
            <a:chExt cx="6310993" cy="1212453"/>
          </a:xfrm>
        </p:grpSpPr>
        <p:sp>
          <p:nvSpPr>
            <p:cNvPr id="372" name="Shape 372"/>
            <p:cNvSpPr/>
            <p:nvPr/>
          </p:nvSpPr>
          <p:spPr>
            <a:xfrm>
              <a:off x="215900" y="139700"/>
              <a:ext cx="5879194" cy="653654"/>
            </a:xfrm>
            <a:prstGeom prst="rect">
              <a:avLst/>
            </a:prstGeom>
            <a:noFill/>
            <a:ln>
              <a:noFill/>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marL="457199" indent="-457199" algn="l">
                <a:spcBef>
                  <a:spcPts val="800"/>
                </a:spcBef>
                <a:buClr>
                  <a:srgbClr val="FF2600"/>
                </a:buClr>
                <a:buSzPct val="100000"/>
                <a:buChar char="•"/>
                <a:defRPr b="1">
                  <a:solidFill>
                    <a:srgbClr val="000000"/>
                  </a:solidFill>
                </a:defRPr>
              </a:lvl1pPr>
            </a:lstStyle>
            <a:p>
              <a:pPr/>
              <a:r>
                <a:t>Man is judged for another’s sin.</a:t>
              </a:r>
            </a:p>
          </p:txBody>
        </p:sp>
        <p:pic>
          <p:nvPicPr>
            <p:cNvPr id="371" name=""/>
            <p:cNvPicPr>
              <a:picLocks noChangeAspect="0"/>
            </p:cNvPicPr>
            <p:nvPr/>
          </p:nvPicPr>
          <p:blipFill>
            <a:blip r:embed="rId5">
              <a:extLst/>
            </a:blip>
            <a:stretch>
              <a:fillRect/>
            </a:stretch>
          </p:blipFill>
          <p:spPr>
            <a:xfrm>
              <a:off x="-1" y="0"/>
              <a:ext cx="6310994" cy="1212454"/>
            </a:xfrm>
            <a:prstGeom prst="rect">
              <a:avLst/>
            </a:prstGeom>
            <a:effectLst/>
          </p:spPr>
        </p:pic>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15" grpId="1" fill="hold">
                                  <p:stCondLst>
                                    <p:cond delay="0"/>
                                  </p:stCondLst>
                                  <p:iterate type="el" backwards="0">
                                    <p:tmAbs val="0"/>
                                  </p:iterate>
                                  <p:childTnLst>
                                    <p:set>
                                      <p:cBhvr>
                                        <p:cTn id="6" fill="hold"/>
                                        <p:tgtEl>
                                          <p:spTgt spid="358"/>
                                        </p:tgtEl>
                                        <p:attrNameLst>
                                          <p:attrName>style.visibility</p:attrName>
                                        </p:attrNameLst>
                                      </p:cBhvr>
                                      <p:to>
                                        <p:strVal val="visible"/>
                                      </p:to>
                                    </p:set>
                                    <p:anim calcmode="lin" valueType="num">
                                      <p:cBhvr>
                                        <p:cTn id="7" dur="1000" fill="hold"/>
                                        <p:tgtEl>
                                          <p:spTgt spid="358"/>
                                        </p:tgtEl>
                                        <p:attrNameLst>
                                          <p:attrName>ppt_w</p:attrName>
                                        </p:attrNameLst>
                                      </p:cBhvr>
                                      <p:tavLst>
                                        <p:tav tm="0">
                                          <p:val>
                                            <p:fltVal val="0"/>
                                          </p:val>
                                        </p:tav>
                                        <p:tav tm="100000">
                                          <p:val>
                                            <p:strVal val="#ppt_w"/>
                                          </p:val>
                                        </p:tav>
                                      </p:tavLst>
                                    </p:anim>
                                    <p:anim calcmode="lin" valueType="num">
                                      <p:cBhvr>
                                        <p:cTn id="8" dur="1000" fill="hold"/>
                                        <p:tgtEl>
                                          <p:spTgt spid="358"/>
                                        </p:tgtEl>
                                        <p:attrNameLst>
                                          <p:attrName>ppt_h</p:attrName>
                                        </p:attrNameLst>
                                      </p:cBhvr>
                                      <p:tavLst>
                                        <p:tav tm="0">
                                          <p:val>
                                            <p:fltVal val="0"/>
                                          </p:val>
                                        </p:tav>
                                        <p:tav tm="100000">
                                          <p:val>
                                            <p:strVal val="#ppt_h"/>
                                          </p:val>
                                        </p:tav>
                                      </p:tavLst>
                                    </p:anim>
                                    <p:anim calcmode="lin" valueType="num">
                                      <p:cBhvr>
                                        <p:cTn id="9" dur="1000" fill="hold"/>
                                        <p:tgtEl>
                                          <p:spTgt spid="35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58"/>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Class="entr" nodeType="afterEffect" presetSubtype="8" presetID="22" grpId="2" fill="hold">
                                  <p:stCondLst>
                                    <p:cond delay="0"/>
                                  </p:stCondLst>
                                  <p:iterate type="el" backwards="0">
                                    <p:tmAbs val="0"/>
                                  </p:iterate>
                                  <p:childTnLst>
                                    <p:set>
                                      <p:cBhvr>
                                        <p:cTn id="13" fill="hold"/>
                                        <p:tgtEl>
                                          <p:spTgt spid="359"/>
                                        </p:tgtEl>
                                        <p:attrNameLst>
                                          <p:attrName>style.visibility</p:attrName>
                                        </p:attrNameLst>
                                      </p:cBhvr>
                                      <p:to>
                                        <p:strVal val="visible"/>
                                      </p:to>
                                    </p:set>
                                    <p:animEffect filter="wipe(left)" transition="in">
                                      <p:cBhvr>
                                        <p:cTn id="14" dur="1000"/>
                                        <p:tgtEl>
                                          <p:spTgt spid="359"/>
                                        </p:tgtEl>
                                      </p:cBhvr>
                                    </p:animEffec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8" presetID="22" grpId="3" fill="hold">
                                  <p:stCondLst>
                                    <p:cond delay="0"/>
                                  </p:stCondLst>
                                  <p:iterate type="el" backwards="0">
                                    <p:tmAbs val="0"/>
                                  </p:iterate>
                                  <p:childTnLst>
                                    <p:set>
                                      <p:cBhvr>
                                        <p:cTn id="18" fill="hold"/>
                                        <p:tgtEl>
                                          <p:spTgt spid="364"/>
                                        </p:tgtEl>
                                        <p:attrNameLst>
                                          <p:attrName>style.visibility</p:attrName>
                                        </p:attrNameLst>
                                      </p:cBhvr>
                                      <p:to>
                                        <p:strVal val="visible"/>
                                      </p:to>
                                    </p:set>
                                    <p:animEffect filter="wipe(left)" transition="in">
                                      <p:cBhvr>
                                        <p:cTn id="19" dur="1000"/>
                                        <p:tgtEl>
                                          <p:spTgt spid="364"/>
                                        </p:tgtEl>
                                      </p:cBhvr>
                                    </p:animEffect>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8" presetID="22" grpId="4" fill="hold">
                                  <p:stCondLst>
                                    <p:cond delay="0"/>
                                  </p:stCondLst>
                                  <p:iterate type="el" backwards="0">
                                    <p:tmAbs val="0"/>
                                  </p:iterate>
                                  <p:childTnLst>
                                    <p:set>
                                      <p:cBhvr>
                                        <p:cTn id="23" fill="hold"/>
                                        <p:tgtEl>
                                          <p:spTgt spid="367"/>
                                        </p:tgtEl>
                                        <p:attrNameLst>
                                          <p:attrName>style.visibility</p:attrName>
                                        </p:attrNameLst>
                                      </p:cBhvr>
                                      <p:to>
                                        <p:strVal val="visible"/>
                                      </p:to>
                                    </p:set>
                                    <p:animEffect filter="wipe(left)" transition="in">
                                      <p:cBhvr>
                                        <p:cTn id="24" dur="1000"/>
                                        <p:tgtEl>
                                          <p:spTgt spid="367"/>
                                        </p:tgtEl>
                                      </p:cBhvr>
                                    </p:animEffec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8" presetID="22" grpId="5" fill="hold">
                                  <p:stCondLst>
                                    <p:cond delay="0"/>
                                  </p:stCondLst>
                                  <p:iterate type="el" backwards="0">
                                    <p:tmAbs val="0"/>
                                  </p:iterate>
                                  <p:childTnLst>
                                    <p:set>
                                      <p:cBhvr>
                                        <p:cTn id="28" fill="hold"/>
                                        <p:tgtEl>
                                          <p:spTgt spid="373"/>
                                        </p:tgtEl>
                                        <p:attrNameLst>
                                          <p:attrName>style.visibility</p:attrName>
                                        </p:attrNameLst>
                                      </p:cBhvr>
                                      <p:to>
                                        <p:strVal val="visible"/>
                                      </p:to>
                                    </p:set>
                                    <p:animEffect filter="wipe(left)" transition="in">
                                      <p:cBhvr>
                                        <p:cTn id="29" dur="1000"/>
                                        <p:tgtEl>
                                          <p:spTgt spid="373"/>
                                        </p:tgtEl>
                                      </p:cBhvr>
                                    </p:animEffect>
                                  </p:childTnLst>
                                </p:cTn>
                              </p:par>
                            </p:childTnLst>
                          </p:cTn>
                        </p:par>
                      </p:childTnLst>
                    </p:cTn>
                  </p:par>
                  <p:par>
                    <p:cTn id="30" fill="hold">
                      <p:stCondLst>
                        <p:cond delay="indefinite"/>
                      </p:stCondLst>
                      <p:childTnLst>
                        <p:par>
                          <p:cTn id="31" fill="hold">
                            <p:stCondLst>
                              <p:cond delay="0"/>
                            </p:stCondLst>
                            <p:childTnLst>
                              <p:par>
                                <p:cTn id="32" presetClass="entr" nodeType="clickEffect" presetSubtype="8" presetID="22" grpId="6" fill="hold">
                                  <p:stCondLst>
                                    <p:cond delay="0"/>
                                  </p:stCondLst>
                                  <p:iterate type="el" backwards="0">
                                    <p:tmAbs val="0"/>
                                  </p:iterate>
                                  <p:childTnLst>
                                    <p:set>
                                      <p:cBhvr>
                                        <p:cTn id="33" fill="hold"/>
                                        <p:tgtEl>
                                          <p:spTgt spid="370"/>
                                        </p:tgtEl>
                                        <p:attrNameLst>
                                          <p:attrName>style.visibility</p:attrName>
                                        </p:attrNameLst>
                                      </p:cBhvr>
                                      <p:to>
                                        <p:strVal val="visible"/>
                                      </p:to>
                                    </p:set>
                                    <p:animEffect filter="wipe(left)" transition="in">
                                      <p:cBhvr>
                                        <p:cTn id="34" dur="1000"/>
                                        <p:tgtEl>
                                          <p:spTgt spid="3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58" grpId="1"/>
      <p:bldP build="whole" bldLvl="1" animBg="1" rev="0" advAuto="0" spid="359" grpId="2"/>
      <p:bldP build="whole" bldLvl="1" animBg="1" rev="0" advAuto="0" spid="364" grpId="3"/>
      <p:bldP build="whole" bldLvl="1" animBg="1" rev="0" advAuto="0" spid="367" grpId="4"/>
      <p:bldP build="whole" bldLvl="1" animBg="1" rev="0" advAuto="0" spid="373" grpId="5"/>
      <p:bldP build="whole" bldLvl="1" animBg="1" rev="0" advAuto="0" spid="370" grpId="6"/>
    </p:bldLst>
  </p:timing>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5" name="Shape 375"/>
          <p:cNvSpPr/>
          <p:nvPr>
            <p:ph type="body" idx="13"/>
          </p:nvPr>
        </p:nvSpPr>
        <p:spPr>
          <a:xfrm>
            <a:off x="1460931" y="8636000"/>
            <a:ext cx="10464801" cy="533400"/>
          </a:xfrm>
          <a:prstGeom prst="rect">
            <a:avLst/>
          </a:prstGeom>
        </p:spPr>
        <p:txBody>
          <a:bodyPr/>
          <a:lstStyle/>
          <a:p>
            <a:pPr>
              <a:defRPr>
                <a:effectLst/>
              </a:defRPr>
            </a:pPr>
            <a:r>
              <a:t>–The Westminster Confession of Faith, Chapter 3, #3-5</a:t>
            </a:r>
          </a:p>
        </p:txBody>
      </p:sp>
      <p:sp>
        <p:nvSpPr>
          <p:cNvPr id="376" name="Shape 376"/>
          <p:cNvSpPr/>
          <p:nvPr>
            <p:ph type="body" idx="14"/>
          </p:nvPr>
        </p:nvSpPr>
        <p:spPr>
          <a:xfrm>
            <a:off x="1092199" y="1254122"/>
            <a:ext cx="11316564" cy="7915278"/>
          </a:xfrm>
          <a:prstGeom prst="rect">
            <a:avLst/>
          </a:prstGeom>
        </p:spPr>
        <p:txBody>
          <a:bodyPr/>
          <a:lstStyle/>
          <a:p>
            <a:pPr>
              <a:defRPr sz="3000"/>
            </a:pPr>
            <a:r>
              <a:t>By the decree of God, for the manifestation of His glory, some men and angels are predestinated unto everlasting life; and others foreordained to everlasting death.</a:t>
            </a:r>
          </a:p>
          <a:p>
            <a:pPr>
              <a:defRPr sz="3000"/>
            </a:pPr>
            <a:r>
              <a:t>These angels and men, thus predestinated, and foreordained, are particularly and unchangeably designed, and their number so certain and definite, that it cannot be either increased or diminished.</a:t>
            </a:r>
          </a:p>
          <a:p>
            <a:pPr>
              <a:defRPr sz="3000"/>
            </a:pPr>
            <a:r>
              <a:t>Those of mankind that are predestinated unto life, God</a:t>
            </a:r>
            <a:r>
              <a:t>, before the foundation of the world was laid, according to His eternal and immutable purpose, and the secret counsel and good pleasure of His will, </a:t>
            </a:r>
            <a:r>
              <a:t>has chosen, in Christ</a:t>
            </a:r>
            <a:r>
              <a:t>, unto everlasting glory, </a:t>
            </a:r>
            <a:r>
              <a:t>out of His mere free grace and love, without any foresight of faith, or good works, or perseverance in either of them</a:t>
            </a:r>
            <a:r>
              <a:t>, or any other thing in the creature, as conditions, or causes moving Him thereunto; and all to the praise of His glorious grace.</a:t>
            </a:r>
          </a:p>
        </p:txBody>
      </p:sp>
      <p:sp>
        <p:nvSpPr>
          <p:cNvPr id="377" name="Shape 377"/>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78" name="Shape 378"/>
          <p:cNvSpPr/>
          <p:nvPr/>
        </p:nvSpPr>
        <p:spPr>
          <a:xfrm>
            <a:off x="943108" y="330200"/>
            <a:ext cx="5265670" cy="609601"/>
          </a:xfrm>
          <a:prstGeom prst="rect">
            <a:avLst/>
          </a:prstGeom>
          <a:solidFill>
            <a:srgbClr val="FFFC79"/>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i="1" sz="3300">
                <a:solidFill>
                  <a:srgbClr val="000000"/>
                </a:solidFill>
                <a:latin typeface="Helvetica"/>
                <a:ea typeface="Helvetica"/>
                <a:cs typeface="Helvetica"/>
                <a:sym typeface="Helvetica"/>
              </a:defRPr>
            </a:lvl1pPr>
          </a:lstStyle>
          <a:p>
            <a:pPr/>
            <a:r>
              <a:t>Unconditional Election</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 grpId="1" fill="hold">
                                  <p:stCondLst>
                                    <p:cond delay="0"/>
                                  </p:stCondLst>
                                  <p:iterate type="el" backwards="0">
                                    <p:tmAbs val="0"/>
                                  </p:iterate>
                                  <p:childTnLst>
                                    <p:set>
                                      <p:cBhvr>
                                        <p:cTn id="6" fill="hold"/>
                                        <p:tgtEl>
                                          <p:spTgt spid="378"/>
                                        </p:tgtEl>
                                        <p:attrNameLst>
                                          <p:attrName>style.visibility</p:attrName>
                                        </p:attrNameLst>
                                      </p:cBhvr>
                                      <p:to>
                                        <p:strVal val="visible"/>
                                      </p:to>
                                    </p:set>
                                    <p:anim calcmode="lin" valueType="num">
                                      <p:cBhvr>
                                        <p:cTn id="7" dur="1000" fill="hold"/>
                                        <p:tgtEl>
                                          <p:spTgt spid="378"/>
                                        </p:tgtEl>
                                        <p:attrNameLst>
                                          <p:attrName>ppt_x</p:attrName>
                                        </p:attrNameLst>
                                      </p:cBhvr>
                                      <p:tavLst>
                                        <p:tav tm="0">
                                          <p:val>
                                            <p:strVal val="#ppt_x"/>
                                          </p:val>
                                        </p:tav>
                                        <p:tav tm="100000">
                                          <p:val>
                                            <p:strVal val="#ppt_x"/>
                                          </p:val>
                                        </p:tav>
                                      </p:tavLst>
                                    </p:anim>
                                    <p:anim calcmode="lin" valueType="num">
                                      <p:cBhvr>
                                        <p:cTn id="8" dur="1000" fill="hold"/>
                                        <p:tgtEl>
                                          <p:spTgt spid="378"/>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Class="entr" nodeType="afterEffect" presetSubtype="1" presetID="22" grpId="2" fill="hold">
                                  <p:stCondLst>
                                    <p:cond delay="0"/>
                                  </p:stCondLst>
                                  <p:iterate type="el" backwards="0">
                                    <p:tmAbs val="0"/>
                                  </p:iterate>
                                  <p:childTnLst>
                                    <p:set>
                                      <p:cBhvr>
                                        <p:cTn id="11" fill="hold"/>
                                        <p:tgtEl>
                                          <p:spTgt spid="376"/>
                                        </p:tgtEl>
                                        <p:attrNameLst>
                                          <p:attrName>style.visibility</p:attrName>
                                        </p:attrNameLst>
                                      </p:cBhvr>
                                      <p:to>
                                        <p:strVal val="visible"/>
                                      </p:to>
                                    </p:set>
                                    <p:animEffect filter="wipe(up)" transition="in">
                                      <p:cBhvr>
                                        <p:cTn id="12" dur="1500"/>
                                        <p:tgtEl>
                                          <p:spTgt spid="376"/>
                                        </p:tgtEl>
                                      </p:cBhvr>
                                    </p:animEffect>
                                  </p:childTnLst>
                                </p:cTn>
                              </p:par>
                            </p:childTnLst>
                          </p:cTn>
                        </p:par>
                        <p:par>
                          <p:cTn id="13" fill="hold">
                            <p:stCondLst>
                              <p:cond delay="2500"/>
                            </p:stCondLst>
                            <p:childTnLst>
                              <p:par>
                                <p:cTn id="14" presetClass="entr" nodeType="afterEffect" presetID="10" grpId="3" fill="hold">
                                  <p:stCondLst>
                                    <p:cond delay="0"/>
                                  </p:stCondLst>
                                  <p:iterate type="el" backwards="0">
                                    <p:tmAbs val="0"/>
                                  </p:iterate>
                                  <p:childTnLst>
                                    <p:set>
                                      <p:cBhvr>
                                        <p:cTn id="15" fill="hold"/>
                                        <p:tgtEl>
                                          <p:spTgt spid="375"/>
                                        </p:tgtEl>
                                        <p:attrNameLst>
                                          <p:attrName>style.visibility</p:attrName>
                                        </p:attrNameLst>
                                      </p:cBhvr>
                                      <p:to>
                                        <p:strVal val="visible"/>
                                      </p:to>
                                    </p:set>
                                    <p:animEffect filter="fade" transition="in">
                                      <p:cBhvr>
                                        <p:cTn id="16" dur="1000"/>
                                        <p:tgtEl>
                                          <p:spTgt spid="3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78" grpId="1"/>
      <p:bldP build="whole" bldLvl="1" animBg="1" rev="0" advAuto="0" spid="376" grpId="2"/>
      <p:bldP build="whole" bldLvl="1" animBg="1" rev="0" advAuto="0" spid="375" grpId="3"/>
    </p:bldLst>
  </p:timing>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0" name="Shape 380"/>
          <p:cNvSpPr/>
          <p:nvPr>
            <p:ph type="body" idx="13"/>
          </p:nvPr>
        </p:nvSpPr>
        <p:spPr>
          <a:xfrm>
            <a:off x="1460931" y="8720435"/>
            <a:ext cx="10464801" cy="533401"/>
          </a:xfrm>
          <a:prstGeom prst="rect">
            <a:avLst/>
          </a:prstGeom>
        </p:spPr>
        <p:txBody>
          <a:bodyPr/>
          <a:lstStyle/>
          <a:p>
            <a:pPr>
              <a:defRPr>
                <a:effectLst/>
              </a:defRPr>
            </a:pPr>
            <a:r>
              <a:t>–Steele</a:t>
            </a:r>
          </a:p>
        </p:txBody>
      </p:sp>
      <p:sp>
        <p:nvSpPr>
          <p:cNvPr id="381" name="Shape 381"/>
          <p:cNvSpPr/>
          <p:nvPr>
            <p:ph type="body" idx="14"/>
          </p:nvPr>
        </p:nvSpPr>
        <p:spPr>
          <a:xfrm>
            <a:off x="1199718" y="1443978"/>
            <a:ext cx="11316564" cy="6772279"/>
          </a:xfrm>
          <a:prstGeom prst="rect">
            <a:avLst/>
          </a:prstGeom>
        </p:spPr>
        <p:txBody>
          <a:bodyPr/>
          <a:lstStyle/>
          <a:p>
            <a:pPr>
              <a:defRPr sz="3000"/>
            </a:pPr>
            <a:r>
              <a:t>“The doctrine of election declares that God, before the foundation of the world, chose certain individuals from among the fallen members of Adam’s race to be the objects of His undeserved favor. These, and these only, He purposed to save. </a:t>
            </a:r>
            <a:r>
              <a:t>God could have chosen to save all men (for He had the power and authority to do so) or He could have chosen to save none (for He was under no obligation to show mercy to any)--but He did neither. Instead He chose to save some and to exclude others</a:t>
            </a:r>
            <a:r>
              <a:t>. His eternal choice of particular sinners unto salvation was not based upon any foreseen act or response on the part of those selected, but was based solely on His own good pleasure and sovereign will. Thus election was not determined by, or conditioned upon, any thing that men would do, but resulted entirely from God’s self-determined purpose…</a:t>
            </a:r>
          </a:p>
        </p:txBody>
      </p:sp>
      <p:sp>
        <p:nvSpPr>
          <p:cNvPr id="382" name="Shape 382"/>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83" name="Shape 383"/>
          <p:cNvSpPr/>
          <p:nvPr/>
        </p:nvSpPr>
        <p:spPr>
          <a:xfrm>
            <a:off x="943108" y="330200"/>
            <a:ext cx="5265670" cy="609601"/>
          </a:xfrm>
          <a:prstGeom prst="rect">
            <a:avLst/>
          </a:prstGeom>
          <a:solidFill>
            <a:srgbClr val="FFFC79"/>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i="1" sz="3300">
                <a:solidFill>
                  <a:srgbClr val="000000"/>
                </a:solidFill>
                <a:latin typeface="Helvetica"/>
                <a:ea typeface="Helvetica"/>
                <a:cs typeface="Helvetica"/>
                <a:sym typeface="Helvetica"/>
              </a:defRPr>
            </a:lvl1pPr>
          </a:lstStyle>
          <a:p>
            <a:pPr/>
            <a:r>
              <a:t>Unconditional Election</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2" grpId="1" fill="hold">
                                  <p:stCondLst>
                                    <p:cond delay="0"/>
                                  </p:stCondLst>
                                  <p:iterate type="el" backwards="0">
                                    <p:tmAbs val="0"/>
                                  </p:iterate>
                                  <p:childTnLst>
                                    <p:set>
                                      <p:cBhvr>
                                        <p:cTn id="6" fill="hold"/>
                                        <p:tgtEl>
                                          <p:spTgt spid="381"/>
                                        </p:tgtEl>
                                        <p:attrNameLst>
                                          <p:attrName>style.visibility</p:attrName>
                                        </p:attrNameLst>
                                      </p:cBhvr>
                                      <p:to>
                                        <p:strVal val="visible"/>
                                      </p:to>
                                    </p:set>
                                    <p:animEffect filter="wipe(up)" transition="in">
                                      <p:cBhvr>
                                        <p:cTn id="7" dur="1500"/>
                                        <p:tgtEl>
                                          <p:spTgt spid="381"/>
                                        </p:tgtEl>
                                      </p:cBhvr>
                                    </p:animEffect>
                                  </p:childTnLst>
                                </p:cTn>
                              </p:par>
                            </p:childTnLst>
                          </p:cTn>
                        </p:par>
                        <p:par>
                          <p:cTn id="8" fill="hold">
                            <p:stCondLst>
                              <p:cond delay="1500"/>
                            </p:stCondLst>
                            <p:childTnLst>
                              <p:par>
                                <p:cTn id="9" presetClass="entr" nodeType="afterEffect" presetID="10" grpId="2" fill="hold">
                                  <p:stCondLst>
                                    <p:cond delay="0"/>
                                  </p:stCondLst>
                                  <p:iterate type="el" backwards="0">
                                    <p:tmAbs val="0"/>
                                  </p:iterate>
                                  <p:childTnLst>
                                    <p:set>
                                      <p:cBhvr>
                                        <p:cTn id="10" fill="hold"/>
                                        <p:tgtEl>
                                          <p:spTgt spid="380"/>
                                        </p:tgtEl>
                                        <p:attrNameLst>
                                          <p:attrName>style.visibility</p:attrName>
                                        </p:attrNameLst>
                                      </p:cBhvr>
                                      <p:to>
                                        <p:strVal val="visible"/>
                                      </p:to>
                                    </p:set>
                                    <p:animEffect filter="fade" transition="in">
                                      <p:cBhvr>
                                        <p:cTn id="11" dur="1000"/>
                                        <p:tgtEl>
                                          <p:spTgt spid="3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80" grpId="2"/>
      <p:bldP build="whole" bldLvl="1" animBg="1" rev="0" advAuto="0" spid="381" grpId="1"/>
    </p:bldLst>
  </p:timing>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5" name="Shape 385"/>
          <p:cNvSpPr/>
          <p:nvPr>
            <p:ph type="body" idx="13"/>
          </p:nvPr>
        </p:nvSpPr>
        <p:spPr>
          <a:xfrm>
            <a:off x="1460931" y="8720435"/>
            <a:ext cx="10464801" cy="533401"/>
          </a:xfrm>
          <a:prstGeom prst="rect">
            <a:avLst/>
          </a:prstGeom>
        </p:spPr>
        <p:txBody>
          <a:bodyPr/>
          <a:lstStyle/>
          <a:p>
            <a:pPr>
              <a:defRPr>
                <a:effectLst/>
              </a:defRPr>
            </a:pPr>
            <a:r>
              <a:t>—Steele</a:t>
            </a:r>
          </a:p>
        </p:txBody>
      </p:sp>
      <p:sp>
        <p:nvSpPr>
          <p:cNvPr id="386" name="Shape 386"/>
          <p:cNvSpPr/>
          <p:nvPr>
            <p:ph type="body" idx="14"/>
          </p:nvPr>
        </p:nvSpPr>
        <p:spPr>
          <a:xfrm>
            <a:off x="1092199" y="1534752"/>
            <a:ext cx="11316564" cy="3851278"/>
          </a:xfrm>
          <a:prstGeom prst="rect">
            <a:avLst/>
          </a:prstGeom>
        </p:spPr>
        <p:txBody>
          <a:bodyPr/>
          <a:lstStyle/>
          <a:p>
            <a:pPr>
              <a:defRPr sz="3000"/>
            </a:pPr>
            <a:r>
              <a:t>Those who were not chosen to salvation were passed by and left to their own evil devices and choices. It is not within the creature’s jurisdiction to call into question the justice of the Creator for not choosing every one to salvation…</a:t>
            </a:r>
            <a:r>
              <a:t>The fact that He did this for some, to the exclusion of others, is in no way unfair to the latter group</a:t>
            </a:r>
            <a:r>
              <a:t>, unless of course one maintains that God was under obligation to provide salvation for sinners – a position which the Bible utterly rejects.”</a:t>
            </a:r>
          </a:p>
        </p:txBody>
      </p:sp>
      <p:sp>
        <p:nvSpPr>
          <p:cNvPr id="387" name="Shape 387"/>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88" name="Shape 388"/>
          <p:cNvSpPr/>
          <p:nvPr/>
        </p:nvSpPr>
        <p:spPr>
          <a:xfrm>
            <a:off x="943108" y="330200"/>
            <a:ext cx="5265670" cy="609601"/>
          </a:xfrm>
          <a:prstGeom prst="rect">
            <a:avLst/>
          </a:prstGeom>
          <a:solidFill>
            <a:srgbClr val="FFFC79"/>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i="1" sz="3300">
                <a:solidFill>
                  <a:srgbClr val="000000"/>
                </a:solidFill>
                <a:latin typeface="Helvetica"/>
                <a:ea typeface="Helvetica"/>
                <a:cs typeface="Helvetica"/>
                <a:sym typeface="Helvetica"/>
              </a:defRPr>
            </a:lvl1pPr>
          </a:lstStyle>
          <a:p>
            <a:pPr/>
            <a:r>
              <a:t>Unconditional Election</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2" grpId="1" fill="hold">
                                  <p:stCondLst>
                                    <p:cond delay="0"/>
                                  </p:stCondLst>
                                  <p:iterate type="el" backwards="0">
                                    <p:tmAbs val="0"/>
                                  </p:iterate>
                                  <p:childTnLst>
                                    <p:set>
                                      <p:cBhvr>
                                        <p:cTn id="6" fill="hold"/>
                                        <p:tgtEl>
                                          <p:spTgt spid="386"/>
                                        </p:tgtEl>
                                        <p:attrNameLst>
                                          <p:attrName>style.visibility</p:attrName>
                                        </p:attrNameLst>
                                      </p:cBhvr>
                                      <p:to>
                                        <p:strVal val="visible"/>
                                      </p:to>
                                    </p:set>
                                    <p:animEffect filter="wipe(up)" transition="in">
                                      <p:cBhvr>
                                        <p:cTn id="7" dur="1500"/>
                                        <p:tgtEl>
                                          <p:spTgt spid="386"/>
                                        </p:tgtEl>
                                      </p:cBhvr>
                                    </p:animEffect>
                                  </p:childTnLst>
                                </p:cTn>
                              </p:par>
                            </p:childTnLst>
                          </p:cTn>
                        </p:par>
                        <p:par>
                          <p:cTn id="8" fill="hold">
                            <p:stCondLst>
                              <p:cond delay="1500"/>
                            </p:stCondLst>
                            <p:childTnLst>
                              <p:par>
                                <p:cTn id="9" presetClass="entr" nodeType="afterEffect" presetID="10" grpId="2" fill="hold">
                                  <p:stCondLst>
                                    <p:cond delay="0"/>
                                  </p:stCondLst>
                                  <p:iterate type="el" backwards="0">
                                    <p:tmAbs val="0"/>
                                  </p:iterate>
                                  <p:childTnLst>
                                    <p:set>
                                      <p:cBhvr>
                                        <p:cTn id="10" fill="hold"/>
                                        <p:tgtEl>
                                          <p:spTgt spid="385"/>
                                        </p:tgtEl>
                                        <p:attrNameLst>
                                          <p:attrName>style.visibility</p:attrName>
                                        </p:attrNameLst>
                                      </p:cBhvr>
                                      <p:to>
                                        <p:strVal val="visible"/>
                                      </p:to>
                                    </p:set>
                                    <p:animEffect filter="fade" transition="in">
                                      <p:cBhvr>
                                        <p:cTn id="11" dur="1000"/>
                                        <p:tgtEl>
                                          <p:spTgt spid="3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86" grpId="1"/>
      <p:bldP build="whole" bldLvl="1" animBg="1" rev="0" advAuto="0" spid="385" grpId="2"/>
    </p:bldLst>
  </p:timing>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0" name="Shape 390"/>
          <p:cNvSpPr/>
          <p:nvPr>
            <p:ph type="body" idx="13"/>
          </p:nvPr>
        </p:nvSpPr>
        <p:spPr>
          <a:xfrm>
            <a:off x="1625600" y="4465279"/>
            <a:ext cx="10464800" cy="533401"/>
          </a:xfrm>
          <a:prstGeom prst="rect">
            <a:avLst/>
          </a:prstGeom>
        </p:spPr>
        <p:txBody>
          <a:bodyPr/>
          <a:lstStyle/>
          <a:p>
            <a:pPr>
              <a:defRPr>
                <a:effectLst/>
              </a:defRPr>
            </a:pPr>
            <a:r>
              <a:t>—Steele</a:t>
            </a:r>
          </a:p>
        </p:txBody>
      </p:sp>
      <p:sp>
        <p:nvSpPr>
          <p:cNvPr id="391" name="Shape 391"/>
          <p:cNvSpPr/>
          <p:nvPr>
            <p:ph type="body" idx="14"/>
          </p:nvPr>
        </p:nvSpPr>
        <p:spPr>
          <a:xfrm>
            <a:off x="1092199" y="1287102"/>
            <a:ext cx="11316564" cy="3381378"/>
          </a:xfrm>
          <a:prstGeom prst="rect">
            <a:avLst/>
          </a:prstGeom>
        </p:spPr>
        <p:txBody>
          <a:bodyPr/>
          <a:lstStyle/>
          <a:p>
            <a:pPr>
              <a:defRPr sz="3000"/>
            </a:pPr>
            <a:r>
              <a:t>“</a:t>
            </a:r>
            <a:r>
              <a:t>The doctrine of election is but a part of the much broader Biblical doctrine of God's absolute sovereignty</a:t>
            </a:r>
            <a:r>
              <a:t>. The Scriptures not only teach that God predestined certain individuals unto eternal life, but that all events, both small and great, come about as the result of God's eternal decree. The Lord God rules over heaven and earth with absolute control; nothing comes to pass apart from His eternal purpose.”</a:t>
            </a:r>
          </a:p>
        </p:txBody>
      </p:sp>
      <p:sp>
        <p:nvSpPr>
          <p:cNvPr id="392" name="Shape 392"/>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93" name="Shape 393"/>
          <p:cNvSpPr/>
          <p:nvPr/>
        </p:nvSpPr>
        <p:spPr>
          <a:xfrm>
            <a:off x="943108" y="330200"/>
            <a:ext cx="5265670" cy="609601"/>
          </a:xfrm>
          <a:prstGeom prst="rect">
            <a:avLst/>
          </a:prstGeom>
          <a:solidFill>
            <a:srgbClr val="FFFC79"/>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i="1" sz="3300">
                <a:solidFill>
                  <a:srgbClr val="000000"/>
                </a:solidFill>
                <a:latin typeface="Helvetica"/>
                <a:ea typeface="Helvetica"/>
                <a:cs typeface="Helvetica"/>
                <a:sym typeface="Helvetica"/>
              </a:defRPr>
            </a:lvl1pPr>
          </a:lstStyle>
          <a:p>
            <a:pPr/>
            <a:r>
              <a:t>Unconditional Election</a:t>
            </a:r>
          </a:p>
        </p:txBody>
      </p:sp>
      <p:sp>
        <p:nvSpPr>
          <p:cNvPr id="394" name="Shape 394"/>
          <p:cNvSpPr/>
          <p:nvPr/>
        </p:nvSpPr>
        <p:spPr>
          <a:xfrm>
            <a:off x="1199718" y="5698151"/>
            <a:ext cx="11316564" cy="244157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584200">
              <a:spcBef>
                <a:spcPts val="800"/>
              </a:spcBef>
              <a:defRPr b="1">
                <a:solidFill>
                  <a:srgbClr val="000000"/>
                </a:solidFill>
                <a:effectLst>
                  <a:outerShdw sx="100000" sy="100000" kx="0" ky="0" algn="b" rotWithShape="0" blurRad="12700" dist="12700" dir="2400000">
                    <a:srgbClr val="000000"/>
                  </a:outerShdw>
                </a:effectLst>
              </a:defRPr>
            </a:lvl1pPr>
          </a:lstStyle>
          <a:p>
            <a:pPr/>
            <a:r>
              <a:t>“Question: What are the decrees of God? Answer: God's decrees are the wise, free and holy acts of the counsel of his will, whereby, from all eternity, he hath for his own glory, unchangeable foreordained whatsoever comes to pass in time, especially concerning angels and men.”</a:t>
            </a:r>
          </a:p>
        </p:txBody>
      </p:sp>
      <p:sp>
        <p:nvSpPr>
          <p:cNvPr id="395" name="Shape 395"/>
          <p:cNvSpPr/>
          <p:nvPr/>
        </p:nvSpPr>
        <p:spPr>
          <a:xfrm>
            <a:off x="1625600" y="8326079"/>
            <a:ext cx="10464800"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defRPr b="1" i="1" sz="2800">
                <a:solidFill>
                  <a:srgbClr val="0433FF"/>
                </a:solidFill>
              </a:defRPr>
            </a:lvl1pPr>
          </a:lstStyle>
          <a:p>
            <a:pPr/>
            <a:r>
              <a:t>—The Westminster Larger Catechism, p. 97</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2" grpId="1" fill="hold">
                                  <p:stCondLst>
                                    <p:cond delay="0"/>
                                  </p:stCondLst>
                                  <p:iterate type="el" backwards="0">
                                    <p:tmAbs val="0"/>
                                  </p:iterate>
                                  <p:childTnLst>
                                    <p:set>
                                      <p:cBhvr>
                                        <p:cTn id="6" fill="hold"/>
                                        <p:tgtEl>
                                          <p:spTgt spid="391"/>
                                        </p:tgtEl>
                                        <p:attrNameLst>
                                          <p:attrName>style.visibility</p:attrName>
                                        </p:attrNameLst>
                                      </p:cBhvr>
                                      <p:to>
                                        <p:strVal val="visible"/>
                                      </p:to>
                                    </p:set>
                                    <p:animEffect filter="wipe(up)" transition="in">
                                      <p:cBhvr>
                                        <p:cTn id="7" dur="1500"/>
                                        <p:tgtEl>
                                          <p:spTgt spid="391"/>
                                        </p:tgtEl>
                                      </p:cBhvr>
                                    </p:animEffect>
                                  </p:childTnLst>
                                </p:cTn>
                              </p:par>
                            </p:childTnLst>
                          </p:cTn>
                        </p:par>
                        <p:par>
                          <p:cTn id="8" fill="hold">
                            <p:stCondLst>
                              <p:cond delay="1500"/>
                            </p:stCondLst>
                            <p:childTnLst>
                              <p:par>
                                <p:cTn id="9" presetClass="entr" nodeType="afterEffect" presetID="10" grpId="2" fill="hold">
                                  <p:stCondLst>
                                    <p:cond delay="0"/>
                                  </p:stCondLst>
                                  <p:iterate type="el" backwards="0">
                                    <p:tmAbs val="0"/>
                                  </p:iterate>
                                  <p:childTnLst>
                                    <p:set>
                                      <p:cBhvr>
                                        <p:cTn id="10" fill="hold"/>
                                        <p:tgtEl>
                                          <p:spTgt spid="390"/>
                                        </p:tgtEl>
                                        <p:attrNameLst>
                                          <p:attrName>style.visibility</p:attrName>
                                        </p:attrNameLst>
                                      </p:cBhvr>
                                      <p:to>
                                        <p:strVal val="visible"/>
                                      </p:to>
                                    </p:set>
                                    <p:animEffect filter="fade" transition="in">
                                      <p:cBhvr>
                                        <p:cTn id="11" dur="1000"/>
                                        <p:tgtEl>
                                          <p:spTgt spid="390"/>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1" presetID="22" grpId="3" fill="hold">
                                  <p:stCondLst>
                                    <p:cond delay="0"/>
                                  </p:stCondLst>
                                  <p:iterate type="el" backwards="0">
                                    <p:tmAbs val="0"/>
                                  </p:iterate>
                                  <p:childTnLst>
                                    <p:set>
                                      <p:cBhvr>
                                        <p:cTn id="15" fill="hold"/>
                                        <p:tgtEl>
                                          <p:spTgt spid="394"/>
                                        </p:tgtEl>
                                        <p:attrNameLst>
                                          <p:attrName>style.visibility</p:attrName>
                                        </p:attrNameLst>
                                      </p:cBhvr>
                                      <p:to>
                                        <p:strVal val="visible"/>
                                      </p:to>
                                    </p:set>
                                    <p:animEffect filter="wipe(up)" transition="in">
                                      <p:cBhvr>
                                        <p:cTn id="16" dur="1500"/>
                                        <p:tgtEl>
                                          <p:spTgt spid="394"/>
                                        </p:tgtEl>
                                      </p:cBhvr>
                                    </p:animEffect>
                                  </p:childTnLst>
                                </p:cTn>
                              </p:par>
                            </p:childTnLst>
                          </p:cTn>
                        </p:par>
                        <p:par>
                          <p:cTn id="17" fill="hold">
                            <p:stCondLst>
                              <p:cond delay="1500"/>
                            </p:stCondLst>
                            <p:childTnLst>
                              <p:par>
                                <p:cTn id="18" presetClass="entr" nodeType="afterEffect" presetID="10" grpId="4" fill="hold">
                                  <p:stCondLst>
                                    <p:cond delay="0"/>
                                  </p:stCondLst>
                                  <p:iterate type="el" backwards="0">
                                    <p:tmAbs val="0"/>
                                  </p:iterate>
                                  <p:childTnLst>
                                    <p:set>
                                      <p:cBhvr>
                                        <p:cTn id="19" fill="hold"/>
                                        <p:tgtEl>
                                          <p:spTgt spid="395"/>
                                        </p:tgtEl>
                                        <p:attrNameLst>
                                          <p:attrName>style.visibility</p:attrName>
                                        </p:attrNameLst>
                                      </p:cBhvr>
                                      <p:to>
                                        <p:strVal val="visible"/>
                                      </p:to>
                                    </p:set>
                                    <p:animEffect filter="fade" transition="in">
                                      <p:cBhvr>
                                        <p:cTn id="20" dur="1000"/>
                                        <p:tgtEl>
                                          <p:spTgt spid="3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94" grpId="3"/>
      <p:bldP build="whole" bldLvl="1" animBg="1" rev="0" advAuto="0" spid="391" grpId="1"/>
      <p:bldP build="whole" bldLvl="1" animBg="1" rev="0" advAuto="0" spid="390" grpId="2"/>
      <p:bldP build="whole" bldLvl="1" animBg="1" rev="0" advAuto="0" spid="395" grpId="4"/>
    </p:bldLst>
  </p:timing>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7" name="Shape 397"/>
          <p:cNvSpPr/>
          <p:nvPr>
            <p:ph type="title"/>
          </p:nvPr>
        </p:nvSpPr>
        <p:spPr>
          <a:xfrm>
            <a:off x="1955800" y="1117600"/>
            <a:ext cx="9753600" cy="1109465"/>
          </a:xfrm>
          <a:prstGeom prst="rect">
            <a:avLst/>
          </a:prstGeom>
        </p:spPr>
        <p:txBody>
          <a:bodyPr>
            <a:noAutofit/>
          </a:bodyPr>
          <a:lstStyle>
            <a:lvl1pPr>
              <a:tabLst>
                <a:tab pos="1485900" algn="l"/>
              </a:tabLst>
              <a:defRPr sz="4400"/>
            </a:lvl1pPr>
          </a:lstStyle>
          <a:p>
            <a:pPr/>
            <a:r>
              <a:t>Addressing the Doctrine</a:t>
            </a:r>
          </a:p>
        </p:txBody>
      </p:sp>
      <p:sp>
        <p:nvSpPr>
          <p:cNvPr id="398" name="Shape 398"/>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99" name="Shape 399"/>
          <p:cNvSpPr/>
          <p:nvPr/>
        </p:nvSpPr>
        <p:spPr>
          <a:xfrm>
            <a:off x="1525346" y="2514592"/>
            <a:ext cx="6791326" cy="712838"/>
          </a:xfrm>
          <a:prstGeom prst="rect">
            <a:avLst/>
          </a:prstGeom>
          <a:solidFill>
            <a:srgbClr val="797979"/>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marL="457199" indent="-457199" algn="l">
              <a:spcBef>
                <a:spcPts val="1600"/>
              </a:spcBef>
              <a:buClr>
                <a:srgbClr val="FF2600"/>
              </a:buClr>
              <a:buSzPct val="100000"/>
              <a:buChar char="•"/>
              <a:defRPr b="1">
                <a:solidFill>
                  <a:srgbClr val="FFFFFF"/>
                </a:solidFill>
              </a:defRPr>
            </a:lvl1pPr>
          </a:lstStyle>
          <a:p>
            <a:pPr/>
            <a:r>
              <a:t>God’s attitude toward the non-elect.</a:t>
            </a:r>
          </a:p>
        </p:txBody>
      </p:sp>
      <p:sp>
        <p:nvSpPr>
          <p:cNvPr id="400" name="Shape 400"/>
          <p:cNvSpPr/>
          <p:nvPr/>
        </p:nvSpPr>
        <p:spPr>
          <a:xfrm>
            <a:off x="1665046" y="3514217"/>
            <a:ext cx="10335108" cy="326745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90000"/>
              </a:lnSpc>
              <a:defRPr b="1" sz="3200">
                <a:solidFill>
                  <a:srgbClr val="000000"/>
                </a:solidFill>
                <a:effectLst>
                  <a:outerShdw sx="100000" sy="100000" kx="0" ky="0" algn="b" rotWithShape="0" blurRad="12700" dist="12700" dir="2400000">
                    <a:srgbClr val="000000"/>
                  </a:outerShdw>
                </a:effectLst>
              </a:defRPr>
            </a:pPr>
            <a:r>
              <a:t>“The rest of mankind God was pleased, according to the unsearchable counsel of his own will, whereby he extended or withholdeth mercy as he pleaseth, for the glory of his sovereign power over his creatures, to pass by, and to ordain them to dishonor and wrath for their sin, to the praise of his glorious justice.”</a:t>
            </a:r>
          </a:p>
          <a:p>
            <a:pPr>
              <a:lnSpc>
                <a:spcPct val="90000"/>
              </a:lnSpc>
              <a:defRPr b="1" sz="3200">
                <a:solidFill>
                  <a:srgbClr val="0433FF"/>
                </a:solidFill>
                <a:effectLst>
                  <a:outerShdw sx="100000" sy="100000" kx="0" ky="0" algn="b" rotWithShape="0" blurRad="12700" dist="12700" dir="2400000">
                    <a:srgbClr val="000000"/>
                  </a:outerShdw>
                </a:effectLst>
              </a:defRPr>
            </a:pPr>
            <a:r>
              <a:t>— The Westminster Confession of Faith, Chapter 3, #7</a:t>
            </a:r>
          </a:p>
        </p:txBody>
      </p:sp>
      <p:sp>
        <p:nvSpPr>
          <p:cNvPr id="401" name="Shape 401"/>
          <p:cNvSpPr/>
          <p:nvPr/>
        </p:nvSpPr>
        <p:spPr>
          <a:xfrm>
            <a:off x="943108" y="330200"/>
            <a:ext cx="5265670" cy="609601"/>
          </a:xfrm>
          <a:prstGeom prst="rect">
            <a:avLst/>
          </a:prstGeom>
          <a:solidFill>
            <a:srgbClr val="FFFC79"/>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i="1" sz="3300">
                <a:solidFill>
                  <a:srgbClr val="000000"/>
                </a:solidFill>
                <a:latin typeface="Helvetica"/>
                <a:ea typeface="Helvetica"/>
                <a:cs typeface="Helvetica"/>
                <a:sym typeface="Helvetica"/>
              </a:defRPr>
            </a:lvl1pPr>
          </a:lstStyle>
          <a:p>
            <a:pPr/>
            <a:r>
              <a:t>Unconditional Election</a:t>
            </a:r>
          </a:p>
        </p:txBody>
      </p:sp>
      <p:sp>
        <p:nvSpPr>
          <p:cNvPr id="402" name="Shape 402"/>
          <p:cNvSpPr/>
          <p:nvPr/>
        </p:nvSpPr>
        <p:spPr>
          <a:xfrm>
            <a:off x="1426001" y="7077200"/>
            <a:ext cx="10533797" cy="1927101"/>
          </a:xfrm>
          <a:prstGeom prst="rect">
            <a:avLst/>
          </a:prstGeom>
          <a:solidFill>
            <a:srgbClr val="FFFC79"/>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nSpc>
                <a:spcPct val="90000"/>
              </a:lnSpc>
              <a:defRPr b="1" sz="3200">
                <a:solidFill>
                  <a:srgbClr val="000000"/>
                </a:solidFill>
              </a:defRPr>
            </a:pPr>
            <a:r>
              <a:rPr baseline="31999">
                <a:solidFill>
                  <a:srgbClr val="0433FF"/>
                </a:solidFill>
              </a:rPr>
              <a:t>3</a:t>
            </a:r>
            <a:r>
              <a:t> This is good, and it is pleasing in the sight of God our Savior, </a:t>
            </a:r>
            <a:r>
              <a:rPr baseline="31999">
                <a:solidFill>
                  <a:srgbClr val="0433FF"/>
                </a:solidFill>
              </a:rPr>
              <a:t>4</a:t>
            </a:r>
            <a:r>
              <a:t> who desires all people to be saved and to come to the knowledge of the truth.</a:t>
            </a:r>
          </a:p>
          <a:p>
            <a:pPr>
              <a:lnSpc>
                <a:spcPct val="90000"/>
              </a:lnSpc>
              <a:defRPr b="1" sz="3200">
                <a:solidFill>
                  <a:srgbClr val="0433FF"/>
                </a:solidFill>
              </a:defRPr>
            </a:pPr>
            <a:r>
              <a:t>-- 1 Timothy 2:3–4; ESV</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15" grpId="1" fill="hold">
                                  <p:stCondLst>
                                    <p:cond delay="0"/>
                                  </p:stCondLst>
                                  <p:iterate type="el" backwards="0">
                                    <p:tmAbs val="0"/>
                                  </p:iterate>
                                  <p:childTnLst>
                                    <p:set>
                                      <p:cBhvr>
                                        <p:cTn id="6" fill="hold"/>
                                        <p:tgtEl>
                                          <p:spTgt spid="397"/>
                                        </p:tgtEl>
                                        <p:attrNameLst>
                                          <p:attrName>style.visibility</p:attrName>
                                        </p:attrNameLst>
                                      </p:cBhvr>
                                      <p:to>
                                        <p:strVal val="visible"/>
                                      </p:to>
                                    </p:set>
                                    <p:anim calcmode="lin" valueType="num">
                                      <p:cBhvr>
                                        <p:cTn id="7" dur="1000" fill="hold"/>
                                        <p:tgtEl>
                                          <p:spTgt spid="397"/>
                                        </p:tgtEl>
                                        <p:attrNameLst>
                                          <p:attrName>ppt_w</p:attrName>
                                        </p:attrNameLst>
                                      </p:cBhvr>
                                      <p:tavLst>
                                        <p:tav tm="0">
                                          <p:val>
                                            <p:fltVal val="0"/>
                                          </p:val>
                                        </p:tav>
                                        <p:tav tm="100000">
                                          <p:val>
                                            <p:strVal val="#ppt_w"/>
                                          </p:val>
                                        </p:tav>
                                      </p:tavLst>
                                    </p:anim>
                                    <p:anim calcmode="lin" valueType="num">
                                      <p:cBhvr>
                                        <p:cTn id="8" dur="1000" fill="hold"/>
                                        <p:tgtEl>
                                          <p:spTgt spid="397"/>
                                        </p:tgtEl>
                                        <p:attrNameLst>
                                          <p:attrName>ppt_h</p:attrName>
                                        </p:attrNameLst>
                                      </p:cBhvr>
                                      <p:tavLst>
                                        <p:tav tm="0">
                                          <p:val>
                                            <p:fltVal val="0"/>
                                          </p:val>
                                        </p:tav>
                                        <p:tav tm="100000">
                                          <p:val>
                                            <p:strVal val="#ppt_h"/>
                                          </p:val>
                                        </p:tav>
                                      </p:tavLst>
                                    </p:anim>
                                    <p:anim calcmode="lin" valueType="num">
                                      <p:cBhvr>
                                        <p:cTn id="9" dur="1000" fill="hold"/>
                                        <p:tgtEl>
                                          <p:spTgt spid="3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9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Class="entr" nodeType="afterEffect" presetSubtype="4" presetID="2" grpId="2" fill="hold">
                                  <p:stCondLst>
                                    <p:cond delay="0"/>
                                  </p:stCondLst>
                                  <p:iterate type="el" backwards="0">
                                    <p:tmAbs val="0"/>
                                  </p:iterate>
                                  <p:childTnLst>
                                    <p:set>
                                      <p:cBhvr>
                                        <p:cTn id="13" fill="hold"/>
                                        <p:tgtEl>
                                          <p:spTgt spid="399">
                                            <p:bg/>
                                          </p:spTgt>
                                        </p:tgtEl>
                                        <p:attrNameLst>
                                          <p:attrName>style.visibility</p:attrName>
                                        </p:attrNameLst>
                                      </p:cBhvr>
                                      <p:to>
                                        <p:strVal val="visible"/>
                                      </p:to>
                                    </p:set>
                                    <p:anim calcmode="lin" valueType="num">
                                      <p:cBhvr>
                                        <p:cTn id="14" dur="2000" fill="hold"/>
                                        <p:tgtEl>
                                          <p:spTgt spid="399">
                                            <p:bg/>
                                          </p:spTgt>
                                        </p:tgtEl>
                                        <p:attrNameLst>
                                          <p:attrName>ppt_x</p:attrName>
                                        </p:attrNameLst>
                                      </p:cBhvr>
                                      <p:tavLst>
                                        <p:tav tm="0">
                                          <p:val>
                                            <p:strVal val="#ppt_x"/>
                                          </p:val>
                                        </p:tav>
                                        <p:tav tm="100000">
                                          <p:val>
                                            <p:strVal val="#ppt_x"/>
                                          </p:val>
                                        </p:tav>
                                      </p:tavLst>
                                    </p:anim>
                                    <p:anim calcmode="lin" valueType="num">
                                      <p:cBhvr>
                                        <p:cTn id="15" dur="2000" fill="hold"/>
                                        <p:tgtEl>
                                          <p:spTgt spid="399">
                                            <p:bg/>
                                          </p:spTgt>
                                        </p:tgtEl>
                                        <p:attrNameLst>
                                          <p:attrName>ppt_y</p:attrName>
                                        </p:attrNameLst>
                                      </p:cBhvr>
                                      <p:tavLst>
                                        <p:tav tm="0">
                                          <p:val>
                                            <p:strVal val="1+#ppt_h/2"/>
                                          </p:val>
                                        </p:tav>
                                        <p:tav tm="100000">
                                          <p:val>
                                            <p:strVal val="#ppt_y"/>
                                          </p:val>
                                        </p:tav>
                                      </p:tavLst>
                                    </p:anim>
                                  </p:childTnLst>
                                </p:cTn>
                              </p:par>
                              <p:par>
                                <p:cTn id="16" presetClass="entr" nodeType="withEffect" presetSubtype="4" presetID="2" grpId="2" fill="hold">
                                  <p:stCondLst>
                                    <p:cond delay="0"/>
                                  </p:stCondLst>
                                  <p:iterate type="el" backwards="0">
                                    <p:tmAbs val="0"/>
                                  </p:iterate>
                                  <p:childTnLst>
                                    <p:set>
                                      <p:cBhvr>
                                        <p:cTn id="17" fill="hold"/>
                                        <p:tgtEl>
                                          <p:spTgt spid="399">
                                            <p:txEl>
                                              <p:pRg st="0" end="0"/>
                                            </p:txEl>
                                          </p:spTgt>
                                        </p:tgtEl>
                                        <p:attrNameLst>
                                          <p:attrName>style.visibility</p:attrName>
                                        </p:attrNameLst>
                                      </p:cBhvr>
                                      <p:to>
                                        <p:strVal val="visible"/>
                                      </p:to>
                                    </p:set>
                                    <p:anim calcmode="lin" valueType="num">
                                      <p:cBhvr>
                                        <p:cTn id="18" dur="2000" fill="hold"/>
                                        <p:tgtEl>
                                          <p:spTgt spid="399">
                                            <p:txEl>
                                              <p:pRg st="0" end="0"/>
                                            </p:txEl>
                                          </p:spTgt>
                                        </p:tgtEl>
                                        <p:attrNameLst>
                                          <p:attrName>ppt_x</p:attrName>
                                        </p:attrNameLst>
                                      </p:cBhvr>
                                      <p:tavLst>
                                        <p:tav tm="0">
                                          <p:val>
                                            <p:strVal val="#ppt_x"/>
                                          </p:val>
                                        </p:tav>
                                        <p:tav tm="100000">
                                          <p:val>
                                            <p:strVal val="#ppt_x"/>
                                          </p:val>
                                        </p:tav>
                                      </p:tavLst>
                                    </p:anim>
                                    <p:anim calcmode="lin" valueType="num">
                                      <p:cBhvr>
                                        <p:cTn id="19" dur="2000" fill="hold"/>
                                        <p:tgtEl>
                                          <p:spTgt spid="39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Class="entr" nodeType="clickEffect" presetID="9" grpId="3" fill="hold">
                                  <p:stCondLst>
                                    <p:cond delay="0"/>
                                  </p:stCondLst>
                                  <p:iterate type="el" backwards="0">
                                    <p:tmAbs val="0"/>
                                  </p:iterate>
                                  <p:childTnLst>
                                    <p:set>
                                      <p:cBhvr>
                                        <p:cTn id="23" fill="hold"/>
                                        <p:tgtEl>
                                          <p:spTgt spid="400"/>
                                        </p:tgtEl>
                                        <p:attrNameLst>
                                          <p:attrName>style.visibility</p:attrName>
                                        </p:attrNameLst>
                                      </p:cBhvr>
                                      <p:to>
                                        <p:strVal val="visible"/>
                                      </p:to>
                                    </p:set>
                                    <p:animEffect filter="dissolve" transition="in">
                                      <p:cBhvr>
                                        <p:cTn id="24" dur="1500"/>
                                        <p:tgtEl>
                                          <p:spTgt spid="400"/>
                                        </p:tgtEl>
                                      </p:cBhvr>
                                    </p:animEffect>
                                  </p:childTnLst>
                                </p:cTn>
                              </p:par>
                            </p:childTnLst>
                          </p:cTn>
                        </p:par>
                      </p:childTnLst>
                    </p:cTn>
                  </p:par>
                  <p:par>
                    <p:cTn id="25" fill="hold">
                      <p:stCondLst>
                        <p:cond delay="indefinite"/>
                      </p:stCondLst>
                      <p:childTnLst>
                        <p:par>
                          <p:cTn id="26" fill="hold">
                            <p:stCondLst>
                              <p:cond delay="0"/>
                            </p:stCondLst>
                            <p:childTnLst>
                              <p:par>
                                <p:cTn id="27" presetClass="entr" nodeType="clickEffect" presetID="9" grpId="4" fill="hold">
                                  <p:stCondLst>
                                    <p:cond delay="0"/>
                                  </p:stCondLst>
                                  <p:iterate type="el" backwards="0">
                                    <p:tmAbs val="0"/>
                                  </p:iterate>
                                  <p:childTnLst>
                                    <p:set>
                                      <p:cBhvr>
                                        <p:cTn id="28" fill="hold"/>
                                        <p:tgtEl>
                                          <p:spTgt spid="402"/>
                                        </p:tgtEl>
                                        <p:attrNameLst>
                                          <p:attrName>style.visibility</p:attrName>
                                        </p:attrNameLst>
                                      </p:cBhvr>
                                      <p:to>
                                        <p:strVal val="visible"/>
                                      </p:to>
                                    </p:set>
                                    <p:animEffect filter="dissolve" transition="in">
                                      <p:cBhvr>
                                        <p:cTn id="29" dur="1500"/>
                                        <p:tgtEl>
                                          <p:spTgt spid="4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02" grpId="4"/>
      <p:bldP build="whole" bldLvl="1" animBg="1" rev="0" advAuto="0" spid="397" grpId="1"/>
      <p:bldP build="p" bldLvl="5" animBg="1" rev="0" advAuto="0" spid="399" grpId="2"/>
      <p:bldP build="whole" bldLvl="1" animBg="1" rev="0" advAuto="0" spid="400" grpId="3"/>
    </p:bldLst>
  </p:timing>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4" name="Shape 404"/>
          <p:cNvSpPr/>
          <p:nvPr>
            <p:ph type="title"/>
          </p:nvPr>
        </p:nvSpPr>
        <p:spPr>
          <a:xfrm>
            <a:off x="1955800" y="1117600"/>
            <a:ext cx="9753600" cy="1109465"/>
          </a:xfrm>
          <a:prstGeom prst="rect">
            <a:avLst/>
          </a:prstGeom>
        </p:spPr>
        <p:txBody>
          <a:bodyPr>
            <a:noAutofit/>
          </a:bodyPr>
          <a:lstStyle>
            <a:lvl1pPr>
              <a:tabLst>
                <a:tab pos="1485900" algn="l"/>
              </a:tabLst>
              <a:defRPr sz="4400"/>
            </a:lvl1pPr>
          </a:lstStyle>
          <a:p>
            <a:pPr/>
            <a:r>
              <a:t>Addressing the Doctrine</a:t>
            </a:r>
          </a:p>
        </p:txBody>
      </p:sp>
      <p:sp>
        <p:nvSpPr>
          <p:cNvPr id="405" name="Shape 405"/>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06" name="Shape 406"/>
          <p:cNvSpPr/>
          <p:nvPr/>
        </p:nvSpPr>
        <p:spPr>
          <a:xfrm>
            <a:off x="1525346" y="2514592"/>
            <a:ext cx="6791326" cy="712838"/>
          </a:xfrm>
          <a:prstGeom prst="rect">
            <a:avLst/>
          </a:prstGeom>
          <a:solidFill>
            <a:srgbClr val="797979"/>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marL="457199" indent="-457199" algn="l">
              <a:spcBef>
                <a:spcPts val="1600"/>
              </a:spcBef>
              <a:buClr>
                <a:srgbClr val="FF2600"/>
              </a:buClr>
              <a:buSzPct val="100000"/>
              <a:buChar char="•"/>
              <a:defRPr b="1">
                <a:solidFill>
                  <a:srgbClr val="FFFFFF"/>
                </a:solidFill>
              </a:defRPr>
            </a:lvl1pPr>
          </a:lstStyle>
          <a:p>
            <a:pPr/>
            <a:r>
              <a:t>God’s attitude toward the non-elect.</a:t>
            </a:r>
          </a:p>
        </p:txBody>
      </p:sp>
      <p:sp>
        <p:nvSpPr>
          <p:cNvPr id="407" name="Shape 407"/>
          <p:cNvSpPr/>
          <p:nvPr/>
        </p:nvSpPr>
        <p:spPr>
          <a:xfrm>
            <a:off x="943108" y="330200"/>
            <a:ext cx="5265670" cy="609601"/>
          </a:xfrm>
          <a:prstGeom prst="rect">
            <a:avLst/>
          </a:prstGeom>
          <a:solidFill>
            <a:srgbClr val="FFFC79"/>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i="1" sz="3300">
                <a:solidFill>
                  <a:srgbClr val="000000"/>
                </a:solidFill>
                <a:latin typeface="Helvetica"/>
                <a:ea typeface="Helvetica"/>
                <a:cs typeface="Helvetica"/>
                <a:sym typeface="Helvetica"/>
              </a:defRPr>
            </a:lvl1pPr>
          </a:lstStyle>
          <a:p>
            <a:pPr/>
            <a:r>
              <a:t>Unconditional Election</a:t>
            </a:r>
          </a:p>
        </p:txBody>
      </p:sp>
      <p:sp>
        <p:nvSpPr>
          <p:cNvPr id="408" name="Shape 408"/>
          <p:cNvSpPr/>
          <p:nvPr/>
        </p:nvSpPr>
        <p:spPr>
          <a:xfrm>
            <a:off x="1525346" y="3418764"/>
            <a:ext cx="10533796" cy="1927101"/>
          </a:xfrm>
          <a:prstGeom prst="rect">
            <a:avLst/>
          </a:prstGeom>
          <a:solidFill>
            <a:srgbClr val="FFFC79"/>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nSpc>
                <a:spcPct val="90000"/>
              </a:lnSpc>
              <a:defRPr b="1" sz="3200">
                <a:solidFill>
                  <a:srgbClr val="000000"/>
                </a:solidFill>
              </a:defRPr>
            </a:pPr>
            <a:r>
              <a:rPr baseline="31999">
                <a:solidFill>
                  <a:srgbClr val="0433FF"/>
                </a:solidFill>
              </a:rPr>
              <a:t>34</a:t>
            </a:r>
            <a:r>
              <a:t> So Peter opened his mouth and said: “Truly I understand that God shows no partiality, </a:t>
            </a:r>
            <a:r>
              <a:rPr baseline="31999">
                <a:solidFill>
                  <a:srgbClr val="0433FF"/>
                </a:solidFill>
              </a:rPr>
              <a:t>35</a:t>
            </a:r>
            <a:r>
              <a:t> but in every nation anyone who fears him and does what is right is acceptable to him.</a:t>
            </a:r>
          </a:p>
          <a:p>
            <a:pPr>
              <a:lnSpc>
                <a:spcPct val="90000"/>
              </a:lnSpc>
              <a:defRPr b="1" sz="3200">
                <a:solidFill>
                  <a:srgbClr val="0433FF"/>
                </a:solidFill>
              </a:defRPr>
            </a:pPr>
            <a:r>
              <a:t>-- Acts 10:34–35; ESV</a:t>
            </a:r>
          </a:p>
        </p:txBody>
      </p:sp>
      <p:sp>
        <p:nvSpPr>
          <p:cNvPr id="409" name="Shape 409"/>
          <p:cNvSpPr/>
          <p:nvPr/>
        </p:nvSpPr>
        <p:spPr>
          <a:xfrm>
            <a:off x="1525346" y="6426200"/>
            <a:ext cx="10533796" cy="2820672"/>
          </a:xfrm>
          <a:prstGeom prst="rect">
            <a:avLst/>
          </a:prstGeom>
          <a:solidFill>
            <a:srgbClr val="FFFC79"/>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nSpc>
                <a:spcPct val="90000"/>
              </a:lnSpc>
              <a:defRPr b="1" sz="3200">
                <a:solidFill>
                  <a:srgbClr val="000000"/>
                </a:solidFill>
              </a:defRPr>
            </a:pPr>
            <a:r>
              <a:rPr baseline="31999">
                <a:solidFill>
                  <a:srgbClr val="0433FF"/>
                </a:solidFill>
              </a:rPr>
              <a:t>10</a:t>
            </a:r>
            <a:r>
              <a:t> Therefore, brothers, be all the more diligent to confirm your calling and election, for if you practice these qualities you will never fall. </a:t>
            </a:r>
            <a:r>
              <a:rPr baseline="31999">
                <a:solidFill>
                  <a:srgbClr val="0433FF"/>
                </a:solidFill>
              </a:rPr>
              <a:t>11</a:t>
            </a:r>
            <a:r>
              <a:t> For in this way there will be richly provided for you an entrance into the eternal kingdom of our Lord and Savior Jesus Christ.</a:t>
            </a:r>
          </a:p>
          <a:p>
            <a:pPr>
              <a:lnSpc>
                <a:spcPct val="90000"/>
              </a:lnSpc>
              <a:defRPr b="1" sz="3200">
                <a:solidFill>
                  <a:srgbClr val="0433FF"/>
                </a:solidFill>
              </a:defRPr>
            </a:pPr>
            <a:r>
              <a:t>-- 2 Peter 1:10–11; ESV</a:t>
            </a:r>
          </a:p>
        </p:txBody>
      </p:sp>
      <p:sp>
        <p:nvSpPr>
          <p:cNvPr id="410" name="Shape 410"/>
          <p:cNvSpPr/>
          <p:nvPr/>
        </p:nvSpPr>
        <p:spPr>
          <a:xfrm>
            <a:off x="1525346" y="5537200"/>
            <a:ext cx="7859366" cy="712838"/>
          </a:xfrm>
          <a:prstGeom prst="rect">
            <a:avLst/>
          </a:prstGeom>
          <a:solidFill>
            <a:srgbClr val="797979"/>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marL="457199" indent="-457199" algn="l">
              <a:spcBef>
                <a:spcPts val="1600"/>
              </a:spcBef>
              <a:buClr>
                <a:srgbClr val="FF2600"/>
              </a:buClr>
              <a:buSzPct val="100000"/>
              <a:buChar char="•"/>
              <a:defRPr b="1">
                <a:solidFill>
                  <a:srgbClr val="FFFFFF"/>
                </a:solidFill>
              </a:defRPr>
            </a:lvl1pPr>
          </a:lstStyle>
          <a:p>
            <a:pPr/>
            <a:r>
              <a:t>Election is by grace, but not unconditional.</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08"/>
                                        </p:tgtEl>
                                        <p:attrNameLst>
                                          <p:attrName>style.visibility</p:attrName>
                                        </p:attrNameLst>
                                      </p:cBhvr>
                                      <p:to>
                                        <p:strVal val="visible"/>
                                      </p:to>
                                    </p:set>
                                    <p:animEffect filter="wipe(left)" transition="in">
                                      <p:cBhvr>
                                        <p:cTn id="7" dur="1500"/>
                                        <p:tgtEl>
                                          <p:spTgt spid="408"/>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4" presetID="2" grpId="2" fill="hold">
                                  <p:stCondLst>
                                    <p:cond delay="0"/>
                                  </p:stCondLst>
                                  <p:iterate type="el" backwards="0">
                                    <p:tmAbs val="0"/>
                                  </p:iterate>
                                  <p:childTnLst>
                                    <p:set>
                                      <p:cBhvr>
                                        <p:cTn id="11" fill="hold"/>
                                        <p:tgtEl>
                                          <p:spTgt spid="410">
                                            <p:bg/>
                                          </p:spTgt>
                                        </p:tgtEl>
                                        <p:attrNameLst>
                                          <p:attrName>style.visibility</p:attrName>
                                        </p:attrNameLst>
                                      </p:cBhvr>
                                      <p:to>
                                        <p:strVal val="visible"/>
                                      </p:to>
                                    </p:set>
                                    <p:anim calcmode="lin" valueType="num">
                                      <p:cBhvr>
                                        <p:cTn id="12" dur="1500" fill="hold"/>
                                        <p:tgtEl>
                                          <p:spTgt spid="410">
                                            <p:bg/>
                                          </p:spTgt>
                                        </p:tgtEl>
                                        <p:attrNameLst>
                                          <p:attrName>ppt_x</p:attrName>
                                        </p:attrNameLst>
                                      </p:cBhvr>
                                      <p:tavLst>
                                        <p:tav tm="0">
                                          <p:val>
                                            <p:strVal val="#ppt_x"/>
                                          </p:val>
                                        </p:tav>
                                        <p:tav tm="100000">
                                          <p:val>
                                            <p:strVal val="#ppt_x"/>
                                          </p:val>
                                        </p:tav>
                                      </p:tavLst>
                                    </p:anim>
                                    <p:anim calcmode="lin" valueType="num">
                                      <p:cBhvr>
                                        <p:cTn id="13" dur="1500" fill="hold"/>
                                        <p:tgtEl>
                                          <p:spTgt spid="410">
                                            <p:bg/>
                                          </p:spTgt>
                                        </p:tgtEl>
                                        <p:attrNameLst>
                                          <p:attrName>ppt_y</p:attrName>
                                        </p:attrNameLst>
                                      </p:cBhvr>
                                      <p:tavLst>
                                        <p:tav tm="0">
                                          <p:val>
                                            <p:strVal val="1+#ppt_h/2"/>
                                          </p:val>
                                        </p:tav>
                                        <p:tav tm="100000">
                                          <p:val>
                                            <p:strVal val="#ppt_y"/>
                                          </p:val>
                                        </p:tav>
                                      </p:tavLst>
                                    </p:anim>
                                  </p:childTnLst>
                                </p:cTn>
                              </p:par>
                              <p:par>
                                <p:cTn id="14" presetClass="entr" nodeType="withEffect" presetSubtype="4" presetID="2" grpId="2" fill="hold">
                                  <p:stCondLst>
                                    <p:cond delay="0"/>
                                  </p:stCondLst>
                                  <p:iterate type="el" backwards="0">
                                    <p:tmAbs val="0"/>
                                  </p:iterate>
                                  <p:childTnLst>
                                    <p:set>
                                      <p:cBhvr>
                                        <p:cTn id="15" fill="hold"/>
                                        <p:tgtEl>
                                          <p:spTgt spid="410">
                                            <p:txEl>
                                              <p:pRg st="0" end="0"/>
                                            </p:txEl>
                                          </p:spTgt>
                                        </p:tgtEl>
                                        <p:attrNameLst>
                                          <p:attrName>style.visibility</p:attrName>
                                        </p:attrNameLst>
                                      </p:cBhvr>
                                      <p:to>
                                        <p:strVal val="visible"/>
                                      </p:to>
                                    </p:set>
                                    <p:anim calcmode="lin" valueType="num">
                                      <p:cBhvr>
                                        <p:cTn id="16" dur="1500" fill="hold"/>
                                        <p:tgtEl>
                                          <p:spTgt spid="410">
                                            <p:txEl>
                                              <p:pRg st="0" end="0"/>
                                            </p:txEl>
                                          </p:spTgt>
                                        </p:tgtEl>
                                        <p:attrNameLst>
                                          <p:attrName>ppt_x</p:attrName>
                                        </p:attrNameLst>
                                      </p:cBhvr>
                                      <p:tavLst>
                                        <p:tav tm="0">
                                          <p:val>
                                            <p:strVal val="#ppt_x"/>
                                          </p:val>
                                        </p:tav>
                                        <p:tav tm="100000">
                                          <p:val>
                                            <p:strVal val="#ppt_x"/>
                                          </p:val>
                                        </p:tav>
                                      </p:tavLst>
                                    </p:anim>
                                    <p:anim calcmode="lin" valueType="num">
                                      <p:cBhvr>
                                        <p:cTn id="17" dur="1500" fill="hold"/>
                                        <p:tgtEl>
                                          <p:spTgt spid="410">
                                            <p:txEl>
                                              <p:pRg st="0" end="0"/>
                                            </p:txEl>
                                          </p:spTgt>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Class="entr" nodeType="afterEffect" presetSubtype="8" presetID="22" grpId="3" fill="hold">
                                  <p:stCondLst>
                                    <p:cond delay="0"/>
                                  </p:stCondLst>
                                  <p:iterate type="el" backwards="0">
                                    <p:tmAbs val="0"/>
                                  </p:iterate>
                                  <p:childTnLst>
                                    <p:set>
                                      <p:cBhvr>
                                        <p:cTn id="20" fill="hold"/>
                                        <p:tgtEl>
                                          <p:spTgt spid="409"/>
                                        </p:tgtEl>
                                        <p:attrNameLst>
                                          <p:attrName>style.visibility</p:attrName>
                                        </p:attrNameLst>
                                      </p:cBhvr>
                                      <p:to>
                                        <p:strVal val="visible"/>
                                      </p:to>
                                    </p:set>
                                    <p:animEffect filter="wipe(left)" transition="in">
                                      <p:cBhvr>
                                        <p:cTn id="21" dur="1500"/>
                                        <p:tgtEl>
                                          <p:spTgt spid="4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09" grpId="3"/>
      <p:bldP build="whole" bldLvl="1" animBg="1" rev="0" advAuto="0" spid="408" grpId="1"/>
      <p:bldP build="p" bldLvl="5" animBg="1" rev="0" advAuto="0" spid="410" grpId="2"/>
    </p:bldLst>
  </p:timing>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2" name="Shape 412"/>
          <p:cNvSpPr/>
          <p:nvPr>
            <p:ph type="body" idx="13"/>
          </p:nvPr>
        </p:nvSpPr>
        <p:spPr>
          <a:xfrm>
            <a:off x="1460931" y="8720435"/>
            <a:ext cx="10464801" cy="533401"/>
          </a:xfrm>
          <a:prstGeom prst="rect">
            <a:avLst/>
          </a:prstGeom>
        </p:spPr>
        <p:txBody>
          <a:bodyPr/>
          <a:lstStyle/>
          <a:p>
            <a:pPr>
              <a:defRPr>
                <a:effectLst/>
              </a:defRPr>
            </a:pPr>
            <a:r>
              <a:t>—The Westminster Confession of Faith, Chapter 8, #5</a:t>
            </a:r>
          </a:p>
        </p:txBody>
      </p:sp>
      <p:sp>
        <p:nvSpPr>
          <p:cNvPr id="413" name="Shape 413"/>
          <p:cNvSpPr/>
          <p:nvPr>
            <p:ph type="body" idx="14"/>
          </p:nvPr>
        </p:nvSpPr>
        <p:spPr>
          <a:xfrm>
            <a:off x="1092199" y="2239602"/>
            <a:ext cx="11316564" cy="2441578"/>
          </a:xfrm>
          <a:prstGeom prst="rect">
            <a:avLst/>
          </a:prstGeom>
        </p:spPr>
        <p:txBody>
          <a:bodyPr/>
          <a:lstStyle/>
          <a:p>
            <a:pPr>
              <a:defRPr sz="3000"/>
            </a:pPr>
            <a:r>
              <a:t>The Lord Jesus, by his perfect obedience, and sacrifice of himself, which he, through the eternal Spirit, once offered up unto God, hath fully satisfied the justice of his Father; and purchased, not only reconciliation, but an everlasting inheritance in the kingdom of heaven, </a:t>
            </a:r>
            <a:r>
              <a:t>for all those whom the Father hath given unto him</a:t>
            </a:r>
            <a:r>
              <a:t>.</a:t>
            </a:r>
          </a:p>
        </p:txBody>
      </p:sp>
      <p:sp>
        <p:nvSpPr>
          <p:cNvPr id="414" name="Shape 414"/>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15" name="Shape 415"/>
          <p:cNvSpPr/>
          <p:nvPr/>
        </p:nvSpPr>
        <p:spPr>
          <a:xfrm>
            <a:off x="943108" y="330200"/>
            <a:ext cx="5265670" cy="609601"/>
          </a:xfrm>
          <a:prstGeom prst="rect">
            <a:avLst/>
          </a:prstGeom>
          <a:solidFill>
            <a:srgbClr val="73FDFF"/>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i="1" sz="3300">
                <a:solidFill>
                  <a:srgbClr val="000000"/>
                </a:solidFill>
                <a:latin typeface="Helvetica"/>
                <a:ea typeface="Helvetica"/>
                <a:cs typeface="Helvetica"/>
                <a:sym typeface="Helvetica"/>
              </a:defRPr>
            </a:lvl1pPr>
          </a:lstStyle>
          <a:p>
            <a:pPr/>
            <a:r>
              <a:t>Limited Atonement</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 grpId="1" fill="hold">
                                  <p:stCondLst>
                                    <p:cond delay="0"/>
                                  </p:stCondLst>
                                  <p:iterate type="el" backwards="0">
                                    <p:tmAbs val="0"/>
                                  </p:iterate>
                                  <p:childTnLst>
                                    <p:set>
                                      <p:cBhvr>
                                        <p:cTn id="6" fill="hold"/>
                                        <p:tgtEl>
                                          <p:spTgt spid="415"/>
                                        </p:tgtEl>
                                        <p:attrNameLst>
                                          <p:attrName>style.visibility</p:attrName>
                                        </p:attrNameLst>
                                      </p:cBhvr>
                                      <p:to>
                                        <p:strVal val="visible"/>
                                      </p:to>
                                    </p:set>
                                    <p:anim calcmode="lin" valueType="num">
                                      <p:cBhvr>
                                        <p:cTn id="7" dur="1000" fill="hold"/>
                                        <p:tgtEl>
                                          <p:spTgt spid="415"/>
                                        </p:tgtEl>
                                        <p:attrNameLst>
                                          <p:attrName>ppt_x</p:attrName>
                                        </p:attrNameLst>
                                      </p:cBhvr>
                                      <p:tavLst>
                                        <p:tav tm="0">
                                          <p:val>
                                            <p:strVal val="#ppt_x"/>
                                          </p:val>
                                        </p:tav>
                                        <p:tav tm="100000">
                                          <p:val>
                                            <p:strVal val="#ppt_x"/>
                                          </p:val>
                                        </p:tav>
                                      </p:tavLst>
                                    </p:anim>
                                    <p:anim calcmode="lin" valueType="num">
                                      <p:cBhvr>
                                        <p:cTn id="8" dur="1000" fill="hold"/>
                                        <p:tgtEl>
                                          <p:spTgt spid="415"/>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Class="entr" nodeType="afterEffect" presetSubtype="1" presetID="22" grpId="2" fill="hold">
                                  <p:stCondLst>
                                    <p:cond delay="0"/>
                                  </p:stCondLst>
                                  <p:iterate type="el" backwards="0">
                                    <p:tmAbs val="0"/>
                                  </p:iterate>
                                  <p:childTnLst>
                                    <p:set>
                                      <p:cBhvr>
                                        <p:cTn id="11" fill="hold"/>
                                        <p:tgtEl>
                                          <p:spTgt spid="413"/>
                                        </p:tgtEl>
                                        <p:attrNameLst>
                                          <p:attrName>style.visibility</p:attrName>
                                        </p:attrNameLst>
                                      </p:cBhvr>
                                      <p:to>
                                        <p:strVal val="visible"/>
                                      </p:to>
                                    </p:set>
                                    <p:animEffect filter="wipe(up)" transition="in">
                                      <p:cBhvr>
                                        <p:cTn id="12" dur="1500"/>
                                        <p:tgtEl>
                                          <p:spTgt spid="413"/>
                                        </p:tgtEl>
                                      </p:cBhvr>
                                    </p:animEffect>
                                  </p:childTnLst>
                                </p:cTn>
                              </p:par>
                            </p:childTnLst>
                          </p:cTn>
                        </p:par>
                        <p:par>
                          <p:cTn id="13" fill="hold">
                            <p:stCondLst>
                              <p:cond delay="2500"/>
                            </p:stCondLst>
                            <p:childTnLst>
                              <p:par>
                                <p:cTn id="14" presetClass="entr" nodeType="afterEffect" presetID="10" grpId="3" fill="hold">
                                  <p:stCondLst>
                                    <p:cond delay="0"/>
                                  </p:stCondLst>
                                  <p:iterate type="el" backwards="0">
                                    <p:tmAbs val="0"/>
                                  </p:iterate>
                                  <p:childTnLst>
                                    <p:set>
                                      <p:cBhvr>
                                        <p:cTn id="15" fill="hold"/>
                                        <p:tgtEl>
                                          <p:spTgt spid="412"/>
                                        </p:tgtEl>
                                        <p:attrNameLst>
                                          <p:attrName>style.visibility</p:attrName>
                                        </p:attrNameLst>
                                      </p:cBhvr>
                                      <p:to>
                                        <p:strVal val="visible"/>
                                      </p:to>
                                    </p:set>
                                    <p:animEffect filter="fade" transition="in">
                                      <p:cBhvr>
                                        <p:cTn id="16" dur="1000"/>
                                        <p:tgtEl>
                                          <p:spTgt spid="4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15" grpId="1"/>
      <p:bldP build="whole" bldLvl="1" animBg="1" rev="0" advAuto="0" spid="413" grpId="2"/>
      <p:bldP build="whole" bldLvl="1" animBg="1" rev="0" advAuto="0" spid="412" grpId="3"/>
    </p:bldLst>
  </p:timing>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7" name="Shape 417"/>
          <p:cNvSpPr/>
          <p:nvPr>
            <p:ph type="body" idx="13"/>
          </p:nvPr>
        </p:nvSpPr>
        <p:spPr>
          <a:xfrm>
            <a:off x="1460931" y="8720435"/>
            <a:ext cx="10464801" cy="533401"/>
          </a:xfrm>
          <a:prstGeom prst="rect">
            <a:avLst/>
          </a:prstGeom>
        </p:spPr>
        <p:txBody>
          <a:bodyPr/>
          <a:lstStyle/>
          <a:p>
            <a:pPr>
              <a:defRPr>
                <a:effectLst/>
              </a:defRPr>
            </a:pPr>
            <a:r>
              <a:t>—Spencer</a:t>
            </a:r>
          </a:p>
        </p:txBody>
      </p:sp>
      <p:sp>
        <p:nvSpPr>
          <p:cNvPr id="418" name="Shape 418"/>
          <p:cNvSpPr/>
          <p:nvPr>
            <p:ph type="body" idx="14"/>
          </p:nvPr>
        </p:nvSpPr>
        <p:spPr>
          <a:xfrm>
            <a:off x="1092199" y="2239602"/>
            <a:ext cx="11316564" cy="2441578"/>
          </a:xfrm>
          <a:prstGeom prst="rect">
            <a:avLst/>
          </a:prstGeom>
        </p:spPr>
        <p:txBody>
          <a:bodyPr/>
          <a:lstStyle>
            <a:lvl1pPr>
              <a:defRPr sz="3000"/>
            </a:lvl1pPr>
          </a:lstStyle>
          <a:p>
            <a:pPr/>
            <a:r>
              <a:t>“Christ died to save particular persons who were given Him by the Father in eternity past. His death was, therefore, a one hundred percent success, in that all for who He died will be saved, and all for whom He did not die will receive ‘justice’ from God when they are cast into hell.”  </a:t>
            </a:r>
          </a:p>
        </p:txBody>
      </p:sp>
      <p:sp>
        <p:nvSpPr>
          <p:cNvPr id="419" name="Shape 419"/>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20" name="Shape 420"/>
          <p:cNvSpPr/>
          <p:nvPr/>
        </p:nvSpPr>
        <p:spPr>
          <a:xfrm>
            <a:off x="943108" y="330200"/>
            <a:ext cx="5265670" cy="609601"/>
          </a:xfrm>
          <a:prstGeom prst="rect">
            <a:avLst/>
          </a:prstGeom>
          <a:solidFill>
            <a:srgbClr val="73FDFF"/>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i="1" sz="3300">
                <a:solidFill>
                  <a:srgbClr val="000000"/>
                </a:solidFill>
                <a:latin typeface="Helvetica"/>
                <a:ea typeface="Helvetica"/>
                <a:cs typeface="Helvetica"/>
                <a:sym typeface="Helvetica"/>
              </a:defRPr>
            </a:lvl1pPr>
          </a:lstStyle>
          <a:p>
            <a:pPr/>
            <a:r>
              <a:t>Limited Atonement</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2" grpId="1" fill="hold">
                                  <p:stCondLst>
                                    <p:cond delay="0"/>
                                  </p:stCondLst>
                                  <p:iterate type="el" backwards="0">
                                    <p:tmAbs val="0"/>
                                  </p:iterate>
                                  <p:childTnLst>
                                    <p:set>
                                      <p:cBhvr>
                                        <p:cTn id="6" fill="hold"/>
                                        <p:tgtEl>
                                          <p:spTgt spid="418"/>
                                        </p:tgtEl>
                                        <p:attrNameLst>
                                          <p:attrName>style.visibility</p:attrName>
                                        </p:attrNameLst>
                                      </p:cBhvr>
                                      <p:to>
                                        <p:strVal val="visible"/>
                                      </p:to>
                                    </p:set>
                                    <p:animEffect filter="wipe(up)" transition="in">
                                      <p:cBhvr>
                                        <p:cTn id="7" dur="1500"/>
                                        <p:tgtEl>
                                          <p:spTgt spid="418"/>
                                        </p:tgtEl>
                                      </p:cBhvr>
                                    </p:animEffect>
                                  </p:childTnLst>
                                </p:cTn>
                              </p:par>
                            </p:childTnLst>
                          </p:cTn>
                        </p:par>
                        <p:par>
                          <p:cTn id="8" fill="hold">
                            <p:stCondLst>
                              <p:cond delay="1500"/>
                            </p:stCondLst>
                            <p:childTnLst>
                              <p:par>
                                <p:cTn id="9" presetClass="entr" nodeType="afterEffect" presetID="10" grpId="2" fill="hold">
                                  <p:stCondLst>
                                    <p:cond delay="0"/>
                                  </p:stCondLst>
                                  <p:iterate type="el" backwards="0">
                                    <p:tmAbs val="0"/>
                                  </p:iterate>
                                  <p:childTnLst>
                                    <p:set>
                                      <p:cBhvr>
                                        <p:cTn id="10" fill="hold"/>
                                        <p:tgtEl>
                                          <p:spTgt spid="417"/>
                                        </p:tgtEl>
                                        <p:attrNameLst>
                                          <p:attrName>style.visibility</p:attrName>
                                        </p:attrNameLst>
                                      </p:cBhvr>
                                      <p:to>
                                        <p:strVal val="visible"/>
                                      </p:to>
                                    </p:set>
                                    <p:animEffect filter="fade" transition="in">
                                      <p:cBhvr>
                                        <p:cTn id="11" dur="1000"/>
                                        <p:tgtEl>
                                          <p:spTgt spid="4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17" grpId="2"/>
      <p:bldP build="whole" bldLvl="1" animBg="1" rev="0" advAuto="0" spid="418" grpId="1"/>
    </p:bldLst>
  </p:timing>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5" name="pasted-image.tiff"/>
          <p:cNvPicPr>
            <a:picLocks noChangeAspect="1"/>
          </p:cNvPicPr>
          <p:nvPr/>
        </p:nvPicPr>
        <p:blipFill>
          <a:blip r:embed="rId2">
            <a:extLst/>
          </a:blip>
          <a:stretch>
            <a:fillRect/>
          </a:stretch>
        </p:blipFill>
        <p:spPr>
          <a:xfrm>
            <a:off x="-1090856" y="0"/>
            <a:ext cx="15605760" cy="9753600"/>
          </a:xfrm>
          <a:prstGeom prst="rect">
            <a:avLst/>
          </a:prstGeom>
          <a:ln w="12700">
            <a:miter lim="400000"/>
          </a:ln>
        </p:spPr>
      </p:pic>
      <p:sp>
        <p:nvSpPr>
          <p:cNvPr id="146" name="Shape 146"/>
          <p:cNvSpPr/>
          <p:nvPr>
            <p:ph type="subTitle" sz="quarter" idx="1"/>
          </p:nvPr>
        </p:nvSpPr>
        <p:spPr>
          <a:xfrm>
            <a:off x="176510" y="139700"/>
            <a:ext cx="8181380" cy="906860"/>
          </a:xfrm>
          <a:prstGeom prst="rect">
            <a:avLst/>
          </a:prstGeom>
          <a:solidFill>
            <a:srgbClr val="C0C0C0">
              <a:alpha val="86175"/>
            </a:srgbClr>
          </a:solidFill>
        </p:spPr>
        <p:txBody>
          <a:bodyPr>
            <a:noAutofit/>
          </a:bodyPr>
          <a:lstStyle>
            <a:lvl1pPr>
              <a:defRPr b="1" sz="4600">
                <a:solidFill>
                  <a:srgbClr val="941100"/>
                </a:solidFill>
                <a:effectLst>
                  <a:outerShdw sx="100000" sy="100000" kx="0" ky="0" algn="b" rotWithShape="0" blurRad="25400" dist="38100" dir="2700000">
                    <a:srgbClr val="000000">
                      <a:alpha val="75000"/>
                    </a:srgbClr>
                  </a:outerShdw>
                </a:effectLst>
              </a:defRPr>
            </a:lvl1pPr>
          </a:lstStyle>
          <a:p>
            <a:pPr/>
            <a:r>
              <a:t>A Brief Summary of Calvinism</a:t>
            </a:r>
          </a:p>
        </p:txBody>
      </p:sp>
      <p:sp>
        <p:nvSpPr>
          <p:cNvPr id="147" name="Shape 147"/>
          <p:cNvSpPr/>
          <p:nvPr/>
        </p:nvSpPr>
        <p:spPr>
          <a:xfrm>
            <a:off x="2919710" y="3314700"/>
            <a:ext cx="8181380" cy="3124200"/>
          </a:xfrm>
          <a:prstGeom prst="roundRect">
            <a:avLst>
              <a:gd name="adj" fmla="val 6098"/>
            </a:avLst>
          </a:prstGeom>
          <a:solidFill>
            <a:srgbClr val="945200"/>
          </a:solidFill>
          <a:ln w="12700">
            <a:miter lim="400000"/>
          </a:ln>
          <a:effectLst>
            <a:outerShdw sx="100000" sy="100000" kx="0" ky="0" algn="b" rotWithShape="0" blurRad="25400" dist="101600" dir="2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i="1" sz="7000">
                <a:solidFill>
                  <a:srgbClr val="FFFFFF"/>
                </a:solidFill>
                <a:effectLst>
                  <a:outerShdw sx="100000" sy="100000" kx="0" ky="0" algn="b" rotWithShape="0" blurRad="12700" dist="63500" dir="2400000">
                    <a:srgbClr val="000000"/>
                  </a:outerShdw>
                </a:effectLst>
              </a:defRPr>
            </a:lvl1pPr>
          </a:lstStyle>
          <a:p>
            <a:pPr/>
            <a:r>
              <a:t>Tiptoeing through the Tulips</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15" grpId="1" fill="hold">
                                  <p:stCondLst>
                                    <p:cond delay="0"/>
                                  </p:stCondLst>
                                  <p:iterate type="el" backwards="0">
                                    <p:tmAbs val="0"/>
                                  </p:iterate>
                                  <p:childTnLst>
                                    <p:set>
                                      <p:cBhvr>
                                        <p:cTn id="6" fill="hold"/>
                                        <p:tgtEl>
                                          <p:spTgt spid="147"/>
                                        </p:tgtEl>
                                        <p:attrNameLst>
                                          <p:attrName>style.visibility</p:attrName>
                                        </p:attrNameLst>
                                      </p:cBhvr>
                                      <p:to>
                                        <p:strVal val="visible"/>
                                      </p:to>
                                    </p:set>
                                    <p:anim calcmode="lin" valueType="num">
                                      <p:cBhvr>
                                        <p:cTn id="7" dur="2000" fill="hold"/>
                                        <p:tgtEl>
                                          <p:spTgt spid="147"/>
                                        </p:tgtEl>
                                        <p:attrNameLst>
                                          <p:attrName>ppt_w</p:attrName>
                                        </p:attrNameLst>
                                      </p:cBhvr>
                                      <p:tavLst>
                                        <p:tav tm="0">
                                          <p:val>
                                            <p:fltVal val="0"/>
                                          </p:val>
                                        </p:tav>
                                        <p:tav tm="100000">
                                          <p:val>
                                            <p:strVal val="#ppt_w"/>
                                          </p:val>
                                        </p:tav>
                                      </p:tavLst>
                                    </p:anim>
                                    <p:anim calcmode="lin" valueType="num">
                                      <p:cBhvr>
                                        <p:cTn id="8" dur="2000" fill="hold"/>
                                        <p:tgtEl>
                                          <p:spTgt spid="147"/>
                                        </p:tgtEl>
                                        <p:attrNameLst>
                                          <p:attrName>ppt_h</p:attrName>
                                        </p:attrNameLst>
                                      </p:cBhvr>
                                      <p:tavLst>
                                        <p:tav tm="0">
                                          <p:val>
                                            <p:fltVal val="0"/>
                                          </p:val>
                                        </p:tav>
                                        <p:tav tm="100000">
                                          <p:val>
                                            <p:strVal val="#ppt_h"/>
                                          </p:val>
                                        </p:tav>
                                      </p:tavLst>
                                    </p:anim>
                                    <p:anim calcmode="lin" valueType="num">
                                      <p:cBhvr>
                                        <p:cTn id="9" dur="2000" fill="hold"/>
                                        <p:tgtEl>
                                          <p:spTgt spid="147"/>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14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2000"/>
                            </p:stCondLst>
                            <p:childTnLst>
                              <p:par>
                                <p:cTn id="12" presetClass="entr" nodeType="afterEffect" presetSubtype="8" presetID="22" grpId="2" fill="hold">
                                  <p:stCondLst>
                                    <p:cond delay="0"/>
                                  </p:stCondLst>
                                  <p:iterate type="el" backwards="0">
                                    <p:tmAbs val="0"/>
                                  </p:iterate>
                                  <p:childTnLst>
                                    <p:set>
                                      <p:cBhvr>
                                        <p:cTn id="13" fill="hold"/>
                                        <p:tgtEl>
                                          <p:spTgt spid="146"/>
                                        </p:tgtEl>
                                        <p:attrNameLst>
                                          <p:attrName>style.visibility</p:attrName>
                                        </p:attrNameLst>
                                      </p:cBhvr>
                                      <p:to>
                                        <p:strVal val="visible"/>
                                      </p:to>
                                    </p:set>
                                    <p:animEffect filter="wipe(left)" transition="in">
                                      <p:cBhvr>
                                        <p:cTn id="14" dur="1500"/>
                                        <p:tgtEl>
                                          <p:spTgt spid="1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7" grpId="1"/>
      <p:bldP build="whole" bldLvl="1" animBg="1" rev="0" advAuto="0" spid="146" grpId="2"/>
    </p:bldLst>
  </p:timing>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2" name="Shape 422"/>
          <p:cNvSpPr/>
          <p:nvPr>
            <p:ph type="body" idx="13"/>
          </p:nvPr>
        </p:nvSpPr>
        <p:spPr>
          <a:xfrm>
            <a:off x="1460931" y="8720435"/>
            <a:ext cx="10464801" cy="533401"/>
          </a:xfrm>
          <a:prstGeom prst="rect">
            <a:avLst/>
          </a:prstGeom>
        </p:spPr>
        <p:txBody>
          <a:bodyPr/>
          <a:lstStyle/>
          <a:p>
            <a:pPr>
              <a:defRPr>
                <a:effectLst/>
              </a:defRPr>
            </a:pPr>
            <a:r>
              <a:t>—Steele</a:t>
            </a:r>
          </a:p>
        </p:txBody>
      </p:sp>
      <p:sp>
        <p:nvSpPr>
          <p:cNvPr id="423" name="Shape 423"/>
          <p:cNvSpPr/>
          <p:nvPr>
            <p:ph type="body" idx="14"/>
          </p:nvPr>
        </p:nvSpPr>
        <p:spPr>
          <a:xfrm>
            <a:off x="1092199" y="1863722"/>
            <a:ext cx="11316564" cy="4321178"/>
          </a:xfrm>
          <a:prstGeom prst="rect">
            <a:avLst/>
          </a:prstGeom>
        </p:spPr>
        <p:txBody>
          <a:bodyPr/>
          <a:lstStyle/>
          <a:p>
            <a:pPr>
              <a:defRPr sz="3000"/>
            </a:pPr>
            <a:r>
              <a:t>“Christ did not die simply to make it possible for God to pardon sinners. </a:t>
            </a:r>
            <a:r>
              <a:t>Neither does God leave it up to sinners as to whether or not Christ’s work will be effective</a:t>
            </a:r>
            <a:r>
              <a:t>. On the contrary, all for whom Christ sacrificed Himself will be saved infallibly. Redemption, therefore, was designed to bring to pass God’s purpose of election...Thus Christ’s saving work was limited in that it was designed to save some and not others, but it was not limited in value for it was of infinite worth and would have secured salvation for everyone if this had been God’s intention.”</a:t>
            </a:r>
          </a:p>
        </p:txBody>
      </p:sp>
      <p:sp>
        <p:nvSpPr>
          <p:cNvPr id="424" name="Shape 424"/>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25" name="Shape 425"/>
          <p:cNvSpPr/>
          <p:nvPr/>
        </p:nvSpPr>
        <p:spPr>
          <a:xfrm>
            <a:off x="943108" y="330200"/>
            <a:ext cx="5265670" cy="609601"/>
          </a:xfrm>
          <a:prstGeom prst="rect">
            <a:avLst/>
          </a:prstGeom>
          <a:solidFill>
            <a:srgbClr val="73FDFF"/>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i="1" sz="3300">
                <a:solidFill>
                  <a:srgbClr val="000000"/>
                </a:solidFill>
                <a:latin typeface="Helvetica"/>
                <a:ea typeface="Helvetica"/>
                <a:cs typeface="Helvetica"/>
                <a:sym typeface="Helvetica"/>
              </a:defRPr>
            </a:lvl1pPr>
          </a:lstStyle>
          <a:p>
            <a:pPr/>
            <a:r>
              <a:t>Limited Atonement</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2" grpId="1" fill="hold">
                                  <p:stCondLst>
                                    <p:cond delay="0"/>
                                  </p:stCondLst>
                                  <p:iterate type="el" backwards="0">
                                    <p:tmAbs val="0"/>
                                  </p:iterate>
                                  <p:childTnLst>
                                    <p:set>
                                      <p:cBhvr>
                                        <p:cTn id="6" fill="hold"/>
                                        <p:tgtEl>
                                          <p:spTgt spid="423"/>
                                        </p:tgtEl>
                                        <p:attrNameLst>
                                          <p:attrName>style.visibility</p:attrName>
                                        </p:attrNameLst>
                                      </p:cBhvr>
                                      <p:to>
                                        <p:strVal val="visible"/>
                                      </p:to>
                                    </p:set>
                                    <p:animEffect filter="wipe(up)" transition="in">
                                      <p:cBhvr>
                                        <p:cTn id="7" dur="1500"/>
                                        <p:tgtEl>
                                          <p:spTgt spid="423"/>
                                        </p:tgtEl>
                                      </p:cBhvr>
                                    </p:animEffect>
                                  </p:childTnLst>
                                </p:cTn>
                              </p:par>
                            </p:childTnLst>
                          </p:cTn>
                        </p:par>
                        <p:par>
                          <p:cTn id="8" fill="hold">
                            <p:stCondLst>
                              <p:cond delay="1500"/>
                            </p:stCondLst>
                            <p:childTnLst>
                              <p:par>
                                <p:cTn id="9" presetClass="entr" nodeType="afterEffect" presetID="10" grpId="2" fill="hold">
                                  <p:stCondLst>
                                    <p:cond delay="0"/>
                                  </p:stCondLst>
                                  <p:iterate type="el" backwards="0">
                                    <p:tmAbs val="0"/>
                                  </p:iterate>
                                  <p:childTnLst>
                                    <p:set>
                                      <p:cBhvr>
                                        <p:cTn id="10" fill="hold"/>
                                        <p:tgtEl>
                                          <p:spTgt spid="422"/>
                                        </p:tgtEl>
                                        <p:attrNameLst>
                                          <p:attrName>style.visibility</p:attrName>
                                        </p:attrNameLst>
                                      </p:cBhvr>
                                      <p:to>
                                        <p:strVal val="visible"/>
                                      </p:to>
                                    </p:set>
                                    <p:animEffect filter="fade" transition="in">
                                      <p:cBhvr>
                                        <p:cTn id="11" dur="1000"/>
                                        <p:tgtEl>
                                          <p:spTgt spid="4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22" grpId="2"/>
      <p:bldP build="whole" bldLvl="1" animBg="1" rev="0" advAuto="0" spid="423" grpId="1"/>
    </p:bldLst>
  </p:timing>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7" name="Shape 427"/>
          <p:cNvSpPr/>
          <p:nvPr>
            <p:ph type="title"/>
          </p:nvPr>
        </p:nvSpPr>
        <p:spPr>
          <a:xfrm>
            <a:off x="1955800" y="1117600"/>
            <a:ext cx="9753600" cy="1109465"/>
          </a:xfrm>
          <a:prstGeom prst="rect">
            <a:avLst/>
          </a:prstGeom>
        </p:spPr>
        <p:txBody>
          <a:bodyPr>
            <a:noAutofit/>
          </a:bodyPr>
          <a:lstStyle>
            <a:lvl1pPr>
              <a:tabLst>
                <a:tab pos="1485900" algn="l"/>
              </a:tabLst>
              <a:defRPr sz="4400"/>
            </a:lvl1pPr>
          </a:lstStyle>
          <a:p>
            <a:pPr/>
            <a:r>
              <a:t>Observations</a:t>
            </a:r>
          </a:p>
        </p:txBody>
      </p:sp>
      <p:sp>
        <p:nvSpPr>
          <p:cNvPr id="428" name="Shape 428"/>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29" name="Shape 429"/>
          <p:cNvSpPr/>
          <p:nvPr/>
        </p:nvSpPr>
        <p:spPr>
          <a:xfrm>
            <a:off x="1525346" y="2514592"/>
            <a:ext cx="4977055" cy="712838"/>
          </a:xfrm>
          <a:prstGeom prst="rect">
            <a:avLst/>
          </a:prstGeom>
          <a:solidFill>
            <a:srgbClr val="942193"/>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marL="457199" indent="-457199" algn="l">
              <a:spcBef>
                <a:spcPts val="1600"/>
              </a:spcBef>
              <a:buClr>
                <a:srgbClr val="FF2600"/>
              </a:buClr>
              <a:buSzPct val="100000"/>
              <a:buChar char="•"/>
              <a:defRPr b="1">
                <a:solidFill>
                  <a:srgbClr val="FFFFFF"/>
                </a:solidFill>
              </a:defRPr>
            </a:lvl1pPr>
          </a:lstStyle>
          <a:p>
            <a:pPr/>
            <a:r>
              <a:t>The scope of the sacrifice</a:t>
            </a:r>
          </a:p>
        </p:txBody>
      </p:sp>
      <p:sp>
        <p:nvSpPr>
          <p:cNvPr id="430" name="Shape 430"/>
          <p:cNvSpPr/>
          <p:nvPr/>
        </p:nvSpPr>
        <p:spPr>
          <a:xfrm>
            <a:off x="1565701" y="3514957"/>
            <a:ext cx="10533797" cy="2541907"/>
          </a:xfrm>
          <a:prstGeom prst="rect">
            <a:avLst/>
          </a:prstGeom>
          <a:solidFill>
            <a:srgbClr val="FFFC79"/>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nSpc>
                <a:spcPct val="90000"/>
              </a:lnSpc>
              <a:defRPr b="1" sz="2800">
                <a:solidFill>
                  <a:srgbClr val="000000"/>
                </a:solidFill>
              </a:defRPr>
            </a:pPr>
            <a:r>
              <a:rPr baseline="31999">
                <a:solidFill>
                  <a:srgbClr val="0433FF"/>
                </a:solidFill>
              </a:rPr>
              <a:t>3</a:t>
            </a:r>
            <a:r>
              <a:t> This is good, and it is pleasing in the sight of God our Savior, </a:t>
            </a:r>
            <a:r>
              <a:rPr baseline="31999">
                <a:solidFill>
                  <a:srgbClr val="0433FF"/>
                </a:solidFill>
              </a:rPr>
              <a:t>4</a:t>
            </a:r>
            <a:r>
              <a:t> who desires all people to be saved and to come to the knowledge of the truth. </a:t>
            </a:r>
            <a:r>
              <a:rPr baseline="31999">
                <a:solidFill>
                  <a:srgbClr val="0433FF"/>
                </a:solidFill>
              </a:rPr>
              <a:t>5</a:t>
            </a:r>
            <a:r>
              <a:t> For there is one God, and there is one mediator between God and men, the man Christ Jesus, </a:t>
            </a:r>
            <a:r>
              <a:rPr baseline="31999">
                <a:solidFill>
                  <a:srgbClr val="0433FF"/>
                </a:solidFill>
              </a:rPr>
              <a:t>6</a:t>
            </a:r>
            <a:r>
              <a:t> who gave himself as a ransom for all, which is the testimony given at the proper time.</a:t>
            </a:r>
          </a:p>
          <a:p>
            <a:pPr>
              <a:lnSpc>
                <a:spcPct val="90000"/>
              </a:lnSpc>
              <a:defRPr b="1" sz="2800">
                <a:solidFill>
                  <a:srgbClr val="0433FF"/>
                </a:solidFill>
              </a:defRPr>
            </a:pPr>
            <a:r>
              <a:t>-- 1 Timothy 2:3–6; ESV</a:t>
            </a:r>
          </a:p>
        </p:txBody>
      </p:sp>
      <p:sp>
        <p:nvSpPr>
          <p:cNvPr id="431" name="Shape 431"/>
          <p:cNvSpPr/>
          <p:nvPr/>
        </p:nvSpPr>
        <p:spPr>
          <a:xfrm>
            <a:off x="943108" y="330200"/>
            <a:ext cx="5265670" cy="609601"/>
          </a:xfrm>
          <a:prstGeom prst="rect">
            <a:avLst/>
          </a:prstGeom>
          <a:solidFill>
            <a:srgbClr val="73FDFF"/>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i="1" sz="3300">
                <a:solidFill>
                  <a:srgbClr val="000000"/>
                </a:solidFill>
                <a:latin typeface="Helvetica"/>
                <a:ea typeface="Helvetica"/>
                <a:cs typeface="Helvetica"/>
                <a:sym typeface="Helvetica"/>
              </a:defRPr>
            </a:lvl1pPr>
          </a:lstStyle>
          <a:p>
            <a:pPr/>
            <a:r>
              <a:t>Limited Atonement</a:t>
            </a:r>
          </a:p>
        </p:txBody>
      </p:sp>
      <p:sp>
        <p:nvSpPr>
          <p:cNvPr id="432" name="Shape 432"/>
          <p:cNvSpPr/>
          <p:nvPr/>
        </p:nvSpPr>
        <p:spPr>
          <a:xfrm>
            <a:off x="1565701" y="6344392"/>
            <a:ext cx="10533797" cy="2140968"/>
          </a:xfrm>
          <a:prstGeom prst="rect">
            <a:avLst/>
          </a:prstGeom>
          <a:solidFill>
            <a:srgbClr val="FFFC79"/>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nSpc>
                <a:spcPct val="90000"/>
              </a:lnSpc>
              <a:defRPr b="1" sz="2800">
                <a:solidFill>
                  <a:srgbClr val="000000"/>
                </a:solidFill>
              </a:defRPr>
            </a:pPr>
            <a:r>
              <a:t>But we see him who for a little while was made lower than the angels, namely Jesus, crowned with glory and honor because of the suffering of death, so that by the grace of God he might taste death for everyone.</a:t>
            </a:r>
          </a:p>
          <a:p>
            <a:pPr>
              <a:lnSpc>
                <a:spcPct val="90000"/>
              </a:lnSpc>
              <a:defRPr b="1" sz="2800">
                <a:solidFill>
                  <a:srgbClr val="0433FF"/>
                </a:solidFill>
              </a:defRPr>
            </a:pPr>
            <a:r>
              <a:t>-- Hebrews 2:9; ESV</a:t>
            </a:r>
          </a:p>
        </p:txBody>
      </p:sp>
      <p:sp>
        <p:nvSpPr>
          <p:cNvPr id="433" name="Shape 433"/>
          <p:cNvSpPr/>
          <p:nvPr/>
        </p:nvSpPr>
        <p:spPr>
          <a:xfrm>
            <a:off x="1565701" y="6344392"/>
            <a:ext cx="10533797" cy="2140968"/>
          </a:xfrm>
          <a:prstGeom prst="rect">
            <a:avLst/>
          </a:prstGeom>
          <a:solidFill>
            <a:srgbClr val="FFFC79"/>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nSpc>
                <a:spcPct val="90000"/>
              </a:lnSpc>
              <a:defRPr b="1" sz="2800">
                <a:solidFill>
                  <a:srgbClr val="000000"/>
                </a:solidFill>
              </a:defRPr>
            </a:pPr>
            <a:r>
              <a:rPr baseline="31999">
                <a:solidFill>
                  <a:srgbClr val="0433FF"/>
                </a:solidFill>
              </a:rPr>
              <a:t>1</a:t>
            </a:r>
            <a:r>
              <a:t> My little children, I am writing these things to you so that you may not sin. But if anyone does sin, we have an advocate with the Father, Jesus Christ the righteous. </a:t>
            </a:r>
            <a:r>
              <a:rPr baseline="31999">
                <a:solidFill>
                  <a:srgbClr val="0433FF"/>
                </a:solidFill>
              </a:rPr>
              <a:t>2</a:t>
            </a:r>
            <a:r>
              <a:t> He is the propitiation for our sins, and not for ours only but also for the sins of the whole world.</a:t>
            </a:r>
          </a:p>
          <a:p>
            <a:pPr>
              <a:lnSpc>
                <a:spcPct val="90000"/>
              </a:lnSpc>
              <a:defRPr b="1" sz="2800">
                <a:solidFill>
                  <a:srgbClr val="0433FF"/>
                </a:solidFill>
              </a:defRPr>
            </a:pPr>
            <a:r>
              <a:t>-- 1 John 2:1–2; ESV</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15" grpId="1" fill="hold">
                                  <p:stCondLst>
                                    <p:cond delay="0"/>
                                  </p:stCondLst>
                                  <p:iterate type="el" backwards="0">
                                    <p:tmAbs val="0"/>
                                  </p:iterate>
                                  <p:childTnLst>
                                    <p:set>
                                      <p:cBhvr>
                                        <p:cTn id="6" fill="hold"/>
                                        <p:tgtEl>
                                          <p:spTgt spid="427"/>
                                        </p:tgtEl>
                                        <p:attrNameLst>
                                          <p:attrName>style.visibility</p:attrName>
                                        </p:attrNameLst>
                                      </p:cBhvr>
                                      <p:to>
                                        <p:strVal val="visible"/>
                                      </p:to>
                                    </p:set>
                                    <p:anim calcmode="lin" valueType="num">
                                      <p:cBhvr>
                                        <p:cTn id="7" dur="1000" fill="hold"/>
                                        <p:tgtEl>
                                          <p:spTgt spid="427"/>
                                        </p:tgtEl>
                                        <p:attrNameLst>
                                          <p:attrName>ppt_w</p:attrName>
                                        </p:attrNameLst>
                                      </p:cBhvr>
                                      <p:tavLst>
                                        <p:tav tm="0">
                                          <p:val>
                                            <p:fltVal val="0"/>
                                          </p:val>
                                        </p:tav>
                                        <p:tav tm="100000">
                                          <p:val>
                                            <p:strVal val="#ppt_w"/>
                                          </p:val>
                                        </p:tav>
                                      </p:tavLst>
                                    </p:anim>
                                    <p:anim calcmode="lin" valueType="num">
                                      <p:cBhvr>
                                        <p:cTn id="8" dur="1000" fill="hold"/>
                                        <p:tgtEl>
                                          <p:spTgt spid="427"/>
                                        </p:tgtEl>
                                        <p:attrNameLst>
                                          <p:attrName>ppt_h</p:attrName>
                                        </p:attrNameLst>
                                      </p:cBhvr>
                                      <p:tavLst>
                                        <p:tav tm="0">
                                          <p:val>
                                            <p:fltVal val="0"/>
                                          </p:val>
                                        </p:tav>
                                        <p:tav tm="100000">
                                          <p:val>
                                            <p:strVal val="#ppt_h"/>
                                          </p:val>
                                        </p:tav>
                                      </p:tavLst>
                                    </p:anim>
                                    <p:anim calcmode="lin" valueType="num">
                                      <p:cBhvr>
                                        <p:cTn id="9" dur="1000" fill="hold"/>
                                        <p:tgtEl>
                                          <p:spTgt spid="42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2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Class="entr" nodeType="afterEffect" presetSubtype="4" presetID="2" grpId="2" fill="hold">
                                  <p:stCondLst>
                                    <p:cond delay="0"/>
                                  </p:stCondLst>
                                  <p:iterate type="el" backwards="0">
                                    <p:tmAbs val="0"/>
                                  </p:iterate>
                                  <p:childTnLst>
                                    <p:set>
                                      <p:cBhvr>
                                        <p:cTn id="13" fill="hold"/>
                                        <p:tgtEl>
                                          <p:spTgt spid="429">
                                            <p:bg/>
                                          </p:spTgt>
                                        </p:tgtEl>
                                        <p:attrNameLst>
                                          <p:attrName>style.visibility</p:attrName>
                                        </p:attrNameLst>
                                      </p:cBhvr>
                                      <p:to>
                                        <p:strVal val="visible"/>
                                      </p:to>
                                    </p:set>
                                    <p:anim calcmode="lin" valueType="num">
                                      <p:cBhvr>
                                        <p:cTn id="14" dur="1500" fill="hold"/>
                                        <p:tgtEl>
                                          <p:spTgt spid="429">
                                            <p:bg/>
                                          </p:spTgt>
                                        </p:tgtEl>
                                        <p:attrNameLst>
                                          <p:attrName>ppt_x</p:attrName>
                                        </p:attrNameLst>
                                      </p:cBhvr>
                                      <p:tavLst>
                                        <p:tav tm="0">
                                          <p:val>
                                            <p:strVal val="#ppt_x"/>
                                          </p:val>
                                        </p:tav>
                                        <p:tav tm="100000">
                                          <p:val>
                                            <p:strVal val="#ppt_x"/>
                                          </p:val>
                                        </p:tav>
                                      </p:tavLst>
                                    </p:anim>
                                    <p:anim calcmode="lin" valueType="num">
                                      <p:cBhvr>
                                        <p:cTn id="15" dur="1500" fill="hold"/>
                                        <p:tgtEl>
                                          <p:spTgt spid="429">
                                            <p:bg/>
                                          </p:spTgt>
                                        </p:tgtEl>
                                        <p:attrNameLst>
                                          <p:attrName>ppt_y</p:attrName>
                                        </p:attrNameLst>
                                      </p:cBhvr>
                                      <p:tavLst>
                                        <p:tav tm="0">
                                          <p:val>
                                            <p:strVal val="1+#ppt_h/2"/>
                                          </p:val>
                                        </p:tav>
                                        <p:tav tm="100000">
                                          <p:val>
                                            <p:strVal val="#ppt_y"/>
                                          </p:val>
                                        </p:tav>
                                      </p:tavLst>
                                    </p:anim>
                                  </p:childTnLst>
                                </p:cTn>
                              </p:par>
                              <p:par>
                                <p:cTn id="16" presetClass="entr" nodeType="withEffect" presetSubtype="4" presetID="2" grpId="2" fill="hold">
                                  <p:stCondLst>
                                    <p:cond delay="0"/>
                                  </p:stCondLst>
                                  <p:iterate type="el" backwards="0">
                                    <p:tmAbs val="0"/>
                                  </p:iterate>
                                  <p:childTnLst>
                                    <p:set>
                                      <p:cBhvr>
                                        <p:cTn id="17" fill="hold"/>
                                        <p:tgtEl>
                                          <p:spTgt spid="429">
                                            <p:txEl>
                                              <p:pRg st="0" end="0"/>
                                            </p:txEl>
                                          </p:spTgt>
                                        </p:tgtEl>
                                        <p:attrNameLst>
                                          <p:attrName>style.visibility</p:attrName>
                                        </p:attrNameLst>
                                      </p:cBhvr>
                                      <p:to>
                                        <p:strVal val="visible"/>
                                      </p:to>
                                    </p:set>
                                    <p:anim calcmode="lin" valueType="num">
                                      <p:cBhvr>
                                        <p:cTn id="18" dur="1500" fill="hold"/>
                                        <p:tgtEl>
                                          <p:spTgt spid="429">
                                            <p:txEl>
                                              <p:pRg st="0" end="0"/>
                                            </p:txEl>
                                          </p:spTgt>
                                        </p:tgtEl>
                                        <p:attrNameLst>
                                          <p:attrName>ppt_x</p:attrName>
                                        </p:attrNameLst>
                                      </p:cBhvr>
                                      <p:tavLst>
                                        <p:tav tm="0">
                                          <p:val>
                                            <p:strVal val="#ppt_x"/>
                                          </p:val>
                                        </p:tav>
                                        <p:tav tm="100000">
                                          <p:val>
                                            <p:strVal val="#ppt_x"/>
                                          </p:val>
                                        </p:tav>
                                      </p:tavLst>
                                    </p:anim>
                                    <p:anim calcmode="lin" valueType="num">
                                      <p:cBhvr>
                                        <p:cTn id="19" dur="1500" fill="hold"/>
                                        <p:tgtEl>
                                          <p:spTgt spid="429">
                                            <p:txEl>
                                              <p:pRg st="0" end="0"/>
                                            </p:txEl>
                                          </p:spTgt>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Class="entr" nodeType="afterEffect" presetSubtype="8" presetID="22" grpId="3" fill="hold">
                                  <p:stCondLst>
                                    <p:cond delay="0"/>
                                  </p:stCondLst>
                                  <p:iterate type="el" backwards="0">
                                    <p:tmAbs val="0"/>
                                  </p:iterate>
                                  <p:childTnLst>
                                    <p:set>
                                      <p:cBhvr>
                                        <p:cTn id="22" fill="hold"/>
                                        <p:tgtEl>
                                          <p:spTgt spid="430"/>
                                        </p:tgtEl>
                                        <p:attrNameLst>
                                          <p:attrName>style.visibility</p:attrName>
                                        </p:attrNameLst>
                                      </p:cBhvr>
                                      <p:to>
                                        <p:strVal val="visible"/>
                                      </p:to>
                                    </p:set>
                                    <p:animEffect filter="wipe(left)" transition="in">
                                      <p:cBhvr>
                                        <p:cTn id="23" dur="2000"/>
                                        <p:tgtEl>
                                          <p:spTgt spid="430"/>
                                        </p:tgtEl>
                                      </p:cBhvr>
                                    </p:animEffect>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8" presetID="22" grpId="4" fill="hold">
                                  <p:stCondLst>
                                    <p:cond delay="0"/>
                                  </p:stCondLst>
                                  <p:iterate type="el" backwards="0">
                                    <p:tmAbs val="0"/>
                                  </p:iterate>
                                  <p:childTnLst>
                                    <p:set>
                                      <p:cBhvr>
                                        <p:cTn id="27" fill="hold"/>
                                        <p:tgtEl>
                                          <p:spTgt spid="432"/>
                                        </p:tgtEl>
                                        <p:attrNameLst>
                                          <p:attrName>style.visibility</p:attrName>
                                        </p:attrNameLst>
                                      </p:cBhvr>
                                      <p:to>
                                        <p:strVal val="visible"/>
                                      </p:to>
                                    </p:set>
                                    <p:animEffect filter="wipe(left)" transition="in">
                                      <p:cBhvr>
                                        <p:cTn id="28" dur="2000"/>
                                        <p:tgtEl>
                                          <p:spTgt spid="432"/>
                                        </p:tgtEl>
                                      </p:cBhvr>
                                    </p:animEffect>
                                  </p:childTnLst>
                                </p:cTn>
                              </p:par>
                            </p:childTnLst>
                          </p:cTn>
                        </p:par>
                      </p:childTnLst>
                    </p:cTn>
                  </p:par>
                  <p:par>
                    <p:cTn id="29" fill="hold">
                      <p:stCondLst>
                        <p:cond delay="indefinite"/>
                      </p:stCondLst>
                      <p:childTnLst>
                        <p:par>
                          <p:cTn id="30" fill="hold">
                            <p:stCondLst>
                              <p:cond delay="0"/>
                            </p:stCondLst>
                            <p:childTnLst>
                              <p:par>
                                <p:cTn id="31" presetClass="exit" nodeType="clickEffect" presetID="9" grpId="5" fill="hold">
                                  <p:stCondLst>
                                    <p:cond delay="0"/>
                                  </p:stCondLst>
                                  <p:iterate type="el" backwards="0">
                                    <p:tmAbs val="0"/>
                                  </p:iterate>
                                  <p:childTnLst>
                                    <p:animEffect filter="dissolve" transition="out">
                                      <p:cBhvr>
                                        <p:cTn id="32" dur="2500" fill="hold"/>
                                        <p:tgtEl>
                                          <p:spTgt spid="432"/>
                                        </p:tgtEl>
                                      </p:cBhvr>
                                    </p:animEffect>
                                    <p:set>
                                      <p:cBhvr>
                                        <p:cTn id="33" fill="hold">
                                          <p:stCondLst>
                                            <p:cond delay="2499"/>
                                          </p:stCondLst>
                                        </p:cTn>
                                        <p:tgtEl>
                                          <p:spTgt spid="432"/>
                                        </p:tgtEl>
                                        <p:attrNameLst>
                                          <p:attrName>style.visibility</p:attrName>
                                        </p:attrNameLst>
                                      </p:cBhvr>
                                      <p:to>
                                        <p:strVal val="hidden"/>
                                      </p:to>
                                    </p:set>
                                  </p:childTnLst>
                                </p:cTn>
                              </p:par>
                            </p:childTnLst>
                          </p:cTn>
                        </p:par>
                        <p:par>
                          <p:cTn id="34" fill="hold">
                            <p:stCondLst>
                              <p:cond delay="2500"/>
                            </p:stCondLst>
                            <p:childTnLst>
                              <p:par>
                                <p:cTn id="35" presetClass="entr" nodeType="afterEffect" presetSubtype="8" presetID="22" grpId="6" fill="hold">
                                  <p:stCondLst>
                                    <p:cond delay="0"/>
                                  </p:stCondLst>
                                  <p:iterate type="el" backwards="0">
                                    <p:tmAbs val="0"/>
                                  </p:iterate>
                                  <p:childTnLst>
                                    <p:set>
                                      <p:cBhvr>
                                        <p:cTn id="36" fill="hold"/>
                                        <p:tgtEl>
                                          <p:spTgt spid="433"/>
                                        </p:tgtEl>
                                        <p:attrNameLst>
                                          <p:attrName>style.visibility</p:attrName>
                                        </p:attrNameLst>
                                      </p:cBhvr>
                                      <p:to>
                                        <p:strVal val="visible"/>
                                      </p:to>
                                    </p:set>
                                    <p:animEffect filter="wipe(left)" transition="in">
                                      <p:cBhvr>
                                        <p:cTn id="37" dur="2000"/>
                                        <p:tgtEl>
                                          <p:spTgt spid="4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33" grpId="6"/>
      <p:bldP build="whole" bldLvl="1" animBg="1" rev="0" advAuto="0" spid="427" grpId="1"/>
      <p:bldP build="whole" bldLvl="1" animBg="1" rev="0" advAuto="0" spid="430" grpId="3"/>
      <p:bldP build="p" bldLvl="5" animBg="1" rev="0" advAuto="0" spid="429" grpId="2"/>
      <p:bldP build="whole" bldLvl="1" animBg="1" rev="0" advAuto="0" spid="432" grpId="4"/>
      <p:bldP build="whole" bldLvl="1" animBg="1" rev="0" advAuto="0" spid="432" grpId="5"/>
    </p:bldLst>
  </p:timing>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5" name="Shape 435"/>
          <p:cNvSpPr/>
          <p:nvPr>
            <p:ph type="title"/>
          </p:nvPr>
        </p:nvSpPr>
        <p:spPr>
          <a:xfrm>
            <a:off x="1955800" y="1117600"/>
            <a:ext cx="9753600" cy="1109465"/>
          </a:xfrm>
          <a:prstGeom prst="rect">
            <a:avLst/>
          </a:prstGeom>
        </p:spPr>
        <p:txBody>
          <a:bodyPr>
            <a:noAutofit/>
          </a:bodyPr>
          <a:lstStyle>
            <a:lvl1pPr>
              <a:tabLst>
                <a:tab pos="1485900" algn="l"/>
              </a:tabLst>
              <a:defRPr sz="4400"/>
            </a:lvl1pPr>
          </a:lstStyle>
          <a:p>
            <a:pPr/>
            <a:r>
              <a:t>Observations</a:t>
            </a:r>
          </a:p>
        </p:txBody>
      </p:sp>
      <p:sp>
        <p:nvSpPr>
          <p:cNvPr id="436" name="Shape 436"/>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37" name="Shape 437"/>
          <p:cNvSpPr/>
          <p:nvPr/>
        </p:nvSpPr>
        <p:spPr>
          <a:xfrm>
            <a:off x="1525346" y="2514592"/>
            <a:ext cx="4977055" cy="712838"/>
          </a:xfrm>
          <a:prstGeom prst="rect">
            <a:avLst/>
          </a:prstGeom>
          <a:solidFill>
            <a:srgbClr val="942193"/>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marL="457199" indent="-457199" algn="l">
              <a:spcBef>
                <a:spcPts val="1600"/>
              </a:spcBef>
              <a:buClr>
                <a:srgbClr val="FF2600"/>
              </a:buClr>
              <a:buSzPct val="100000"/>
              <a:buChar char="•"/>
              <a:defRPr b="1">
                <a:solidFill>
                  <a:srgbClr val="FFFFFF"/>
                </a:solidFill>
              </a:defRPr>
            </a:lvl1pPr>
          </a:lstStyle>
          <a:p>
            <a:pPr/>
            <a:r>
              <a:t>The scope of the sacrifice</a:t>
            </a:r>
          </a:p>
        </p:txBody>
      </p:sp>
      <p:sp>
        <p:nvSpPr>
          <p:cNvPr id="438" name="Shape 438"/>
          <p:cNvSpPr/>
          <p:nvPr/>
        </p:nvSpPr>
        <p:spPr>
          <a:xfrm>
            <a:off x="1525346" y="3556000"/>
            <a:ext cx="8299847" cy="712838"/>
          </a:xfrm>
          <a:prstGeom prst="rect">
            <a:avLst/>
          </a:prstGeom>
          <a:solidFill>
            <a:srgbClr val="942193"/>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marL="457199" indent="-457199" algn="l">
              <a:spcBef>
                <a:spcPts val="1600"/>
              </a:spcBef>
              <a:buClr>
                <a:srgbClr val="FF2600"/>
              </a:buClr>
              <a:buSzPct val="100000"/>
              <a:buChar char="•"/>
              <a:defRPr b="1">
                <a:solidFill>
                  <a:srgbClr val="FFFFFF"/>
                </a:solidFill>
              </a:defRPr>
            </a:lvl1pPr>
          </a:lstStyle>
          <a:p>
            <a:pPr/>
            <a:r>
              <a:t>Provision versus application of the atonement</a:t>
            </a:r>
          </a:p>
        </p:txBody>
      </p:sp>
      <p:sp>
        <p:nvSpPr>
          <p:cNvPr id="439" name="Shape 439"/>
          <p:cNvSpPr/>
          <p:nvPr/>
        </p:nvSpPr>
        <p:spPr>
          <a:xfrm>
            <a:off x="943108" y="330200"/>
            <a:ext cx="5265670" cy="609601"/>
          </a:xfrm>
          <a:prstGeom prst="rect">
            <a:avLst/>
          </a:prstGeom>
          <a:solidFill>
            <a:srgbClr val="73FDFF"/>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i="1" sz="3300">
                <a:solidFill>
                  <a:srgbClr val="000000"/>
                </a:solidFill>
                <a:latin typeface="Helvetica"/>
                <a:ea typeface="Helvetica"/>
                <a:cs typeface="Helvetica"/>
                <a:sym typeface="Helvetica"/>
              </a:defRPr>
            </a:lvl1pPr>
          </a:lstStyle>
          <a:p>
            <a:pPr/>
            <a:r>
              <a:t>Limited Atonement</a:t>
            </a:r>
          </a:p>
        </p:txBody>
      </p:sp>
      <p:sp>
        <p:nvSpPr>
          <p:cNvPr id="440" name="Shape 440"/>
          <p:cNvSpPr/>
          <p:nvPr/>
        </p:nvSpPr>
        <p:spPr>
          <a:xfrm>
            <a:off x="1525346" y="4612676"/>
            <a:ext cx="8299847" cy="712838"/>
          </a:xfrm>
          <a:prstGeom prst="rect">
            <a:avLst/>
          </a:prstGeom>
          <a:solidFill>
            <a:srgbClr val="942193"/>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marL="457199" indent="-457199" algn="l">
              <a:spcBef>
                <a:spcPts val="1600"/>
              </a:spcBef>
              <a:buClr>
                <a:srgbClr val="FF2600"/>
              </a:buClr>
              <a:buSzPct val="100000"/>
              <a:buChar char="•"/>
              <a:defRPr b="1">
                <a:solidFill>
                  <a:srgbClr val="FFFFFF"/>
                </a:solidFill>
              </a:defRPr>
            </a:lvl1pPr>
          </a:lstStyle>
          <a:p>
            <a:pPr/>
            <a:r>
              <a:t>Death of Jesus “wasted” on the non-elect?</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438">
                                            <p:bg/>
                                          </p:spTgt>
                                        </p:tgtEl>
                                        <p:attrNameLst>
                                          <p:attrName>style.visibility</p:attrName>
                                        </p:attrNameLst>
                                      </p:cBhvr>
                                      <p:to>
                                        <p:strVal val="visible"/>
                                      </p:to>
                                    </p:set>
                                    <p:anim calcmode="lin" valueType="num">
                                      <p:cBhvr>
                                        <p:cTn id="7" dur="2000" fill="hold"/>
                                        <p:tgtEl>
                                          <p:spTgt spid="438">
                                            <p:bg/>
                                          </p:spTgt>
                                        </p:tgtEl>
                                        <p:attrNameLst>
                                          <p:attrName>ppt_x</p:attrName>
                                        </p:attrNameLst>
                                      </p:cBhvr>
                                      <p:tavLst>
                                        <p:tav tm="0">
                                          <p:val>
                                            <p:strVal val="#ppt_x"/>
                                          </p:val>
                                        </p:tav>
                                        <p:tav tm="100000">
                                          <p:val>
                                            <p:strVal val="#ppt_x"/>
                                          </p:val>
                                        </p:tav>
                                      </p:tavLst>
                                    </p:anim>
                                    <p:anim calcmode="lin" valueType="num">
                                      <p:cBhvr>
                                        <p:cTn id="8" dur="2000" fill="hold"/>
                                        <p:tgtEl>
                                          <p:spTgt spid="438">
                                            <p:bg/>
                                          </p:spTgt>
                                        </p:tgtEl>
                                        <p:attrNameLst>
                                          <p:attrName>ppt_y</p:attrName>
                                        </p:attrNameLst>
                                      </p:cBhvr>
                                      <p:tavLst>
                                        <p:tav tm="0">
                                          <p:val>
                                            <p:strVal val="1+#ppt_h/2"/>
                                          </p:val>
                                        </p:tav>
                                        <p:tav tm="100000">
                                          <p:val>
                                            <p:strVal val="#ppt_y"/>
                                          </p:val>
                                        </p:tav>
                                      </p:tavLst>
                                    </p:anim>
                                  </p:childTnLst>
                                </p:cTn>
                              </p:par>
                              <p:par>
                                <p:cTn id="9" presetClass="entr" nodeType="withEffect" presetSubtype="4" presetID="2" grpId="1" fill="hold">
                                  <p:stCondLst>
                                    <p:cond delay="0"/>
                                  </p:stCondLst>
                                  <p:iterate type="el" backwards="0">
                                    <p:tmAbs val="0"/>
                                  </p:iterate>
                                  <p:childTnLst>
                                    <p:set>
                                      <p:cBhvr>
                                        <p:cTn id="10" fill="hold"/>
                                        <p:tgtEl>
                                          <p:spTgt spid="438">
                                            <p:txEl>
                                              <p:pRg st="0" end="0"/>
                                            </p:txEl>
                                          </p:spTgt>
                                        </p:tgtEl>
                                        <p:attrNameLst>
                                          <p:attrName>style.visibility</p:attrName>
                                        </p:attrNameLst>
                                      </p:cBhvr>
                                      <p:to>
                                        <p:strVal val="visible"/>
                                      </p:to>
                                    </p:set>
                                    <p:anim calcmode="lin" valueType="num">
                                      <p:cBhvr>
                                        <p:cTn id="11" dur="2000" fill="hold"/>
                                        <p:tgtEl>
                                          <p:spTgt spid="438">
                                            <p:txEl>
                                              <p:pRg st="0" end="0"/>
                                            </p:txEl>
                                          </p:spTgt>
                                        </p:tgtEl>
                                        <p:attrNameLst>
                                          <p:attrName>ppt_x</p:attrName>
                                        </p:attrNameLst>
                                      </p:cBhvr>
                                      <p:tavLst>
                                        <p:tav tm="0">
                                          <p:val>
                                            <p:strVal val="#ppt_x"/>
                                          </p:val>
                                        </p:tav>
                                        <p:tav tm="100000">
                                          <p:val>
                                            <p:strVal val="#ppt_x"/>
                                          </p:val>
                                        </p:tav>
                                      </p:tavLst>
                                    </p:anim>
                                    <p:anim calcmode="lin" valueType="num">
                                      <p:cBhvr>
                                        <p:cTn id="12" dur="2000" fill="hold"/>
                                        <p:tgtEl>
                                          <p:spTgt spid="43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4" presetID="2" grpId="2" fill="hold">
                                  <p:stCondLst>
                                    <p:cond delay="0"/>
                                  </p:stCondLst>
                                  <p:iterate type="el" backwards="0">
                                    <p:tmAbs val="0"/>
                                  </p:iterate>
                                  <p:childTnLst>
                                    <p:set>
                                      <p:cBhvr>
                                        <p:cTn id="16" fill="hold"/>
                                        <p:tgtEl>
                                          <p:spTgt spid="440">
                                            <p:bg/>
                                          </p:spTgt>
                                        </p:tgtEl>
                                        <p:attrNameLst>
                                          <p:attrName>style.visibility</p:attrName>
                                        </p:attrNameLst>
                                      </p:cBhvr>
                                      <p:to>
                                        <p:strVal val="visible"/>
                                      </p:to>
                                    </p:set>
                                    <p:anim calcmode="lin" valueType="num">
                                      <p:cBhvr>
                                        <p:cTn id="17" dur="2000" fill="hold"/>
                                        <p:tgtEl>
                                          <p:spTgt spid="440">
                                            <p:bg/>
                                          </p:spTgt>
                                        </p:tgtEl>
                                        <p:attrNameLst>
                                          <p:attrName>ppt_x</p:attrName>
                                        </p:attrNameLst>
                                      </p:cBhvr>
                                      <p:tavLst>
                                        <p:tav tm="0">
                                          <p:val>
                                            <p:strVal val="#ppt_x"/>
                                          </p:val>
                                        </p:tav>
                                        <p:tav tm="100000">
                                          <p:val>
                                            <p:strVal val="#ppt_x"/>
                                          </p:val>
                                        </p:tav>
                                      </p:tavLst>
                                    </p:anim>
                                    <p:anim calcmode="lin" valueType="num">
                                      <p:cBhvr>
                                        <p:cTn id="18" dur="2000" fill="hold"/>
                                        <p:tgtEl>
                                          <p:spTgt spid="440">
                                            <p:bg/>
                                          </p:spTgt>
                                        </p:tgtEl>
                                        <p:attrNameLst>
                                          <p:attrName>ppt_y</p:attrName>
                                        </p:attrNameLst>
                                      </p:cBhvr>
                                      <p:tavLst>
                                        <p:tav tm="0">
                                          <p:val>
                                            <p:strVal val="1+#ppt_h/2"/>
                                          </p:val>
                                        </p:tav>
                                        <p:tav tm="100000">
                                          <p:val>
                                            <p:strVal val="#ppt_y"/>
                                          </p:val>
                                        </p:tav>
                                      </p:tavLst>
                                    </p:anim>
                                  </p:childTnLst>
                                </p:cTn>
                              </p:par>
                              <p:par>
                                <p:cTn id="19" presetClass="entr" nodeType="withEffect" presetSubtype="4" presetID="2" grpId="2" fill="hold">
                                  <p:stCondLst>
                                    <p:cond delay="0"/>
                                  </p:stCondLst>
                                  <p:iterate type="el" backwards="0">
                                    <p:tmAbs val="0"/>
                                  </p:iterate>
                                  <p:childTnLst>
                                    <p:set>
                                      <p:cBhvr>
                                        <p:cTn id="20" fill="hold"/>
                                        <p:tgtEl>
                                          <p:spTgt spid="440">
                                            <p:txEl>
                                              <p:pRg st="0" end="0"/>
                                            </p:txEl>
                                          </p:spTgt>
                                        </p:tgtEl>
                                        <p:attrNameLst>
                                          <p:attrName>style.visibility</p:attrName>
                                        </p:attrNameLst>
                                      </p:cBhvr>
                                      <p:to>
                                        <p:strVal val="visible"/>
                                      </p:to>
                                    </p:set>
                                    <p:anim calcmode="lin" valueType="num">
                                      <p:cBhvr>
                                        <p:cTn id="21" dur="2000" fill="hold"/>
                                        <p:tgtEl>
                                          <p:spTgt spid="440">
                                            <p:txEl>
                                              <p:pRg st="0" end="0"/>
                                            </p:txEl>
                                          </p:spTgt>
                                        </p:tgtEl>
                                        <p:attrNameLst>
                                          <p:attrName>ppt_x</p:attrName>
                                        </p:attrNameLst>
                                      </p:cBhvr>
                                      <p:tavLst>
                                        <p:tav tm="0">
                                          <p:val>
                                            <p:strVal val="#ppt_x"/>
                                          </p:val>
                                        </p:tav>
                                        <p:tav tm="100000">
                                          <p:val>
                                            <p:strVal val="#ppt_x"/>
                                          </p:val>
                                        </p:tav>
                                      </p:tavLst>
                                    </p:anim>
                                    <p:anim calcmode="lin" valueType="num">
                                      <p:cBhvr>
                                        <p:cTn id="22" dur="2000" fill="hold"/>
                                        <p:tgtEl>
                                          <p:spTgt spid="44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40" grpId="2"/>
      <p:bldP build="p" bldLvl="5" animBg="1" rev="0" advAuto="0" spid="438" grpId="1"/>
    </p:bldLst>
  </p:timing>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2" name="Shape 442"/>
          <p:cNvSpPr/>
          <p:nvPr>
            <p:ph type="body" idx="13"/>
          </p:nvPr>
        </p:nvSpPr>
        <p:spPr>
          <a:xfrm>
            <a:off x="1460931" y="8720435"/>
            <a:ext cx="10464801" cy="533401"/>
          </a:xfrm>
          <a:prstGeom prst="rect">
            <a:avLst/>
          </a:prstGeom>
        </p:spPr>
        <p:txBody>
          <a:bodyPr/>
          <a:lstStyle/>
          <a:p>
            <a:pPr>
              <a:defRPr>
                <a:effectLst/>
              </a:defRPr>
            </a:pPr>
            <a:r>
              <a:t>—The Philadelphia Confession of Faith, Chapter 10, #1-2</a:t>
            </a:r>
          </a:p>
        </p:txBody>
      </p:sp>
      <p:sp>
        <p:nvSpPr>
          <p:cNvPr id="443" name="Shape 443"/>
          <p:cNvSpPr/>
          <p:nvPr>
            <p:ph type="body" idx="14"/>
          </p:nvPr>
        </p:nvSpPr>
        <p:spPr>
          <a:xfrm>
            <a:off x="1092199" y="1176961"/>
            <a:ext cx="11316564" cy="7306313"/>
          </a:xfrm>
          <a:prstGeom prst="rect">
            <a:avLst/>
          </a:prstGeom>
        </p:spPr>
        <p:txBody>
          <a:bodyPr/>
          <a:lstStyle/>
          <a:p>
            <a:pPr>
              <a:defRPr sz="2800"/>
            </a:pPr>
            <a:r>
              <a:t>Those whom God hath predestinated unto life, he is pleased in his appointed, and accepted time, effectually to call, by his Word and Spirit, out of that state of sin and death in which they are by nature, to grace and salvation by Jesus Christ; enlightening their minds spiritually and savingly to understand the things of God; taking away their heart of stone, and giving unto them a heart of flesh; renewing their wills, and by his almighty power determining them to that which is good, and effectually drawing them to Jesus Christ; yet so as they come most freely, being made willing by his grace.</a:t>
            </a:r>
          </a:p>
          <a:p>
            <a:pPr>
              <a:defRPr sz="2800"/>
            </a:pPr>
            <a:r>
              <a:t>This effectual call is of God’s free and special grace alone, not from anything at all foreseen in man, nor from any power or agency in the creature, being wholly passive therein, being dead in sins and trespasses, </a:t>
            </a:r>
            <a:r>
              <a:t>until being quickened and renewed by the Holy Spirit; he is thereby enabled to answer this call</a:t>
            </a:r>
            <a:r>
              <a:t>, and to embrace the grace offered and conveyed in it, and that by no less power than that which raised up Christ from the dead.</a:t>
            </a:r>
          </a:p>
        </p:txBody>
      </p:sp>
      <p:sp>
        <p:nvSpPr>
          <p:cNvPr id="444" name="Shape 444"/>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45" name="Shape 445"/>
          <p:cNvSpPr/>
          <p:nvPr/>
        </p:nvSpPr>
        <p:spPr>
          <a:xfrm>
            <a:off x="943108" y="330200"/>
            <a:ext cx="5265670" cy="609601"/>
          </a:xfrm>
          <a:prstGeom prst="rect">
            <a:avLst/>
          </a:prstGeom>
          <a:solidFill>
            <a:srgbClr val="FFD479"/>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i="1" sz="3300">
                <a:solidFill>
                  <a:srgbClr val="000000"/>
                </a:solidFill>
                <a:latin typeface="Helvetica"/>
                <a:ea typeface="Helvetica"/>
                <a:cs typeface="Helvetica"/>
                <a:sym typeface="Helvetica"/>
              </a:defRPr>
            </a:lvl1pPr>
          </a:lstStyle>
          <a:p>
            <a:pPr/>
            <a:r>
              <a:t>Irresistible Grace</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 grpId="1" fill="hold">
                                  <p:stCondLst>
                                    <p:cond delay="0"/>
                                  </p:stCondLst>
                                  <p:iterate type="el" backwards="0">
                                    <p:tmAbs val="0"/>
                                  </p:iterate>
                                  <p:childTnLst>
                                    <p:set>
                                      <p:cBhvr>
                                        <p:cTn id="6" fill="hold"/>
                                        <p:tgtEl>
                                          <p:spTgt spid="445"/>
                                        </p:tgtEl>
                                        <p:attrNameLst>
                                          <p:attrName>style.visibility</p:attrName>
                                        </p:attrNameLst>
                                      </p:cBhvr>
                                      <p:to>
                                        <p:strVal val="visible"/>
                                      </p:to>
                                    </p:set>
                                    <p:anim calcmode="lin" valueType="num">
                                      <p:cBhvr>
                                        <p:cTn id="7" dur="1000" fill="hold"/>
                                        <p:tgtEl>
                                          <p:spTgt spid="445"/>
                                        </p:tgtEl>
                                        <p:attrNameLst>
                                          <p:attrName>ppt_x</p:attrName>
                                        </p:attrNameLst>
                                      </p:cBhvr>
                                      <p:tavLst>
                                        <p:tav tm="0">
                                          <p:val>
                                            <p:strVal val="#ppt_x"/>
                                          </p:val>
                                        </p:tav>
                                        <p:tav tm="100000">
                                          <p:val>
                                            <p:strVal val="#ppt_x"/>
                                          </p:val>
                                        </p:tav>
                                      </p:tavLst>
                                    </p:anim>
                                    <p:anim calcmode="lin" valueType="num">
                                      <p:cBhvr>
                                        <p:cTn id="8" dur="1000" fill="hold"/>
                                        <p:tgtEl>
                                          <p:spTgt spid="445"/>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Class="entr" nodeType="afterEffect" presetSubtype="1" presetID="22" grpId="2" fill="hold">
                                  <p:stCondLst>
                                    <p:cond delay="0"/>
                                  </p:stCondLst>
                                  <p:iterate type="el" backwards="0">
                                    <p:tmAbs val="0"/>
                                  </p:iterate>
                                  <p:childTnLst>
                                    <p:set>
                                      <p:cBhvr>
                                        <p:cTn id="11" fill="hold"/>
                                        <p:tgtEl>
                                          <p:spTgt spid="443"/>
                                        </p:tgtEl>
                                        <p:attrNameLst>
                                          <p:attrName>style.visibility</p:attrName>
                                        </p:attrNameLst>
                                      </p:cBhvr>
                                      <p:to>
                                        <p:strVal val="visible"/>
                                      </p:to>
                                    </p:set>
                                    <p:animEffect filter="wipe(up)" transition="in">
                                      <p:cBhvr>
                                        <p:cTn id="12" dur="2000"/>
                                        <p:tgtEl>
                                          <p:spTgt spid="443"/>
                                        </p:tgtEl>
                                      </p:cBhvr>
                                    </p:animEffect>
                                  </p:childTnLst>
                                </p:cTn>
                              </p:par>
                            </p:childTnLst>
                          </p:cTn>
                        </p:par>
                        <p:par>
                          <p:cTn id="13" fill="hold">
                            <p:stCondLst>
                              <p:cond delay="3000"/>
                            </p:stCondLst>
                            <p:childTnLst>
                              <p:par>
                                <p:cTn id="14" presetClass="entr" nodeType="afterEffect" presetID="10" grpId="3" fill="hold">
                                  <p:stCondLst>
                                    <p:cond delay="0"/>
                                  </p:stCondLst>
                                  <p:iterate type="el" backwards="0">
                                    <p:tmAbs val="0"/>
                                  </p:iterate>
                                  <p:childTnLst>
                                    <p:set>
                                      <p:cBhvr>
                                        <p:cTn id="15" fill="hold"/>
                                        <p:tgtEl>
                                          <p:spTgt spid="442"/>
                                        </p:tgtEl>
                                        <p:attrNameLst>
                                          <p:attrName>style.visibility</p:attrName>
                                        </p:attrNameLst>
                                      </p:cBhvr>
                                      <p:to>
                                        <p:strVal val="visible"/>
                                      </p:to>
                                    </p:set>
                                    <p:animEffect filter="fade" transition="in">
                                      <p:cBhvr>
                                        <p:cTn id="16" dur="1000"/>
                                        <p:tgtEl>
                                          <p:spTgt spid="4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43" grpId="2"/>
      <p:bldP build="whole" bldLvl="1" animBg="1" rev="0" advAuto="0" spid="442" grpId="3"/>
      <p:bldP build="whole" bldLvl="1" animBg="1" rev="0" advAuto="0" spid="445" grpId="1"/>
    </p:bldLst>
  </p:timing>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7" name="Shape 447"/>
          <p:cNvSpPr/>
          <p:nvPr>
            <p:ph type="body" idx="13"/>
          </p:nvPr>
        </p:nvSpPr>
        <p:spPr>
          <a:xfrm>
            <a:off x="1460931" y="8720435"/>
            <a:ext cx="10464801" cy="533401"/>
          </a:xfrm>
          <a:prstGeom prst="rect">
            <a:avLst/>
          </a:prstGeom>
        </p:spPr>
        <p:txBody>
          <a:bodyPr/>
          <a:lstStyle/>
          <a:p>
            <a:pPr>
              <a:defRPr>
                <a:effectLst/>
              </a:defRPr>
            </a:pPr>
            <a:r>
              <a:t>—Spencer</a:t>
            </a:r>
          </a:p>
        </p:txBody>
      </p:sp>
      <p:sp>
        <p:nvSpPr>
          <p:cNvPr id="448" name="Shape 448"/>
          <p:cNvSpPr/>
          <p:nvPr>
            <p:ph type="body" idx="14"/>
          </p:nvPr>
        </p:nvSpPr>
        <p:spPr>
          <a:xfrm>
            <a:off x="1778430" y="2168513"/>
            <a:ext cx="9829803" cy="4256409"/>
          </a:xfrm>
          <a:prstGeom prst="rect">
            <a:avLst/>
          </a:prstGeom>
        </p:spPr>
        <p:txBody>
          <a:bodyPr/>
          <a:lstStyle>
            <a:lvl1pPr>
              <a:defRPr sz="3400"/>
            </a:lvl1pPr>
          </a:lstStyle>
          <a:p>
            <a:pPr/>
            <a:r>
              <a:t>“Since the living human spirit which is 'born of God' finds the Living God wholly irresistible, just as a dead human spirit finds the god of the dead (Satan) wholly irresistible, the Lord ‘quickens’ (‘makes alive’) all whom He chose in Christ Jesus before the foundation of the world. It is the gift of the New Nature which makes us find Jesus Christ absolutely ‘irresistible.’”</a:t>
            </a:r>
          </a:p>
        </p:txBody>
      </p:sp>
      <p:sp>
        <p:nvSpPr>
          <p:cNvPr id="449" name="Shape 449"/>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50" name="Shape 450"/>
          <p:cNvSpPr/>
          <p:nvPr/>
        </p:nvSpPr>
        <p:spPr>
          <a:xfrm>
            <a:off x="943108" y="330200"/>
            <a:ext cx="5265670" cy="609601"/>
          </a:xfrm>
          <a:prstGeom prst="rect">
            <a:avLst/>
          </a:prstGeom>
          <a:solidFill>
            <a:srgbClr val="FFD479"/>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i="1" sz="3300">
                <a:solidFill>
                  <a:srgbClr val="000000"/>
                </a:solidFill>
                <a:latin typeface="Helvetica"/>
                <a:ea typeface="Helvetica"/>
                <a:cs typeface="Helvetica"/>
                <a:sym typeface="Helvetica"/>
              </a:defRPr>
            </a:lvl1pPr>
          </a:lstStyle>
          <a:p>
            <a:pPr/>
            <a:r>
              <a:t>Irresistible Grace</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2" grpId="1" fill="hold">
                                  <p:stCondLst>
                                    <p:cond delay="0"/>
                                  </p:stCondLst>
                                  <p:iterate type="el" backwards="0">
                                    <p:tmAbs val="0"/>
                                  </p:iterate>
                                  <p:childTnLst>
                                    <p:set>
                                      <p:cBhvr>
                                        <p:cTn id="6" fill="hold"/>
                                        <p:tgtEl>
                                          <p:spTgt spid="448"/>
                                        </p:tgtEl>
                                        <p:attrNameLst>
                                          <p:attrName>style.visibility</p:attrName>
                                        </p:attrNameLst>
                                      </p:cBhvr>
                                      <p:to>
                                        <p:strVal val="visible"/>
                                      </p:to>
                                    </p:set>
                                    <p:animEffect filter="wipe(up)" transition="in">
                                      <p:cBhvr>
                                        <p:cTn id="7" dur="1500"/>
                                        <p:tgtEl>
                                          <p:spTgt spid="448"/>
                                        </p:tgtEl>
                                      </p:cBhvr>
                                    </p:animEffect>
                                  </p:childTnLst>
                                </p:cTn>
                              </p:par>
                            </p:childTnLst>
                          </p:cTn>
                        </p:par>
                        <p:par>
                          <p:cTn id="8" fill="hold">
                            <p:stCondLst>
                              <p:cond delay="1500"/>
                            </p:stCondLst>
                            <p:childTnLst>
                              <p:par>
                                <p:cTn id="9" presetClass="entr" nodeType="afterEffect" presetID="10" grpId="2" fill="hold">
                                  <p:stCondLst>
                                    <p:cond delay="0"/>
                                  </p:stCondLst>
                                  <p:iterate type="el" backwards="0">
                                    <p:tmAbs val="0"/>
                                  </p:iterate>
                                  <p:childTnLst>
                                    <p:set>
                                      <p:cBhvr>
                                        <p:cTn id="10" fill="hold"/>
                                        <p:tgtEl>
                                          <p:spTgt spid="447"/>
                                        </p:tgtEl>
                                        <p:attrNameLst>
                                          <p:attrName>style.visibility</p:attrName>
                                        </p:attrNameLst>
                                      </p:cBhvr>
                                      <p:to>
                                        <p:strVal val="visible"/>
                                      </p:to>
                                    </p:set>
                                    <p:animEffect filter="fade" transition="in">
                                      <p:cBhvr>
                                        <p:cTn id="11" dur="1000"/>
                                        <p:tgtEl>
                                          <p:spTgt spid="4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48" grpId="1"/>
      <p:bldP build="whole" bldLvl="1" animBg="1" rev="0" advAuto="0" spid="447" grpId="2"/>
    </p:bldLst>
  </p:timing>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2" name="Shape 452"/>
          <p:cNvSpPr/>
          <p:nvPr>
            <p:ph type="title"/>
          </p:nvPr>
        </p:nvSpPr>
        <p:spPr>
          <a:xfrm>
            <a:off x="1955800" y="1117600"/>
            <a:ext cx="9753600" cy="1109465"/>
          </a:xfrm>
          <a:prstGeom prst="rect">
            <a:avLst/>
          </a:prstGeom>
        </p:spPr>
        <p:txBody>
          <a:bodyPr>
            <a:noAutofit/>
          </a:bodyPr>
          <a:lstStyle>
            <a:lvl1pPr>
              <a:tabLst>
                <a:tab pos="1485900" algn="l"/>
              </a:tabLst>
              <a:defRPr sz="5500"/>
            </a:lvl1pPr>
          </a:lstStyle>
          <a:p>
            <a:pPr/>
            <a:r>
              <a:t>Further Summarized</a:t>
            </a:r>
          </a:p>
        </p:txBody>
      </p:sp>
      <p:sp>
        <p:nvSpPr>
          <p:cNvPr id="453" name="Shape 453"/>
          <p:cNvSpPr/>
          <p:nvPr>
            <p:ph type="body" sz="quarter" idx="1"/>
          </p:nvPr>
        </p:nvSpPr>
        <p:spPr>
          <a:xfrm>
            <a:off x="1461846" y="2324100"/>
            <a:ext cx="10637279" cy="653654"/>
          </a:xfrm>
          <a:prstGeom prst="rect">
            <a:avLst/>
          </a:prstGeom>
          <a:ln w="9525">
            <a:round/>
          </a:ln>
        </p:spPr>
        <p:txBody>
          <a:bodyPr/>
          <a:lstStyle>
            <a:lvl1pPr marL="457199" indent="-457199">
              <a:defRPr sz="3000"/>
            </a:lvl1pPr>
          </a:lstStyle>
          <a:p>
            <a:pPr>
              <a:defRPr>
                <a:effectLst/>
              </a:defRPr>
            </a:pPr>
            <a:r>
              <a:t>Spiritual life (regeneration) comes first, then faith.</a:t>
            </a:r>
          </a:p>
        </p:txBody>
      </p:sp>
      <p:sp>
        <p:nvSpPr>
          <p:cNvPr id="454" name="Shape 454"/>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457" name="Group 457"/>
          <p:cNvGrpSpPr/>
          <p:nvPr/>
        </p:nvGrpSpPr>
        <p:grpSpPr>
          <a:xfrm>
            <a:off x="1245946" y="3314556"/>
            <a:ext cx="11069079" cy="1609379"/>
            <a:chOff x="0" y="0"/>
            <a:chExt cx="11069077" cy="1609377"/>
          </a:xfrm>
        </p:grpSpPr>
        <p:sp>
          <p:nvSpPr>
            <p:cNvPr id="456" name="Shape 456"/>
            <p:cNvSpPr/>
            <p:nvPr/>
          </p:nvSpPr>
          <p:spPr>
            <a:xfrm>
              <a:off x="215900" y="139700"/>
              <a:ext cx="10637278" cy="1050578"/>
            </a:xfrm>
            <a:prstGeom prst="rect">
              <a:avLst/>
            </a:prstGeom>
            <a:noFill/>
            <a:ln>
              <a:noFill/>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marL="457199" indent="-457199" algn="l">
                <a:spcBef>
                  <a:spcPts val="800"/>
                </a:spcBef>
                <a:buClr>
                  <a:srgbClr val="FF2600"/>
                </a:buClr>
                <a:buSzPct val="100000"/>
                <a:buChar char="•"/>
                <a:defRPr b="1">
                  <a:solidFill>
                    <a:srgbClr val="000000"/>
                  </a:solidFill>
                </a:defRPr>
              </a:lvl1pPr>
            </a:lstStyle>
            <a:p>
              <a:pPr/>
              <a:r>
                <a:t>If man can reject the invitation of God (who wishes all men to be saved), God is not omnipotent!</a:t>
              </a:r>
            </a:p>
          </p:txBody>
        </p:sp>
        <p:pic>
          <p:nvPicPr>
            <p:cNvPr id="455" name=""/>
            <p:cNvPicPr>
              <a:picLocks noChangeAspect="0"/>
            </p:cNvPicPr>
            <p:nvPr/>
          </p:nvPicPr>
          <p:blipFill>
            <a:blip r:embed="rId2">
              <a:extLst/>
            </a:blip>
            <a:stretch>
              <a:fillRect/>
            </a:stretch>
          </p:blipFill>
          <p:spPr>
            <a:xfrm>
              <a:off x="-1" y="0"/>
              <a:ext cx="11069079" cy="1609378"/>
            </a:xfrm>
            <a:prstGeom prst="rect">
              <a:avLst/>
            </a:prstGeom>
            <a:effectLst/>
          </p:spPr>
        </p:pic>
      </p:grpSp>
      <p:sp>
        <p:nvSpPr>
          <p:cNvPr id="458" name="Shape 458"/>
          <p:cNvSpPr/>
          <p:nvPr/>
        </p:nvSpPr>
        <p:spPr>
          <a:xfrm>
            <a:off x="943108" y="330200"/>
            <a:ext cx="5265670" cy="609601"/>
          </a:xfrm>
          <a:prstGeom prst="rect">
            <a:avLst/>
          </a:prstGeom>
          <a:solidFill>
            <a:srgbClr val="FFD479"/>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i="1" sz="3300">
                <a:solidFill>
                  <a:srgbClr val="000000"/>
                </a:solidFill>
                <a:latin typeface="Helvetica"/>
                <a:ea typeface="Helvetica"/>
                <a:cs typeface="Helvetica"/>
                <a:sym typeface="Helvetica"/>
              </a:defRPr>
            </a:lvl1pPr>
          </a:lstStyle>
          <a:p>
            <a:pPr/>
            <a:r>
              <a:t>Irresistible Grace</a:t>
            </a:r>
          </a:p>
        </p:txBody>
      </p:sp>
      <p:sp>
        <p:nvSpPr>
          <p:cNvPr id="459" name="Shape 459"/>
          <p:cNvSpPr/>
          <p:nvPr/>
        </p:nvSpPr>
        <p:spPr>
          <a:xfrm>
            <a:off x="1345991" y="4790756"/>
            <a:ext cx="10973218" cy="42071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584200">
              <a:spcBef>
                <a:spcPts val="800"/>
              </a:spcBef>
              <a:defRPr b="1" sz="2900">
                <a:solidFill>
                  <a:srgbClr val="000000"/>
                </a:solidFill>
                <a:effectLst>
                  <a:outerShdw sx="100000" sy="100000" kx="0" ky="0" algn="b" rotWithShape="0" blurRad="12700" dist="12700" dir="2400000">
                    <a:srgbClr val="000000"/>
                  </a:outerShdw>
                </a:effectLst>
              </a:defRPr>
            </a:lvl1pPr>
          </a:lstStyle>
          <a:p>
            <a:pPr/>
            <a:r>
              <a:t>“Irresistible Grace is not grounded in the omnipotence of God, although it could be if the Lord so willed, but, rather, in the Gift of Life known as Regeneration.  Since all dead human spirits are drawn irresistibly to Satan, the god of the dead, and all living human spirits are drawn irresistibly to Jehovah, the God of the living, our Lord simply gives His chosen ones the Spirit of Life! The moment He does so their spiritual polarity is changed. Where they were once ‘dead in trespasses and sins’ and oriented to the devil, now they are made ‘alive in Christ Jesus’ and oriented to God.”</a:t>
            </a:r>
          </a:p>
        </p:txBody>
      </p:sp>
      <p:sp>
        <p:nvSpPr>
          <p:cNvPr id="460" name="Shape 460"/>
          <p:cNvSpPr/>
          <p:nvPr/>
        </p:nvSpPr>
        <p:spPr>
          <a:xfrm>
            <a:off x="1548085" y="8902700"/>
            <a:ext cx="10464801" cy="533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defRPr b="1" i="1" sz="2800">
                <a:solidFill>
                  <a:srgbClr val="0433FF"/>
                </a:solidFill>
              </a:defRPr>
            </a:lvl1pPr>
          </a:lstStyle>
          <a:p>
            <a:pPr/>
            <a:r>
              <a:t>—Spencer</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15" grpId="1" fill="hold">
                                  <p:stCondLst>
                                    <p:cond delay="0"/>
                                  </p:stCondLst>
                                  <p:iterate type="el" backwards="0">
                                    <p:tmAbs val="0"/>
                                  </p:iterate>
                                  <p:childTnLst>
                                    <p:set>
                                      <p:cBhvr>
                                        <p:cTn id="6" fill="hold"/>
                                        <p:tgtEl>
                                          <p:spTgt spid="452"/>
                                        </p:tgtEl>
                                        <p:attrNameLst>
                                          <p:attrName>style.visibility</p:attrName>
                                        </p:attrNameLst>
                                      </p:cBhvr>
                                      <p:to>
                                        <p:strVal val="visible"/>
                                      </p:to>
                                    </p:set>
                                    <p:anim calcmode="lin" valueType="num">
                                      <p:cBhvr>
                                        <p:cTn id="7" dur="1000" fill="hold"/>
                                        <p:tgtEl>
                                          <p:spTgt spid="452"/>
                                        </p:tgtEl>
                                        <p:attrNameLst>
                                          <p:attrName>ppt_w</p:attrName>
                                        </p:attrNameLst>
                                      </p:cBhvr>
                                      <p:tavLst>
                                        <p:tav tm="0">
                                          <p:val>
                                            <p:fltVal val="0"/>
                                          </p:val>
                                        </p:tav>
                                        <p:tav tm="100000">
                                          <p:val>
                                            <p:strVal val="#ppt_w"/>
                                          </p:val>
                                        </p:tav>
                                      </p:tavLst>
                                    </p:anim>
                                    <p:anim calcmode="lin" valueType="num">
                                      <p:cBhvr>
                                        <p:cTn id="8" dur="1000" fill="hold"/>
                                        <p:tgtEl>
                                          <p:spTgt spid="452"/>
                                        </p:tgtEl>
                                        <p:attrNameLst>
                                          <p:attrName>ppt_h</p:attrName>
                                        </p:attrNameLst>
                                      </p:cBhvr>
                                      <p:tavLst>
                                        <p:tav tm="0">
                                          <p:val>
                                            <p:fltVal val="0"/>
                                          </p:val>
                                        </p:tav>
                                        <p:tav tm="100000">
                                          <p:val>
                                            <p:strVal val="#ppt_h"/>
                                          </p:val>
                                        </p:tav>
                                      </p:tavLst>
                                    </p:anim>
                                    <p:anim calcmode="lin" valueType="num">
                                      <p:cBhvr>
                                        <p:cTn id="9" dur="1000" fill="hold"/>
                                        <p:tgtEl>
                                          <p:spTgt spid="45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52"/>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Class="entr" nodeType="afterEffect" presetSubtype="8" presetID="22" grpId="2" fill="hold">
                                  <p:stCondLst>
                                    <p:cond delay="0"/>
                                  </p:stCondLst>
                                  <p:iterate type="el" backwards="0">
                                    <p:tmAbs val="0"/>
                                  </p:iterate>
                                  <p:childTnLst>
                                    <p:set>
                                      <p:cBhvr>
                                        <p:cTn id="13" fill="hold"/>
                                        <p:tgtEl>
                                          <p:spTgt spid="453"/>
                                        </p:tgtEl>
                                        <p:attrNameLst>
                                          <p:attrName>style.visibility</p:attrName>
                                        </p:attrNameLst>
                                      </p:cBhvr>
                                      <p:to>
                                        <p:strVal val="visible"/>
                                      </p:to>
                                    </p:set>
                                    <p:animEffect filter="wipe(left)" transition="in">
                                      <p:cBhvr>
                                        <p:cTn id="14" dur="1000"/>
                                        <p:tgtEl>
                                          <p:spTgt spid="453"/>
                                        </p:tgtEl>
                                      </p:cBhvr>
                                    </p:animEffec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8" presetID="22" grpId="3" fill="hold">
                                  <p:stCondLst>
                                    <p:cond delay="0"/>
                                  </p:stCondLst>
                                  <p:iterate type="el" backwards="0">
                                    <p:tmAbs val="0"/>
                                  </p:iterate>
                                  <p:childTnLst>
                                    <p:set>
                                      <p:cBhvr>
                                        <p:cTn id="18" fill="hold"/>
                                        <p:tgtEl>
                                          <p:spTgt spid="457"/>
                                        </p:tgtEl>
                                        <p:attrNameLst>
                                          <p:attrName>style.visibility</p:attrName>
                                        </p:attrNameLst>
                                      </p:cBhvr>
                                      <p:to>
                                        <p:strVal val="visible"/>
                                      </p:to>
                                    </p:set>
                                    <p:animEffect filter="wipe(left)" transition="in">
                                      <p:cBhvr>
                                        <p:cTn id="19" dur="1000"/>
                                        <p:tgtEl>
                                          <p:spTgt spid="457"/>
                                        </p:tgtEl>
                                      </p:cBhvr>
                                    </p:animEffect>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1" presetID="22" grpId="4" fill="hold">
                                  <p:stCondLst>
                                    <p:cond delay="0"/>
                                  </p:stCondLst>
                                  <p:iterate type="el" backwards="0">
                                    <p:tmAbs val="0"/>
                                  </p:iterate>
                                  <p:childTnLst>
                                    <p:set>
                                      <p:cBhvr>
                                        <p:cTn id="23" fill="hold"/>
                                        <p:tgtEl>
                                          <p:spTgt spid="459"/>
                                        </p:tgtEl>
                                        <p:attrNameLst>
                                          <p:attrName>style.visibility</p:attrName>
                                        </p:attrNameLst>
                                      </p:cBhvr>
                                      <p:to>
                                        <p:strVal val="visible"/>
                                      </p:to>
                                    </p:set>
                                    <p:animEffect filter="wipe(up)" transition="in">
                                      <p:cBhvr>
                                        <p:cTn id="24" dur="1500"/>
                                        <p:tgtEl>
                                          <p:spTgt spid="459"/>
                                        </p:tgtEl>
                                      </p:cBhvr>
                                    </p:animEffect>
                                  </p:childTnLst>
                                </p:cTn>
                              </p:par>
                            </p:childTnLst>
                          </p:cTn>
                        </p:par>
                        <p:par>
                          <p:cTn id="25" fill="hold">
                            <p:stCondLst>
                              <p:cond delay="1500"/>
                            </p:stCondLst>
                            <p:childTnLst>
                              <p:par>
                                <p:cTn id="26" presetClass="entr" nodeType="afterEffect" presetID="10" grpId="5" fill="hold">
                                  <p:stCondLst>
                                    <p:cond delay="0"/>
                                  </p:stCondLst>
                                  <p:iterate type="el" backwards="0">
                                    <p:tmAbs val="0"/>
                                  </p:iterate>
                                  <p:childTnLst>
                                    <p:set>
                                      <p:cBhvr>
                                        <p:cTn id="27" fill="hold"/>
                                        <p:tgtEl>
                                          <p:spTgt spid="460"/>
                                        </p:tgtEl>
                                        <p:attrNameLst>
                                          <p:attrName>style.visibility</p:attrName>
                                        </p:attrNameLst>
                                      </p:cBhvr>
                                      <p:to>
                                        <p:strVal val="visible"/>
                                      </p:to>
                                    </p:set>
                                    <p:animEffect filter="fade" transition="in">
                                      <p:cBhvr>
                                        <p:cTn id="28" dur="1000"/>
                                        <p:tgtEl>
                                          <p:spTgt spid="4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52" grpId="1"/>
      <p:bldP build="whole" bldLvl="1" animBg="1" rev="0" advAuto="0" spid="453" grpId="2"/>
      <p:bldP build="whole" bldLvl="1" animBg="1" rev="0" advAuto="0" spid="460" grpId="5"/>
      <p:bldP build="whole" bldLvl="1" animBg="1" rev="0" advAuto="0" spid="457" grpId="3"/>
      <p:bldP build="whole" bldLvl="1" animBg="1" rev="0" advAuto="0" spid="459" grpId="4"/>
    </p:bldLst>
  </p:timing>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2" name="Shape 462"/>
          <p:cNvSpPr/>
          <p:nvPr>
            <p:ph type="title"/>
          </p:nvPr>
        </p:nvSpPr>
        <p:spPr>
          <a:xfrm>
            <a:off x="1955800" y="1117600"/>
            <a:ext cx="9753600" cy="1109465"/>
          </a:xfrm>
          <a:prstGeom prst="rect">
            <a:avLst/>
          </a:prstGeom>
        </p:spPr>
        <p:txBody>
          <a:bodyPr>
            <a:noAutofit/>
          </a:bodyPr>
          <a:lstStyle>
            <a:lvl1pPr>
              <a:tabLst>
                <a:tab pos="1485900" algn="l"/>
              </a:tabLst>
              <a:defRPr sz="4400"/>
            </a:lvl1pPr>
          </a:lstStyle>
          <a:p>
            <a:pPr/>
            <a:r>
              <a:t>Addressing the Doctrine</a:t>
            </a:r>
          </a:p>
        </p:txBody>
      </p:sp>
      <p:sp>
        <p:nvSpPr>
          <p:cNvPr id="463" name="Shape 463"/>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64" name="Shape 464"/>
          <p:cNvSpPr/>
          <p:nvPr/>
        </p:nvSpPr>
        <p:spPr>
          <a:xfrm>
            <a:off x="1525346" y="2514592"/>
            <a:ext cx="7097382" cy="712838"/>
          </a:xfrm>
          <a:prstGeom prst="rect">
            <a:avLst/>
          </a:prstGeom>
          <a:solidFill>
            <a:srgbClr val="945200"/>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marL="457199" indent="-457199" algn="l">
              <a:spcBef>
                <a:spcPts val="1600"/>
              </a:spcBef>
              <a:buClr>
                <a:srgbClr val="FF2600"/>
              </a:buClr>
              <a:buSzPct val="100000"/>
              <a:buChar char="•"/>
              <a:defRPr b="1">
                <a:solidFill>
                  <a:srgbClr val="FFFFFF"/>
                </a:solidFill>
              </a:defRPr>
            </a:lvl1pPr>
          </a:lstStyle>
          <a:p>
            <a:pPr/>
            <a:r>
              <a:t>Faith is produced by the Word of God.</a:t>
            </a:r>
          </a:p>
        </p:txBody>
      </p:sp>
      <p:sp>
        <p:nvSpPr>
          <p:cNvPr id="465" name="Shape 465"/>
          <p:cNvSpPr/>
          <p:nvPr/>
        </p:nvSpPr>
        <p:spPr>
          <a:xfrm>
            <a:off x="1525346" y="6643730"/>
            <a:ext cx="8299847" cy="712839"/>
          </a:xfrm>
          <a:prstGeom prst="rect">
            <a:avLst/>
          </a:prstGeom>
          <a:solidFill>
            <a:srgbClr val="945200"/>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marL="457199" indent="-457199" algn="l">
              <a:spcBef>
                <a:spcPts val="1600"/>
              </a:spcBef>
              <a:buClr>
                <a:srgbClr val="FF2600"/>
              </a:buClr>
              <a:buSzPct val="100000"/>
              <a:buChar char="•"/>
              <a:defRPr b="1">
                <a:solidFill>
                  <a:srgbClr val="FFFFFF"/>
                </a:solidFill>
              </a:defRPr>
            </a:lvl1pPr>
          </a:lstStyle>
          <a:p>
            <a:pPr/>
            <a:r>
              <a:t>Power of the Word is denied.</a:t>
            </a:r>
          </a:p>
        </p:txBody>
      </p:sp>
      <p:sp>
        <p:nvSpPr>
          <p:cNvPr id="466" name="Shape 466"/>
          <p:cNvSpPr/>
          <p:nvPr/>
        </p:nvSpPr>
        <p:spPr>
          <a:xfrm>
            <a:off x="943108" y="330200"/>
            <a:ext cx="5265670" cy="609601"/>
          </a:xfrm>
          <a:prstGeom prst="rect">
            <a:avLst/>
          </a:prstGeom>
          <a:solidFill>
            <a:srgbClr val="FFD479"/>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i="1" sz="3300">
                <a:solidFill>
                  <a:srgbClr val="000000"/>
                </a:solidFill>
                <a:latin typeface="Helvetica"/>
                <a:ea typeface="Helvetica"/>
                <a:cs typeface="Helvetica"/>
                <a:sym typeface="Helvetica"/>
              </a:defRPr>
            </a:lvl1pPr>
          </a:lstStyle>
          <a:p>
            <a:pPr/>
            <a:r>
              <a:t>Irresistible Grace</a:t>
            </a:r>
          </a:p>
        </p:txBody>
      </p:sp>
      <p:sp>
        <p:nvSpPr>
          <p:cNvPr id="467" name="Shape 467"/>
          <p:cNvSpPr/>
          <p:nvPr/>
        </p:nvSpPr>
        <p:spPr>
          <a:xfrm>
            <a:off x="1565701" y="3405377"/>
            <a:ext cx="10533797" cy="2942846"/>
          </a:xfrm>
          <a:prstGeom prst="rect">
            <a:avLst/>
          </a:prstGeom>
          <a:solidFill>
            <a:srgbClr val="FFFC79"/>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nSpc>
                <a:spcPct val="90000"/>
              </a:lnSpc>
              <a:defRPr b="1" sz="2800">
                <a:solidFill>
                  <a:srgbClr val="000000"/>
                </a:solidFill>
              </a:defRPr>
            </a:pPr>
            <a:r>
              <a:rPr baseline="31999">
                <a:solidFill>
                  <a:srgbClr val="0433FF"/>
                </a:solidFill>
              </a:rPr>
              <a:t>13</a:t>
            </a:r>
            <a:r>
              <a:t> For “everyone who calls on the name of the Lord will be saved.” </a:t>
            </a:r>
            <a:r>
              <a:rPr baseline="31999">
                <a:solidFill>
                  <a:srgbClr val="0433FF"/>
                </a:solidFill>
              </a:rPr>
              <a:t>14</a:t>
            </a:r>
            <a:r>
              <a:t> How then will they call on him in whom they have not believed? And how are they to believe in him of whom they have never heard? And how are they to hear without someone preaching? </a:t>
            </a:r>
          </a:p>
          <a:p>
            <a:pPr>
              <a:lnSpc>
                <a:spcPct val="90000"/>
              </a:lnSpc>
              <a:defRPr b="1" sz="2800">
                <a:solidFill>
                  <a:srgbClr val="000000"/>
                </a:solidFill>
              </a:defRPr>
            </a:pPr>
            <a:r>
              <a:rPr baseline="31999">
                <a:solidFill>
                  <a:srgbClr val="0433FF"/>
                </a:solidFill>
              </a:rPr>
              <a:t>17</a:t>
            </a:r>
            <a:r>
              <a:t> So faith comes from hearing, and hearing through the word of Christ.</a:t>
            </a:r>
          </a:p>
          <a:p>
            <a:pPr>
              <a:lnSpc>
                <a:spcPct val="90000"/>
              </a:lnSpc>
              <a:defRPr b="1" sz="2800">
                <a:solidFill>
                  <a:srgbClr val="0433FF"/>
                </a:solidFill>
              </a:defRPr>
            </a:pPr>
            <a:r>
              <a:t>-- Romans 10:13–14, 17; ESV</a:t>
            </a:r>
          </a:p>
        </p:txBody>
      </p:sp>
      <p:sp>
        <p:nvSpPr>
          <p:cNvPr id="468" name="Shape 468"/>
          <p:cNvSpPr/>
          <p:nvPr/>
        </p:nvSpPr>
        <p:spPr>
          <a:xfrm>
            <a:off x="1565701" y="7514462"/>
            <a:ext cx="10533797" cy="1740029"/>
          </a:xfrm>
          <a:prstGeom prst="rect">
            <a:avLst/>
          </a:prstGeom>
          <a:solidFill>
            <a:srgbClr val="FFFC79"/>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nSpc>
                <a:spcPct val="90000"/>
              </a:lnSpc>
              <a:defRPr b="1" sz="2800">
                <a:solidFill>
                  <a:srgbClr val="000000"/>
                </a:solidFill>
              </a:defRPr>
            </a:pPr>
            <a:r>
              <a:t>For I am not ashamed of the gospel, for it is the power of God for salvation to everyone who believes, to the Jew first and also to the Greek.</a:t>
            </a:r>
          </a:p>
          <a:p>
            <a:pPr>
              <a:lnSpc>
                <a:spcPct val="90000"/>
              </a:lnSpc>
              <a:defRPr b="1" sz="2800">
                <a:solidFill>
                  <a:srgbClr val="0433FF"/>
                </a:solidFill>
              </a:defRPr>
            </a:pPr>
            <a:r>
              <a:t>-- Romans 1:16; ESV</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0" presetID="19" grpId="1" fill="hold">
                                  <p:stCondLst>
                                    <p:cond delay="0"/>
                                  </p:stCondLst>
                                  <p:iterate type="lt" backwards="0">
                                    <p:tmAbs val="0"/>
                                  </p:iterate>
                                  <p:childTnLst>
                                    <p:set>
                                      <p:cBhvr>
                                        <p:cTn id="6" fill="hold"/>
                                        <p:tgtEl>
                                          <p:spTgt spid="462"/>
                                        </p:tgtEl>
                                        <p:attrNameLst>
                                          <p:attrName>style.visibility</p:attrName>
                                        </p:attrNameLst>
                                      </p:cBhvr>
                                      <p:to>
                                        <p:strVal val="visible"/>
                                      </p:to>
                                    </p:set>
                                    <p:anim calcmode="lin" valueType="num">
                                      <p:cBhvr>
                                        <p:cTn id="7" dur="1000" fill="hold"/>
                                        <p:tgtEl>
                                          <p:spTgt spid="462"/>
                                        </p:tgtEl>
                                        <p:attrNameLst>
                                          <p:attrName>ppt_w</p:attrName>
                                        </p:attrNameLst>
                                      </p:cBhvr>
                                      <p:tavLst>
                                        <p:tav tm="0" fmla="#ppt_w*sin(2.5*pi*$)">
                                          <p:val>
                                            <p:fltVal val="0"/>
                                          </p:val>
                                        </p:tav>
                                        <p:tav tm="100000">
                                          <p:val>
                                            <p:fltVal val="1"/>
                                          </p:val>
                                        </p:tav>
                                      </p:tavLst>
                                    </p:anim>
                                    <p:anim calcmode="lin" valueType="num">
                                      <p:cBhvr>
                                        <p:cTn id="8" dur="1000" fill="hold"/>
                                        <p:tgtEl>
                                          <p:spTgt spid="462"/>
                                        </p:tgtEl>
                                        <p:attrNameLst>
                                          <p:attrName>ppt_h</p:attrName>
                                        </p:attrNameLst>
                                      </p:cBhvr>
                                      <p:tavLst>
                                        <p:tav tm="0">
                                          <p:val>
                                            <p:strVal val="#ppt_h"/>
                                          </p:val>
                                        </p:tav>
                                        <p:tav tm="100000">
                                          <p:val>
                                            <p:strVal val="#ppt_h"/>
                                          </p:val>
                                        </p:tav>
                                      </p:tavLst>
                                    </p:anim>
                                  </p:childTnLst>
                                </p:cTn>
                              </p:par>
                            </p:childTnLst>
                          </p:cTn>
                        </p:par>
                        <p:par>
                          <p:cTn id="9" fill="hold">
                            <p:stCondLst>
                              <p:cond delay="1000"/>
                            </p:stCondLst>
                            <p:childTnLst>
                              <p:par>
                                <p:cTn id="10" presetClass="entr" nodeType="afterEffect" presetSubtype="4" presetID="2" grpId="2" fill="hold">
                                  <p:stCondLst>
                                    <p:cond delay="0"/>
                                  </p:stCondLst>
                                  <p:iterate type="el" backwards="0">
                                    <p:tmAbs val="0"/>
                                  </p:iterate>
                                  <p:childTnLst>
                                    <p:set>
                                      <p:cBhvr>
                                        <p:cTn id="11" fill="hold"/>
                                        <p:tgtEl>
                                          <p:spTgt spid="464">
                                            <p:bg/>
                                          </p:spTgt>
                                        </p:tgtEl>
                                        <p:attrNameLst>
                                          <p:attrName>style.visibility</p:attrName>
                                        </p:attrNameLst>
                                      </p:cBhvr>
                                      <p:to>
                                        <p:strVal val="visible"/>
                                      </p:to>
                                    </p:set>
                                    <p:anim calcmode="lin" valueType="num">
                                      <p:cBhvr>
                                        <p:cTn id="12" dur="2000" fill="hold"/>
                                        <p:tgtEl>
                                          <p:spTgt spid="464">
                                            <p:bg/>
                                          </p:spTgt>
                                        </p:tgtEl>
                                        <p:attrNameLst>
                                          <p:attrName>ppt_x</p:attrName>
                                        </p:attrNameLst>
                                      </p:cBhvr>
                                      <p:tavLst>
                                        <p:tav tm="0">
                                          <p:val>
                                            <p:strVal val="#ppt_x"/>
                                          </p:val>
                                        </p:tav>
                                        <p:tav tm="100000">
                                          <p:val>
                                            <p:strVal val="#ppt_x"/>
                                          </p:val>
                                        </p:tav>
                                      </p:tavLst>
                                    </p:anim>
                                    <p:anim calcmode="lin" valueType="num">
                                      <p:cBhvr>
                                        <p:cTn id="13" dur="2000" fill="hold"/>
                                        <p:tgtEl>
                                          <p:spTgt spid="464">
                                            <p:bg/>
                                          </p:spTgt>
                                        </p:tgtEl>
                                        <p:attrNameLst>
                                          <p:attrName>ppt_y</p:attrName>
                                        </p:attrNameLst>
                                      </p:cBhvr>
                                      <p:tavLst>
                                        <p:tav tm="0">
                                          <p:val>
                                            <p:strVal val="1+#ppt_h/2"/>
                                          </p:val>
                                        </p:tav>
                                        <p:tav tm="100000">
                                          <p:val>
                                            <p:strVal val="#ppt_y"/>
                                          </p:val>
                                        </p:tav>
                                      </p:tavLst>
                                    </p:anim>
                                  </p:childTnLst>
                                </p:cTn>
                              </p:par>
                              <p:par>
                                <p:cTn id="14" presetClass="entr" nodeType="withEffect" presetSubtype="4" presetID="2" grpId="2" fill="hold">
                                  <p:stCondLst>
                                    <p:cond delay="0"/>
                                  </p:stCondLst>
                                  <p:iterate type="el" backwards="0">
                                    <p:tmAbs val="0"/>
                                  </p:iterate>
                                  <p:childTnLst>
                                    <p:set>
                                      <p:cBhvr>
                                        <p:cTn id="15" fill="hold"/>
                                        <p:tgtEl>
                                          <p:spTgt spid="464">
                                            <p:txEl>
                                              <p:pRg st="0" end="0"/>
                                            </p:txEl>
                                          </p:spTgt>
                                        </p:tgtEl>
                                        <p:attrNameLst>
                                          <p:attrName>style.visibility</p:attrName>
                                        </p:attrNameLst>
                                      </p:cBhvr>
                                      <p:to>
                                        <p:strVal val="visible"/>
                                      </p:to>
                                    </p:set>
                                    <p:anim calcmode="lin" valueType="num">
                                      <p:cBhvr>
                                        <p:cTn id="16" dur="2000" fill="hold"/>
                                        <p:tgtEl>
                                          <p:spTgt spid="464">
                                            <p:txEl>
                                              <p:pRg st="0" end="0"/>
                                            </p:txEl>
                                          </p:spTgt>
                                        </p:tgtEl>
                                        <p:attrNameLst>
                                          <p:attrName>ppt_x</p:attrName>
                                        </p:attrNameLst>
                                      </p:cBhvr>
                                      <p:tavLst>
                                        <p:tav tm="0">
                                          <p:val>
                                            <p:strVal val="#ppt_x"/>
                                          </p:val>
                                        </p:tav>
                                        <p:tav tm="100000">
                                          <p:val>
                                            <p:strVal val="#ppt_x"/>
                                          </p:val>
                                        </p:tav>
                                      </p:tavLst>
                                    </p:anim>
                                    <p:anim calcmode="lin" valueType="num">
                                      <p:cBhvr>
                                        <p:cTn id="17" dur="2000" fill="hold"/>
                                        <p:tgtEl>
                                          <p:spTgt spid="464">
                                            <p:txEl>
                                              <p:pRg st="0" end="0"/>
                                            </p:txEl>
                                          </p:spTgt>
                                        </p:tgtEl>
                                        <p:attrNameLst>
                                          <p:attrName>ppt_y</p:attrName>
                                        </p:attrNameLst>
                                      </p:cBhvr>
                                      <p:tavLst>
                                        <p:tav tm="0">
                                          <p:val>
                                            <p:strVal val="1+#ppt_h/2"/>
                                          </p:val>
                                        </p:tav>
                                        <p:tav tm="100000">
                                          <p:val>
                                            <p:strVal val="#ppt_y"/>
                                          </p:val>
                                        </p:tav>
                                      </p:tavLst>
                                    </p:anim>
                                  </p:childTnLst>
                                </p:cTn>
                              </p:par>
                            </p:childTnLst>
                          </p:cTn>
                        </p:par>
                        <p:par>
                          <p:cTn id="18" fill="hold">
                            <p:stCondLst>
                              <p:cond delay="3000"/>
                            </p:stCondLst>
                            <p:childTnLst>
                              <p:par>
                                <p:cTn id="19" presetClass="entr" nodeType="afterEffect" presetSubtype="8" presetID="22" grpId="3" fill="hold">
                                  <p:stCondLst>
                                    <p:cond delay="0"/>
                                  </p:stCondLst>
                                  <p:iterate type="el" backwards="0">
                                    <p:tmAbs val="0"/>
                                  </p:iterate>
                                  <p:childTnLst>
                                    <p:set>
                                      <p:cBhvr>
                                        <p:cTn id="20" fill="hold"/>
                                        <p:tgtEl>
                                          <p:spTgt spid="467"/>
                                        </p:tgtEl>
                                        <p:attrNameLst>
                                          <p:attrName>style.visibility</p:attrName>
                                        </p:attrNameLst>
                                      </p:cBhvr>
                                      <p:to>
                                        <p:strVal val="visible"/>
                                      </p:to>
                                    </p:set>
                                    <p:animEffect filter="wipe(left)" transition="in">
                                      <p:cBhvr>
                                        <p:cTn id="21" dur="2000"/>
                                        <p:tgtEl>
                                          <p:spTgt spid="467"/>
                                        </p:tgtEl>
                                      </p:cBhvr>
                                    </p:animEffect>
                                  </p:childTnLst>
                                </p:cTn>
                              </p:par>
                            </p:childTnLst>
                          </p:cTn>
                        </p:par>
                      </p:childTnLst>
                    </p:cTn>
                  </p:par>
                  <p:par>
                    <p:cTn id="22" fill="hold">
                      <p:stCondLst>
                        <p:cond delay="indefinite"/>
                      </p:stCondLst>
                      <p:childTnLst>
                        <p:par>
                          <p:cTn id="23" fill="hold">
                            <p:stCondLst>
                              <p:cond delay="0"/>
                            </p:stCondLst>
                            <p:childTnLst>
                              <p:par>
                                <p:cTn id="24" presetClass="entr" nodeType="clickEffect" presetSubtype="4" presetID="2" grpId="4" fill="hold">
                                  <p:stCondLst>
                                    <p:cond delay="0"/>
                                  </p:stCondLst>
                                  <p:iterate type="el" backwards="0">
                                    <p:tmAbs val="0"/>
                                  </p:iterate>
                                  <p:childTnLst>
                                    <p:set>
                                      <p:cBhvr>
                                        <p:cTn id="25" fill="hold"/>
                                        <p:tgtEl>
                                          <p:spTgt spid="465">
                                            <p:bg/>
                                          </p:spTgt>
                                        </p:tgtEl>
                                        <p:attrNameLst>
                                          <p:attrName>style.visibility</p:attrName>
                                        </p:attrNameLst>
                                      </p:cBhvr>
                                      <p:to>
                                        <p:strVal val="visible"/>
                                      </p:to>
                                    </p:set>
                                    <p:anim calcmode="lin" valueType="num">
                                      <p:cBhvr>
                                        <p:cTn id="26" dur="2000" fill="hold"/>
                                        <p:tgtEl>
                                          <p:spTgt spid="465">
                                            <p:bg/>
                                          </p:spTgt>
                                        </p:tgtEl>
                                        <p:attrNameLst>
                                          <p:attrName>ppt_x</p:attrName>
                                        </p:attrNameLst>
                                      </p:cBhvr>
                                      <p:tavLst>
                                        <p:tav tm="0">
                                          <p:val>
                                            <p:strVal val="#ppt_x"/>
                                          </p:val>
                                        </p:tav>
                                        <p:tav tm="100000">
                                          <p:val>
                                            <p:strVal val="#ppt_x"/>
                                          </p:val>
                                        </p:tav>
                                      </p:tavLst>
                                    </p:anim>
                                    <p:anim calcmode="lin" valueType="num">
                                      <p:cBhvr>
                                        <p:cTn id="27" dur="2000" fill="hold"/>
                                        <p:tgtEl>
                                          <p:spTgt spid="465">
                                            <p:bg/>
                                          </p:spTgt>
                                        </p:tgtEl>
                                        <p:attrNameLst>
                                          <p:attrName>ppt_y</p:attrName>
                                        </p:attrNameLst>
                                      </p:cBhvr>
                                      <p:tavLst>
                                        <p:tav tm="0">
                                          <p:val>
                                            <p:strVal val="1+#ppt_h/2"/>
                                          </p:val>
                                        </p:tav>
                                        <p:tav tm="100000">
                                          <p:val>
                                            <p:strVal val="#ppt_y"/>
                                          </p:val>
                                        </p:tav>
                                      </p:tavLst>
                                    </p:anim>
                                  </p:childTnLst>
                                </p:cTn>
                              </p:par>
                              <p:par>
                                <p:cTn id="28" presetClass="entr" nodeType="withEffect" presetSubtype="4" presetID="2" grpId="4" fill="hold">
                                  <p:stCondLst>
                                    <p:cond delay="0"/>
                                  </p:stCondLst>
                                  <p:iterate type="el" backwards="0">
                                    <p:tmAbs val="0"/>
                                  </p:iterate>
                                  <p:childTnLst>
                                    <p:set>
                                      <p:cBhvr>
                                        <p:cTn id="29" fill="hold"/>
                                        <p:tgtEl>
                                          <p:spTgt spid="465">
                                            <p:txEl>
                                              <p:pRg st="0" end="0"/>
                                            </p:txEl>
                                          </p:spTgt>
                                        </p:tgtEl>
                                        <p:attrNameLst>
                                          <p:attrName>style.visibility</p:attrName>
                                        </p:attrNameLst>
                                      </p:cBhvr>
                                      <p:to>
                                        <p:strVal val="visible"/>
                                      </p:to>
                                    </p:set>
                                    <p:anim calcmode="lin" valueType="num">
                                      <p:cBhvr>
                                        <p:cTn id="30" dur="2000" fill="hold"/>
                                        <p:tgtEl>
                                          <p:spTgt spid="465">
                                            <p:txEl>
                                              <p:pRg st="0" end="0"/>
                                            </p:txEl>
                                          </p:spTgt>
                                        </p:tgtEl>
                                        <p:attrNameLst>
                                          <p:attrName>ppt_x</p:attrName>
                                        </p:attrNameLst>
                                      </p:cBhvr>
                                      <p:tavLst>
                                        <p:tav tm="0">
                                          <p:val>
                                            <p:strVal val="#ppt_x"/>
                                          </p:val>
                                        </p:tav>
                                        <p:tav tm="100000">
                                          <p:val>
                                            <p:strVal val="#ppt_x"/>
                                          </p:val>
                                        </p:tav>
                                      </p:tavLst>
                                    </p:anim>
                                    <p:anim calcmode="lin" valueType="num">
                                      <p:cBhvr>
                                        <p:cTn id="31" dur="2000" fill="hold"/>
                                        <p:tgtEl>
                                          <p:spTgt spid="465">
                                            <p:txEl>
                                              <p:pRg st="0" end="0"/>
                                            </p:txEl>
                                          </p:spTgt>
                                        </p:tgtEl>
                                        <p:attrNameLst>
                                          <p:attrName>ppt_y</p:attrName>
                                        </p:attrNameLst>
                                      </p:cBhvr>
                                      <p:tavLst>
                                        <p:tav tm="0">
                                          <p:val>
                                            <p:strVal val="1+#ppt_h/2"/>
                                          </p:val>
                                        </p:tav>
                                        <p:tav tm="100000">
                                          <p:val>
                                            <p:strVal val="#ppt_y"/>
                                          </p:val>
                                        </p:tav>
                                      </p:tavLst>
                                    </p:anim>
                                  </p:childTnLst>
                                </p:cTn>
                              </p:par>
                            </p:childTnLst>
                          </p:cTn>
                        </p:par>
                        <p:par>
                          <p:cTn id="32" fill="hold">
                            <p:stCondLst>
                              <p:cond delay="2000"/>
                            </p:stCondLst>
                            <p:childTnLst>
                              <p:par>
                                <p:cTn id="33" presetClass="entr" nodeType="afterEffect" presetSubtype="8" presetID="22" grpId="5" fill="hold">
                                  <p:stCondLst>
                                    <p:cond delay="0"/>
                                  </p:stCondLst>
                                  <p:iterate type="el" backwards="0">
                                    <p:tmAbs val="0"/>
                                  </p:iterate>
                                  <p:childTnLst>
                                    <p:set>
                                      <p:cBhvr>
                                        <p:cTn id="34" fill="hold"/>
                                        <p:tgtEl>
                                          <p:spTgt spid="468"/>
                                        </p:tgtEl>
                                        <p:attrNameLst>
                                          <p:attrName>style.visibility</p:attrName>
                                        </p:attrNameLst>
                                      </p:cBhvr>
                                      <p:to>
                                        <p:strVal val="visible"/>
                                      </p:to>
                                    </p:set>
                                    <p:animEffect filter="wipe(left)" transition="in">
                                      <p:cBhvr>
                                        <p:cTn id="35" dur="2000"/>
                                        <p:tgtEl>
                                          <p:spTgt spid="4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65" grpId="4"/>
      <p:bldP build="p" bldLvl="5" animBg="1" rev="0" advAuto="0" spid="464" grpId="2"/>
      <p:bldP build="whole" bldLvl="1" animBg="1" rev="0" advAuto="0" spid="462" grpId="1"/>
      <p:bldP build="whole" bldLvl="1" animBg="1" rev="0" advAuto="0" spid="467" grpId="3"/>
      <p:bldP build="whole" bldLvl="1" animBg="1" rev="0" advAuto="0" spid="468" grpId="5"/>
    </p:bldLst>
  </p:timing>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0" name="Shape 470"/>
          <p:cNvSpPr/>
          <p:nvPr>
            <p:ph type="title"/>
          </p:nvPr>
        </p:nvSpPr>
        <p:spPr>
          <a:xfrm>
            <a:off x="1955800" y="1117600"/>
            <a:ext cx="9753600" cy="1109465"/>
          </a:xfrm>
          <a:prstGeom prst="rect">
            <a:avLst/>
          </a:prstGeom>
        </p:spPr>
        <p:txBody>
          <a:bodyPr>
            <a:noAutofit/>
          </a:bodyPr>
          <a:lstStyle>
            <a:lvl1pPr>
              <a:tabLst>
                <a:tab pos="1485900" algn="l"/>
              </a:tabLst>
              <a:defRPr sz="4400"/>
            </a:lvl1pPr>
          </a:lstStyle>
          <a:p>
            <a:pPr/>
            <a:r>
              <a:t>Addressing the Doctrine</a:t>
            </a:r>
          </a:p>
        </p:txBody>
      </p:sp>
      <p:sp>
        <p:nvSpPr>
          <p:cNvPr id="471" name="Shape 47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72" name="Shape 472"/>
          <p:cNvSpPr/>
          <p:nvPr/>
        </p:nvSpPr>
        <p:spPr>
          <a:xfrm>
            <a:off x="1525346" y="2514592"/>
            <a:ext cx="7097382" cy="712838"/>
          </a:xfrm>
          <a:prstGeom prst="rect">
            <a:avLst/>
          </a:prstGeom>
          <a:solidFill>
            <a:srgbClr val="945200"/>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marL="457199" indent="-457199" algn="l">
              <a:spcBef>
                <a:spcPts val="1600"/>
              </a:spcBef>
              <a:buClr>
                <a:srgbClr val="FF2600"/>
              </a:buClr>
              <a:buSzPct val="100000"/>
              <a:buChar char="•"/>
              <a:defRPr b="1">
                <a:solidFill>
                  <a:srgbClr val="FFFFFF"/>
                </a:solidFill>
              </a:defRPr>
            </a:lvl1pPr>
          </a:lstStyle>
          <a:p>
            <a:pPr/>
            <a:r>
              <a:t>Faith is produced by the Word of God.</a:t>
            </a:r>
          </a:p>
        </p:txBody>
      </p:sp>
      <p:sp>
        <p:nvSpPr>
          <p:cNvPr id="473" name="Shape 473"/>
          <p:cNvSpPr/>
          <p:nvPr/>
        </p:nvSpPr>
        <p:spPr>
          <a:xfrm>
            <a:off x="1525346" y="6745330"/>
            <a:ext cx="8299847" cy="712839"/>
          </a:xfrm>
          <a:prstGeom prst="rect">
            <a:avLst/>
          </a:prstGeom>
          <a:solidFill>
            <a:srgbClr val="945200"/>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marL="457199" indent="-457199" algn="l">
              <a:spcBef>
                <a:spcPts val="1600"/>
              </a:spcBef>
              <a:buClr>
                <a:srgbClr val="FF2600"/>
              </a:buClr>
              <a:buSzPct val="100000"/>
              <a:buChar char="•"/>
              <a:defRPr b="1">
                <a:solidFill>
                  <a:srgbClr val="FFFFFF"/>
                </a:solidFill>
              </a:defRPr>
            </a:lvl1pPr>
          </a:lstStyle>
          <a:p>
            <a:pPr/>
            <a:r>
              <a:t>Power of the Word is denied.</a:t>
            </a:r>
          </a:p>
        </p:txBody>
      </p:sp>
      <p:sp>
        <p:nvSpPr>
          <p:cNvPr id="474" name="Shape 474"/>
          <p:cNvSpPr/>
          <p:nvPr/>
        </p:nvSpPr>
        <p:spPr>
          <a:xfrm>
            <a:off x="1525346" y="4826000"/>
            <a:ext cx="8299847" cy="712838"/>
          </a:xfrm>
          <a:prstGeom prst="rect">
            <a:avLst/>
          </a:prstGeom>
          <a:solidFill>
            <a:srgbClr val="945200"/>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marL="457199" indent="-457199" algn="l">
              <a:spcBef>
                <a:spcPts val="1600"/>
              </a:spcBef>
              <a:buClr>
                <a:srgbClr val="FF2600"/>
              </a:buClr>
              <a:buSzPct val="100000"/>
              <a:buChar char="•"/>
              <a:defRPr b="1">
                <a:solidFill>
                  <a:srgbClr val="FFFFFF"/>
                </a:solidFill>
              </a:defRPr>
            </a:lvl1pPr>
          </a:lstStyle>
          <a:p>
            <a:pPr/>
            <a:r>
              <a:t>Biblical order: Faith first, then spiritual life</a:t>
            </a:r>
          </a:p>
        </p:txBody>
      </p:sp>
      <p:sp>
        <p:nvSpPr>
          <p:cNvPr id="475" name="Shape 475"/>
          <p:cNvSpPr/>
          <p:nvPr/>
        </p:nvSpPr>
        <p:spPr>
          <a:xfrm>
            <a:off x="943108" y="330200"/>
            <a:ext cx="5265670" cy="609601"/>
          </a:xfrm>
          <a:prstGeom prst="rect">
            <a:avLst/>
          </a:prstGeom>
          <a:solidFill>
            <a:srgbClr val="FFD479"/>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i="1" sz="3300">
                <a:solidFill>
                  <a:srgbClr val="000000"/>
                </a:solidFill>
                <a:latin typeface="Helvetica"/>
                <a:ea typeface="Helvetica"/>
                <a:cs typeface="Helvetica"/>
                <a:sym typeface="Helvetica"/>
              </a:defRPr>
            </a:lvl1pPr>
          </a:lstStyle>
          <a:p>
            <a:pPr/>
            <a:r>
              <a:t>Irresistible Grace</a:t>
            </a:r>
          </a:p>
        </p:txBody>
      </p:sp>
      <p:sp>
        <p:nvSpPr>
          <p:cNvPr id="476" name="Shape 476"/>
          <p:cNvSpPr/>
          <p:nvPr/>
        </p:nvSpPr>
        <p:spPr>
          <a:xfrm>
            <a:off x="1565701" y="3375258"/>
            <a:ext cx="10533797" cy="2942845"/>
          </a:xfrm>
          <a:prstGeom prst="rect">
            <a:avLst/>
          </a:prstGeom>
          <a:solidFill>
            <a:srgbClr val="FFFC79"/>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nSpc>
                <a:spcPct val="90000"/>
              </a:lnSpc>
              <a:defRPr b="1" sz="2800">
                <a:solidFill>
                  <a:srgbClr val="000000"/>
                </a:solidFill>
              </a:defRPr>
            </a:pPr>
            <a:r>
              <a:rPr baseline="31999">
                <a:solidFill>
                  <a:srgbClr val="0433FF"/>
                </a:solidFill>
              </a:rPr>
              <a:t>13</a:t>
            </a:r>
            <a:r>
              <a:t> For “everyone who calls on the name of the Lord will be saved.” </a:t>
            </a:r>
            <a:r>
              <a:rPr baseline="31999">
                <a:solidFill>
                  <a:srgbClr val="0433FF"/>
                </a:solidFill>
              </a:rPr>
              <a:t>14</a:t>
            </a:r>
            <a:r>
              <a:t> How then will they call on him in whom they have not believed? And how are they to believe in him of whom they have never heard? And how are they to hear without someone preaching? </a:t>
            </a:r>
          </a:p>
          <a:p>
            <a:pPr>
              <a:lnSpc>
                <a:spcPct val="90000"/>
              </a:lnSpc>
              <a:defRPr b="1" sz="2800">
                <a:solidFill>
                  <a:srgbClr val="000000"/>
                </a:solidFill>
              </a:defRPr>
            </a:pPr>
            <a:r>
              <a:rPr baseline="31999">
                <a:solidFill>
                  <a:srgbClr val="0433FF"/>
                </a:solidFill>
              </a:rPr>
              <a:t>17</a:t>
            </a:r>
            <a:r>
              <a:t> So faith comes from hearing, and hearing through the word of Christ.</a:t>
            </a:r>
          </a:p>
          <a:p>
            <a:pPr>
              <a:lnSpc>
                <a:spcPct val="90000"/>
              </a:lnSpc>
              <a:defRPr b="1" sz="2800">
                <a:solidFill>
                  <a:srgbClr val="0433FF"/>
                </a:solidFill>
              </a:defRPr>
            </a:pPr>
            <a:r>
              <a:t>-- Romans 10:13–17; ESV</a:t>
            </a:r>
          </a:p>
        </p:txBody>
      </p:sp>
      <p:sp>
        <p:nvSpPr>
          <p:cNvPr id="477" name="Shape 477"/>
          <p:cNvSpPr/>
          <p:nvPr/>
        </p:nvSpPr>
        <p:spPr>
          <a:xfrm>
            <a:off x="1565701" y="7539862"/>
            <a:ext cx="10533797" cy="1740029"/>
          </a:xfrm>
          <a:prstGeom prst="rect">
            <a:avLst/>
          </a:prstGeom>
          <a:solidFill>
            <a:srgbClr val="FFFC79"/>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nSpc>
                <a:spcPct val="90000"/>
              </a:lnSpc>
              <a:defRPr b="1" sz="2800">
                <a:solidFill>
                  <a:srgbClr val="000000"/>
                </a:solidFill>
              </a:defRPr>
            </a:pPr>
            <a:r>
              <a:t>For I am not ashamed of the gospel, for it is the power of God for salvation to everyone who believes, to the Jew first and also to the Greek.</a:t>
            </a:r>
          </a:p>
          <a:p>
            <a:pPr>
              <a:lnSpc>
                <a:spcPct val="90000"/>
              </a:lnSpc>
              <a:defRPr b="1" sz="2800">
                <a:solidFill>
                  <a:srgbClr val="0433FF"/>
                </a:solidFill>
              </a:defRPr>
            </a:pPr>
            <a:r>
              <a:t>-- Romans 1:16; ESV</a:t>
            </a:r>
          </a:p>
        </p:txBody>
      </p:sp>
      <p:sp>
        <p:nvSpPr>
          <p:cNvPr id="478" name="Shape 478"/>
          <p:cNvSpPr/>
          <p:nvPr/>
        </p:nvSpPr>
        <p:spPr>
          <a:xfrm>
            <a:off x="1525346" y="5968871"/>
            <a:ext cx="10533796" cy="1740029"/>
          </a:xfrm>
          <a:prstGeom prst="rect">
            <a:avLst/>
          </a:prstGeom>
          <a:solidFill>
            <a:srgbClr val="FFFC79"/>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nSpc>
                <a:spcPct val="90000"/>
              </a:lnSpc>
              <a:defRPr b="1" sz="2800">
                <a:solidFill>
                  <a:srgbClr val="000000"/>
                </a:solidFill>
              </a:defRPr>
            </a:pPr>
            <a:r>
              <a:t>We were buried therefore with him by baptism into death, in order that, just as Christ was raised from the dead by the glory of the Father, we too might walk in newness of life.</a:t>
            </a:r>
          </a:p>
          <a:p>
            <a:pPr>
              <a:lnSpc>
                <a:spcPct val="90000"/>
              </a:lnSpc>
              <a:defRPr b="1" sz="2800">
                <a:solidFill>
                  <a:srgbClr val="0433FF"/>
                </a:solidFill>
              </a:defRPr>
            </a:pPr>
            <a:r>
              <a:t>-- Romans 6:4; ESV</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xit" nodeType="afterEffect" presetID="9" grpId="1" fill="hold">
                                  <p:stCondLst>
                                    <p:cond delay="0"/>
                                  </p:stCondLst>
                                  <p:iterate type="el" backwards="0">
                                    <p:tmAbs val="0"/>
                                  </p:iterate>
                                  <p:childTnLst>
                                    <p:animEffect filter="dissolve" transition="out">
                                      <p:cBhvr>
                                        <p:cTn id="6" dur="2500" fill="hold"/>
                                        <p:tgtEl>
                                          <p:spTgt spid="476"/>
                                        </p:tgtEl>
                                      </p:cBhvr>
                                    </p:animEffect>
                                    <p:set>
                                      <p:cBhvr>
                                        <p:cTn id="7" fill="hold">
                                          <p:stCondLst>
                                            <p:cond delay="2499"/>
                                          </p:stCondLst>
                                        </p:cTn>
                                        <p:tgtEl>
                                          <p:spTgt spid="476"/>
                                        </p:tgtEl>
                                        <p:attrNameLst>
                                          <p:attrName>style.visibility</p:attrName>
                                        </p:attrNameLst>
                                      </p:cBhvr>
                                      <p:to>
                                        <p:strVal val="hidden"/>
                                      </p:to>
                                    </p:set>
                                  </p:childTnLst>
                                </p:cTn>
                              </p:par>
                            </p:childTnLst>
                          </p:cTn>
                        </p:par>
                        <p:par>
                          <p:cTn id="8" fill="hold">
                            <p:stCondLst>
                              <p:cond delay="0"/>
                            </p:stCondLst>
                            <p:childTnLst>
                              <p:par>
                                <p:cTn id="9" presetClass="path" nodeType="afterEffect" presetSubtype="0" presetID="-1" grpId="2" accel="50000" decel="50000" fill="hold">
                                  <p:stCondLst>
                                    <p:cond delay="0"/>
                                  </p:stCondLst>
                                  <p:childTnLst>
                                    <p:animMotion path="M 0.000000 0.000000 L -0.000114 -0.319778" origin="layout" pathEditMode="relative">
                                      <p:cBhvr>
                                        <p:cTn id="10" dur="1000" fill="hold"/>
                                        <p:tgtEl>
                                          <p:spTgt spid="473"/>
                                        </p:tgtEl>
                                        <p:attrNameLst>
                                          <p:attrName>ppt_x</p:attrName>
                                          <p:attrName>ppt_y</p:attrName>
                                        </p:attrNameLst>
                                      </p:cBhvr>
                                    </p:animMotion>
                                  </p:childTnLst>
                                </p:cTn>
                              </p:par>
                            </p:childTnLst>
                          </p:cTn>
                        </p:par>
                        <p:par>
                          <p:cTn id="11" fill="hold">
                            <p:stCondLst>
                              <p:cond delay="1000"/>
                            </p:stCondLst>
                            <p:childTnLst>
                              <p:par>
                                <p:cTn id="12" presetClass="exit" nodeType="afterEffect" presetID="9" grpId="3" fill="hold">
                                  <p:stCondLst>
                                    <p:cond delay="0"/>
                                  </p:stCondLst>
                                  <p:iterate type="el" backwards="0">
                                    <p:tmAbs val="0"/>
                                  </p:iterate>
                                  <p:childTnLst>
                                    <p:animEffect filter="dissolve" transition="out">
                                      <p:cBhvr>
                                        <p:cTn id="13" dur="2500" fill="hold"/>
                                        <p:tgtEl>
                                          <p:spTgt spid="477"/>
                                        </p:tgtEl>
                                      </p:cBhvr>
                                    </p:animEffect>
                                    <p:set>
                                      <p:cBhvr>
                                        <p:cTn id="14" fill="hold">
                                          <p:stCondLst>
                                            <p:cond delay="2499"/>
                                          </p:stCondLst>
                                        </p:cTn>
                                        <p:tgtEl>
                                          <p:spTgt spid="477"/>
                                        </p:tgtEl>
                                        <p:attrNameLst>
                                          <p:attrName>style.visibility</p:attrName>
                                        </p:attrNameLst>
                                      </p:cBhvr>
                                      <p:to>
                                        <p:strVal val="hidden"/>
                                      </p:to>
                                    </p:set>
                                  </p:childTnLst>
                                </p:cTn>
                              </p:par>
                            </p:childTnLst>
                          </p:cTn>
                        </p:par>
                        <p:par>
                          <p:cTn id="15" fill="hold">
                            <p:stCondLst>
                              <p:cond delay="3500"/>
                            </p:stCondLst>
                            <p:childTnLst>
                              <p:par>
                                <p:cTn id="16" presetClass="entr" nodeType="afterEffect" presetSubtype="4" presetID="2" grpId="4" fill="hold">
                                  <p:stCondLst>
                                    <p:cond delay="0"/>
                                  </p:stCondLst>
                                  <p:iterate type="el" backwards="0">
                                    <p:tmAbs val="0"/>
                                  </p:iterate>
                                  <p:childTnLst>
                                    <p:set>
                                      <p:cBhvr>
                                        <p:cTn id="17" fill="hold"/>
                                        <p:tgtEl>
                                          <p:spTgt spid="474">
                                            <p:bg/>
                                          </p:spTgt>
                                        </p:tgtEl>
                                        <p:attrNameLst>
                                          <p:attrName>style.visibility</p:attrName>
                                        </p:attrNameLst>
                                      </p:cBhvr>
                                      <p:to>
                                        <p:strVal val="visible"/>
                                      </p:to>
                                    </p:set>
                                    <p:anim calcmode="lin" valueType="num">
                                      <p:cBhvr>
                                        <p:cTn id="18" dur="2000" fill="hold"/>
                                        <p:tgtEl>
                                          <p:spTgt spid="474">
                                            <p:bg/>
                                          </p:spTgt>
                                        </p:tgtEl>
                                        <p:attrNameLst>
                                          <p:attrName>ppt_x</p:attrName>
                                        </p:attrNameLst>
                                      </p:cBhvr>
                                      <p:tavLst>
                                        <p:tav tm="0">
                                          <p:val>
                                            <p:strVal val="#ppt_x"/>
                                          </p:val>
                                        </p:tav>
                                        <p:tav tm="100000">
                                          <p:val>
                                            <p:strVal val="#ppt_x"/>
                                          </p:val>
                                        </p:tav>
                                      </p:tavLst>
                                    </p:anim>
                                    <p:anim calcmode="lin" valueType="num">
                                      <p:cBhvr>
                                        <p:cTn id="19" dur="2000" fill="hold"/>
                                        <p:tgtEl>
                                          <p:spTgt spid="474">
                                            <p:bg/>
                                          </p:spTgt>
                                        </p:tgtEl>
                                        <p:attrNameLst>
                                          <p:attrName>ppt_y</p:attrName>
                                        </p:attrNameLst>
                                      </p:cBhvr>
                                      <p:tavLst>
                                        <p:tav tm="0">
                                          <p:val>
                                            <p:strVal val="1+#ppt_h/2"/>
                                          </p:val>
                                        </p:tav>
                                        <p:tav tm="100000">
                                          <p:val>
                                            <p:strVal val="#ppt_y"/>
                                          </p:val>
                                        </p:tav>
                                      </p:tavLst>
                                    </p:anim>
                                  </p:childTnLst>
                                </p:cTn>
                              </p:par>
                              <p:par>
                                <p:cTn id="20" presetClass="entr" nodeType="withEffect" presetSubtype="4" presetID="2" grpId="4" fill="hold">
                                  <p:stCondLst>
                                    <p:cond delay="0"/>
                                  </p:stCondLst>
                                  <p:iterate type="el" backwards="0">
                                    <p:tmAbs val="0"/>
                                  </p:iterate>
                                  <p:childTnLst>
                                    <p:set>
                                      <p:cBhvr>
                                        <p:cTn id="21" fill="hold"/>
                                        <p:tgtEl>
                                          <p:spTgt spid="474">
                                            <p:txEl>
                                              <p:pRg st="0" end="0"/>
                                            </p:txEl>
                                          </p:spTgt>
                                        </p:tgtEl>
                                        <p:attrNameLst>
                                          <p:attrName>style.visibility</p:attrName>
                                        </p:attrNameLst>
                                      </p:cBhvr>
                                      <p:to>
                                        <p:strVal val="visible"/>
                                      </p:to>
                                    </p:set>
                                    <p:anim calcmode="lin" valueType="num">
                                      <p:cBhvr>
                                        <p:cTn id="22" dur="2000" fill="hold"/>
                                        <p:tgtEl>
                                          <p:spTgt spid="474">
                                            <p:txEl>
                                              <p:pRg st="0" end="0"/>
                                            </p:txEl>
                                          </p:spTgt>
                                        </p:tgtEl>
                                        <p:attrNameLst>
                                          <p:attrName>ppt_x</p:attrName>
                                        </p:attrNameLst>
                                      </p:cBhvr>
                                      <p:tavLst>
                                        <p:tav tm="0">
                                          <p:val>
                                            <p:strVal val="#ppt_x"/>
                                          </p:val>
                                        </p:tav>
                                        <p:tav tm="100000">
                                          <p:val>
                                            <p:strVal val="#ppt_x"/>
                                          </p:val>
                                        </p:tav>
                                      </p:tavLst>
                                    </p:anim>
                                    <p:anim calcmode="lin" valueType="num">
                                      <p:cBhvr>
                                        <p:cTn id="23" dur="2000" fill="hold"/>
                                        <p:tgtEl>
                                          <p:spTgt spid="474">
                                            <p:txEl>
                                              <p:pRg st="0" end="0"/>
                                            </p:txEl>
                                          </p:spTgt>
                                        </p:tgtEl>
                                        <p:attrNameLst>
                                          <p:attrName>ppt_y</p:attrName>
                                        </p:attrNameLst>
                                      </p:cBhvr>
                                      <p:tavLst>
                                        <p:tav tm="0">
                                          <p:val>
                                            <p:strVal val="1+#ppt_h/2"/>
                                          </p:val>
                                        </p:tav>
                                        <p:tav tm="100000">
                                          <p:val>
                                            <p:strVal val="#ppt_y"/>
                                          </p:val>
                                        </p:tav>
                                      </p:tavLst>
                                    </p:anim>
                                  </p:childTnLst>
                                </p:cTn>
                              </p:par>
                            </p:childTnLst>
                          </p:cTn>
                        </p:par>
                        <p:par>
                          <p:cTn id="24" fill="hold">
                            <p:stCondLst>
                              <p:cond delay="5500"/>
                            </p:stCondLst>
                            <p:childTnLst>
                              <p:par>
                                <p:cTn id="25" presetClass="entr" nodeType="afterEffect" presetSubtype="8" presetID="22" grpId="5" fill="hold">
                                  <p:stCondLst>
                                    <p:cond delay="0"/>
                                  </p:stCondLst>
                                  <p:iterate type="el" backwards="0">
                                    <p:tmAbs val="0"/>
                                  </p:iterate>
                                  <p:childTnLst>
                                    <p:set>
                                      <p:cBhvr>
                                        <p:cTn id="26" fill="hold"/>
                                        <p:tgtEl>
                                          <p:spTgt spid="478"/>
                                        </p:tgtEl>
                                        <p:attrNameLst>
                                          <p:attrName>style.visibility</p:attrName>
                                        </p:attrNameLst>
                                      </p:cBhvr>
                                      <p:to>
                                        <p:strVal val="visible"/>
                                      </p:to>
                                    </p:set>
                                    <p:animEffect filter="wipe(left)" transition="in">
                                      <p:cBhvr>
                                        <p:cTn id="27" dur="2000"/>
                                        <p:tgtEl>
                                          <p:spTgt spid="4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78" grpId="5"/>
      <p:bldP build="p" bldLvl="5" animBg="1" rev="0" advAuto="0" spid="474" grpId="4"/>
      <p:bldP build="whole" bldLvl="1" animBg="1" rev="0" advAuto="0" spid="476" grpId="1"/>
      <p:bldP build="whole" bldLvl="1" animBg="1" rev="0" advAuto="0" spid="477" grpId="3"/>
    </p:bldLst>
  </p:timing>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0" name="Shape 480"/>
          <p:cNvSpPr/>
          <p:nvPr>
            <p:ph type="body" idx="13"/>
          </p:nvPr>
        </p:nvSpPr>
        <p:spPr>
          <a:xfrm>
            <a:off x="1460931" y="8720435"/>
            <a:ext cx="10464801" cy="533401"/>
          </a:xfrm>
          <a:prstGeom prst="rect">
            <a:avLst/>
          </a:prstGeom>
        </p:spPr>
        <p:txBody>
          <a:bodyPr/>
          <a:lstStyle/>
          <a:p>
            <a:pPr>
              <a:defRPr>
                <a:effectLst/>
              </a:defRPr>
            </a:pPr>
            <a:r>
              <a:t>—The Westminster Confession of Faith, Chapter 19, #1</a:t>
            </a:r>
          </a:p>
        </p:txBody>
      </p:sp>
      <p:sp>
        <p:nvSpPr>
          <p:cNvPr id="481" name="Shape 481"/>
          <p:cNvSpPr/>
          <p:nvPr>
            <p:ph type="body" idx="14"/>
          </p:nvPr>
        </p:nvSpPr>
        <p:spPr>
          <a:xfrm>
            <a:off x="1778430" y="2461407"/>
            <a:ext cx="9829803" cy="3670621"/>
          </a:xfrm>
          <a:prstGeom prst="rect">
            <a:avLst/>
          </a:prstGeom>
        </p:spPr>
        <p:txBody>
          <a:bodyPr/>
          <a:lstStyle>
            <a:lvl1pPr>
              <a:defRPr sz="3900"/>
            </a:lvl1pPr>
          </a:lstStyle>
          <a:p>
            <a:pPr/>
            <a:r>
              <a:t>They whom God hath accepted in his Beloved, effectually called and sanctified by His Spirit, can neither totally nor finally fall away from the state of grace: but shall certainly persevere therein to the end, and be eternally saved.</a:t>
            </a:r>
          </a:p>
        </p:txBody>
      </p:sp>
      <p:sp>
        <p:nvSpPr>
          <p:cNvPr id="482" name="Shape 482"/>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83" name="Shape 483"/>
          <p:cNvSpPr/>
          <p:nvPr/>
        </p:nvSpPr>
        <p:spPr>
          <a:xfrm>
            <a:off x="943108" y="330200"/>
            <a:ext cx="6054592" cy="609601"/>
          </a:xfrm>
          <a:prstGeom prst="rect">
            <a:avLst/>
          </a:prstGeom>
          <a:solidFill>
            <a:srgbClr val="FF8AD8"/>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i="1" sz="3300">
                <a:solidFill>
                  <a:srgbClr val="000000"/>
                </a:solidFill>
                <a:latin typeface="Helvetica"/>
                <a:ea typeface="Helvetica"/>
                <a:cs typeface="Helvetica"/>
                <a:sym typeface="Helvetica"/>
              </a:defRPr>
            </a:lvl1pPr>
          </a:lstStyle>
          <a:p>
            <a:pPr/>
            <a:r>
              <a:t>Perseverance of the saints</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 grpId="1" fill="hold">
                                  <p:stCondLst>
                                    <p:cond delay="0"/>
                                  </p:stCondLst>
                                  <p:iterate type="el" backwards="0">
                                    <p:tmAbs val="0"/>
                                  </p:iterate>
                                  <p:childTnLst>
                                    <p:set>
                                      <p:cBhvr>
                                        <p:cTn id="6" fill="hold"/>
                                        <p:tgtEl>
                                          <p:spTgt spid="483"/>
                                        </p:tgtEl>
                                        <p:attrNameLst>
                                          <p:attrName>style.visibility</p:attrName>
                                        </p:attrNameLst>
                                      </p:cBhvr>
                                      <p:to>
                                        <p:strVal val="visible"/>
                                      </p:to>
                                    </p:set>
                                    <p:anim calcmode="lin" valueType="num">
                                      <p:cBhvr>
                                        <p:cTn id="7" dur="1000" fill="hold"/>
                                        <p:tgtEl>
                                          <p:spTgt spid="483"/>
                                        </p:tgtEl>
                                        <p:attrNameLst>
                                          <p:attrName>ppt_x</p:attrName>
                                        </p:attrNameLst>
                                      </p:cBhvr>
                                      <p:tavLst>
                                        <p:tav tm="0">
                                          <p:val>
                                            <p:strVal val="#ppt_x"/>
                                          </p:val>
                                        </p:tav>
                                        <p:tav tm="100000">
                                          <p:val>
                                            <p:strVal val="#ppt_x"/>
                                          </p:val>
                                        </p:tav>
                                      </p:tavLst>
                                    </p:anim>
                                    <p:anim calcmode="lin" valueType="num">
                                      <p:cBhvr>
                                        <p:cTn id="8" dur="1000" fill="hold"/>
                                        <p:tgtEl>
                                          <p:spTgt spid="483"/>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Class="entr" nodeType="afterEffect" presetSubtype="1" presetID="22" grpId="2" fill="hold">
                                  <p:stCondLst>
                                    <p:cond delay="0"/>
                                  </p:stCondLst>
                                  <p:iterate type="el" backwards="0">
                                    <p:tmAbs val="0"/>
                                  </p:iterate>
                                  <p:childTnLst>
                                    <p:set>
                                      <p:cBhvr>
                                        <p:cTn id="11" fill="hold"/>
                                        <p:tgtEl>
                                          <p:spTgt spid="481"/>
                                        </p:tgtEl>
                                        <p:attrNameLst>
                                          <p:attrName>style.visibility</p:attrName>
                                        </p:attrNameLst>
                                      </p:cBhvr>
                                      <p:to>
                                        <p:strVal val="visible"/>
                                      </p:to>
                                    </p:set>
                                    <p:animEffect filter="wipe(up)" transition="in">
                                      <p:cBhvr>
                                        <p:cTn id="12" dur="1500"/>
                                        <p:tgtEl>
                                          <p:spTgt spid="481"/>
                                        </p:tgtEl>
                                      </p:cBhvr>
                                    </p:animEffect>
                                  </p:childTnLst>
                                </p:cTn>
                              </p:par>
                            </p:childTnLst>
                          </p:cTn>
                        </p:par>
                        <p:par>
                          <p:cTn id="13" fill="hold">
                            <p:stCondLst>
                              <p:cond delay="2500"/>
                            </p:stCondLst>
                            <p:childTnLst>
                              <p:par>
                                <p:cTn id="14" presetClass="entr" nodeType="afterEffect" presetID="10" grpId="3" fill="hold">
                                  <p:stCondLst>
                                    <p:cond delay="0"/>
                                  </p:stCondLst>
                                  <p:iterate type="el" backwards="0">
                                    <p:tmAbs val="0"/>
                                  </p:iterate>
                                  <p:childTnLst>
                                    <p:set>
                                      <p:cBhvr>
                                        <p:cTn id="15" fill="hold"/>
                                        <p:tgtEl>
                                          <p:spTgt spid="480"/>
                                        </p:tgtEl>
                                        <p:attrNameLst>
                                          <p:attrName>style.visibility</p:attrName>
                                        </p:attrNameLst>
                                      </p:cBhvr>
                                      <p:to>
                                        <p:strVal val="visible"/>
                                      </p:to>
                                    </p:set>
                                    <p:animEffect filter="fade" transition="in">
                                      <p:cBhvr>
                                        <p:cTn id="16" dur="1000"/>
                                        <p:tgtEl>
                                          <p:spTgt spid="4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80" grpId="3"/>
      <p:bldP build="whole" bldLvl="1" animBg="1" rev="0" advAuto="0" spid="483" grpId="1"/>
      <p:bldP build="whole" bldLvl="1" animBg="1" rev="0" advAuto="0" spid="481" grpId="2"/>
    </p:bldLst>
  </p:timing>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5" name="Shape 485"/>
          <p:cNvSpPr/>
          <p:nvPr>
            <p:ph type="body" idx="13"/>
          </p:nvPr>
        </p:nvSpPr>
        <p:spPr>
          <a:xfrm>
            <a:off x="1460931" y="8720435"/>
            <a:ext cx="10464801" cy="533401"/>
          </a:xfrm>
          <a:prstGeom prst="rect">
            <a:avLst/>
          </a:prstGeom>
        </p:spPr>
        <p:txBody>
          <a:bodyPr/>
          <a:lstStyle/>
          <a:p>
            <a:pPr>
              <a:defRPr>
                <a:effectLst/>
              </a:defRPr>
            </a:pPr>
            <a:r>
              <a:t>—Steele</a:t>
            </a:r>
          </a:p>
        </p:txBody>
      </p:sp>
      <p:sp>
        <p:nvSpPr>
          <p:cNvPr id="486" name="Shape 486"/>
          <p:cNvSpPr/>
          <p:nvPr>
            <p:ph type="body" idx="14"/>
          </p:nvPr>
        </p:nvSpPr>
        <p:spPr>
          <a:xfrm>
            <a:off x="1677168" y="1851172"/>
            <a:ext cx="10361665" cy="5957891"/>
          </a:xfrm>
          <a:prstGeom prst="rect">
            <a:avLst/>
          </a:prstGeom>
        </p:spPr>
        <p:txBody>
          <a:bodyPr/>
          <a:lstStyle>
            <a:lvl1pPr>
              <a:defRPr sz="3500"/>
            </a:lvl1pPr>
          </a:lstStyle>
          <a:p>
            <a:pPr/>
            <a:r>
              <a:t>“The doctrine of the perseverance of the saints does not maintain that all who profess the Christian faith are certain of heaven. It is saints -- those who are set apart by the Spirit -- who persevere to the end. It is believers -- those who are given true, living faith in Christ -- who are secure and safe in Him. Many who profess to believe fall away, but they do not fall from grace for they were never in grace. True believers do fall into temptations, and they do commit grievous sins, but these sins do not cause them to lose their salvation or separate them from Christ.”</a:t>
            </a:r>
          </a:p>
        </p:txBody>
      </p:sp>
      <p:sp>
        <p:nvSpPr>
          <p:cNvPr id="487" name="Shape 487"/>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88" name="Shape 488"/>
          <p:cNvSpPr/>
          <p:nvPr/>
        </p:nvSpPr>
        <p:spPr>
          <a:xfrm>
            <a:off x="943108" y="330200"/>
            <a:ext cx="6054592" cy="609601"/>
          </a:xfrm>
          <a:prstGeom prst="rect">
            <a:avLst/>
          </a:prstGeom>
          <a:solidFill>
            <a:srgbClr val="FF8AD8"/>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i="1" sz="3300">
                <a:solidFill>
                  <a:srgbClr val="000000"/>
                </a:solidFill>
                <a:latin typeface="Helvetica"/>
                <a:ea typeface="Helvetica"/>
                <a:cs typeface="Helvetica"/>
                <a:sym typeface="Helvetica"/>
              </a:defRPr>
            </a:lvl1pPr>
          </a:lstStyle>
          <a:p>
            <a:pPr/>
            <a:r>
              <a:t>Perseverance of the saints</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2" grpId="1" fill="hold">
                                  <p:stCondLst>
                                    <p:cond delay="0"/>
                                  </p:stCondLst>
                                  <p:iterate type="el" backwards="0">
                                    <p:tmAbs val="0"/>
                                  </p:iterate>
                                  <p:childTnLst>
                                    <p:set>
                                      <p:cBhvr>
                                        <p:cTn id="6" fill="hold"/>
                                        <p:tgtEl>
                                          <p:spTgt spid="486"/>
                                        </p:tgtEl>
                                        <p:attrNameLst>
                                          <p:attrName>style.visibility</p:attrName>
                                        </p:attrNameLst>
                                      </p:cBhvr>
                                      <p:to>
                                        <p:strVal val="visible"/>
                                      </p:to>
                                    </p:set>
                                    <p:animEffect filter="wipe(up)" transition="in">
                                      <p:cBhvr>
                                        <p:cTn id="7" dur="1500"/>
                                        <p:tgtEl>
                                          <p:spTgt spid="486"/>
                                        </p:tgtEl>
                                      </p:cBhvr>
                                    </p:animEffect>
                                  </p:childTnLst>
                                </p:cTn>
                              </p:par>
                            </p:childTnLst>
                          </p:cTn>
                        </p:par>
                        <p:par>
                          <p:cTn id="8" fill="hold">
                            <p:stCondLst>
                              <p:cond delay="1500"/>
                            </p:stCondLst>
                            <p:childTnLst>
                              <p:par>
                                <p:cTn id="9" presetClass="entr" nodeType="afterEffect" presetID="10" grpId="2" fill="hold">
                                  <p:stCondLst>
                                    <p:cond delay="0"/>
                                  </p:stCondLst>
                                  <p:iterate type="el" backwards="0">
                                    <p:tmAbs val="0"/>
                                  </p:iterate>
                                  <p:childTnLst>
                                    <p:set>
                                      <p:cBhvr>
                                        <p:cTn id="10" fill="hold"/>
                                        <p:tgtEl>
                                          <p:spTgt spid="485"/>
                                        </p:tgtEl>
                                        <p:attrNameLst>
                                          <p:attrName>style.visibility</p:attrName>
                                        </p:attrNameLst>
                                      </p:cBhvr>
                                      <p:to>
                                        <p:strVal val="visible"/>
                                      </p:to>
                                    </p:set>
                                    <p:animEffect filter="fade" transition="in">
                                      <p:cBhvr>
                                        <p:cTn id="11" dur="1000"/>
                                        <p:tgtEl>
                                          <p:spTgt spid="4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85" grpId="2"/>
      <p:bldP build="whole" bldLvl="1" animBg="1" rev="0" advAuto="0" spid="486" grpId="1"/>
    </p:bldLst>
  </p:timing>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9" name="Shape 149"/>
          <p:cNvSpPr/>
          <p:nvPr>
            <p:ph type="sldNum" sz="quarter" idx="2"/>
          </p:nvPr>
        </p:nvSpPr>
        <p:spPr>
          <a:xfrm>
            <a:off x="12351613" y="9169400"/>
            <a:ext cx="255525" cy="38735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50" name="Shape 150"/>
          <p:cNvSpPr/>
          <p:nvPr/>
        </p:nvSpPr>
        <p:spPr>
          <a:xfrm>
            <a:off x="5770879" y="1943100"/>
            <a:ext cx="6452072" cy="969913"/>
          </a:xfrm>
          <a:prstGeom prst="roundRect">
            <a:avLst>
              <a:gd name="adj" fmla="val 19641"/>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3900">
                <a:solidFill>
                  <a:srgbClr val="000000"/>
                </a:solidFill>
                <a:effectLst>
                  <a:outerShdw sx="100000" sy="100000" kx="0" ky="0" algn="b" rotWithShape="0" blurRad="25400" dist="12700" dir="5400000">
                    <a:srgbClr val="000000">
                      <a:alpha val="50000"/>
                    </a:srgbClr>
                  </a:outerShdw>
                </a:effectLst>
                <a:latin typeface="Arial Rounded MT Bold"/>
                <a:ea typeface="Arial Rounded MT Bold"/>
                <a:cs typeface="Arial Rounded MT Bold"/>
                <a:sym typeface="Arial Rounded MT Bold"/>
              </a:defRPr>
            </a:lvl1pPr>
          </a:lstStyle>
          <a:p>
            <a:pPr/>
            <a:r>
              <a:t>otal Inherited Depravity</a:t>
            </a:r>
          </a:p>
        </p:txBody>
      </p:sp>
      <p:sp>
        <p:nvSpPr>
          <p:cNvPr id="151" name="Shape 151"/>
          <p:cNvSpPr/>
          <p:nvPr/>
        </p:nvSpPr>
        <p:spPr>
          <a:xfrm>
            <a:off x="5770879" y="3530600"/>
            <a:ext cx="6095431" cy="969913"/>
          </a:xfrm>
          <a:prstGeom prst="roundRect">
            <a:avLst>
              <a:gd name="adj" fmla="val 19641"/>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3900">
                <a:solidFill>
                  <a:srgbClr val="000000"/>
                </a:solidFill>
                <a:effectLst>
                  <a:outerShdw sx="100000" sy="100000" kx="0" ky="0" algn="b" rotWithShape="0" blurRad="25400" dist="12700" dir="5400000">
                    <a:srgbClr val="000000">
                      <a:alpha val="50000"/>
                    </a:srgbClr>
                  </a:outerShdw>
                </a:effectLst>
                <a:latin typeface="Arial Rounded MT Bold"/>
                <a:ea typeface="Arial Rounded MT Bold"/>
                <a:cs typeface="Arial Rounded MT Bold"/>
                <a:sym typeface="Arial Rounded MT Bold"/>
              </a:defRPr>
            </a:lvl1pPr>
          </a:lstStyle>
          <a:p>
            <a:pPr/>
            <a:r>
              <a:t>nconditional Election</a:t>
            </a:r>
          </a:p>
        </p:txBody>
      </p:sp>
      <p:sp>
        <p:nvSpPr>
          <p:cNvPr id="152" name="Shape 152"/>
          <p:cNvSpPr/>
          <p:nvPr/>
        </p:nvSpPr>
        <p:spPr>
          <a:xfrm>
            <a:off x="5770879" y="5219700"/>
            <a:ext cx="6095431" cy="969913"/>
          </a:xfrm>
          <a:prstGeom prst="roundRect">
            <a:avLst>
              <a:gd name="adj" fmla="val 19641"/>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3900">
                <a:solidFill>
                  <a:srgbClr val="000000"/>
                </a:solidFill>
                <a:effectLst>
                  <a:outerShdw sx="100000" sy="100000" kx="0" ky="0" algn="b" rotWithShape="0" blurRad="25400" dist="12700" dir="5400000">
                    <a:srgbClr val="000000">
                      <a:alpha val="50000"/>
                    </a:srgbClr>
                  </a:outerShdw>
                </a:effectLst>
                <a:latin typeface="Arial Rounded MT Bold"/>
                <a:ea typeface="Arial Rounded MT Bold"/>
                <a:cs typeface="Arial Rounded MT Bold"/>
                <a:sym typeface="Arial Rounded MT Bold"/>
              </a:defRPr>
            </a:lvl1pPr>
          </a:lstStyle>
          <a:p>
            <a:pPr/>
            <a:r>
              <a:t>imited Atonement</a:t>
            </a:r>
          </a:p>
        </p:txBody>
      </p:sp>
      <p:sp>
        <p:nvSpPr>
          <p:cNvPr id="153" name="Shape 153"/>
          <p:cNvSpPr/>
          <p:nvPr/>
        </p:nvSpPr>
        <p:spPr>
          <a:xfrm>
            <a:off x="5770879" y="6794500"/>
            <a:ext cx="6095431" cy="969913"/>
          </a:xfrm>
          <a:prstGeom prst="roundRect">
            <a:avLst>
              <a:gd name="adj" fmla="val 19641"/>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3900">
                <a:solidFill>
                  <a:srgbClr val="000000"/>
                </a:solidFill>
                <a:effectLst>
                  <a:outerShdw sx="100000" sy="100000" kx="0" ky="0" algn="b" rotWithShape="0" blurRad="25400" dist="12700" dir="5400000">
                    <a:srgbClr val="000000">
                      <a:alpha val="50000"/>
                    </a:srgbClr>
                  </a:outerShdw>
                </a:effectLst>
                <a:latin typeface="Arial Rounded MT Bold"/>
                <a:ea typeface="Arial Rounded MT Bold"/>
                <a:cs typeface="Arial Rounded MT Bold"/>
                <a:sym typeface="Arial Rounded MT Bold"/>
              </a:defRPr>
            </a:lvl1pPr>
          </a:lstStyle>
          <a:p>
            <a:pPr/>
            <a:r>
              <a:t>rresistible Grace</a:t>
            </a:r>
          </a:p>
        </p:txBody>
      </p:sp>
      <p:sp>
        <p:nvSpPr>
          <p:cNvPr id="154" name="Shape 154"/>
          <p:cNvSpPr/>
          <p:nvPr/>
        </p:nvSpPr>
        <p:spPr>
          <a:xfrm>
            <a:off x="5770879" y="8318500"/>
            <a:ext cx="6836259" cy="1251587"/>
          </a:xfrm>
          <a:prstGeom prst="roundRect">
            <a:avLst>
              <a:gd name="adj" fmla="val 15221"/>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3900">
                <a:solidFill>
                  <a:srgbClr val="000000"/>
                </a:solidFill>
                <a:effectLst>
                  <a:outerShdw sx="100000" sy="100000" kx="0" ky="0" algn="b" rotWithShape="0" blurRad="25400" dist="12700" dir="5400000">
                    <a:srgbClr val="000000">
                      <a:alpha val="50000"/>
                    </a:srgbClr>
                  </a:outerShdw>
                </a:effectLst>
                <a:latin typeface="Arial Rounded MT Bold"/>
                <a:ea typeface="Arial Rounded MT Bold"/>
                <a:cs typeface="Arial Rounded MT Bold"/>
                <a:sym typeface="Arial Rounded MT Bold"/>
              </a:defRPr>
            </a:lvl1pPr>
          </a:lstStyle>
          <a:p>
            <a:pPr/>
            <a:r>
              <a:t>erseverance of the Saints</a:t>
            </a:r>
          </a:p>
        </p:txBody>
      </p:sp>
      <p:sp>
        <p:nvSpPr>
          <p:cNvPr id="155" name="Shape 155"/>
          <p:cNvSpPr/>
          <p:nvPr/>
        </p:nvSpPr>
        <p:spPr>
          <a:xfrm>
            <a:off x="4854130" y="1503334"/>
            <a:ext cx="785115" cy="15192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9500">
                <a:solidFill>
                  <a:srgbClr val="0433FF"/>
                </a:solidFill>
                <a:effectLst>
                  <a:outerShdw sx="100000" sy="100000" kx="0" ky="0" algn="b" rotWithShape="0" blurRad="12700" dist="25400" dir="2400000">
                    <a:srgbClr val="000000"/>
                  </a:outerShdw>
                </a:effectLst>
              </a:defRPr>
            </a:lvl1pPr>
          </a:lstStyle>
          <a:p>
            <a:pPr/>
            <a:r>
              <a:t>T</a:t>
            </a:r>
          </a:p>
        </p:txBody>
      </p:sp>
      <p:sp>
        <p:nvSpPr>
          <p:cNvPr id="156" name="Shape 156"/>
          <p:cNvSpPr/>
          <p:nvPr/>
        </p:nvSpPr>
        <p:spPr>
          <a:xfrm>
            <a:off x="4649787" y="3103534"/>
            <a:ext cx="1052958" cy="15192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9500">
                <a:solidFill>
                  <a:srgbClr val="0433FF"/>
                </a:solidFill>
                <a:effectLst>
                  <a:outerShdw sx="100000" sy="100000" kx="0" ky="0" algn="b" rotWithShape="0" blurRad="12700" dist="25400" dir="2400000">
                    <a:srgbClr val="000000"/>
                  </a:outerShdw>
                </a:effectLst>
              </a:defRPr>
            </a:lvl1pPr>
          </a:lstStyle>
          <a:p>
            <a:pPr/>
            <a:r>
              <a:t>U</a:t>
            </a:r>
          </a:p>
        </p:txBody>
      </p:sp>
      <p:sp>
        <p:nvSpPr>
          <p:cNvPr id="157" name="Shape 157"/>
          <p:cNvSpPr/>
          <p:nvPr/>
        </p:nvSpPr>
        <p:spPr>
          <a:xfrm>
            <a:off x="4872926" y="4767234"/>
            <a:ext cx="717551" cy="15192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9500">
                <a:solidFill>
                  <a:srgbClr val="0433FF"/>
                </a:solidFill>
                <a:effectLst>
                  <a:outerShdw sx="100000" sy="100000" kx="0" ky="0" algn="b" rotWithShape="0" blurRad="12700" dist="25400" dir="2400000">
                    <a:srgbClr val="000000"/>
                  </a:outerShdw>
                </a:effectLst>
              </a:defRPr>
            </a:lvl1pPr>
          </a:lstStyle>
          <a:p>
            <a:pPr/>
            <a:r>
              <a:t>L</a:t>
            </a:r>
          </a:p>
        </p:txBody>
      </p:sp>
      <p:sp>
        <p:nvSpPr>
          <p:cNvPr id="158" name="Shape 158"/>
          <p:cNvSpPr/>
          <p:nvPr/>
        </p:nvSpPr>
        <p:spPr>
          <a:xfrm>
            <a:off x="4942173" y="6375379"/>
            <a:ext cx="516065" cy="151924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9500">
                <a:solidFill>
                  <a:srgbClr val="0433FF"/>
                </a:solidFill>
                <a:effectLst>
                  <a:outerShdw sx="100000" sy="100000" kx="0" ky="0" algn="b" rotWithShape="0" blurRad="12700" dist="25400" dir="2400000">
                    <a:srgbClr val="000000"/>
                  </a:outerShdw>
                </a:effectLst>
              </a:defRPr>
            </a:lvl1pPr>
          </a:lstStyle>
          <a:p>
            <a:pPr/>
            <a:r>
              <a:t>I</a:t>
            </a:r>
          </a:p>
        </p:txBody>
      </p:sp>
      <p:sp>
        <p:nvSpPr>
          <p:cNvPr id="159" name="Shape 159"/>
          <p:cNvSpPr/>
          <p:nvPr/>
        </p:nvSpPr>
        <p:spPr>
          <a:xfrm>
            <a:off x="4818062" y="7996223"/>
            <a:ext cx="785115" cy="151924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9500">
                <a:solidFill>
                  <a:srgbClr val="0433FF"/>
                </a:solidFill>
                <a:effectLst>
                  <a:outerShdw sx="100000" sy="100000" kx="0" ky="0" algn="b" rotWithShape="0" blurRad="12700" dist="25400" dir="2400000">
                    <a:srgbClr val="000000"/>
                  </a:outerShdw>
                </a:effectLst>
              </a:defRPr>
            </a:lvl1pPr>
          </a:lstStyle>
          <a:p>
            <a:pPr/>
            <a:r>
              <a:t>P</a:t>
            </a:r>
          </a:p>
        </p:txBody>
      </p:sp>
      <p:sp>
        <p:nvSpPr>
          <p:cNvPr id="160" name="Shape 160"/>
          <p:cNvSpPr/>
          <p:nvPr>
            <p:ph type="title" idx="4294967295"/>
          </p:nvPr>
        </p:nvSpPr>
        <p:spPr>
          <a:xfrm>
            <a:off x="821787" y="330370"/>
            <a:ext cx="11785351" cy="766543"/>
          </a:xfrm>
          <a:prstGeom prst="rect">
            <a:avLst/>
          </a:prstGeom>
        </p:spPr>
        <p:txBody>
          <a:bodyPr anchor="ctr">
            <a:noAutofit/>
          </a:bodyPr>
          <a:lstStyle>
            <a:lvl1pPr>
              <a:tabLst>
                <a:tab pos="1485900" algn="l"/>
              </a:tabLst>
              <a:defRPr sz="4400">
                <a:effectLst>
                  <a:outerShdw sx="100000" sy="100000" kx="0" ky="0" algn="b" rotWithShape="0" blurRad="12700" dist="12700" dir="2400000">
                    <a:srgbClr val="000000"/>
                  </a:outerShdw>
                </a:effectLst>
                <a:latin typeface="Arial Black"/>
                <a:ea typeface="Arial Black"/>
                <a:cs typeface="Arial Black"/>
                <a:sym typeface="Arial Black"/>
              </a:defRPr>
            </a:lvl1pPr>
          </a:lstStyle>
          <a:p>
            <a:pPr/>
            <a:r>
              <a:t>Main Tenets of Calvinism</a:t>
            </a:r>
          </a:p>
        </p:txBody>
      </p:sp>
      <p:pic>
        <p:nvPicPr>
          <p:cNvPr id="161" name="pasted-image.tiff"/>
          <p:cNvPicPr>
            <a:picLocks noChangeAspect="1"/>
          </p:cNvPicPr>
          <p:nvPr/>
        </p:nvPicPr>
        <p:blipFill>
          <a:blip r:embed="rId2">
            <a:extLst/>
          </a:blip>
          <a:stretch>
            <a:fillRect/>
          </a:stretch>
        </p:blipFill>
        <p:spPr>
          <a:xfrm>
            <a:off x="1515293" y="1689100"/>
            <a:ext cx="2303534" cy="7942582"/>
          </a:xfrm>
          <a:prstGeom prst="rect">
            <a:avLst/>
          </a:prstGeom>
          <a:ln w="12700">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2" grpId="1" fill="hold">
                                  <p:stCondLst>
                                    <p:cond delay="0"/>
                                  </p:stCondLst>
                                  <p:iterate type="el" backwards="0">
                                    <p:tmAbs val="0"/>
                                  </p:iterate>
                                  <p:childTnLst>
                                    <p:set>
                                      <p:cBhvr>
                                        <p:cTn id="6" fill="hold"/>
                                        <p:tgtEl>
                                          <p:spTgt spid="161"/>
                                        </p:tgtEl>
                                        <p:attrNameLst>
                                          <p:attrName>style.visibility</p:attrName>
                                        </p:attrNameLst>
                                      </p:cBhvr>
                                      <p:to>
                                        <p:strVal val="visible"/>
                                      </p:to>
                                    </p:set>
                                    <p:animEffect filter="wipe(down)" transition="in">
                                      <p:cBhvr>
                                        <p:cTn id="7" dur="1000"/>
                                        <p:tgtEl>
                                          <p:spTgt spid="161"/>
                                        </p:tgtEl>
                                      </p:cBhvr>
                                    </p:animEffect>
                                  </p:childTnLst>
                                </p:cTn>
                              </p:par>
                            </p:childTnLst>
                          </p:cTn>
                        </p:par>
                        <p:par>
                          <p:cTn id="8" fill="hold">
                            <p:stCondLst>
                              <p:cond delay="1000"/>
                            </p:stCondLst>
                            <p:childTnLst>
                              <p:par>
                                <p:cTn id="9" presetClass="entr" nodeType="afterEffect" presetSubtype="32" presetID="23" grpId="2" fill="hold">
                                  <p:stCondLst>
                                    <p:cond delay="0"/>
                                  </p:stCondLst>
                                  <p:iterate type="el" backwards="0">
                                    <p:tmAbs val="0"/>
                                  </p:iterate>
                                  <p:childTnLst>
                                    <p:set>
                                      <p:cBhvr>
                                        <p:cTn id="10" fill="hold"/>
                                        <p:tgtEl>
                                          <p:spTgt spid="155"/>
                                        </p:tgtEl>
                                        <p:attrNameLst>
                                          <p:attrName>style.visibility</p:attrName>
                                        </p:attrNameLst>
                                      </p:cBhvr>
                                      <p:to>
                                        <p:strVal val="visible"/>
                                      </p:to>
                                    </p:set>
                                    <p:anim calcmode="lin" valueType="num">
                                      <p:cBhvr>
                                        <p:cTn id="11" dur="1000" fill="hold"/>
                                        <p:tgtEl>
                                          <p:spTgt spid="155"/>
                                        </p:tgtEl>
                                        <p:attrNameLst>
                                          <p:attrName>ppt_w</p:attrName>
                                        </p:attrNameLst>
                                      </p:cBhvr>
                                      <p:tavLst>
                                        <p:tav tm="0">
                                          <p:val>
                                            <p:strVal val="4*#ppt_w"/>
                                          </p:val>
                                        </p:tav>
                                        <p:tav tm="100000">
                                          <p:val>
                                            <p:strVal val="#ppt_w"/>
                                          </p:val>
                                        </p:tav>
                                      </p:tavLst>
                                    </p:anim>
                                    <p:anim calcmode="lin" valueType="num">
                                      <p:cBhvr>
                                        <p:cTn id="12" dur="1000" fill="hold"/>
                                        <p:tgtEl>
                                          <p:spTgt spid="155"/>
                                        </p:tgtEl>
                                        <p:attrNameLst>
                                          <p:attrName>ppt_h</p:attrName>
                                        </p:attrNameLst>
                                      </p:cBhvr>
                                      <p:tavLst>
                                        <p:tav tm="0">
                                          <p:val>
                                            <p:strVal val="4*#ppt_h"/>
                                          </p:val>
                                        </p:tav>
                                        <p:tav tm="100000">
                                          <p:val>
                                            <p:strVal val="#ppt_h"/>
                                          </p:val>
                                        </p:tav>
                                      </p:tavLst>
                                    </p:anim>
                                  </p:childTnLst>
                                </p:cTn>
                              </p:par>
                            </p:childTnLst>
                          </p:cTn>
                        </p:par>
                        <p:par>
                          <p:cTn id="13" fill="hold">
                            <p:stCondLst>
                              <p:cond delay="2000"/>
                            </p:stCondLst>
                            <p:childTnLst>
                              <p:par>
                                <p:cTn id="14" presetClass="entr" nodeType="afterEffect" presetSubtype="32" presetID="23" grpId="3" fill="hold">
                                  <p:stCondLst>
                                    <p:cond delay="0"/>
                                  </p:stCondLst>
                                  <p:iterate type="el" backwards="0">
                                    <p:tmAbs val="0"/>
                                  </p:iterate>
                                  <p:childTnLst>
                                    <p:set>
                                      <p:cBhvr>
                                        <p:cTn id="15" fill="hold"/>
                                        <p:tgtEl>
                                          <p:spTgt spid="156"/>
                                        </p:tgtEl>
                                        <p:attrNameLst>
                                          <p:attrName>style.visibility</p:attrName>
                                        </p:attrNameLst>
                                      </p:cBhvr>
                                      <p:to>
                                        <p:strVal val="visible"/>
                                      </p:to>
                                    </p:set>
                                    <p:anim calcmode="lin" valueType="num">
                                      <p:cBhvr>
                                        <p:cTn id="16" dur="1000" fill="hold"/>
                                        <p:tgtEl>
                                          <p:spTgt spid="156"/>
                                        </p:tgtEl>
                                        <p:attrNameLst>
                                          <p:attrName>ppt_w</p:attrName>
                                        </p:attrNameLst>
                                      </p:cBhvr>
                                      <p:tavLst>
                                        <p:tav tm="0">
                                          <p:val>
                                            <p:strVal val="4*#ppt_w"/>
                                          </p:val>
                                        </p:tav>
                                        <p:tav tm="100000">
                                          <p:val>
                                            <p:strVal val="#ppt_w"/>
                                          </p:val>
                                        </p:tav>
                                      </p:tavLst>
                                    </p:anim>
                                    <p:anim calcmode="lin" valueType="num">
                                      <p:cBhvr>
                                        <p:cTn id="17" dur="1000" fill="hold"/>
                                        <p:tgtEl>
                                          <p:spTgt spid="156"/>
                                        </p:tgtEl>
                                        <p:attrNameLst>
                                          <p:attrName>ppt_h</p:attrName>
                                        </p:attrNameLst>
                                      </p:cBhvr>
                                      <p:tavLst>
                                        <p:tav tm="0">
                                          <p:val>
                                            <p:strVal val="4*#ppt_h"/>
                                          </p:val>
                                        </p:tav>
                                        <p:tav tm="100000">
                                          <p:val>
                                            <p:strVal val="#ppt_h"/>
                                          </p:val>
                                        </p:tav>
                                      </p:tavLst>
                                    </p:anim>
                                  </p:childTnLst>
                                </p:cTn>
                              </p:par>
                            </p:childTnLst>
                          </p:cTn>
                        </p:par>
                        <p:par>
                          <p:cTn id="18" fill="hold">
                            <p:stCondLst>
                              <p:cond delay="3000"/>
                            </p:stCondLst>
                            <p:childTnLst>
                              <p:par>
                                <p:cTn id="19" presetClass="entr" nodeType="afterEffect" presetSubtype="32" presetID="23" grpId="4" fill="hold">
                                  <p:stCondLst>
                                    <p:cond delay="0"/>
                                  </p:stCondLst>
                                  <p:iterate type="el" backwards="0">
                                    <p:tmAbs val="0"/>
                                  </p:iterate>
                                  <p:childTnLst>
                                    <p:set>
                                      <p:cBhvr>
                                        <p:cTn id="20" fill="hold"/>
                                        <p:tgtEl>
                                          <p:spTgt spid="157"/>
                                        </p:tgtEl>
                                        <p:attrNameLst>
                                          <p:attrName>style.visibility</p:attrName>
                                        </p:attrNameLst>
                                      </p:cBhvr>
                                      <p:to>
                                        <p:strVal val="visible"/>
                                      </p:to>
                                    </p:set>
                                    <p:anim calcmode="lin" valueType="num">
                                      <p:cBhvr>
                                        <p:cTn id="21" dur="1000" fill="hold"/>
                                        <p:tgtEl>
                                          <p:spTgt spid="157"/>
                                        </p:tgtEl>
                                        <p:attrNameLst>
                                          <p:attrName>ppt_w</p:attrName>
                                        </p:attrNameLst>
                                      </p:cBhvr>
                                      <p:tavLst>
                                        <p:tav tm="0">
                                          <p:val>
                                            <p:strVal val="4*#ppt_w"/>
                                          </p:val>
                                        </p:tav>
                                        <p:tav tm="100000">
                                          <p:val>
                                            <p:strVal val="#ppt_w"/>
                                          </p:val>
                                        </p:tav>
                                      </p:tavLst>
                                    </p:anim>
                                    <p:anim calcmode="lin" valueType="num">
                                      <p:cBhvr>
                                        <p:cTn id="22" dur="1000" fill="hold"/>
                                        <p:tgtEl>
                                          <p:spTgt spid="157"/>
                                        </p:tgtEl>
                                        <p:attrNameLst>
                                          <p:attrName>ppt_h</p:attrName>
                                        </p:attrNameLst>
                                      </p:cBhvr>
                                      <p:tavLst>
                                        <p:tav tm="0">
                                          <p:val>
                                            <p:strVal val="4*#ppt_h"/>
                                          </p:val>
                                        </p:tav>
                                        <p:tav tm="100000">
                                          <p:val>
                                            <p:strVal val="#ppt_h"/>
                                          </p:val>
                                        </p:tav>
                                      </p:tavLst>
                                    </p:anim>
                                  </p:childTnLst>
                                </p:cTn>
                              </p:par>
                            </p:childTnLst>
                          </p:cTn>
                        </p:par>
                        <p:par>
                          <p:cTn id="23" fill="hold">
                            <p:stCondLst>
                              <p:cond delay="4000"/>
                            </p:stCondLst>
                            <p:childTnLst>
                              <p:par>
                                <p:cTn id="24" presetClass="entr" nodeType="afterEffect" presetSubtype="32" presetID="23" grpId="5" fill="hold">
                                  <p:stCondLst>
                                    <p:cond delay="0"/>
                                  </p:stCondLst>
                                  <p:iterate type="el" backwards="0">
                                    <p:tmAbs val="0"/>
                                  </p:iterate>
                                  <p:childTnLst>
                                    <p:set>
                                      <p:cBhvr>
                                        <p:cTn id="25" fill="hold"/>
                                        <p:tgtEl>
                                          <p:spTgt spid="158"/>
                                        </p:tgtEl>
                                        <p:attrNameLst>
                                          <p:attrName>style.visibility</p:attrName>
                                        </p:attrNameLst>
                                      </p:cBhvr>
                                      <p:to>
                                        <p:strVal val="visible"/>
                                      </p:to>
                                    </p:set>
                                    <p:anim calcmode="lin" valueType="num">
                                      <p:cBhvr>
                                        <p:cTn id="26" dur="1000" fill="hold"/>
                                        <p:tgtEl>
                                          <p:spTgt spid="158"/>
                                        </p:tgtEl>
                                        <p:attrNameLst>
                                          <p:attrName>ppt_w</p:attrName>
                                        </p:attrNameLst>
                                      </p:cBhvr>
                                      <p:tavLst>
                                        <p:tav tm="0">
                                          <p:val>
                                            <p:strVal val="4*#ppt_w"/>
                                          </p:val>
                                        </p:tav>
                                        <p:tav tm="100000">
                                          <p:val>
                                            <p:strVal val="#ppt_w"/>
                                          </p:val>
                                        </p:tav>
                                      </p:tavLst>
                                    </p:anim>
                                    <p:anim calcmode="lin" valueType="num">
                                      <p:cBhvr>
                                        <p:cTn id="27" dur="1000" fill="hold"/>
                                        <p:tgtEl>
                                          <p:spTgt spid="158"/>
                                        </p:tgtEl>
                                        <p:attrNameLst>
                                          <p:attrName>ppt_h</p:attrName>
                                        </p:attrNameLst>
                                      </p:cBhvr>
                                      <p:tavLst>
                                        <p:tav tm="0">
                                          <p:val>
                                            <p:strVal val="4*#ppt_h"/>
                                          </p:val>
                                        </p:tav>
                                        <p:tav tm="100000">
                                          <p:val>
                                            <p:strVal val="#ppt_h"/>
                                          </p:val>
                                        </p:tav>
                                      </p:tavLst>
                                    </p:anim>
                                  </p:childTnLst>
                                </p:cTn>
                              </p:par>
                            </p:childTnLst>
                          </p:cTn>
                        </p:par>
                        <p:par>
                          <p:cTn id="28" fill="hold">
                            <p:stCondLst>
                              <p:cond delay="5000"/>
                            </p:stCondLst>
                            <p:childTnLst>
                              <p:par>
                                <p:cTn id="29" presetClass="entr" nodeType="afterEffect" presetSubtype="32" presetID="23" grpId="6" fill="hold">
                                  <p:stCondLst>
                                    <p:cond delay="0"/>
                                  </p:stCondLst>
                                  <p:iterate type="el" backwards="0">
                                    <p:tmAbs val="0"/>
                                  </p:iterate>
                                  <p:childTnLst>
                                    <p:set>
                                      <p:cBhvr>
                                        <p:cTn id="30" fill="hold"/>
                                        <p:tgtEl>
                                          <p:spTgt spid="159"/>
                                        </p:tgtEl>
                                        <p:attrNameLst>
                                          <p:attrName>style.visibility</p:attrName>
                                        </p:attrNameLst>
                                      </p:cBhvr>
                                      <p:to>
                                        <p:strVal val="visible"/>
                                      </p:to>
                                    </p:set>
                                    <p:anim calcmode="lin" valueType="num">
                                      <p:cBhvr>
                                        <p:cTn id="31" dur="1000" fill="hold"/>
                                        <p:tgtEl>
                                          <p:spTgt spid="159"/>
                                        </p:tgtEl>
                                        <p:attrNameLst>
                                          <p:attrName>ppt_w</p:attrName>
                                        </p:attrNameLst>
                                      </p:cBhvr>
                                      <p:tavLst>
                                        <p:tav tm="0">
                                          <p:val>
                                            <p:strVal val="4*#ppt_w"/>
                                          </p:val>
                                        </p:tav>
                                        <p:tav tm="100000">
                                          <p:val>
                                            <p:strVal val="#ppt_w"/>
                                          </p:val>
                                        </p:tav>
                                      </p:tavLst>
                                    </p:anim>
                                    <p:anim calcmode="lin" valueType="num">
                                      <p:cBhvr>
                                        <p:cTn id="32" dur="1000" fill="hold"/>
                                        <p:tgtEl>
                                          <p:spTgt spid="159"/>
                                        </p:tgtEl>
                                        <p:attrNameLst>
                                          <p:attrName>ppt_h</p:attrName>
                                        </p:attrNameLst>
                                      </p:cBhvr>
                                      <p:tavLst>
                                        <p:tav tm="0">
                                          <p:val>
                                            <p:strVal val="4*#ppt_h"/>
                                          </p:val>
                                        </p:tav>
                                        <p:tav tm="100000">
                                          <p:val>
                                            <p:strVal val="#ppt_h"/>
                                          </p:val>
                                        </p:tav>
                                      </p:tavLst>
                                    </p:anim>
                                  </p:childTnLst>
                                </p:cTn>
                              </p:par>
                            </p:childTnLst>
                          </p:cTn>
                        </p:par>
                        <p:par>
                          <p:cTn id="33" fill="hold">
                            <p:stCondLst>
                              <p:cond delay="6000"/>
                            </p:stCondLst>
                            <p:childTnLst>
                              <p:par>
                                <p:cTn id="34" presetClass="entr" nodeType="afterEffect" presetID="10" grpId="7" fill="hold">
                                  <p:stCondLst>
                                    <p:cond delay="0"/>
                                  </p:stCondLst>
                                  <p:iterate type="el" backwards="0">
                                    <p:tmAbs val="0"/>
                                  </p:iterate>
                                  <p:childTnLst>
                                    <p:set>
                                      <p:cBhvr>
                                        <p:cTn id="35" fill="hold"/>
                                        <p:tgtEl>
                                          <p:spTgt spid="160"/>
                                        </p:tgtEl>
                                        <p:attrNameLst>
                                          <p:attrName>style.visibility</p:attrName>
                                        </p:attrNameLst>
                                      </p:cBhvr>
                                      <p:to>
                                        <p:strVal val="visible"/>
                                      </p:to>
                                    </p:set>
                                    <p:animEffect filter="fade" transition="in">
                                      <p:cBhvr>
                                        <p:cTn id="36" dur="1500"/>
                                        <p:tgtEl>
                                          <p:spTgt spid="160"/>
                                        </p:tgtEl>
                                      </p:cBhvr>
                                    </p:animEffect>
                                  </p:childTnLst>
                                </p:cTn>
                              </p:par>
                            </p:childTnLst>
                          </p:cTn>
                        </p:par>
                        <p:par>
                          <p:cTn id="37" fill="hold">
                            <p:stCondLst>
                              <p:cond delay="7500"/>
                            </p:stCondLst>
                            <p:childTnLst>
                              <p:par>
                                <p:cTn id="38" presetClass="entr" nodeType="afterEffect" presetSubtype="8" presetID="22" grpId="8" fill="hold">
                                  <p:stCondLst>
                                    <p:cond delay="500"/>
                                  </p:stCondLst>
                                  <p:iterate type="el" backwards="0">
                                    <p:tmAbs val="0"/>
                                  </p:iterate>
                                  <p:childTnLst>
                                    <p:set>
                                      <p:cBhvr>
                                        <p:cTn id="39" fill="hold"/>
                                        <p:tgtEl>
                                          <p:spTgt spid="150"/>
                                        </p:tgtEl>
                                        <p:attrNameLst>
                                          <p:attrName>style.visibility</p:attrName>
                                        </p:attrNameLst>
                                      </p:cBhvr>
                                      <p:to>
                                        <p:strVal val="visible"/>
                                      </p:to>
                                    </p:set>
                                    <p:animEffect filter="wipe(left)" transition="in">
                                      <p:cBhvr>
                                        <p:cTn id="40" dur="1250"/>
                                        <p:tgtEl>
                                          <p:spTgt spid="150"/>
                                        </p:tgtEl>
                                      </p:cBhvr>
                                    </p:animEffect>
                                  </p:childTnLst>
                                </p:cTn>
                              </p:par>
                            </p:childTnLst>
                          </p:cTn>
                        </p:par>
                        <p:par>
                          <p:cTn id="41" fill="hold">
                            <p:stCondLst>
                              <p:cond delay="9250"/>
                            </p:stCondLst>
                            <p:childTnLst>
                              <p:par>
                                <p:cTn id="42" presetClass="entr" nodeType="afterEffect" presetSubtype="8" presetID="22" grpId="9" fill="hold">
                                  <p:stCondLst>
                                    <p:cond delay="0"/>
                                  </p:stCondLst>
                                  <p:iterate type="el" backwards="0">
                                    <p:tmAbs val="0"/>
                                  </p:iterate>
                                  <p:childTnLst>
                                    <p:set>
                                      <p:cBhvr>
                                        <p:cTn id="43" fill="hold"/>
                                        <p:tgtEl>
                                          <p:spTgt spid="151"/>
                                        </p:tgtEl>
                                        <p:attrNameLst>
                                          <p:attrName>style.visibility</p:attrName>
                                        </p:attrNameLst>
                                      </p:cBhvr>
                                      <p:to>
                                        <p:strVal val="visible"/>
                                      </p:to>
                                    </p:set>
                                    <p:animEffect filter="wipe(left)" transition="in">
                                      <p:cBhvr>
                                        <p:cTn id="44" dur="1250"/>
                                        <p:tgtEl>
                                          <p:spTgt spid="151"/>
                                        </p:tgtEl>
                                      </p:cBhvr>
                                    </p:animEffect>
                                  </p:childTnLst>
                                </p:cTn>
                              </p:par>
                            </p:childTnLst>
                          </p:cTn>
                        </p:par>
                        <p:par>
                          <p:cTn id="45" fill="hold">
                            <p:stCondLst>
                              <p:cond delay="10500"/>
                            </p:stCondLst>
                            <p:childTnLst>
                              <p:par>
                                <p:cTn id="46" presetClass="entr" nodeType="afterEffect" presetSubtype="8" presetID="22" grpId="10" fill="hold">
                                  <p:stCondLst>
                                    <p:cond delay="0"/>
                                  </p:stCondLst>
                                  <p:iterate type="el" backwards="0">
                                    <p:tmAbs val="0"/>
                                  </p:iterate>
                                  <p:childTnLst>
                                    <p:set>
                                      <p:cBhvr>
                                        <p:cTn id="47" fill="hold"/>
                                        <p:tgtEl>
                                          <p:spTgt spid="152"/>
                                        </p:tgtEl>
                                        <p:attrNameLst>
                                          <p:attrName>style.visibility</p:attrName>
                                        </p:attrNameLst>
                                      </p:cBhvr>
                                      <p:to>
                                        <p:strVal val="visible"/>
                                      </p:to>
                                    </p:set>
                                    <p:animEffect filter="wipe(left)" transition="in">
                                      <p:cBhvr>
                                        <p:cTn id="48" dur="1250"/>
                                        <p:tgtEl>
                                          <p:spTgt spid="152"/>
                                        </p:tgtEl>
                                      </p:cBhvr>
                                    </p:animEffect>
                                  </p:childTnLst>
                                </p:cTn>
                              </p:par>
                            </p:childTnLst>
                          </p:cTn>
                        </p:par>
                        <p:par>
                          <p:cTn id="49" fill="hold">
                            <p:stCondLst>
                              <p:cond delay="11750"/>
                            </p:stCondLst>
                            <p:childTnLst>
                              <p:par>
                                <p:cTn id="50" presetClass="entr" nodeType="afterEffect" presetSubtype="8" presetID="22" grpId="11" fill="hold">
                                  <p:stCondLst>
                                    <p:cond delay="0"/>
                                  </p:stCondLst>
                                  <p:iterate type="el" backwards="0">
                                    <p:tmAbs val="0"/>
                                  </p:iterate>
                                  <p:childTnLst>
                                    <p:set>
                                      <p:cBhvr>
                                        <p:cTn id="51" fill="hold"/>
                                        <p:tgtEl>
                                          <p:spTgt spid="153"/>
                                        </p:tgtEl>
                                        <p:attrNameLst>
                                          <p:attrName>style.visibility</p:attrName>
                                        </p:attrNameLst>
                                      </p:cBhvr>
                                      <p:to>
                                        <p:strVal val="visible"/>
                                      </p:to>
                                    </p:set>
                                    <p:animEffect filter="wipe(left)" transition="in">
                                      <p:cBhvr>
                                        <p:cTn id="52" dur="1250"/>
                                        <p:tgtEl>
                                          <p:spTgt spid="153"/>
                                        </p:tgtEl>
                                      </p:cBhvr>
                                    </p:animEffect>
                                  </p:childTnLst>
                                </p:cTn>
                              </p:par>
                            </p:childTnLst>
                          </p:cTn>
                        </p:par>
                        <p:par>
                          <p:cTn id="53" fill="hold">
                            <p:stCondLst>
                              <p:cond delay="13000"/>
                            </p:stCondLst>
                            <p:childTnLst>
                              <p:par>
                                <p:cTn id="54" presetClass="entr" nodeType="afterEffect" presetSubtype="8" presetID="22" grpId="12" fill="hold">
                                  <p:stCondLst>
                                    <p:cond delay="0"/>
                                  </p:stCondLst>
                                  <p:iterate type="el" backwards="0">
                                    <p:tmAbs val="0"/>
                                  </p:iterate>
                                  <p:childTnLst>
                                    <p:set>
                                      <p:cBhvr>
                                        <p:cTn id="55" fill="hold"/>
                                        <p:tgtEl>
                                          <p:spTgt spid="154"/>
                                        </p:tgtEl>
                                        <p:attrNameLst>
                                          <p:attrName>style.visibility</p:attrName>
                                        </p:attrNameLst>
                                      </p:cBhvr>
                                      <p:to>
                                        <p:strVal val="visible"/>
                                      </p:to>
                                    </p:set>
                                    <p:animEffect filter="wipe(left)" transition="in">
                                      <p:cBhvr>
                                        <p:cTn id="56" dur="1250"/>
                                        <p:tgtEl>
                                          <p:spTgt spid="1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4" grpId="12"/>
      <p:bldP build="whole" bldLvl="1" animBg="1" rev="0" advAuto="0" spid="152" grpId="10"/>
      <p:bldP build="whole" bldLvl="1" animBg="1" rev="0" advAuto="0" spid="160" grpId="7"/>
      <p:bldP build="whole" bldLvl="1" animBg="1" rev="0" advAuto="0" spid="151" grpId="9"/>
      <p:bldP build="whole" bldLvl="1" animBg="1" rev="0" advAuto="0" spid="159" grpId="6"/>
      <p:bldP build="whole" bldLvl="1" animBg="1" rev="0" advAuto="0" spid="156" grpId="3"/>
      <p:bldP build="whole" bldLvl="1" animBg="1" rev="0" advAuto="0" spid="161" grpId="1"/>
      <p:bldP build="whole" bldLvl="1" animBg="1" rev="0" advAuto="0" spid="155" grpId="2"/>
      <p:bldP build="whole" bldLvl="1" animBg="1" rev="0" advAuto="0" spid="153" grpId="11"/>
      <p:bldP build="whole" bldLvl="1" animBg="1" rev="0" advAuto="0" spid="150" grpId="8"/>
      <p:bldP build="whole" bldLvl="1" animBg="1" rev="0" advAuto="0" spid="158" grpId="5"/>
      <p:bldP build="whole" bldLvl="1" animBg="1" rev="0" advAuto="0" spid="157" grpId="4"/>
    </p:bldLst>
  </p:timing>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0" name="Shape 490"/>
          <p:cNvSpPr/>
          <p:nvPr>
            <p:ph type="title"/>
          </p:nvPr>
        </p:nvSpPr>
        <p:spPr>
          <a:xfrm>
            <a:off x="1955800" y="1117600"/>
            <a:ext cx="9753600" cy="1109465"/>
          </a:xfrm>
          <a:prstGeom prst="rect">
            <a:avLst/>
          </a:prstGeom>
        </p:spPr>
        <p:txBody>
          <a:bodyPr>
            <a:noAutofit/>
          </a:bodyPr>
          <a:lstStyle>
            <a:lvl1pPr>
              <a:tabLst>
                <a:tab pos="1485900" algn="l"/>
              </a:tabLst>
              <a:defRPr sz="5500"/>
            </a:lvl1pPr>
          </a:lstStyle>
          <a:p>
            <a:pPr/>
            <a:r>
              <a:t>Further Summarized</a:t>
            </a:r>
          </a:p>
        </p:txBody>
      </p:sp>
      <p:sp>
        <p:nvSpPr>
          <p:cNvPr id="491" name="Shape 491"/>
          <p:cNvSpPr/>
          <p:nvPr>
            <p:ph type="body" sz="quarter" idx="1"/>
          </p:nvPr>
        </p:nvSpPr>
        <p:spPr>
          <a:xfrm>
            <a:off x="1461846" y="2501900"/>
            <a:ext cx="8046528" cy="653654"/>
          </a:xfrm>
          <a:prstGeom prst="rect">
            <a:avLst/>
          </a:prstGeom>
          <a:ln w="9525">
            <a:round/>
          </a:ln>
        </p:spPr>
        <p:txBody>
          <a:bodyPr/>
          <a:lstStyle>
            <a:lvl1pPr marL="457199" indent="-457199">
              <a:defRPr sz="3000"/>
            </a:lvl1pPr>
          </a:lstStyle>
          <a:p>
            <a:pPr>
              <a:defRPr>
                <a:effectLst/>
              </a:defRPr>
            </a:pPr>
            <a:r>
              <a:t>Mechanism: imputed righteousness of Christ</a:t>
            </a:r>
          </a:p>
        </p:txBody>
      </p:sp>
      <p:sp>
        <p:nvSpPr>
          <p:cNvPr id="492" name="Shape 492"/>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495" name="Group 495"/>
          <p:cNvGrpSpPr/>
          <p:nvPr/>
        </p:nvGrpSpPr>
        <p:grpSpPr>
          <a:xfrm>
            <a:off x="1245946" y="3657456"/>
            <a:ext cx="10512908" cy="1212454"/>
            <a:chOff x="0" y="0"/>
            <a:chExt cx="10512907" cy="1212453"/>
          </a:xfrm>
        </p:grpSpPr>
        <p:sp>
          <p:nvSpPr>
            <p:cNvPr id="494" name="Shape 494"/>
            <p:cNvSpPr/>
            <p:nvPr/>
          </p:nvSpPr>
          <p:spPr>
            <a:xfrm>
              <a:off x="215900" y="139700"/>
              <a:ext cx="10081108" cy="653654"/>
            </a:xfrm>
            <a:prstGeom prst="rect">
              <a:avLst/>
            </a:prstGeom>
            <a:noFill/>
            <a:ln>
              <a:noFill/>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marL="457199" indent="-457199" algn="l">
                <a:spcBef>
                  <a:spcPts val="800"/>
                </a:spcBef>
                <a:buClr>
                  <a:srgbClr val="FF2600"/>
                </a:buClr>
                <a:buSzPct val="100000"/>
                <a:buChar char="•"/>
                <a:defRPr b="1">
                  <a:solidFill>
                    <a:srgbClr val="000000"/>
                  </a:solidFill>
                </a:defRPr>
              </a:lvl1pPr>
            </a:lstStyle>
            <a:p>
              <a:pPr/>
              <a:r>
                <a:t>The natural corollary of the first four tenets of Calvinism</a:t>
              </a:r>
            </a:p>
          </p:txBody>
        </p:sp>
        <p:pic>
          <p:nvPicPr>
            <p:cNvPr id="493" name=""/>
            <p:cNvPicPr>
              <a:picLocks noChangeAspect="0"/>
            </p:cNvPicPr>
            <p:nvPr/>
          </p:nvPicPr>
          <p:blipFill>
            <a:blip r:embed="rId2">
              <a:extLst/>
            </a:blip>
            <a:stretch>
              <a:fillRect/>
            </a:stretch>
          </p:blipFill>
          <p:spPr>
            <a:xfrm>
              <a:off x="-1" y="0"/>
              <a:ext cx="10512908" cy="1212454"/>
            </a:xfrm>
            <a:prstGeom prst="rect">
              <a:avLst/>
            </a:prstGeom>
            <a:effectLst/>
          </p:spPr>
        </p:pic>
      </p:grpSp>
      <p:sp>
        <p:nvSpPr>
          <p:cNvPr id="496" name="Shape 496"/>
          <p:cNvSpPr/>
          <p:nvPr/>
        </p:nvSpPr>
        <p:spPr>
          <a:xfrm>
            <a:off x="943108" y="330200"/>
            <a:ext cx="6054592" cy="609601"/>
          </a:xfrm>
          <a:prstGeom prst="rect">
            <a:avLst/>
          </a:prstGeom>
          <a:solidFill>
            <a:srgbClr val="FF8AD8"/>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i="1" sz="3300">
                <a:solidFill>
                  <a:srgbClr val="000000"/>
                </a:solidFill>
                <a:latin typeface="Helvetica"/>
                <a:ea typeface="Helvetica"/>
                <a:cs typeface="Helvetica"/>
                <a:sym typeface="Helvetica"/>
              </a:defRPr>
            </a:lvl1pPr>
          </a:lstStyle>
          <a:p>
            <a:pPr/>
            <a:r>
              <a:t>Perseverance of the saints</a:t>
            </a:r>
          </a:p>
        </p:txBody>
      </p:sp>
      <p:sp>
        <p:nvSpPr>
          <p:cNvPr id="497" name="Shape 497"/>
          <p:cNvSpPr/>
          <p:nvPr/>
        </p:nvSpPr>
        <p:spPr>
          <a:xfrm>
            <a:off x="1245946" y="7759700"/>
            <a:ext cx="4929453" cy="1270000"/>
          </a:xfrm>
          <a:prstGeom prst="roundRect">
            <a:avLst>
              <a:gd name="adj" fmla="val 15000"/>
            </a:avLst>
          </a:prstGeom>
          <a:solidFill>
            <a:srgbClr val="008F00"/>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sz="3200">
                <a:solidFill>
                  <a:srgbClr val="FFFFFF"/>
                </a:solidFill>
                <a:effectLst>
                  <a:outerShdw sx="100000" sy="100000" kx="0" ky="0" algn="b" rotWithShape="0" blurRad="25400" dist="12700" dir="5400000">
                    <a:srgbClr val="000000">
                      <a:alpha val="50000"/>
                    </a:srgbClr>
                  </a:outerShdw>
                </a:effectLst>
                <a:latin typeface="Arial Rounded MT Bold"/>
                <a:ea typeface="Arial Rounded MT Bold"/>
                <a:cs typeface="Arial Rounded MT Bold"/>
                <a:sym typeface="Arial Rounded MT Bold"/>
              </a:defRPr>
            </a:lvl1pPr>
          </a:lstStyle>
          <a:p>
            <a:pPr/>
            <a:r>
              <a:t>God has chosen the “saints” for salvation.</a:t>
            </a:r>
          </a:p>
        </p:txBody>
      </p:sp>
      <p:sp>
        <p:nvSpPr>
          <p:cNvPr id="498" name="Shape 498"/>
          <p:cNvSpPr/>
          <p:nvPr/>
        </p:nvSpPr>
        <p:spPr>
          <a:xfrm>
            <a:off x="6806210" y="7759700"/>
            <a:ext cx="5602554" cy="1270000"/>
          </a:xfrm>
          <a:prstGeom prst="roundRect">
            <a:avLst>
              <a:gd name="adj" fmla="val 15000"/>
            </a:avLst>
          </a:prstGeom>
          <a:solidFill>
            <a:srgbClr val="941100"/>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sz="3200">
                <a:solidFill>
                  <a:srgbClr val="FFFFFF"/>
                </a:solidFill>
                <a:effectLst>
                  <a:outerShdw sx="100000" sy="100000" kx="0" ky="0" algn="b" rotWithShape="0" blurRad="25400" dist="12700" dir="5400000">
                    <a:srgbClr val="000000">
                      <a:alpha val="50000"/>
                    </a:srgbClr>
                  </a:outerShdw>
                </a:effectLst>
                <a:latin typeface="Arial Rounded MT Bold"/>
                <a:ea typeface="Arial Rounded MT Bold"/>
                <a:cs typeface="Arial Rounded MT Bold"/>
                <a:sym typeface="Arial Rounded MT Bold"/>
              </a:defRPr>
            </a:lvl1pPr>
          </a:lstStyle>
          <a:p>
            <a:pPr/>
            <a:r>
              <a:t>The sovereign purpose of God will not be thwarted.</a:t>
            </a:r>
          </a:p>
        </p:txBody>
      </p:sp>
      <p:sp>
        <p:nvSpPr>
          <p:cNvPr id="499" name="Shape 499"/>
          <p:cNvSpPr/>
          <p:nvPr/>
        </p:nvSpPr>
        <p:spPr>
          <a:xfrm flipV="1">
            <a:off x="3719652" y="6337300"/>
            <a:ext cx="1270001" cy="1270000"/>
          </a:xfrm>
          <a:prstGeom prst="line">
            <a:avLst/>
          </a:prstGeom>
          <a:ln w="101600">
            <a:solidFill>
              <a:srgbClr val="FF2600"/>
            </a:solidFill>
            <a:miter lim="400000"/>
            <a:tailEnd type="triangle"/>
          </a:ln>
        </p:spPr>
        <p:txBody>
          <a:bodyPr lIns="50800" tIns="50800" rIns="50800" bIns="50800" anchor="ctr"/>
          <a:lstStyle/>
          <a:p>
            <a:pPr>
              <a:defRPr sz="3200">
                <a:effectLst>
                  <a:outerShdw sx="100000" sy="100000" kx="0" ky="0" algn="b" rotWithShape="0" blurRad="25400" dist="25400" dir="2700000">
                    <a:srgbClr val="FFFFFF">
                      <a:alpha val="50000"/>
                    </a:srgbClr>
                  </a:outerShdw>
                </a:effectLst>
              </a:defRPr>
            </a:pPr>
          </a:p>
        </p:txBody>
      </p:sp>
      <p:sp>
        <p:nvSpPr>
          <p:cNvPr id="500" name="Shape 500"/>
          <p:cNvSpPr/>
          <p:nvPr/>
        </p:nvSpPr>
        <p:spPr>
          <a:xfrm flipH="1" flipV="1">
            <a:off x="8474713" y="6337300"/>
            <a:ext cx="1270001" cy="1270000"/>
          </a:xfrm>
          <a:prstGeom prst="line">
            <a:avLst/>
          </a:prstGeom>
          <a:ln w="101600">
            <a:solidFill>
              <a:srgbClr val="FF2600"/>
            </a:solidFill>
            <a:miter lim="400000"/>
            <a:tailEnd type="triangle"/>
          </a:ln>
        </p:spPr>
        <p:txBody>
          <a:bodyPr lIns="50800" tIns="50800" rIns="50800" bIns="50800" anchor="ctr"/>
          <a:lstStyle/>
          <a:p>
            <a:pPr>
              <a:defRPr sz="3200">
                <a:effectLst>
                  <a:outerShdw sx="100000" sy="100000" kx="0" ky="0" algn="b" rotWithShape="0" blurRad="25400" dist="25400" dir="2700000">
                    <a:srgbClr val="FFFFFF">
                      <a:alpha val="50000"/>
                    </a:srgbClr>
                  </a:outerShdw>
                </a:effectLst>
              </a:defRPr>
            </a:p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15" grpId="1" fill="hold">
                                  <p:stCondLst>
                                    <p:cond delay="0"/>
                                  </p:stCondLst>
                                  <p:iterate type="el" backwards="0">
                                    <p:tmAbs val="0"/>
                                  </p:iterate>
                                  <p:childTnLst>
                                    <p:set>
                                      <p:cBhvr>
                                        <p:cTn id="6" fill="hold"/>
                                        <p:tgtEl>
                                          <p:spTgt spid="490"/>
                                        </p:tgtEl>
                                        <p:attrNameLst>
                                          <p:attrName>style.visibility</p:attrName>
                                        </p:attrNameLst>
                                      </p:cBhvr>
                                      <p:to>
                                        <p:strVal val="visible"/>
                                      </p:to>
                                    </p:set>
                                    <p:anim calcmode="lin" valueType="num">
                                      <p:cBhvr>
                                        <p:cTn id="7" dur="1000" fill="hold"/>
                                        <p:tgtEl>
                                          <p:spTgt spid="490"/>
                                        </p:tgtEl>
                                        <p:attrNameLst>
                                          <p:attrName>ppt_w</p:attrName>
                                        </p:attrNameLst>
                                      </p:cBhvr>
                                      <p:tavLst>
                                        <p:tav tm="0">
                                          <p:val>
                                            <p:fltVal val="0"/>
                                          </p:val>
                                        </p:tav>
                                        <p:tav tm="100000">
                                          <p:val>
                                            <p:strVal val="#ppt_w"/>
                                          </p:val>
                                        </p:tav>
                                      </p:tavLst>
                                    </p:anim>
                                    <p:anim calcmode="lin" valueType="num">
                                      <p:cBhvr>
                                        <p:cTn id="8" dur="1000" fill="hold"/>
                                        <p:tgtEl>
                                          <p:spTgt spid="490"/>
                                        </p:tgtEl>
                                        <p:attrNameLst>
                                          <p:attrName>ppt_h</p:attrName>
                                        </p:attrNameLst>
                                      </p:cBhvr>
                                      <p:tavLst>
                                        <p:tav tm="0">
                                          <p:val>
                                            <p:fltVal val="0"/>
                                          </p:val>
                                        </p:tav>
                                        <p:tav tm="100000">
                                          <p:val>
                                            <p:strVal val="#ppt_h"/>
                                          </p:val>
                                        </p:tav>
                                      </p:tavLst>
                                    </p:anim>
                                    <p:anim calcmode="lin" valueType="num">
                                      <p:cBhvr>
                                        <p:cTn id="9" dur="1000" fill="hold"/>
                                        <p:tgtEl>
                                          <p:spTgt spid="49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90"/>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Class="entr" nodeType="afterEffect" presetSubtype="8" presetID="22" grpId="2" fill="hold">
                                  <p:stCondLst>
                                    <p:cond delay="0"/>
                                  </p:stCondLst>
                                  <p:iterate type="el" backwards="0">
                                    <p:tmAbs val="0"/>
                                  </p:iterate>
                                  <p:childTnLst>
                                    <p:set>
                                      <p:cBhvr>
                                        <p:cTn id="13" fill="hold"/>
                                        <p:tgtEl>
                                          <p:spTgt spid="491"/>
                                        </p:tgtEl>
                                        <p:attrNameLst>
                                          <p:attrName>style.visibility</p:attrName>
                                        </p:attrNameLst>
                                      </p:cBhvr>
                                      <p:to>
                                        <p:strVal val="visible"/>
                                      </p:to>
                                    </p:set>
                                    <p:animEffect filter="wipe(left)" transition="in">
                                      <p:cBhvr>
                                        <p:cTn id="14" dur="1000"/>
                                        <p:tgtEl>
                                          <p:spTgt spid="491"/>
                                        </p:tgtEl>
                                      </p:cBhvr>
                                    </p:animEffec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8" presetID="22" grpId="3" fill="hold">
                                  <p:stCondLst>
                                    <p:cond delay="0"/>
                                  </p:stCondLst>
                                  <p:iterate type="el" backwards="0">
                                    <p:tmAbs val="0"/>
                                  </p:iterate>
                                  <p:childTnLst>
                                    <p:set>
                                      <p:cBhvr>
                                        <p:cTn id="18" fill="hold"/>
                                        <p:tgtEl>
                                          <p:spTgt spid="495"/>
                                        </p:tgtEl>
                                        <p:attrNameLst>
                                          <p:attrName>style.visibility</p:attrName>
                                        </p:attrNameLst>
                                      </p:cBhvr>
                                      <p:to>
                                        <p:strVal val="visible"/>
                                      </p:to>
                                    </p:set>
                                    <p:animEffect filter="wipe(left)" transition="in">
                                      <p:cBhvr>
                                        <p:cTn id="19" dur="1000"/>
                                        <p:tgtEl>
                                          <p:spTgt spid="495"/>
                                        </p:tgtEl>
                                      </p:cBhvr>
                                    </p:animEffect>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32" presetID="4" grpId="4" fill="hold">
                                  <p:stCondLst>
                                    <p:cond delay="0"/>
                                  </p:stCondLst>
                                  <p:iterate type="el" backwards="0">
                                    <p:tmAbs val="0"/>
                                  </p:iterate>
                                  <p:childTnLst>
                                    <p:set>
                                      <p:cBhvr>
                                        <p:cTn id="23" fill="hold"/>
                                        <p:tgtEl>
                                          <p:spTgt spid="497"/>
                                        </p:tgtEl>
                                        <p:attrNameLst>
                                          <p:attrName>style.visibility</p:attrName>
                                        </p:attrNameLst>
                                      </p:cBhvr>
                                      <p:to>
                                        <p:strVal val="visible"/>
                                      </p:to>
                                    </p:set>
                                    <p:animEffect filter="box(out)" transition="in">
                                      <p:cBhvr>
                                        <p:cTn id="24" dur="1000"/>
                                        <p:tgtEl>
                                          <p:spTgt spid="497"/>
                                        </p:tgtEl>
                                      </p:cBhvr>
                                    </p:animEffec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32" presetID="4" grpId="5" fill="hold">
                                  <p:stCondLst>
                                    <p:cond delay="0"/>
                                  </p:stCondLst>
                                  <p:iterate type="el" backwards="0">
                                    <p:tmAbs val="0"/>
                                  </p:iterate>
                                  <p:childTnLst>
                                    <p:set>
                                      <p:cBhvr>
                                        <p:cTn id="28" fill="hold"/>
                                        <p:tgtEl>
                                          <p:spTgt spid="498"/>
                                        </p:tgtEl>
                                        <p:attrNameLst>
                                          <p:attrName>style.visibility</p:attrName>
                                        </p:attrNameLst>
                                      </p:cBhvr>
                                      <p:to>
                                        <p:strVal val="visible"/>
                                      </p:to>
                                    </p:set>
                                    <p:animEffect filter="box(out)" transition="in">
                                      <p:cBhvr>
                                        <p:cTn id="29" dur="1000"/>
                                        <p:tgtEl>
                                          <p:spTgt spid="498"/>
                                        </p:tgtEl>
                                      </p:cBhvr>
                                    </p:animEffect>
                                  </p:childTnLst>
                                </p:cTn>
                              </p:par>
                            </p:childTnLst>
                          </p:cTn>
                        </p:par>
                        <p:par>
                          <p:cTn id="30" fill="hold">
                            <p:stCondLst>
                              <p:cond delay="1000"/>
                            </p:stCondLst>
                            <p:childTnLst>
                              <p:par>
                                <p:cTn id="31" presetClass="entr" nodeType="afterEffect" presetSubtype="4" presetID="22" grpId="6" fill="hold">
                                  <p:stCondLst>
                                    <p:cond delay="0"/>
                                  </p:stCondLst>
                                  <p:iterate type="el" backwards="0">
                                    <p:tmAbs val="0"/>
                                  </p:iterate>
                                  <p:childTnLst>
                                    <p:set>
                                      <p:cBhvr>
                                        <p:cTn id="32" fill="hold"/>
                                        <p:tgtEl>
                                          <p:spTgt spid="499"/>
                                        </p:tgtEl>
                                        <p:attrNameLst>
                                          <p:attrName>style.visibility</p:attrName>
                                        </p:attrNameLst>
                                      </p:cBhvr>
                                      <p:to>
                                        <p:strVal val="visible"/>
                                      </p:to>
                                    </p:set>
                                    <p:animEffect filter="wipe(down)" transition="in">
                                      <p:cBhvr>
                                        <p:cTn id="33" dur="1000"/>
                                        <p:tgtEl>
                                          <p:spTgt spid="499"/>
                                        </p:tgtEl>
                                      </p:cBhvr>
                                    </p:animEffect>
                                  </p:childTnLst>
                                </p:cTn>
                              </p:par>
                            </p:childTnLst>
                          </p:cTn>
                        </p:par>
                        <p:par>
                          <p:cTn id="34" fill="hold">
                            <p:stCondLst>
                              <p:cond delay="2000"/>
                            </p:stCondLst>
                            <p:childTnLst>
                              <p:par>
                                <p:cTn id="35" presetClass="entr" nodeType="afterEffect" presetSubtype="4" presetID="22" grpId="7" fill="hold">
                                  <p:stCondLst>
                                    <p:cond delay="0"/>
                                  </p:stCondLst>
                                  <p:iterate type="el" backwards="0">
                                    <p:tmAbs val="0"/>
                                  </p:iterate>
                                  <p:childTnLst>
                                    <p:set>
                                      <p:cBhvr>
                                        <p:cTn id="36" fill="hold"/>
                                        <p:tgtEl>
                                          <p:spTgt spid="500"/>
                                        </p:tgtEl>
                                        <p:attrNameLst>
                                          <p:attrName>style.visibility</p:attrName>
                                        </p:attrNameLst>
                                      </p:cBhvr>
                                      <p:to>
                                        <p:strVal val="visible"/>
                                      </p:to>
                                    </p:set>
                                    <p:animEffect filter="wipe(down)" transition="in">
                                      <p:cBhvr>
                                        <p:cTn id="37" dur="1000"/>
                                        <p:tgtEl>
                                          <p:spTgt spid="500"/>
                                        </p:tgtEl>
                                      </p:cBhvr>
                                    </p:animEffect>
                                  </p:childTnLst>
                                </p:cTn>
                              </p:par>
                            </p:childTnLst>
                          </p:cTn>
                        </p:par>
                        <p:par>
                          <p:cTn id="38" fill="hold">
                            <p:stCondLst>
                              <p:cond delay="0"/>
                            </p:stCondLst>
                            <p:childTnLst>
                              <p:par>
                                <p:cTn id="39" presetClass="path" nodeType="afterEffect" presetSubtype="0" presetID="-1" grpId="8" accel="50000" decel="50000" fill="hold">
                                  <p:stCondLst>
                                    <p:cond delay="0"/>
                                  </p:stCondLst>
                                  <p:childTnLst>
                                    <p:animMotion path="M 0.000000 0.000000 L 0.195499 0.536229" origin="layout" pathEditMode="relative">
                                      <p:cBhvr>
                                        <p:cTn id="40" dur="1000" fill="hold"/>
                                        <p:tgtEl>
                                          <p:spTgt spid="496"/>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99" grpId="6"/>
      <p:bldP build="whole" bldLvl="1" animBg="1" rev="0" advAuto="0" spid="500" grpId="7"/>
      <p:bldP build="whole" bldLvl="1" animBg="1" rev="0" advAuto="0" spid="490" grpId="1"/>
      <p:bldP build="whole" bldLvl="1" animBg="1" rev="0" advAuto="0" spid="491" grpId="2"/>
      <p:bldP build="whole" bldLvl="1" animBg="1" rev="0" advAuto="0" spid="495" grpId="3"/>
      <p:bldP build="whole" bldLvl="1" animBg="1" rev="0" advAuto="0" spid="497" grpId="4"/>
      <p:bldP build="whole" bldLvl="1" animBg="1" rev="0" advAuto="0" spid="498" grpId="5"/>
    </p:bldLst>
  </p:timing>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02" name="pasted-image.png"/>
          <p:cNvPicPr>
            <a:picLocks noChangeAspect="1"/>
          </p:cNvPicPr>
          <p:nvPr/>
        </p:nvPicPr>
        <p:blipFill>
          <a:blip r:embed="rId2">
            <a:extLst/>
          </a:blip>
          <a:stretch>
            <a:fillRect/>
          </a:stretch>
        </p:blipFill>
        <p:spPr>
          <a:xfrm>
            <a:off x="730681" y="0"/>
            <a:ext cx="12039601" cy="8832664"/>
          </a:xfrm>
          <a:prstGeom prst="rect">
            <a:avLst/>
          </a:prstGeom>
          <a:ln w="12700">
            <a:miter lim="400000"/>
          </a:ln>
        </p:spPr>
      </p:pic>
      <p:sp>
        <p:nvSpPr>
          <p:cNvPr id="503" name="Shape 503"/>
          <p:cNvSpPr/>
          <p:nvPr>
            <p:ph type="body" idx="13"/>
          </p:nvPr>
        </p:nvSpPr>
        <p:spPr>
          <a:prstGeom prst="rect">
            <a:avLst/>
          </a:prstGeom>
        </p:spPr>
        <p:txBody>
          <a:bodyPr/>
          <a:lstStyle/>
          <a:p>
            <a:pPr>
              <a:defRPr>
                <a:effectLst/>
              </a:defRPr>
            </a:pPr>
            <a:r>
              <a:t>–</a:t>
            </a:r>
            <a:r>
              <a:rPr u="sng">
                <a:hlinkClick r:id="rId3" invalidUrl="" action="" tgtFrame="" tooltip="" history="1" highlightClick="0" endSnd="0"/>
              </a:rPr>
              <a:t>reformed.org</a:t>
            </a:r>
          </a:p>
        </p:txBody>
      </p:sp>
      <p:sp>
        <p:nvSpPr>
          <p:cNvPr id="504" name="Shape 504"/>
          <p:cNvSpPr/>
          <p:nvPr>
            <p:ph type="body" idx="14"/>
          </p:nvPr>
        </p:nvSpPr>
        <p:spPr>
          <a:xfrm>
            <a:off x="730681" y="655860"/>
            <a:ext cx="6127319" cy="7520944"/>
          </a:xfrm>
          <a:prstGeom prst="rect">
            <a:avLst/>
          </a:prstGeom>
          <a:solidFill>
            <a:srgbClr val="EBEBEB"/>
          </a:solidFill>
        </p:spPr>
        <p:txBody>
          <a:bodyPr anchor="t"/>
          <a:lstStyle/>
          <a:p>
            <a:pPr/>
            <a:r>
              <a:t>“Salvation is accomplished by the almighty power of the triune God. The Father chose a people, the Son died for them, the Holy Spirit makes Christ’s death effective by bringing the elect to faith and repentance, thereby causing them to willingly obey the gospel. The entire process (election, redemption, regeneration) is the work of God and is by grace alone. Thus God, not man, determines who will be the recipients of the gift of salvation.”</a:t>
            </a:r>
          </a:p>
        </p:txBody>
      </p:sp>
      <p:sp>
        <p:nvSpPr>
          <p:cNvPr id="505" name="Shape 505"/>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7" name="Shape 507"/>
          <p:cNvSpPr/>
          <p:nvPr>
            <p:ph type="title"/>
          </p:nvPr>
        </p:nvSpPr>
        <p:spPr>
          <a:prstGeom prst="rect">
            <a:avLst/>
          </a:prstGeom>
        </p:spPr>
        <p:txBody>
          <a:bodyPr/>
          <a:lstStyle/>
          <a:p>
            <a:pPr>
              <a:tabLst>
                <a:tab pos="1485900" algn="l"/>
              </a:tabLst>
              <a:defRPr sz="3600">
                <a:latin typeface="Cooper Black"/>
                <a:ea typeface="Cooper Black"/>
                <a:cs typeface="Cooper Black"/>
                <a:sym typeface="Cooper Black"/>
              </a:defRPr>
            </a:pPr>
            <a:r>
              <a:t>Total Inherited Depravity</a:t>
            </a:r>
          </a:p>
          <a:p>
            <a:pPr>
              <a:tabLst>
                <a:tab pos="1485900" algn="l"/>
              </a:tabLst>
              <a:defRPr sz="3600">
                <a:latin typeface="Cooper Black"/>
                <a:ea typeface="Cooper Black"/>
                <a:cs typeface="Cooper Black"/>
                <a:sym typeface="Cooper Black"/>
              </a:defRPr>
            </a:pPr>
            <a:r>
              <a:t>(slides)</a:t>
            </a:r>
          </a:p>
        </p:txBody>
      </p:sp>
    </p:spTree>
  </p:cSld>
  <p:clrMapOvr>
    <a:masterClrMapping/>
  </p:clrMapOvr>
  <p:transition xmlns:p14="http://schemas.microsoft.com/office/powerpoint/2010/main" spd="med" advClick="1" p14:dur="1000"/>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9" name="Shape 509"/>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10" name="Shape 510"/>
          <p:cNvSpPr/>
          <p:nvPr/>
        </p:nvSpPr>
        <p:spPr>
          <a:xfrm>
            <a:off x="1029468" y="365272"/>
            <a:ext cx="11577670" cy="792734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584200">
              <a:spcBef>
                <a:spcPts val="800"/>
              </a:spcBef>
              <a:defRPr b="1" sz="3200">
                <a:solidFill>
                  <a:srgbClr val="000000"/>
                </a:solidFill>
                <a:effectLst>
                  <a:outerShdw sx="100000" sy="100000" kx="0" ky="0" algn="b" rotWithShape="0" blurRad="12700" dist="12700" dir="2400000">
                    <a:srgbClr val="000000"/>
                  </a:outerShdw>
                </a:effectLst>
              </a:defRPr>
            </a:pPr>
            <a:r>
              <a:rPr>
                <a:solidFill>
                  <a:srgbClr val="0433FF"/>
                </a:solidFill>
              </a:rPr>
              <a:t>Genesis 6:5 (ESV) </a:t>
            </a:r>
            <a:r>
              <a:t>		5 The Lord saw that the wickedness of man was great in the earth, and that every intention of the thoughts of his heart was only evil continually. </a:t>
            </a:r>
          </a:p>
          <a:p>
            <a:pPr algn="l" defTabSz="584200">
              <a:spcBef>
                <a:spcPts val="800"/>
              </a:spcBef>
              <a:defRPr b="1" sz="3200">
                <a:solidFill>
                  <a:srgbClr val="000000"/>
                </a:solidFill>
                <a:effectLst>
                  <a:outerShdw sx="100000" sy="100000" kx="0" ky="0" algn="b" rotWithShape="0" blurRad="12700" dist="12700" dir="2400000">
                    <a:srgbClr val="000000"/>
                  </a:outerShdw>
                </a:effectLst>
              </a:defRPr>
            </a:pPr>
            <a:r>
              <a:rPr>
                <a:solidFill>
                  <a:srgbClr val="0433FF"/>
                </a:solidFill>
              </a:rPr>
              <a:t>Psalm 51:5 (ESV) 	</a:t>
            </a:r>
            <a:r>
              <a:t>	5 Behold, I was brought forth in iniquity, and in sin did my mother conceive me. </a:t>
            </a:r>
          </a:p>
          <a:p>
            <a:pPr algn="l" defTabSz="584200">
              <a:spcBef>
                <a:spcPts val="800"/>
              </a:spcBef>
              <a:defRPr b="1" sz="3200">
                <a:solidFill>
                  <a:srgbClr val="000000"/>
                </a:solidFill>
                <a:effectLst>
                  <a:outerShdw sx="100000" sy="100000" kx="0" ky="0" algn="b" rotWithShape="0" blurRad="12700" dist="12700" dir="2400000">
                    <a:srgbClr val="000000"/>
                  </a:outerShdw>
                </a:effectLst>
              </a:defRPr>
            </a:pPr>
            <a:r>
              <a:rPr>
                <a:solidFill>
                  <a:srgbClr val="0433FF"/>
                </a:solidFill>
              </a:rPr>
              <a:t>Psalm 58:3 (ESV) 	</a:t>
            </a:r>
            <a:r>
              <a:t>	3 The wicked are estranged from the womb; they go astray from birth, speaking lies. </a:t>
            </a:r>
          </a:p>
          <a:p>
            <a:pPr algn="l" defTabSz="584200">
              <a:spcBef>
                <a:spcPts val="800"/>
              </a:spcBef>
              <a:defRPr b="1" sz="3200">
                <a:solidFill>
                  <a:srgbClr val="000000"/>
                </a:solidFill>
                <a:effectLst>
                  <a:outerShdw sx="100000" sy="100000" kx="0" ky="0" algn="b" rotWithShape="0" blurRad="12700" dist="12700" dir="2400000">
                    <a:srgbClr val="000000"/>
                  </a:outerShdw>
                </a:effectLst>
              </a:defRPr>
            </a:pPr>
            <a:r>
              <a:rPr>
                <a:solidFill>
                  <a:srgbClr val="0433FF"/>
                </a:solidFill>
              </a:rPr>
              <a:t>John 6:65 (ESV) 	</a:t>
            </a:r>
            <a:r>
              <a:t>	65 And he said, “This is why I told you that no one can come to me unless it is granted him by the Father.”</a:t>
            </a:r>
          </a:p>
          <a:p>
            <a:pPr algn="l" defTabSz="584200">
              <a:spcBef>
                <a:spcPts val="800"/>
              </a:spcBef>
              <a:defRPr b="1" sz="3200">
                <a:solidFill>
                  <a:srgbClr val="000000"/>
                </a:solidFill>
                <a:effectLst>
                  <a:outerShdw sx="100000" sy="100000" kx="0" ky="0" algn="b" rotWithShape="0" blurRad="12700" dist="12700" dir="2400000">
                    <a:srgbClr val="000000"/>
                  </a:outerShdw>
                </a:effectLst>
              </a:defRPr>
            </a:pPr>
            <a:r>
              <a:rPr>
                <a:solidFill>
                  <a:srgbClr val="0433FF"/>
                </a:solidFill>
              </a:rPr>
              <a:t>Romans 3:9–12 (ESV)</a:t>
            </a:r>
            <a:r>
              <a:t> 	9 What then? Are we Jews any better off? No, not at all. For we have already charged that all, both Jews and Greeks, are under sin, 10 as it is written: “None is righteous, no, not one; 11 no one understands; no one seeks for God. 12 All have turned aside; together they have become worthless; no one does good, not even one.”</a:t>
            </a:r>
          </a:p>
        </p:txBody>
      </p:sp>
      <p:sp>
        <p:nvSpPr>
          <p:cNvPr id="511" name="Shape 511"/>
          <p:cNvSpPr/>
          <p:nvPr/>
        </p:nvSpPr>
        <p:spPr>
          <a:xfrm>
            <a:off x="1460931" y="8636000"/>
            <a:ext cx="10464801" cy="533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defRPr b="1" i="1" sz="2800">
                <a:solidFill>
                  <a:srgbClr val="008F00"/>
                </a:solidFill>
              </a:defRPr>
            </a:lvl1pPr>
          </a:lstStyle>
          <a:p>
            <a:pPr/>
            <a:r>
              <a:t>—Passages: Total Inherited Depravity</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2" grpId="1" fill="hold">
                                  <p:stCondLst>
                                    <p:cond delay="0"/>
                                  </p:stCondLst>
                                  <p:iterate type="el" backwards="0">
                                    <p:tmAbs val="0"/>
                                  </p:iterate>
                                  <p:childTnLst>
                                    <p:set>
                                      <p:cBhvr>
                                        <p:cTn id="6" fill="hold"/>
                                        <p:tgtEl>
                                          <p:spTgt spid="510"/>
                                        </p:tgtEl>
                                        <p:attrNameLst>
                                          <p:attrName>style.visibility</p:attrName>
                                        </p:attrNameLst>
                                      </p:cBhvr>
                                      <p:to>
                                        <p:strVal val="visible"/>
                                      </p:to>
                                    </p:set>
                                    <p:animEffect filter="wipe(up)" transition="in">
                                      <p:cBhvr>
                                        <p:cTn id="7" dur="1500"/>
                                        <p:tgtEl>
                                          <p:spTgt spid="510"/>
                                        </p:tgtEl>
                                      </p:cBhvr>
                                    </p:animEffect>
                                  </p:childTnLst>
                                </p:cTn>
                              </p:par>
                            </p:childTnLst>
                          </p:cTn>
                        </p:par>
                        <p:par>
                          <p:cTn id="8" fill="hold">
                            <p:stCondLst>
                              <p:cond delay="1500"/>
                            </p:stCondLst>
                            <p:childTnLst>
                              <p:par>
                                <p:cTn id="9" presetClass="entr" nodeType="afterEffect" presetID="10" grpId="2" fill="hold">
                                  <p:stCondLst>
                                    <p:cond delay="0"/>
                                  </p:stCondLst>
                                  <p:iterate type="el" backwards="0">
                                    <p:tmAbs val="0"/>
                                  </p:iterate>
                                  <p:childTnLst>
                                    <p:set>
                                      <p:cBhvr>
                                        <p:cTn id="10" fill="hold"/>
                                        <p:tgtEl>
                                          <p:spTgt spid="511"/>
                                        </p:tgtEl>
                                        <p:attrNameLst>
                                          <p:attrName>style.visibility</p:attrName>
                                        </p:attrNameLst>
                                      </p:cBhvr>
                                      <p:to>
                                        <p:strVal val="visible"/>
                                      </p:to>
                                    </p:set>
                                    <p:animEffect filter="fade" transition="in">
                                      <p:cBhvr>
                                        <p:cTn id="11" dur="1000"/>
                                        <p:tgtEl>
                                          <p:spTgt spid="5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11" grpId="2"/>
      <p:bldP build="whole" bldLvl="1" animBg="1" rev="0" advAuto="0" spid="510" grpId="1"/>
    </p:bldLst>
  </p:timing>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3" name="Shape 513"/>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14" name="Shape 514"/>
          <p:cNvSpPr/>
          <p:nvPr/>
        </p:nvSpPr>
        <p:spPr>
          <a:xfrm>
            <a:off x="1029468" y="365272"/>
            <a:ext cx="11577670" cy="673354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584200">
              <a:spcBef>
                <a:spcPts val="800"/>
              </a:spcBef>
              <a:defRPr b="1" sz="3200">
                <a:solidFill>
                  <a:srgbClr val="000000"/>
                </a:solidFill>
                <a:effectLst>
                  <a:outerShdw sx="100000" sy="100000" kx="0" ky="0" algn="b" rotWithShape="0" blurRad="12700" dist="12700" dir="2400000">
                    <a:srgbClr val="000000"/>
                  </a:outerShdw>
                </a:effectLst>
              </a:defRPr>
            </a:pPr>
            <a:r>
              <a:rPr>
                <a:solidFill>
                  <a:srgbClr val="0433FF"/>
                </a:solidFill>
              </a:rPr>
              <a:t>Romans 5:12 (ESV)</a:t>
            </a:r>
            <a:r>
              <a:t> 		12 Therefore, just as sin came into the world through one man, and death through sin, and so death spread to all men because all sinned— </a:t>
            </a:r>
          </a:p>
          <a:p>
            <a:pPr algn="l" defTabSz="584200">
              <a:spcBef>
                <a:spcPts val="800"/>
              </a:spcBef>
              <a:defRPr b="1" sz="3200">
                <a:solidFill>
                  <a:srgbClr val="000000"/>
                </a:solidFill>
                <a:effectLst>
                  <a:outerShdw sx="100000" sy="100000" kx="0" ky="0" algn="b" rotWithShape="0" blurRad="12700" dist="12700" dir="2400000">
                    <a:srgbClr val="000000"/>
                  </a:outerShdw>
                </a:effectLst>
              </a:defRPr>
            </a:pPr>
            <a:r>
              <a:rPr>
                <a:solidFill>
                  <a:srgbClr val="0433FF"/>
                </a:solidFill>
              </a:rPr>
              <a:t>1 Corinthians 2:14 (ESV)</a:t>
            </a:r>
            <a:r>
              <a:t> 14 The natural person does not accept the things of the Spirit of God, for they are folly to him, and he is not able to understand them because they are spiritually discerned. </a:t>
            </a:r>
          </a:p>
          <a:p>
            <a:pPr algn="l" defTabSz="584200">
              <a:spcBef>
                <a:spcPts val="800"/>
              </a:spcBef>
              <a:defRPr b="1" sz="3200">
                <a:solidFill>
                  <a:srgbClr val="000000"/>
                </a:solidFill>
                <a:effectLst>
                  <a:outerShdw sx="100000" sy="100000" kx="0" ky="0" algn="b" rotWithShape="0" blurRad="12700" dist="12700" dir="2400000">
                    <a:srgbClr val="000000"/>
                  </a:outerShdw>
                </a:effectLst>
              </a:defRPr>
            </a:pPr>
            <a:r>
              <a:rPr>
                <a:solidFill>
                  <a:srgbClr val="0433FF"/>
                </a:solidFill>
              </a:rPr>
              <a:t>Ephesians 2:2–3 (ESV)</a:t>
            </a:r>
            <a:r>
              <a:t> 	2 in which you once walked, following the course of this world, following the prince of the power of the air, the spirit that is now at work in the sons of disobedience— 3 among whom we all once lived in the passions of our flesh, carrying out the desires of the body and the mind, and were by nature children of wrath, like the rest of mankind. </a:t>
            </a:r>
          </a:p>
        </p:txBody>
      </p:sp>
      <p:sp>
        <p:nvSpPr>
          <p:cNvPr id="515" name="Shape 515"/>
          <p:cNvSpPr/>
          <p:nvPr/>
        </p:nvSpPr>
        <p:spPr>
          <a:xfrm>
            <a:off x="1460931" y="8636000"/>
            <a:ext cx="10464801" cy="533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defRPr b="1" i="1" sz="2800">
                <a:solidFill>
                  <a:srgbClr val="008F00"/>
                </a:solidFill>
              </a:defRPr>
            </a:lvl1pPr>
          </a:lstStyle>
          <a:p>
            <a:pPr/>
            <a:r>
              <a:t>—Passages: Total Inherited Depravity</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2" grpId="1" fill="hold">
                                  <p:stCondLst>
                                    <p:cond delay="0"/>
                                  </p:stCondLst>
                                  <p:iterate type="el" backwards="0">
                                    <p:tmAbs val="0"/>
                                  </p:iterate>
                                  <p:childTnLst>
                                    <p:set>
                                      <p:cBhvr>
                                        <p:cTn id="6" fill="hold"/>
                                        <p:tgtEl>
                                          <p:spTgt spid="514"/>
                                        </p:tgtEl>
                                        <p:attrNameLst>
                                          <p:attrName>style.visibility</p:attrName>
                                        </p:attrNameLst>
                                      </p:cBhvr>
                                      <p:to>
                                        <p:strVal val="visible"/>
                                      </p:to>
                                    </p:set>
                                    <p:animEffect filter="wipe(up)" transition="in">
                                      <p:cBhvr>
                                        <p:cTn id="7" dur="1500"/>
                                        <p:tgtEl>
                                          <p:spTgt spid="514"/>
                                        </p:tgtEl>
                                      </p:cBhvr>
                                    </p:animEffect>
                                  </p:childTnLst>
                                </p:cTn>
                              </p:par>
                            </p:childTnLst>
                          </p:cTn>
                        </p:par>
                        <p:par>
                          <p:cTn id="8" fill="hold">
                            <p:stCondLst>
                              <p:cond delay="1500"/>
                            </p:stCondLst>
                            <p:childTnLst>
                              <p:par>
                                <p:cTn id="9" presetClass="entr" nodeType="afterEffect" presetID="10" grpId="2" fill="hold">
                                  <p:stCondLst>
                                    <p:cond delay="0"/>
                                  </p:stCondLst>
                                  <p:iterate type="el" backwards="0">
                                    <p:tmAbs val="0"/>
                                  </p:iterate>
                                  <p:childTnLst>
                                    <p:set>
                                      <p:cBhvr>
                                        <p:cTn id="10" fill="hold"/>
                                        <p:tgtEl>
                                          <p:spTgt spid="515"/>
                                        </p:tgtEl>
                                        <p:attrNameLst>
                                          <p:attrName>style.visibility</p:attrName>
                                        </p:attrNameLst>
                                      </p:cBhvr>
                                      <p:to>
                                        <p:strVal val="visible"/>
                                      </p:to>
                                    </p:set>
                                    <p:animEffect filter="fade" transition="in">
                                      <p:cBhvr>
                                        <p:cTn id="11" dur="1000"/>
                                        <p:tgtEl>
                                          <p:spTgt spid="5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14" grpId="1"/>
      <p:bldP build="whole" bldLvl="1" animBg="1" rev="0" advAuto="0" spid="515" grpId="2"/>
    </p:bldLst>
  </p:timing>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7" name="Shape 517"/>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18" name="Shape 518"/>
          <p:cNvSpPr/>
          <p:nvPr/>
        </p:nvSpPr>
        <p:spPr>
          <a:xfrm>
            <a:off x="1029468" y="365272"/>
            <a:ext cx="11577670" cy="623824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584200">
              <a:spcBef>
                <a:spcPts val="800"/>
              </a:spcBef>
              <a:defRPr b="1" sz="3200">
                <a:solidFill>
                  <a:srgbClr val="000000"/>
                </a:solidFill>
                <a:effectLst>
                  <a:outerShdw sx="100000" sy="100000" kx="0" ky="0" algn="b" rotWithShape="0" blurRad="12700" dist="12700" dir="2400000">
                    <a:srgbClr val="000000"/>
                  </a:outerShdw>
                </a:effectLst>
              </a:defRPr>
            </a:pPr>
            <a:r>
              <a:rPr>
                <a:solidFill>
                  <a:srgbClr val="0433FF"/>
                </a:solidFill>
              </a:rPr>
              <a:t>2 Timothy 2:25–26 (ESV) </a:t>
            </a:r>
            <a:r>
              <a:t>	25 correcting his opponents with gentleness. God may perhaps grant them repentance leading to a knowledge of the truth, 26 and they may come to their senses and escape from the snare of the devil, after being captured by him to do his will. </a:t>
            </a:r>
          </a:p>
          <a:p>
            <a:pPr algn="l" defTabSz="584200">
              <a:spcBef>
                <a:spcPts val="800"/>
              </a:spcBef>
              <a:defRPr b="1" sz="3200">
                <a:solidFill>
                  <a:srgbClr val="000000"/>
                </a:solidFill>
                <a:effectLst>
                  <a:outerShdw sx="100000" sy="100000" kx="0" ky="0" algn="b" rotWithShape="0" blurRad="12700" dist="12700" dir="2400000">
                    <a:srgbClr val="000000"/>
                  </a:outerShdw>
                </a:effectLst>
              </a:defRPr>
            </a:pPr>
            <a:r>
              <a:rPr>
                <a:solidFill>
                  <a:srgbClr val="0433FF"/>
                </a:solidFill>
              </a:rPr>
              <a:t>Titus 1:15 (ESV) 	</a:t>
            </a:r>
            <a:r>
              <a:t>	15 To the pure, all things are pure, but to the defiled and unbelieving, nothing is pure; but both their minds and their consciences are defiled. </a:t>
            </a:r>
          </a:p>
          <a:p>
            <a:pPr algn="l" defTabSz="584200">
              <a:spcBef>
                <a:spcPts val="800"/>
              </a:spcBef>
              <a:defRPr b="1" sz="3200">
                <a:solidFill>
                  <a:srgbClr val="000000"/>
                </a:solidFill>
                <a:effectLst>
                  <a:outerShdw sx="100000" sy="100000" kx="0" ky="0" algn="b" rotWithShape="0" blurRad="12700" dist="12700" dir="2400000">
                    <a:srgbClr val="000000"/>
                  </a:outerShdw>
                </a:effectLst>
              </a:defRPr>
            </a:pPr>
            <a:r>
              <a:rPr>
                <a:solidFill>
                  <a:srgbClr val="0433FF"/>
                </a:solidFill>
              </a:rPr>
              <a:t>Titus 3:3 (ESV) </a:t>
            </a:r>
            <a:r>
              <a:t>		3 For we ourselves were once foolish, disobedient, led astray, slaves to various passions and pleasures, passing our days in malice and envy, hated by others and hating one another. </a:t>
            </a:r>
          </a:p>
        </p:txBody>
      </p:sp>
      <p:sp>
        <p:nvSpPr>
          <p:cNvPr id="519" name="Shape 519"/>
          <p:cNvSpPr/>
          <p:nvPr/>
        </p:nvSpPr>
        <p:spPr>
          <a:xfrm>
            <a:off x="1460931" y="8636000"/>
            <a:ext cx="10464801" cy="533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defRPr b="1" i="1" sz="2800">
                <a:solidFill>
                  <a:srgbClr val="008F00"/>
                </a:solidFill>
              </a:defRPr>
            </a:lvl1pPr>
          </a:lstStyle>
          <a:p>
            <a:pPr/>
            <a:r>
              <a:t>—Passages: Total Inherited Depravity</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2" grpId="1" fill="hold">
                                  <p:stCondLst>
                                    <p:cond delay="0"/>
                                  </p:stCondLst>
                                  <p:iterate type="el" backwards="0">
                                    <p:tmAbs val="0"/>
                                  </p:iterate>
                                  <p:childTnLst>
                                    <p:set>
                                      <p:cBhvr>
                                        <p:cTn id="6" fill="hold"/>
                                        <p:tgtEl>
                                          <p:spTgt spid="518"/>
                                        </p:tgtEl>
                                        <p:attrNameLst>
                                          <p:attrName>style.visibility</p:attrName>
                                        </p:attrNameLst>
                                      </p:cBhvr>
                                      <p:to>
                                        <p:strVal val="visible"/>
                                      </p:to>
                                    </p:set>
                                    <p:animEffect filter="wipe(up)" transition="in">
                                      <p:cBhvr>
                                        <p:cTn id="7" dur="1500"/>
                                        <p:tgtEl>
                                          <p:spTgt spid="518"/>
                                        </p:tgtEl>
                                      </p:cBhvr>
                                    </p:animEffect>
                                  </p:childTnLst>
                                </p:cTn>
                              </p:par>
                            </p:childTnLst>
                          </p:cTn>
                        </p:par>
                        <p:par>
                          <p:cTn id="8" fill="hold">
                            <p:stCondLst>
                              <p:cond delay="1500"/>
                            </p:stCondLst>
                            <p:childTnLst>
                              <p:par>
                                <p:cTn id="9" presetClass="entr" nodeType="afterEffect" presetID="10" grpId="2" fill="hold">
                                  <p:stCondLst>
                                    <p:cond delay="0"/>
                                  </p:stCondLst>
                                  <p:iterate type="el" backwards="0">
                                    <p:tmAbs val="0"/>
                                  </p:iterate>
                                  <p:childTnLst>
                                    <p:set>
                                      <p:cBhvr>
                                        <p:cTn id="10" fill="hold"/>
                                        <p:tgtEl>
                                          <p:spTgt spid="519"/>
                                        </p:tgtEl>
                                        <p:attrNameLst>
                                          <p:attrName>style.visibility</p:attrName>
                                        </p:attrNameLst>
                                      </p:cBhvr>
                                      <p:to>
                                        <p:strVal val="visible"/>
                                      </p:to>
                                    </p:set>
                                    <p:animEffect filter="fade" transition="in">
                                      <p:cBhvr>
                                        <p:cTn id="11" dur="1000"/>
                                        <p:tgtEl>
                                          <p:spTgt spid="5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18" grpId="1"/>
      <p:bldP build="whole" bldLvl="1" animBg="1" rev="0" advAuto="0" spid="519" grpId="2"/>
    </p:bldLst>
  </p:timing>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1" name="Shape 521"/>
          <p:cNvSpPr/>
          <p:nvPr>
            <p:ph type="title"/>
          </p:nvPr>
        </p:nvSpPr>
        <p:spPr>
          <a:prstGeom prst="rect">
            <a:avLst/>
          </a:prstGeom>
        </p:spPr>
        <p:txBody>
          <a:bodyPr/>
          <a:lstStyle/>
          <a:p>
            <a:pPr>
              <a:tabLst>
                <a:tab pos="1485900" algn="l"/>
              </a:tabLst>
              <a:defRPr sz="3600">
                <a:latin typeface="Cooper Black"/>
                <a:ea typeface="Cooper Black"/>
                <a:cs typeface="Cooper Black"/>
                <a:sym typeface="Cooper Black"/>
              </a:defRPr>
            </a:pPr>
            <a:r>
              <a:t>Unconditional Election</a:t>
            </a:r>
          </a:p>
          <a:p>
            <a:pPr>
              <a:tabLst>
                <a:tab pos="1485900" algn="l"/>
              </a:tabLst>
              <a:defRPr sz="3600">
                <a:latin typeface="Cooper Black"/>
                <a:ea typeface="Cooper Black"/>
                <a:cs typeface="Cooper Black"/>
                <a:sym typeface="Cooper Black"/>
              </a:defRPr>
            </a:pPr>
            <a:r>
              <a:t>(slides)</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3" name="Shape 523"/>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24" name="Shape 524"/>
          <p:cNvSpPr/>
          <p:nvPr/>
        </p:nvSpPr>
        <p:spPr>
          <a:xfrm>
            <a:off x="1029468" y="365272"/>
            <a:ext cx="11577670" cy="871474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584200">
              <a:spcBef>
                <a:spcPts val="800"/>
              </a:spcBef>
              <a:defRPr b="1" sz="3200">
                <a:solidFill>
                  <a:srgbClr val="000000"/>
                </a:solidFill>
                <a:effectLst>
                  <a:outerShdw sx="100000" sy="100000" kx="0" ky="0" algn="b" rotWithShape="0" blurRad="12700" dist="12700" dir="2400000">
                    <a:srgbClr val="000000"/>
                  </a:outerShdw>
                </a:effectLst>
              </a:defRPr>
            </a:pPr>
            <a:r>
              <a:rPr>
                <a:solidFill>
                  <a:srgbClr val="0433FF"/>
                </a:solidFill>
              </a:rPr>
              <a:t>Acts 13:48 (ESV)</a:t>
            </a:r>
            <a:r>
              <a:t> 	48 And when the Gentiles heard this, they began rejoicing and glorifying the word of the Lord, and as many as were appointed to eternal life believed.</a:t>
            </a:r>
          </a:p>
          <a:p>
            <a:pPr algn="l" defTabSz="584200">
              <a:spcBef>
                <a:spcPts val="800"/>
              </a:spcBef>
              <a:defRPr b="1" sz="3200">
                <a:solidFill>
                  <a:srgbClr val="000000"/>
                </a:solidFill>
                <a:effectLst>
                  <a:outerShdw sx="100000" sy="100000" kx="0" ky="0" algn="b" rotWithShape="0" blurRad="12700" dist="12700" dir="2400000">
                    <a:srgbClr val="000000"/>
                  </a:outerShdw>
                </a:effectLst>
              </a:defRPr>
            </a:pPr>
            <a:r>
              <a:rPr>
                <a:solidFill>
                  <a:srgbClr val="0433FF"/>
                </a:solidFill>
              </a:rPr>
              <a:t>Romans 8:28–30 (ESV) 	</a:t>
            </a:r>
            <a:r>
              <a:t>	28 And we know that for those who love God all things work together for good, for those who are called according to his purpose. 29 For those whom he foreknew he also predestined to be conformed to the image of his Son, in order that he might be the firstborn among many brothers. 30 And those whom he predestined he also called, and those whom he called he also justified, and those whom he justified he also glorified.</a:t>
            </a:r>
          </a:p>
          <a:p>
            <a:pPr algn="l" defTabSz="584200">
              <a:spcBef>
                <a:spcPts val="800"/>
              </a:spcBef>
              <a:defRPr b="1" sz="3200">
                <a:solidFill>
                  <a:srgbClr val="000000"/>
                </a:solidFill>
                <a:effectLst>
                  <a:outerShdw sx="100000" sy="100000" kx="0" ky="0" algn="b" rotWithShape="0" blurRad="12700" dist="12700" dir="2400000">
                    <a:srgbClr val="000000"/>
                  </a:outerShdw>
                </a:effectLst>
              </a:defRPr>
            </a:pPr>
            <a:r>
              <a:rPr>
                <a:solidFill>
                  <a:srgbClr val="0433FF"/>
                </a:solidFill>
              </a:rPr>
              <a:t>Romans 9:11–13 (ESV) 	</a:t>
            </a:r>
            <a:r>
              <a:t>	11 though they were not yet born and had done nothing either good or bad—in order that God’s purpose of election might continue, not because of works but because of him who calls— 12 she was told, “The older will serve the younger.” 13 As it is written, “Jacob I loved, but Esau I hated.” </a:t>
            </a:r>
          </a:p>
        </p:txBody>
      </p:sp>
      <p:sp>
        <p:nvSpPr>
          <p:cNvPr id="525" name="Shape 525"/>
          <p:cNvSpPr/>
          <p:nvPr/>
        </p:nvSpPr>
        <p:spPr>
          <a:xfrm>
            <a:off x="1460931" y="8636000"/>
            <a:ext cx="10464801" cy="533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defRPr b="1" i="1" sz="2800">
                <a:solidFill>
                  <a:srgbClr val="008F00"/>
                </a:solidFill>
              </a:defRPr>
            </a:lvl1pPr>
          </a:lstStyle>
          <a:p>
            <a:pPr/>
            <a:r>
              <a:t>—Passages: Unconditional Election</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2" grpId="1" fill="hold">
                                  <p:stCondLst>
                                    <p:cond delay="0"/>
                                  </p:stCondLst>
                                  <p:iterate type="el" backwards="0">
                                    <p:tmAbs val="0"/>
                                  </p:iterate>
                                  <p:childTnLst>
                                    <p:set>
                                      <p:cBhvr>
                                        <p:cTn id="6" fill="hold"/>
                                        <p:tgtEl>
                                          <p:spTgt spid="524"/>
                                        </p:tgtEl>
                                        <p:attrNameLst>
                                          <p:attrName>style.visibility</p:attrName>
                                        </p:attrNameLst>
                                      </p:cBhvr>
                                      <p:to>
                                        <p:strVal val="visible"/>
                                      </p:to>
                                    </p:set>
                                    <p:animEffect filter="wipe(up)" transition="in">
                                      <p:cBhvr>
                                        <p:cTn id="7" dur="1500"/>
                                        <p:tgtEl>
                                          <p:spTgt spid="524"/>
                                        </p:tgtEl>
                                      </p:cBhvr>
                                    </p:animEffect>
                                  </p:childTnLst>
                                </p:cTn>
                              </p:par>
                            </p:childTnLst>
                          </p:cTn>
                        </p:par>
                        <p:par>
                          <p:cTn id="8" fill="hold">
                            <p:stCondLst>
                              <p:cond delay="1500"/>
                            </p:stCondLst>
                            <p:childTnLst>
                              <p:par>
                                <p:cTn id="9" presetClass="entr" nodeType="afterEffect" presetID="10" grpId="2" fill="hold">
                                  <p:stCondLst>
                                    <p:cond delay="0"/>
                                  </p:stCondLst>
                                  <p:iterate type="el" backwards="0">
                                    <p:tmAbs val="0"/>
                                  </p:iterate>
                                  <p:childTnLst>
                                    <p:set>
                                      <p:cBhvr>
                                        <p:cTn id="10" fill="hold"/>
                                        <p:tgtEl>
                                          <p:spTgt spid="525"/>
                                        </p:tgtEl>
                                        <p:attrNameLst>
                                          <p:attrName>style.visibility</p:attrName>
                                        </p:attrNameLst>
                                      </p:cBhvr>
                                      <p:to>
                                        <p:strVal val="visible"/>
                                      </p:to>
                                    </p:set>
                                    <p:animEffect filter="fade" transition="in">
                                      <p:cBhvr>
                                        <p:cTn id="11" dur="1000"/>
                                        <p:tgtEl>
                                          <p:spTgt spid="5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24" grpId="1"/>
      <p:bldP build="whole" bldLvl="1" animBg="1" rev="0" advAuto="0" spid="525" grpId="2"/>
    </p:bldLst>
  </p:timing>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7" name="Shape 527"/>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28" name="Shape 528"/>
          <p:cNvSpPr/>
          <p:nvPr/>
        </p:nvSpPr>
        <p:spPr>
          <a:xfrm>
            <a:off x="1029468" y="162072"/>
            <a:ext cx="11577670" cy="881634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584200">
              <a:spcBef>
                <a:spcPts val="800"/>
              </a:spcBef>
              <a:defRPr b="1" sz="3200">
                <a:solidFill>
                  <a:srgbClr val="000000"/>
                </a:solidFill>
                <a:effectLst>
                  <a:outerShdw sx="100000" sy="100000" kx="0" ky="0" algn="b" rotWithShape="0" blurRad="12700" dist="12700" dir="2400000">
                    <a:srgbClr val="000000"/>
                  </a:outerShdw>
                </a:effectLst>
              </a:defRPr>
            </a:pPr>
            <a:r>
              <a:rPr>
                <a:solidFill>
                  <a:srgbClr val="0433FF"/>
                </a:solidFill>
              </a:rPr>
              <a:t>Romans 9:16 (ESV)</a:t>
            </a:r>
            <a:r>
              <a:t> 		16 So then it depends not on human will or exertion, but on God, who has mercy. </a:t>
            </a:r>
          </a:p>
          <a:p>
            <a:pPr algn="l" defTabSz="584200">
              <a:spcBef>
                <a:spcPts val="800"/>
              </a:spcBef>
              <a:defRPr b="1" sz="3200">
                <a:solidFill>
                  <a:srgbClr val="000000"/>
                </a:solidFill>
                <a:effectLst>
                  <a:outerShdw sx="100000" sy="100000" kx="0" ky="0" algn="b" rotWithShape="0" blurRad="12700" dist="12700" dir="2400000">
                    <a:srgbClr val="000000"/>
                  </a:outerShdw>
                </a:effectLst>
              </a:defRPr>
            </a:pPr>
            <a:r>
              <a:rPr>
                <a:solidFill>
                  <a:srgbClr val="0433FF"/>
                </a:solidFill>
              </a:rPr>
              <a:t>Romans 11:4–6 (ESV) </a:t>
            </a:r>
            <a:r>
              <a:t>	4 But what is God’s reply to him? “I have kept for myself seven thousand men who have not bowed the knee to Baal.” 5 So too at the present time there is a remnant, chosen by grace. 6 But if it is by grace, it is no longer on the basis of works; otherwise grace would no longer be grace. </a:t>
            </a:r>
          </a:p>
          <a:p>
            <a:pPr algn="l" defTabSz="584200">
              <a:spcBef>
                <a:spcPts val="800"/>
              </a:spcBef>
              <a:defRPr b="1" sz="3200">
                <a:solidFill>
                  <a:srgbClr val="000000"/>
                </a:solidFill>
                <a:effectLst>
                  <a:outerShdw sx="100000" sy="100000" kx="0" ky="0" algn="b" rotWithShape="0" blurRad="12700" dist="12700" dir="2400000">
                    <a:srgbClr val="000000"/>
                  </a:outerShdw>
                </a:effectLst>
              </a:defRPr>
            </a:pPr>
            <a:r>
              <a:rPr>
                <a:solidFill>
                  <a:srgbClr val="0433FF"/>
                </a:solidFill>
              </a:rPr>
              <a:t>Ephesians 1:4–5 (ESV)</a:t>
            </a:r>
            <a:r>
              <a:t> 	4 even as he chose us in him before the foundation of the world, that we should be holy and blameless before him. In love 5 he predestined us for adoption as sons through Jesus Christ, according to the purpose of his will,</a:t>
            </a:r>
          </a:p>
          <a:p>
            <a:pPr algn="l" defTabSz="584200">
              <a:spcBef>
                <a:spcPts val="800"/>
              </a:spcBef>
              <a:defRPr b="1" sz="3200">
                <a:solidFill>
                  <a:srgbClr val="000000"/>
                </a:solidFill>
                <a:effectLst>
                  <a:outerShdw sx="100000" sy="100000" kx="0" ky="0" algn="b" rotWithShape="0" blurRad="12700" dist="12700" dir="2400000">
                    <a:srgbClr val="000000"/>
                  </a:outerShdw>
                </a:effectLst>
              </a:defRPr>
            </a:pPr>
            <a:r>
              <a:rPr>
                <a:solidFill>
                  <a:srgbClr val="0433FF"/>
                </a:solidFill>
              </a:rPr>
              <a:t>1 Peter 2:8–9 (ESV) </a:t>
            </a:r>
            <a:r>
              <a:t>		8 and “A stone of stumbling, and a rock of offense.” They stumble because they disobey the word, as they were destined to do. 9 But you are a chosen race, a royal priesthood, a holy nation, a people for his own possession, that you may proclaim the excellencies of him who called you out of darkness into his marvelous light. </a:t>
            </a:r>
          </a:p>
        </p:txBody>
      </p:sp>
      <p:sp>
        <p:nvSpPr>
          <p:cNvPr id="529" name="Shape 529"/>
          <p:cNvSpPr/>
          <p:nvPr/>
        </p:nvSpPr>
        <p:spPr>
          <a:xfrm>
            <a:off x="1448231" y="8822690"/>
            <a:ext cx="10464801"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defRPr b="1" i="1" sz="2800">
                <a:solidFill>
                  <a:srgbClr val="008F00"/>
                </a:solidFill>
              </a:defRPr>
            </a:lvl1pPr>
          </a:lstStyle>
          <a:p>
            <a:pPr/>
            <a:r>
              <a:t>—Passages: Unconditional Election</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2" grpId="1" fill="hold">
                                  <p:stCondLst>
                                    <p:cond delay="0"/>
                                  </p:stCondLst>
                                  <p:iterate type="el" backwards="0">
                                    <p:tmAbs val="0"/>
                                  </p:iterate>
                                  <p:childTnLst>
                                    <p:set>
                                      <p:cBhvr>
                                        <p:cTn id="6" fill="hold"/>
                                        <p:tgtEl>
                                          <p:spTgt spid="528"/>
                                        </p:tgtEl>
                                        <p:attrNameLst>
                                          <p:attrName>style.visibility</p:attrName>
                                        </p:attrNameLst>
                                      </p:cBhvr>
                                      <p:to>
                                        <p:strVal val="visible"/>
                                      </p:to>
                                    </p:set>
                                    <p:animEffect filter="wipe(up)" transition="in">
                                      <p:cBhvr>
                                        <p:cTn id="7" dur="1500"/>
                                        <p:tgtEl>
                                          <p:spTgt spid="528"/>
                                        </p:tgtEl>
                                      </p:cBhvr>
                                    </p:animEffect>
                                  </p:childTnLst>
                                </p:cTn>
                              </p:par>
                            </p:childTnLst>
                          </p:cTn>
                        </p:par>
                        <p:par>
                          <p:cTn id="8" fill="hold">
                            <p:stCondLst>
                              <p:cond delay="1500"/>
                            </p:stCondLst>
                            <p:childTnLst>
                              <p:par>
                                <p:cTn id="9" presetClass="entr" nodeType="afterEffect" presetID="10" grpId="2" fill="hold">
                                  <p:stCondLst>
                                    <p:cond delay="0"/>
                                  </p:stCondLst>
                                  <p:iterate type="el" backwards="0">
                                    <p:tmAbs val="0"/>
                                  </p:iterate>
                                  <p:childTnLst>
                                    <p:set>
                                      <p:cBhvr>
                                        <p:cTn id="10" fill="hold"/>
                                        <p:tgtEl>
                                          <p:spTgt spid="529"/>
                                        </p:tgtEl>
                                        <p:attrNameLst>
                                          <p:attrName>style.visibility</p:attrName>
                                        </p:attrNameLst>
                                      </p:cBhvr>
                                      <p:to>
                                        <p:strVal val="visible"/>
                                      </p:to>
                                    </p:set>
                                    <p:animEffect filter="fade" transition="in">
                                      <p:cBhvr>
                                        <p:cTn id="11" dur="1000"/>
                                        <p:tgtEl>
                                          <p:spTgt spid="5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28" grpId="1"/>
      <p:bldP build="whole" bldLvl="1" animBg="1" rev="0" advAuto="0" spid="529" grpId="2"/>
    </p:bldLst>
  </p:timing>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31" name="Shape 53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32" name="Shape 532"/>
          <p:cNvSpPr/>
          <p:nvPr/>
        </p:nvSpPr>
        <p:spPr>
          <a:xfrm>
            <a:off x="1029468" y="365272"/>
            <a:ext cx="11577670" cy="514604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584200">
              <a:spcBef>
                <a:spcPts val="800"/>
              </a:spcBef>
              <a:defRPr b="1" sz="3200">
                <a:solidFill>
                  <a:srgbClr val="000000"/>
                </a:solidFill>
                <a:effectLst>
                  <a:outerShdw sx="100000" sy="100000" kx="0" ky="0" algn="b" rotWithShape="0" blurRad="12700" dist="12700" dir="2400000">
                    <a:srgbClr val="000000"/>
                  </a:outerShdw>
                </a:effectLst>
              </a:defRPr>
            </a:pPr>
            <a:r>
              <a:rPr>
                <a:solidFill>
                  <a:srgbClr val="0433FF"/>
                </a:solidFill>
              </a:rPr>
              <a:t>Revelation 13:8 (ESV)</a:t>
            </a:r>
            <a:r>
              <a:t> 	8 and all who dwell on earth will worship it, everyone whose name has not been written before the foundation of the world in the book of life of the Lamb who was slain. </a:t>
            </a:r>
          </a:p>
          <a:p>
            <a:pPr algn="l" defTabSz="584200">
              <a:spcBef>
                <a:spcPts val="800"/>
              </a:spcBef>
              <a:defRPr b="1" sz="3200">
                <a:solidFill>
                  <a:srgbClr val="000000"/>
                </a:solidFill>
                <a:effectLst>
                  <a:outerShdw sx="100000" sy="100000" kx="0" ky="0" algn="b" rotWithShape="0" blurRad="12700" dist="12700" dir="2400000">
                    <a:srgbClr val="000000"/>
                  </a:outerShdw>
                </a:effectLst>
              </a:defRPr>
            </a:pPr>
            <a:r>
              <a:rPr>
                <a:solidFill>
                  <a:srgbClr val="0433FF"/>
                </a:solidFill>
              </a:rPr>
              <a:t>Revelation 17:8 (ESV)</a:t>
            </a:r>
            <a:r>
              <a:t> 	8 The beast that you saw was, and is not, and is about to rise from the bottomless pit and go to destruction. And the dwellers on earth whose names have not been written in the book of life from the foundation of the world will marvel to see the beast, because it was and is not and is to come.</a:t>
            </a:r>
          </a:p>
        </p:txBody>
      </p:sp>
      <p:sp>
        <p:nvSpPr>
          <p:cNvPr id="533" name="Shape 533"/>
          <p:cNvSpPr/>
          <p:nvPr/>
        </p:nvSpPr>
        <p:spPr>
          <a:xfrm>
            <a:off x="1460931" y="8636000"/>
            <a:ext cx="10464801" cy="533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defRPr b="1" i="1" sz="2800">
                <a:solidFill>
                  <a:srgbClr val="008F00"/>
                </a:solidFill>
              </a:defRPr>
            </a:lvl1pPr>
          </a:lstStyle>
          <a:p>
            <a:pPr/>
            <a:r>
              <a:t>—Passages: Unconditional Election</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2" grpId="1" fill="hold">
                                  <p:stCondLst>
                                    <p:cond delay="0"/>
                                  </p:stCondLst>
                                  <p:iterate type="el" backwards="0">
                                    <p:tmAbs val="0"/>
                                  </p:iterate>
                                  <p:childTnLst>
                                    <p:set>
                                      <p:cBhvr>
                                        <p:cTn id="6" fill="hold"/>
                                        <p:tgtEl>
                                          <p:spTgt spid="532"/>
                                        </p:tgtEl>
                                        <p:attrNameLst>
                                          <p:attrName>style.visibility</p:attrName>
                                        </p:attrNameLst>
                                      </p:cBhvr>
                                      <p:to>
                                        <p:strVal val="visible"/>
                                      </p:to>
                                    </p:set>
                                    <p:animEffect filter="wipe(up)" transition="in">
                                      <p:cBhvr>
                                        <p:cTn id="7" dur="1500"/>
                                        <p:tgtEl>
                                          <p:spTgt spid="532"/>
                                        </p:tgtEl>
                                      </p:cBhvr>
                                    </p:animEffect>
                                  </p:childTnLst>
                                </p:cTn>
                              </p:par>
                            </p:childTnLst>
                          </p:cTn>
                        </p:par>
                        <p:par>
                          <p:cTn id="8" fill="hold">
                            <p:stCondLst>
                              <p:cond delay="1500"/>
                            </p:stCondLst>
                            <p:childTnLst>
                              <p:par>
                                <p:cTn id="9" presetClass="entr" nodeType="afterEffect" presetID="10" grpId="2" fill="hold">
                                  <p:stCondLst>
                                    <p:cond delay="0"/>
                                  </p:stCondLst>
                                  <p:iterate type="el" backwards="0">
                                    <p:tmAbs val="0"/>
                                  </p:iterate>
                                  <p:childTnLst>
                                    <p:set>
                                      <p:cBhvr>
                                        <p:cTn id="10" fill="hold"/>
                                        <p:tgtEl>
                                          <p:spTgt spid="533"/>
                                        </p:tgtEl>
                                        <p:attrNameLst>
                                          <p:attrName>style.visibility</p:attrName>
                                        </p:attrNameLst>
                                      </p:cBhvr>
                                      <p:to>
                                        <p:strVal val="visible"/>
                                      </p:to>
                                    </p:set>
                                    <p:animEffect filter="fade" transition="in">
                                      <p:cBhvr>
                                        <p:cTn id="11" dur="1000"/>
                                        <p:tgtEl>
                                          <p:spTgt spid="5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32" grpId="1"/>
      <p:bldP build="whole" bldLvl="1" animBg="1" rev="0" advAuto="0" spid="533" grpId="2"/>
    </p:bldLst>
  </p:timing>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63" name="pasted-image.tiff"/>
          <p:cNvPicPr>
            <a:picLocks noChangeAspect="1"/>
          </p:cNvPicPr>
          <p:nvPr/>
        </p:nvPicPr>
        <p:blipFill>
          <a:blip r:embed="rId2">
            <a:extLst/>
          </a:blip>
          <a:stretch>
            <a:fillRect/>
          </a:stretch>
        </p:blipFill>
        <p:spPr>
          <a:xfrm>
            <a:off x="1257667" y="238471"/>
            <a:ext cx="1937455" cy="3290702"/>
          </a:xfrm>
          <a:prstGeom prst="rect">
            <a:avLst/>
          </a:prstGeom>
          <a:ln w="12700">
            <a:miter lim="400000"/>
          </a:ln>
        </p:spPr>
      </p:pic>
      <p:sp>
        <p:nvSpPr>
          <p:cNvPr id="164" name="Shape 164"/>
          <p:cNvSpPr/>
          <p:nvPr>
            <p:ph type="title"/>
          </p:nvPr>
        </p:nvSpPr>
        <p:spPr>
          <a:xfrm>
            <a:off x="2108200" y="972500"/>
            <a:ext cx="9753600" cy="1333501"/>
          </a:xfrm>
          <a:prstGeom prst="rect">
            <a:avLst/>
          </a:prstGeom>
        </p:spPr>
        <p:txBody>
          <a:bodyPr>
            <a:noAutofit/>
          </a:bodyPr>
          <a:lstStyle>
            <a:lvl1pPr>
              <a:tabLst>
                <a:tab pos="1485900" algn="l"/>
              </a:tabLst>
              <a:defRPr b="1">
                <a:solidFill>
                  <a:srgbClr val="945200"/>
                </a:solidFill>
                <a:effectLst>
                  <a:outerShdw sx="100000" sy="100000" kx="0" ky="0" algn="b" rotWithShape="0" blurRad="25400" dist="38100" dir="2700000">
                    <a:srgbClr val="000000">
                      <a:alpha val="75000"/>
                    </a:srgbClr>
                  </a:outerShdw>
                </a:effectLst>
                <a:latin typeface="Chalkboard"/>
                <a:ea typeface="Chalkboard"/>
                <a:cs typeface="Chalkboard"/>
                <a:sym typeface="Chalkboard"/>
              </a:defRPr>
            </a:lvl1pPr>
          </a:lstStyle>
          <a:p>
            <a:pPr/>
            <a:r>
              <a:t>Study Objectives</a:t>
            </a:r>
          </a:p>
        </p:txBody>
      </p:sp>
      <p:sp>
        <p:nvSpPr>
          <p:cNvPr id="165" name="Shape 165"/>
          <p:cNvSpPr/>
          <p:nvPr>
            <p:ph type="body" sz="quarter" idx="1"/>
          </p:nvPr>
        </p:nvSpPr>
        <p:spPr>
          <a:xfrm>
            <a:off x="1710878" y="3541872"/>
            <a:ext cx="10712074" cy="1347628"/>
          </a:xfrm>
          <a:prstGeom prst="rect">
            <a:avLst/>
          </a:prstGeom>
        </p:spPr>
        <p:txBody>
          <a:bodyPr/>
          <a:lstStyle>
            <a:lvl1pPr>
              <a:spcBef>
                <a:spcPts val="1600"/>
              </a:spcBef>
              <a:defRPr i="1" sz="4200"/>
            </a:lvl1pPr>
          </a:lstStyle>
          <a:p>
            <a:pPr>
              <a:defRPr>
                <a:effectLst/>
              </a:defRPr>
            </a:pPr>
            <a:r>
              <a:t>Identify the origin of the acrostic mnemonic TULIP</a:t>
            </a:r>
          </a:p>
        </p:txBody>
      </p:sp>
      <p:sp>
        <p:nvSpPr>
          <p:cNvPr id="166" name="Shape 166"/>
          <p:cNvSpPr/>
          <p:nvPr>
            <p:ph type="sldNum" sz="quarter" idx="2"/>
          </p:nvPr>
        </p:nvSpPr>
        <p:spPr>
          <a:xfrm>
            <a:off x="12351613" y="9169400"/>
            <a:ext cx="255525" cy="38735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67" name="Shape 167"/>
          <p:cNvSpPr/>
          <p:nvPr/>
        </p:nvSpPr>
        <p:spPr>
          <a:xfrm flipV="1">
            <a:off x="3297482" y="2344100"/>
            <a:ext cx="9198972" cy="1"/>
          </a:xfrm>
          <a:prstGeom prst="line">
            <a:avLst/>
          </a:prstGeom>
          <a:ln w="76200">
            <a:solidFill>
              <a:srgbClr val="4F8F00"/>
            </a:solidFill>
            <a:miter lim="400000"/>
          </a:ln>
        </p:spPr>
        <p:txBody>
          <a:bodyPr lIns="50800" tIns="50800" rIns="50800" bIns="50800" anchor="ctr"/>
          <a:lstStyle/>
          <a:p>
            <a:pPr algn="l">
              <a:defRPr sz="1200">
                <a:solidFill>
                  <a:srgbClr val="000000"/>
                </a:solidFill>
                <a:latin typeface="Helvetica"/>
                <a:ea typeface="Helvetica"/>
                <a:cs typeface="Helvetica"/>
                <a:sym typeface="Helvetica"/>
              </a:defRPr>
            </a:pPr>
          </a:p>
        </p:txBody>
      </p:sp>
      <p:sp>
        <p:nvSpPr>
          <p:cNvPr id="168" name="Shape 168"/>
          <p:cNvSpPr/>
          <p:nvPr/>
        </p:nvSpPr>
        <p:spPr>
          <a:xfrm flipV="1">
            <a:off x="3322882" y="934400"/>
            <a:ext cx="9198972" cy="1"/>
          </a:xfrm>
          <a:prstGeom prst="line">
            <a:avLst/>
          </a:prstGeom>
          <a:ln w="76200">
            <a:solidFill>
              <a:srgbClr val="4F8F00"/>
            </a:solidFill>
            <a:miter lim="400000"/>
          </a:ln>
        </p:spPr>
        <p:txBody>
          <a:bodyPr lIns="50800" tIns="50800" rIns="50800" bIns="50800" anchor="ctr"/>
          <a:lstStyle/>
          <a:p>
            <a:pPr algn="l">
              <a:defRPr sz="1200">
                <a:solidFill>
                  <a:srgbClr val="000000"/>
                </a:solidFill>
                <a:latin typeface="Helvetica"/>
                <a:ea typeface="Helvetica"/>
                <a:cs typeface="Helvetica"/>
                <a:sym typeface="Helvetica"/>
              </a:defRPr>
            </a:pPr>
          </a:p>
        </p:txBody>
      </p:sp>
      <p:sp>
        <p:nvSpPr>
          <p:cNvPr id="169" name="Shape 169"/>
          <p:cNvSpPr/>
          <p:nvPr/>
        </p:nvSpPr>
        <p:spPr>
          <a:xfrm>
            <a:off x="1710878" y="5487432"/>
            <a:ext cx="10712074" cy="134762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marL="457200" indent="-457200" algn="l">
              <a:spcBef>
                <a:spcPts val="1600"/>
              </a:spcBef>
              <a:buClr>
                <a:srgbClr val="FF2600"/>
              </a:buClr>
              <a:buSzPct val="100000"/>
              <a:buChar char="•"/>
              <a:defRPr b="1" i="1" sz="4200">
                <a:solidFill>
                  <a:srgbClr val="000000"/>
                </a:solidFill>
              </a:defRPr>
            </a:lvl1pPr>
          </a:lstStyle>
          <a:p>
            <a:pPr/>
            <a:r>
              <a:t>Identify the tenets of Calvinism and their connection to one another.</a:t>
            </a:r>
          </a:p>
        </p:txBody>
      </p:sp>
      <p:sp>
        <p:nvSpPr>
          <p:cNvPr id="170" name="Shape 170"/>
          <p:cNvSpPr/>
          <p:nvPr/>
        </p:nvSpPr>
        <p:spPr>
          <a:xfrm>
            <a:off x="1723578" y="7468632"/>
            <a:ext cx="10712074" cy="8222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marL="457200" indent="-457200" algn="l">
              <a:spcBef>
                <a:spcPts val="1600"/>
              </a:spcBef>
              <a:buClr>
                <a:srgbClr val="FF2600"/>
              </a:buClr>
              <a:buSzPct val="100000"/>
              <a:buChar char="•"/>
              <a:defRPr b="1" i="1" sz="4200">
                <a:solidFill>
                  <a:srgbClr val="000000"/>
                </a:solidFill>
              </a:defRPr>
            </a:lvl1pPr>
          </a:lstStyle>
          <a:p>
            <a:pPr/>
            <a:r>
              <a:t>Make a brief reply to each of the tenets.</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163"/>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8" presetID="22" grpId="2" fill="hold">
                                  <p:stCondLst>
                                    <p:cond delay="0"/>
                                  </p:stCondLst>
                                  <p:iterate type="el" backwards="0">
                                    <p:tmAbs val="0"/>
                                  </p:iterate>
                                  <p:childTnLst>
                                    <p:set>
                                      <p:cBhvr>
                                        <p:cTn id="9" fill="hold"/>
                                        <p:tgtEl>
                                          <p:spTgt spid="167"/>
                                        </p:tgtEl>
                                        <p:attrNameLst>
                                          <p:attrName>style.visibility</p:attrName>
                                        </p:attrNameLst>
                                      </p:cBhvr>
                                      <p:to>
                                        <p:strVal val="visible"/>
                                      </p:to>
                                    </p:set>
                                    <p:animEffect filter="wipe(left)" transition="in">
                                      <p:cBhvr>
                                        <p:cTn id="10" dur="1000"/>
                                        <p:tgtEl>
                                          <p:spTgt spid="167"/>
                                        </p:tgtEl>
                                      </p:cBhvr>
                                    </p:animEffect>
                                  </p:childTnLst>
                                </p:cTn>
                              </p:par>
                            </p:childTnLst>
                          </p:cTn>
                        </p:par>
                        <p:par>
                          <p:cTn id="11" fill="hold">
                            <p:stCondLst>
                              <p:cond delay="1000"/>
                            </p:stCondLst>
                            <p:childTnLst>
                              <p:par>
                                <p:cTn id="12" presetClass="entr" nodeType="afterEffect" presetSubtype="8" presetID="22" grpId="3" fill="hold">
                                  <p:stCondLst>
                                    <p:cond delay="0"/>
                                  </p:stCondLst>
                                  <p:iterate type="el" backwards="0">
                                    <p:tmAbs val="0"/>
                                  </p:iterate>
                                  <p:childTnLst>
                                    <p:set>
                                      <p:cBhvr>
                                        <p:cTn id="13" fill="hold"/>
                                        <p:tgtEl>
                                          <p:spTgt spid="168"/>
                                        </p:tgtEl>
                                        <p:attrNameLst>
                                          <p:attrName>style.visibility</p:attrName>
                                        </p:attrNameLst>
                                      </p:cBhvr>
                                      <p:to>
                                        <p:strVal val="visible"/>
                                      </p:to>
                                    </p:set>
                                    <p:animEffect filter="wipe(left)" transition="in">
                                      <p:cBhvr>
                                        <p:cTn id="14" dur="1000"/>
                                        <p:tgtEl>
                                          <p:spTgt spid="168"/>
                                        </p:tgtEl>
                                      </p:cBhvr>
                                    </p:animEffect>
                                  </p:childTnLst>
                                </p:cTn>
                              </p:par>
                            </p:childTnLst>
                          </p:cTn>
                        </p:par>
                        <p:par>
                          <p:cTn id="15" fill="hold">
                            <p:stCondLst>
                              <p:cond delay="2000"/>
                            </p:stCondLst>
                            <p:childTnLst>
                              <p:par>
                                <p:cTn id="16" presetClass="entr" nodeType="afterEffect" presetID="10" grpId="4" fill="hold">
                                  <p:stCondLst>
                                    <p:cond delay="0"/>
                                  </p:stCondLst>
                                  <p:iterate type="el" backwards="0">
                                    <p:tmAbs val="0"/>
                                  </p:iterate>
                                  <p:childTnLst>
                                    <p:set>
                                      <p:cBhvr>
                                        <p:cTn id="17" fill="hold"/>
                                        <p:tgtEl>
                                          <p:spTgt spid="164"/>
                                        </p:tgtEl>
                                        <p:attrNameLst>
                                          <p:attrName>style.visibility</p:attrName>
                                        </p:attrNameLst>
                                      </p:cBhvr>
                                      <p:to>
                                        <p:strVal val="visible"/>
                                      </p:to>
                                    </p:set>
                                    <p:animEffect filter="fade" transition="in">
                                      <p:cBhvr>
                                        <p:cTn id="18" dur="1000"/>
                                        <p:tgtEl>
                                          <p:spTgt spid="164"/>
                                        </p:tgtEl>
                                      </p:cBhvr>
                                    </p:animEffect>
                                  </p:childTnLst>
                                </p:cTn>
                              </p:par>
                            </p:childTnLst>
                          </p:cTn>
                        </p:par>
                        <p:par>
                          <p:cTn id="19" fill="hold">
                            <p:stCondLst>
                              <p:cond delay="3000"/>
                            </p:stCondLst>
                            <p:childTnLst>
                              <p:par>
                                <p:cTn id="20" presetClass="entr" nodeType="afterEffect" presetSubtype="8" presetID="15" grpId="5" fill="hold">
                                  <p:stCondLst>
                                    <p:cond delay="0"/>
                                  </p:stCondLst>
                                  <p:iterate type="el" backwards="0">
                                    <p:tmAbs val="0"/>
                                  </p:iterate>
                                  <p:childTnLst>
                                    <p:set>
                                      <p:cBhvr>
                                        <p:cTn id="21" fill="hold"/>
                                        <p:tgtEl>
                                          <p:spTgt spid="165">
                                            <p:bg/>
                                          </p:spTgt>
                                        </p:tgtEl>
                                        <p:attrNameLst>
                                          <p:attrName>style.visibility</p:attrName>
                                        </p:attrNameLst>
                                      </p:cBhvr>
                                      <p:to>
                                        <p:strVal val="visible"/>
                                      </p:to>
                                    </p:set>
                                    <p:anim calcmode="lin" valueType="num">
                                      <p:cBhvr>
                                        <p:cTn id="22" dur="2000" fill="hold"/>
                                        <p:tgtEl>
                                          <p:spTgt spid="165">
                                            <p:bg/>
                                          </p:spTgt>
                                        </p:tgtEl>
                                        <p:attrNameLst>
                                          <p:attrName>ppt_w</p:attrName>
                                        </p:attrNameLst>
                                      </p:cBhvr>
                                      <p:tavLst>
                                        <p:tav tm="0">
                                          <p:val>
                                            <p:fltVal val="0"/>
                                          </p:val>
                                        </p:tav>
                                        <p:tav tm="100000">
                                          <p:val>
                                            <p:strVal val="#ppt_w"/>
                                          </p:val>
                                        </p:tav>
                                      </p:tavLst>
                                    </p:anim>
                                    <p:anim calcmode="lin" valueType="num">
                                      <p:cBhvr>
                                        <p:cTn id="23" dur="2000" fill="hold"/>
                                        <p:tgtEl>
                                          <p:spTgt spid="165">
                                            <p:bg/>
                                          </p:spTgt>
                                        </p:tgtEl>
                                        <p:attrNameLst>
                                          <p:attrName>ppt_h</p:attrName>
                                        </p:attrNameLst>
                                      </p:cBhvr>
                                      <p:tavLst>
                                        <p:tav tm="0">
                                          <p:val>
                                            <p:fltVal val="0"/>
                                          </p:val>
                                        </p:tav>
                                        <p:tav tm="100000">
                                          <p:val>
                                            <p:strVal val="#ppt_h"/>
                                          </p:val>
                                        </p:tav>
                                      </p:tavLst>
                                    </p:anim>
                                    <p:anim calcmode="lin" valueType="num">
                                      <p:cBhvr>
                                        <p:cTn id="24" dur="2000" fill="hold"/>
                                        <p:tgtEl>
                                          <p:spTgt spid="165">
                                            <p:bg/>
                                          </p:spTgt>
                                        </p:tgtEl>
                                        <p:attrNameLst>
                                          <p:attrName>ppt_x</p:attrName>
                                        </p:attrNameLst>
                                      </p:cBhvr>
                                      <p:tavLst>
                                        <p:tav tm="0" fmla="#ppt_x+(cos(-2*pi*(1-$))*-#ppt_x-sin(-2*pi*(1-$))*(1-#ppt_y))*(1-$)">
                                          <p:val>
                                            <p:fltVal val="0"/>
                                          </p:val>
                                        </p:tav>
                                        <p:tav tm="100000">
                                          <p:val>
                                            <p:fltVal val="1"/>
                                          </p:val>
                                        </p:tav>
                                      </p:tavLst>
                                    </p:anim>
                                    <p:anim calcmode="lin" valueType="num">
                                      <p:cBhvr>
                                        <p:cTn id="25" dur="2000" fill="hold"/>
                                        <p:tgtEl>
                                          <p:spTgt spid="165">
                                            <p:bg/>
                                          </p:spTgt>
                                        </p:tgtEl>
                                        <p:attrNameLst>
                                          <p:attrName>ppt_y</p:attrName>
                                        </p:attrNameLst>
                                      </p:cBhvr>
                                      <p:tavLst>
                                        <p:tav tm="0" fmla="#ppt_y+(sin(-2*pi*(1-$))*-#ppt_x+cos(-2*pi*(1-$))*(1-#ppt_y))*(1-$)">
                                          <p:val>
                                            <p:fltVal val="0"/>
                                          </p:val>
                                        </p:tav>
                                        <p:tav tm="100000">
                                          <p:val>
                                            <p:fltVal val="1"/>
                                          </p:val>
                                        </p:tav>
                                      </p:tavLst>
                                    </p:anim>
                                  </p:childTnLst>
                                </p:cTn>
                              </p:par>
                              <p:par>
                                <p:cTn id="26" presetClass="entr" nodeType="withEffect" presetSubtype="8" presetID="15" grpId="5" fill="hold">
                                  <p:stCondLst>
                                    <p:cond delay="0"/>
                                  </p:stCondLst>
                                  <p:iterate type="el" backwards="0">
                                    <p:tmAbs val="0"/>
                                  </p:iterate>
                                  <p:childTnLst>
                                    <p:set>
                                      <p:cBhvr>
                                        <p:cTn id="27" fill="hold"/>
                                        <p:tgtEl>
                                          <p:spTgt spid="165">
                                            <p:txEl>
                                              <p:pRg st="0" end="0"/>
                                            </p:txEl>
                                          </p:spTgt>
                                        </p:tgtEl>
                                        <p:attrNameLst>
                                          <p:attrName>style.visibility</p:attrName>
                                        </p:attrNameLst>
                                      </p:cBhvr>
                                      <p:to>
                                        <p:strVal val="visible"/>
                                      </p:to>
                                    </p:set>
                                    <p:anim calcmode="lin" valueType="num">
                                      <p:cBhvr>
                                        <p:cTn id="28" dur="2000" fill="hold"/>
                                        <p:tgtEl>
                                          <p:spTgt spid="165">
                                            <p:txEl>
                                              <p:pRg st="0" end="0"/>
                                            </p:txEl>
                                          </p:spTgt>
                                        </p:tgtEl>
                                        <p:attrNameLst>
                                          <p:attrName>ppt_w</p:attrName>
                                        </p:attrNameLst>
                                      </p:cBhvr>
                                      <p:tavLst>
                                        <p:tav tm="0">
                                          <p:val>
                                            <p:fltVal val="0"/>
                                          </p:val>
                                        </p:tav>
                                        <p:tav tm="100000">
                                          <p:val>
                                            <p:strVal val="#ppt_w"/>
                                          </p:val>
                                        </p:tav>
                                      </p:tavLst>
                                    </p:anim>
                                    <p:anim calcmode="lin" valueType="num">
                                      <p:cBhvr>
                                        <p:cTn id="29" dur="2000" fill="hold"/>
                                        <p:tgtEl>
                                          <p:spTgt spid="165">
                                            <p:txEl>
                                              <p:pRg st="0" end="0"/>
                                            </p:txEl>
                                          </p:spTgt>
                                        </p:tgtEl>
                                        <p:attrNameLst>
                                          <p:attrName>ppt_h</p:attrName>
                                        </p:attrNameLst>
                                      </p:cBhvr>
                                      <p:tavLst>
                                        <p:tav tm="0">
                                          <p:val>
                                            <p:fltVal val="0"/>
                                          </p:val>
                                        </p:tav>
                                        <p:tav tm="100000">
                                          <p:val>
                                            <p:strVal val="#ppt_h"/>
                                          </p:val>
                                        </p:tav>
                                      </p:tavLst>
                                    </p:anim>
                                    <p:anim calcmode="lin" valueType="num">
                                      <p:cBhvr>
                                        <p:cTn id="30" dur="2000" fill="hold"/>
                                        <p:tgtEl>
                                          <p:spTgt spid="16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31" dur="2000" fill="hold"/>
                                        <p:tgtEl>
                                          <p:spTgt spid="16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2" fill="hold">
                      <p:stCondLst>
                        <p:cond delay="indefinite"/>
                      </p:stCondLst>
                      <p:childTnLst>
                        <p:par>
                          <p:cTn id="33" fill="hold">
                            <p:stCondLst>
                              <p:cond delay="0"/>
                            </p:stCondLst>
                            <p:childTnLst>
                              <p:par>
                                <p:cTn id="34" presetClass="entr" nodeType="clickEffect" presetSubtype="8" presetID="15" grpId="6" fill="hold">
                                  <p:stCondLst>
                                    <p:cond delay="0"/>
                                  </p:stCondLst>
                                  <p:iterate type="el" backwards="0">
                                    <p:tmAbs val="0"/>
                                  </p:iterate>
                                  <p:childTnLst>
                                    <p:set>
                                      <p:cBhvr>
                                        <p:cTn id="35" fill="hold"/>
                                        <p:tgtEl>
                                          <p:spTgt spid="169">
                                            <p:bg/>
                                          </p:spTgt>
                                        </p:tgtEl>
                                        <p:attrNameLst>
                                          <p:attrName>style.visibility</p:attrName>
                                        </p:attrNameLst>
                                      </p:cBhvr>
                                      <p:to>
                                        <p:strVal val="visible"/>
                                      </p:to>
                                    </p:set>
                                    <p:anim calcmode="lin" valueType="num">
                                      <p:cBhvr>
                                        <p:cTn id="36" dur="2000" fill="hold"/>
                                        <p:tgtEl>
                                          <p:spTgt spid="169">
                                            <p:bg/>
                                          </p:spTgt>
                                        </p:tgtEl>
                                        <p:attrNameLst>
                                          <p:attrName>ppt_w</p:attrName>
                                        </p:attrNameLst>
                                      </p:cBhvr>
                                      <p:tavLst>
                                        <p:tav tm="0">
                                          <p:val>
                                            <p:fltVal val="0"/>
                                          </p:val>
                                        </p:tav>
                                        <p:tav tm="100000">
                                          <p:val>
                                            <p:strVal val="#ppt_w"/>
                                          </p:val>
                                        </p:tav>
                                      </p:tavLst>
                                    </p:anim>
                                    <p:anim calcmode="lin" valueType="num">
                                      <p:cBhvr>
                                        <p:cTn id="37" dur="2000" fill="hold"/>
                                        <p:tgtEl>
                                          <p:spTgt spid="169">
                                            <p:bg/>
                                          </p:spTgt>
                                        </p:tgtEl>
                                        <p:attrNameLst>
                                          <p:attrName>ppt_h</p:attrName>
                                        </p:attrNameLst>
                                      </p:cBhvr>
                                      <p:tavLst>
                                        <p:tav tm="0">
                                          <p:val>
                                            <p:fltVal val="0"/>
                                          </p:val>
                                        </p:tav>
                                        <p:tav tm="100000">
                                          <p:val>
                                            <p:strVal val="#ppt_h"/>
                                          </p:val>
                                        </p:tav>
                                      </p:tavLst>
                                    </p:anim>
                                    <p:anim calcmode="lin" valueType="num">
                                      <p:cBhvr>
                                        <p:cTn id="38" dur="2000" fill="hold"/>
                                        <p:tgtEl>
                                          <p:spTgt spid="169">
                                            <p:bg/>
                                          </p:spTgt>
                                        </p:tgtEl>
                                        <p:attrNameLst>
                                          <p:attrName>ppt_x</p:attrName>
                                        </p:attrNameLst>
                                      </p:cBhvr>
                                      <p:tavLst>
                                        <p:tav tm="0" fmla="#ppt_x+(cos(-2*pi*(1-$))*-#ppt_x-sin(-2*pi*(1-$))*(1-#ppt_y))*(1-$)">
                                          <p:val>
                                            <p:fltVal val="0"/>
                                          </p:val>
                                        </p:tav>
                                        <p:tav tm="100000">
                                          <p:val>
                                            <p:fltVal val="1"/>
                                          </p:val>
                                        </p:tav>
                                      </p:tavLst>
                                    </p:anim>
                                    <p:anim calcmode="lin" valueType="num">
                                      <p:cBhvr>
                                        <p:cTn id="39" dur="2000" fill="hold"/>
                                        <p:tgtEl>
                                          <p:spTgt spid="169">
                                            <p:bg/>
                                          </p:spTgt>
                                        </p:tgtEl>
                                        <p:attrNameLst>
                                          <p:attrName>ppt_y</p:attrName>
                                        </p:attrNameLst>
                                      </p:cBhvr>
                                      <p:tavLst>
                                        <p:tav tm="0" fmla="#ppt_y+(sin(-2*pi*(1-$))*-#ppt_x+cos(-2*pi*(1-$))*(1-#ppt_y))*(1-$)">
                                          <p:val>
                                            <p:fltVal val="0"/>
                                          </p:val>
                                        </p:tav>
                                        <p:tav tm="100000">
                                          <p:val>
                                            <p:fltVal val="1"/>
                                          </p:val>
                                        </p:tav>
                                      </p:tavLst>
                                    </p:anim>
                                  </p:childTnLst>
                                </p:cTn>
                              </p:par>
                              <p:par>
                                <p:cTn id="40" presetClass="entr" nodeType="withEffect" presetSubtype="8" presetID="15" grpId="6" fill="hold">
                                  <p:stCondLst>
                                    <p:cond delay="0"/>
                                  </p:stCondLst>
                                  <p:iterate type="el" backwards="0">
                                    <p:tmAbs val="0"/>
                                  </p:iterate>
                                  <p:childTnLst>
                                    <p:set>
                                      <p:cBhvr>
                                        <p:cTn id="41" fill="hold"/>
                                        <p:tgtEl>
                                          <p:spTgt spid="169">
                                            <p:txEl>
                                              <p:pRg st="0" end="0"/>
                                            </p:txEl>
                                          </p:spTgt>
                                        </p:tgtEl>
                                        <p:attrNameLst>
                                          <p:attrName>style.visibility</p:attrName>
                                        </p:attrNameLst>
                                      </p:cBhvr>
                                      <p:to>
                                        <p:strVal val="visible"/>
                                      </p:to>
                                    </p:set>
                                    <p:anim calcmode="lin" valueType="num">
                                      <p:cBhvr>
                                        <p:cTn id="42" dur="2000" fill="hold"/>
                                        <p:tgtEl>
                                          <p:spTgt spid="169">
                                            <p:txEl>
                                              <p:pRg st="0" end="0"/>
                                            </p:txEl>
                                          </p:spTgt>
                                        </p:tgtEl>
                                        <p:attrNameLst>
                                          <p:attrName>ppt_w</p:attrName>
                                        </p:attrNameLst>
                                      </p:cBhvr>
                                      <p:tavLst>
                                        <p:tav tm="0">
                                          <p:val>
                                            <p:fltVal val="0"/>
                                          </p:val>
                                        </p:tav>
                                        <p:tav tm="100000">
                                          <p:val>
                                            <p:strVal val="#ppt_w"/>
                                          </p:val>
                                        </p:tav>
                                      </p:tavLst>
                                    </p:anim>
                                    <p:anim calcmode="lin" valueType="num">
                                      <p:cBhvr>
                                        <p:cTn id="43" dur="2000" fill="hold"/>
                                        <p:tgtEl>
                                          <p:spTgt spid="169">
                                            <p:txEl>
                                              <p:pRg st="0" end="0"/>
                                            </p:txEl>
                                          </p:spTgt>
                                        </p:tgtEl>
                                        <p:attrNameLst>
                                          <p:attrName>ppt_h</p:attrName>
                                        </p:attrNameLst>
                                      </p:cBhvr>
                                      <p:tavLst>
                                        <p:tav tm="0">
                                          <p:val>
                                            <p:fltVal val="0"/>
                                          </p:val>
                                        </p:tav>
                                        <p:tav tm="100000">
                                          <p:val>
                                            <p:strVal val="#ppt_h"/>
                                          </p:val>
                                        </p:tav>
                                      </p:tavLst>
                                    </p:anim>
                                    <p:anim calcmode="lin" valueType="num">
                                      <p:cBhvr>
                                        <p:cTn id="44" dur="2000" fill="hold"/>
                                        <p:tgtEl>
                                          <p:spTgt spid="169">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45" dur="2000" fill="hold"/>
                                        <p:tgtEl>
                                          <p:spTgt spid="169">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6" fill="hold">
                      <p:stCondLst>
                        <p:cond delay="indefinite"/>
                      </p:stCondLst>
                      <p:childTnLst>
                        <p:par>
                          <p:cTn id="47" fill="hold">
                            <p:stCondLst>
                              <p:cond delay="0"/>
                            </p:stCondLst>
                            <p:childTnLst>
                              <p:par>
                                <p:cTn id="48" presetClass="entr" nodeType="clickEffect" presetSubtype="8" presetID="15" grpId="7" fill="hold">
                                  <p:stCondLst>
                                    <p:cond delay="0"/>
                                  </p:stCondLst>
                                  <p:iterate type="el" backwards="0">
                                    <p:tmAbs val="0"/>
                                  </p:iterate>
                                  <p:childTnLst>
                                    <p:set>
                                      <p:cBhvr>
                                        <p:cTn id="49" fill="hold"/>
                                        <p:tgtEl>
                                          <p:spTgt spid="170">
                                            <p:bg/>
                                          </p:spTgt>
                                        </p:tgtEl>
                                        <p:attrNameLst>
                                          <p:attrName>style.visibility</p:attrName>
                                        </p:attrNameLst>
                                      </p:cBhvr>
                                      <p:to>
                                        <p:strVal val="visible"/>
                                      </p:to>
                                    </p:set>
                                    <p:anim calcmode="lin" valueType="num">
                                      <p:cBhvr>
                                        <p:cTn id="50" dur="2000" fill="hold"/>
                                        <p:tgtEl>
                                          <p:spTgt spid="170">
                                            <p:bg/>
                                          </p:spTgt>
                                        </p:tgtEl>
                                        <p:attrNameLst>
                                          <p:attrName>ppt_w</p:attrName>
                                        </p:attrNameLst>
                                      </p:cBhvr>
                                      <p:tavLst>
                                        <p:tav tm="0">
                                          <p:val>
                                            <p:fltVal val="0"/>
                                          </p:val>
                                        </p:tav>
                                        <p:tav tm="100000">
                                          <p:val>
                                            <p:strVal val="#ppt_w"/>
                                          </p:val>
                                        </p:tav>
                                      </p:tavLst>
                                    </p:anim>
                                    <p:anim calcmode="lin" valueType="num">
                                      <p:cBhvr>
                                        <p:cTn id="51" dur="2000" fill="hold"/>
                                        <p:tgtEl>
                                          <p:spTgt spid="170">
                                            <p:bg/>
                                          </p:spTgt>
                                        </p:tgtEl>
                                        <p:attrNameLst>
                                          <p:attrName>ppt_h</p:attrName>
                                        </p:attrNameLst>
                                      </p:cBhvr>
                                      <p:tavLst>
                                        <p:tav tm="0">
                                          <p:val>
                                            <p:fltVal val="0"/>
                                          </p:val>
                                        </p:tav>
                                        <p:tav tm="100000">
                                          <p:val>
                                            <p:strVal val="#ppt_h"/>
                                          </p:val>
                                        </p:tav>
                                      </p:tavLst>
                                    </p:anim>
                                    <p:anim calcmode="lin" valueType="num">
                                      <p:cBhvr>
                                        <p:cTn id="52" dur="2000" fill="hold"/>
                                        <p:tgtEl>
                                          <p:spTgt spid="170">
                                            <p:bg/>
                                          </p:spTgt>
                                        </p:tgtEl>
                                        <p:attrNameLst>
                                          <p:attrName>ppt_x</p:attrName>
                                        </p:attrNameLst>
                                      </p:cBhvr>
                                      <p:tavLst>
                                        <p:tav tm="0" fmla="#ppt_x+(cos(-2*pi*(1-$))*-#ppt_x-sin(-2*pi*(1-$))*(1-#ppt_y))*(1-$)">
                                          <p:val>
                                            <p:fltVal val="0"/>
                                          </p:val>
                                        </p:tav>
                                        <p:tav tm="100000">
                                          <p:val>
                                            <p:fltVal val="1"/>
                                          </p:val>
                                        </p:tav>
                                      </p:tavLst>
                                    </p:anim>
                                    <p:anim calcmode="lin" valueType="num">
                                      <p:cBhvr>
                                        <p:cTn id="53" dur="2000" fill="hold"/>
                                        <p:tgtEl>
                                          <p:spTgt spid="170">
                                            <p:bg/>
                                          </p:spTgt>
                                        </p:tgtEl>
                                        <p:attrNameLst>
                                          <p:attrName>ppt_y</p:attrName>
                                        </p:attrNameLst>
                                      </p:cBhvr>
                                      <p:tavLst>
                                        <p:tav tm="0" fmla="#ppt_y+(sin(-2*pi*(1-$))*-#ppt_x+cos(-2*pi*(1-$))*(1-#ppt_y))*(1-$)">
                                          <p:val>
                                            <p:fltVal val="0"/>
                                          </p:val>
                                        </p:tav>
                                        <p:tav tm="100000">
                                          <p:val>
                                            <p:fltVal val="1"/>
                                          </p:val>
                                        </p:tav>
                                      </p:tavLst>
                                    </p:anim>
                                  </p:childTnLst>
                                </p:cTn>
                              </p:par>
                              <p:par>
                                <p:cTn id="54" presetClass="entr" nodeType="withEffect" presetSubtype="8" presetID="15" grpId="7" fill="hold">
                                  <p:stCondLst>
                                    <p:cond delay="0"/>
                                  </p:stCondLst>
                                  <p:iterate type="el" backwards="0">
                                    <p:tmAbs val="0"/>
                                  </p:iterate>
                                  <p:childTnLst>
                                    <p:set>
                                      <p:cBhvr>
                                        <p:cTn id="55" fill="hold"/>
                                        <p:tgtEl>
                                          <p:spTgt spid="170">
                                            <p:txEl>
                                              <p:pRg st="0" end="0"/>
                                            </p:txEl>
                                          </p:spTgt>
                                        </p:tgtEl>
                                        <p:attrNameLst>
                                          <p:attrName>style.visibility</p:attrName>
                                        </p:attrNameLst>
                                      </p:cBhvr>
                                      <p:to>
                                        <p:strVal val="visible"/>
                                      </p:to>
                                    </p:set>
                                    <p:anim calcmode="lin" valueType="num">
                                      <p:cBhvr>
                                        <p:cTn id="56" dur="2000" fill="hold"/>
                                        <p:tgtEl>
                                          <p:spTgt spid="170">
                                            <p:txEl>
                                              <p:pRg st="0" end="0"/>
                                            </p:txEl>
                                          </p:spTgt>
                                        </p:tgtEl>
                                        <p:attrNameLst>
                                          <p:attrName>ppt_w</p:attrName>
                                        </p:attrNameLst>
                                      </p:cBhvr>
                                      <p:tavLst>
                                        <p:tav tm="0">
                                          <p:val>
                                            <p:fltVal val="0"/>
                                          </p:val>
                                        </p:tav>
                                        <p:tav tm="100000">
                                          <p:val>
                                            <p:strVal val="#ppt_w"/>
                                          </p:val>
                                        </p:tav>
                                      </p:tavLst>
                                    </p:anim>
                                    <p:anim calcmode="lin" valueType="num">
                                      <p:cBhvr>
                                        <p:cTn id="57" dur="2000" fill="hold"/>
                                        <p:tgtEl>
                                          <p:spTgt spid="170">
                                            <p:txEl>
                                              <p:pRg st="0" end="0"/>
                                            </p:txEl>
                                          </p:spTgt>
                                        </p:tgtEl>
                                        <p:attrNameLst>
                                          <p:attrName>ppt_h</p:attrName>
                                        </p:attrNameLst>
                                      </p:cBhvr>
                                      <p:tavLst>
                                        <p:tav tm="0">
                                          <p:val>
                                            <p:fltVal val="0"/>
                                          </p:val>
                                        </p:tav>
                                        <p:tav tm="100000">
                                          <p:val>
                                            <p:strVal val="#ppt_h"/>
                                          </p:val>
                                        </p:tav>
                                      </p:tavLst>
                                    </p:anim>
                                    <p:anim calcmode="lin" valueType="num">
                                      <p:cBhvr>
                                        <p:cTn id="58" dur="2000" fill="hold"/>
                                        <p:tgtEl>
                                          <p:spTgt spid="17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59" dur="2000" fill="hold"/>
                                        <p:tgtEl>
                                          <p:spTgt spid="17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8" grpId="3"/>
      <p:bldP build="whole" bldLvl="1" animBg="1" rev="0" advAuto="0" spid="167" grpId="2"/>
      <p:bldP build="whole" bldLvl="1" animBg="1" rev="0" advAuto="0" spid="163" grpId="1"/>
      <p:bldP build="p" bldLvl="5" animBg="1" rev="0" advAuto="0" spid="165" grpId="5"/>
      <p:bldP build="whole" bldLvl="1" animBg="1" rev="0" advAuto="0" spid="164" grpId="4"/>
      <p:bldP build="p" bldLvl="5" animBg="1" rev="0" advAuto="0" spid="169" grpId="6"/>
      <p:bldP build="p" bldLvl="5" animBg="1" rev="0" advAuto="0" spid="170" grpId="7"/>
    </p:bldLst>
  </p:timing>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35" name="Shape 535"/>
          <p:cNvSpPr/>
          <p:nvPr>
            <p:ph type="title"/>
          </p:nvPr>
        </p:nvSpPr>
        <p:spPr>
          <a:prstGeom prst="rect">
            <a:avLst/>
          </a:prstGeom>
        </p:spPr>
        <p:txBody>
          <a:bodyPr/>
          <a:lstStyle/>
          <a:p>
            <a:pPr>
              <a:tabLst>
                <a:tab pos="1485900" algn="l"/>
              </a:tabLst>
              <a:defRPr sz="3600">
                <a:latin typeface="Cooper Black"/>
                <a:ea typeface="Cooper Black"/>
                <a:cs typeface="Cooper Black"/>
                <a:sym typeface="Cooper Black"/>
              </a:defRPr>
            </a:pPr>
            <a:r>
              <a:t>Limited Atonement</a:t>
            </a:r>
          </a:p>
          <a:p>
            <a:pPr>
              <a:tabLst>
                <a:tab pos="1485900" algn="l"/>
              </a:tabLst>
              <a:defRPr sz="3600">
                <a:latin typeface="Cooper Black"/>
                <a:ea typeface="Cooper Black"/>
                <a:cs typeface="Cooper Black"/>
                <a:sym typeface="Cooper Black"/>
              </a:defRPr>
            </a:pPr>
            <a:r>
              <a:t>(slides)</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37" name="Shape 537"/>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38" name="Shape 538"/>
          <p:cNvSpPr/>
          <p:nvPr/>
        </p:nvSpPr>
        <p:spPr>
          <a:xfrm>
            <a:off x="1029468" y="365272"/>
            <a:ext cx="11577670" cy="792734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584200">
              <a:spcBef>
                <a:spcPts val="800"/>
              </a:spcBef>
              <a:defRPr b="1" sz="3200">
                <a:solidFill>
                  <a:srgbClr val="000000"/>
                </a:solidFill>
                <a:effectLst>
                  <a:outerShdw sx="100000" sy="100000" kx="0" ky="0" algn="b" rotWithShape="0" blurRad="12700" dist="12700" dir="2400000">
                    <a:srgbClr val="000000"/>
                  </a:outerShdw>
                </a:effectLst>
              </a:defRPr>
            </a:pPr>
            <a:r>
              <a:rPr>
                <a:solidFill>
                  <a:srgbClr val="0433FF"/>
                </a:solidFill>
              </a:rPr>
              <a:t>Matthew 20:28 (ESV) </a:t>
            </a:r>
            <a:r>
              <a:t>	28 even as the Son of Man came not to be served but to serve, and to give his life as a ransom for many.” </a:t>
            </a:r>
          </a:p>
          <a:p>
            <a:pPr algn="l" defTabSz="584200">
              <a:spcBef>
                <a:spcPts val="800"/>
              </a:spcBef>
              <a:defRPr b="1" sz="3200">
                <a:solidFill>
                  <a:srgbClr val="000000"/>
                </a:solidFill>
                <a:effectLst>
                  <a:outerShdw sx="100000" sy="100000" kx="0" ky="0" algn="b" rotWithShape="0" blurRad="12700" dist="12700" dir="2400000">
                    <a:srgbClr val="000000"/>
                  </a:outerShdw>
                </a:effectLst>
              </a:defRPr>
            </a:pPr>
            <a:r>
              <a:rPr>
                <a:solidFill>
                  <a:srgbClr val="0433FF"/>
                </a:solidFill>
              </a:rPr>
              <a:t>Matthew 26:28 (ESV) </a:t>
            </a:r>
            <a:r>
              <a:t>	28 for this is my blood of the covenant, which is poured out for many for the forgiveness of sins. </a:t>
            </a:r>
          </a:p>
          <a:p>
            <a:pPr algn="l" defTabSz="584200">
              <a:spcBef>
                <a:spcPts val="800"/>
              </a:spcBef>
              <a:defRPr b="1" sz="3200">
                <a:solidFill>
                  <a:srgbClr val="000000"/>
                </a:solidFill>
                <a:effectLst>
                  <a:outerShdw sx="100000" sy="100000" kx="0" ky="0" algn="b" rotWithShape="0" blurRad="12700" dist="12700" dir="2400000">
                    <a:srgbClr val="000000"/>
                  </a:outerShdw>
                </a:effectLst>
              </a:defRPr>
            </a:pPr>
            <a:r>
              <a:rPr>
                <a:solidFill>
                  <a:srgbClr val="0433FF"/>
                </a:solidFill>
              </a:rPr>
              <a:t>John 10:14–15 (ESV)</a:t>
            </a:r>
            <a:r>
              <a:t> 	14 I am the good shepherd. I know my own and my own know me, 15 just as the Father knows me and I know the Father; and I lay down my life for the sheep. </a:t>
            </a:r>
          </a:p>
          <a:p>
            <a:pPr algn="l" defTabSz="584200">
              <a:spcBef>
                <a:spcPts val="800"/>
              </a:spcBef>
              <a:defRPr b="1" sz="3200">
                <a:solidFill>
                  <a:srgbClr val="000000"/>
                </a:solidFill>
                <a:effectLst>
                  <a:outerShdw sx="100000" sy="100000" kx="0" ky="0" algn="b" rotWithShape="0" blurRad="12700" dist="12700" dir="2400000">
                    <a:srgbClr val="000000"/>
                  </a:outerShdw>
                </a:effectLst>
              </a:defRPr>
            </a:pPr>
            <a:r>
              <a:rPr>
                <a:solidFill>
                  <a:srgbClr val="0433FF"/>
                </a:solidFill>
              </a:rPr>
              <a:t>Romans 5:8 (ESV)</a:t>
            </a:r>
            <a:r>
              <a:t> 	8 but God shows his love for us in that while we were still sinners, Christ died for us.  </a:t>
            </a:r>
          </a:p>
          <a:p>
            <a:pPr algn="l" defTabSz="584200">
              <a:spcBef>
                <a:spcPts val="800"/>
              </a:spcBef>
              <a:defRPr b="1" sz="3200">
                <a:solidFill>
                  <a:srgbClr val="000000"/>
                </a:solidFill>
                <a:effectLst>
                  <a:outerShdw sx="100000" sy="100000" kx="0" ky="0" algn="b" rotWithShape="0" blurRad="12700" dist="12700" dir="2400000">
                    <a:srgbClr val="000000"/>
                  </a:outerShdw>
                </a:effectLst>
              </a:defRPr>
            </a:pPr>
            <a:r>
              <a:rPr>
                <a:solidFill>
                  <a:srgbClr val="0433FF"/>
                </a:solidFill>
              </a:rPr>
              <a:t>Romans 8:31–33 (ESV) </a:t>
            </a:r>
            <a:r>
              <a:t>		31 What then shall we say to these things? If God is for us, who can be against us? 32 He who did not spare his own Son but gave him up for us all, how will he not also with him graciously give us all things? 33 Who shall bring any charge against God’s elect? It is God who justifies.</a:t>
            </a:r>
          </a:p>
        </p:txBody>
      </p:sp>
      <p:sp>
        <p:nvSpPr>
          <p:cNvPr id="539" name="Shape 539"/>
          <p:cNvSpPr/>
          <p:nvPr/>
        </p:nvSpPr>
        <p:spPr>
          <a:xfrm>
            <a:off x="1460931" y="8636000"/>
            <a:ext cx="10464801" cy="533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defRPr b="1" i="1" sz="2800">
                <a:solidFill>
                  <a:srgbClr val="008F00"/>
                </a:solidFill>
              </a:defRPr>
            </a:lvl1pPr>
          </a:lstStyle>
          <a:p>
            <a:pPr/>
            <a:r>
              <a:t>—Passages: Limited Atonement</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2" grpId="1" fill="hold">
                                  <p:stCondLst>
                                    <p:cond delay="0"/>
                                  </p:stCondLst>
                                  <p:iterate type="el" backwards="0">
                                    <p:tmAbs val="0"/>
                                  </p:iterate>
                                  <p:childTnLst>
                                    <p:set>
                                      <p:cBhvr>
                                        <p:cTn id="6" fill="hold"/>
                                        <p:tgtEl>
                                          <p:spTgt spid="538"/>
                                        </p:tgtEl>
                                        <p:attrNameLst>
                                          <p:attrName>style.visibility</p:attrName>
                                        </p:attrNameLst>
                                      </p:cBhvr>
                                      <p:to>
                                        <p:strVal val="visible"/>
                                      </p:to>
                                    </p:set>
                                    <p:animEffect filter="wipe(up)" transition="in">
                                      <p:cBhvr>
                                        <p:cTn id="7" dur="1500"/>
                                        <p:tgtEl>
                                          <p:spTgt spid="538"/>
                                        </p:tgtEl>
                                      </p:cBhvr>
                                    </p:animEffect>
                                  </p:childTnLst>
                                </p:cTn>
                              </p:par>
                            </p:childTnLst>
                          </p:cTn>
                        </p:par>
                        <p:par>
                          <p:cTn id="8" fill="hold">
                            <p:stCondLst>
                              <p:cond delay="1500"/>
                            </p:stCondLst>
                            <p:childTnLst>
                              <p:par>
                                <p:cTn id="9" presetClass="entr" nodeType="afterEffect" presetID="10" grpId="2" fill="hold">
                                  <p:stCondLst>
                                    <p:cond delay="0"/>
                                  </p:stCondLst>
                                  <p:iterate type="el" backwards="0">
                                    <p:tmAbs val="0"/>
                                  </p:iterate>
                                  <p:childTnLst>
                                    <p:set>
                                      <p:cBhvr>
                                        <p:cTn id="10" fill="hold"/>
                                        <p:tgtEl>
                                          <p:spTgt spid="539"/>
                                        </p:tgtEl>
                                        <p:attrNameLst>
                                          <p:attrName>style.visibility</p:attrName>
                                        </p:attrNameLst>
                                      </p:cBhvr>
                                      <p:to>
                                        <p:strVal val="visible"/>
                                      </p:to>
                                    </p:set>
                                    <p:animEffect filter="fade" transition="in">
                                      <p:cBhvr>
                                        <p:cTn id="11" dur="1000"/>
                                        <p:tgtEl>
                                          <p:spTgt spid="5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38" grpId="1"/>
      <p:bldP build="whole" bldLvl="1" animBg="1" rev="0" advAuto="0" spid="539" grpId="2"/>
    </p:bldLst>
  </p:timing>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41" name="Shape 54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42" name="Shape 542"/>
          <p:cNvSpPr/>
          <p:nvPr/>
        </p:nvSpPr>
        <p:spPr>
          <a:xfrm>
            <a:off x="1029468" y="365272"/>
            <a:ext cx="11577670" cy="842264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584200">
              <a:spcBef>
                <a:spcPts val="800"/>
              </a:spcBef>
              <a:defRPr b="1" sz="3200">
                <a:solidFill>
                  <a:srgbClr val="000000"/>
                </a:solidFill>
                <a:effectLst>
                  <a:outerShdw sx="100000" sy="100000" kx="0" ky="0" algn="b" rotWithShape="0" blurRad="12700" dist="12700" dir="2400000">
                    <a:srgbClr val="000000"/>
                  </a:outerShdw>
                </a:effectLst>
              </a:defRPr>
            </a:pPr>
            <a:r>
              <a:rPr>
                <a:solidFill>
                  <a:srgbClr val="0433FF"/>
                </a:solidFill>
              </a:rPr>
              <a:t>1 Corinthians 5:7 (ESV)</a:t>
            </a:r>
            <a:r>
              <a:t> 		7 Cleanse out the old leaven that you may be a new lump, as you really are unleavened. For Christ, our Passover lamb, has been sacrificed. </a:t>
            </a:r>
          </a:p>
          <a:p>
            <a:pPr algn="l" defTabSz="584200">
              <a:spcBef>
                <a:spcPts val="800"/>
              </a:spcBef>
              <a:defRPr b="1" sz="3200">
                <a:solidFill>
                  <a:srgbClr val="000000"/>
                </a:solidFill>
                <a:effectLst>
                  <a:outerShdw sx="100000" sy="100000" kx="0" ky="0" algn="b" rotWithShape="0" blurRad="12700" dist="12700" dir="2400000">
                    <a:srgbClr val="000000"/>
                  </a:outerShdw>
                </a:effectLst>
              </a:defRPr>
            </a:pPr>
            <a:r>
              <a:rPr>
                <a:solidFill>
                  <a:srgbClr val="0433FF"/>
                </a:solidFill>
              </a:rPr>
              <a:t>2 Corinthians 5:21 (ESV) </a:t>
            </a:r>
            <a:r>
              <a:t>	21 For our sake he made him to be sin who knew no sin, so that in him we might become the righteousness of God.</a:t>
            </a:r>
          </a:p>
          <a:p>
            <a:pPr algn="l" defTabSz="584200">
              <a:spcBef>
                <a:spcPts val="800"/>
              </a:spcBef>
              <a:defRPr b="1" sz="3200">
                <a:solidFill>
                  <a:srgbClr val="000000"/>
                </a:solidFill>
                <a:effectLst>
                  <a:outerShdw sx="100000" sy="100000" kx="0" ky="0" algn="b" rotWithShape="0" blurRad="12700" dist="12700" dir="2400000">
                    <a:srgbClr val="000000"/>
                  </a:outerShdw>
                </a:effectLst>
              </a:defRPr>
            </a:pPr>
            <a:r>
              <a:rPr>
                <a:solidFill>
                  <a:srgbClr val="0433FF"/>
                </a:solidFill>
              </a:rPr>
              <a:t>Galatians 1:3–5 (ESV)</a:t>
            </a:r>
            <a:r>
              <a:t> 	3 Grace to you and peace from God our Father and the Lord Jesus Christ, 4 who gave himself for our sins to deliver us from the present evil age, according to the will of our God and Father, 5 to whom be the glory forever and ever. Amen.</a:t>
            </a:r>
          </a:p>
          <a:p>
            <a:pPr algn="l" defTabSz="584200">
              <a:spcBef>
                <a:spcPts val="800"/>
              </a:spcBef>
              <a:defRPr b="1" sz="3200">
                <a:solidFill>
                  <a:srgbClr val="000000"/>
                </a:solidFill>
                <a:effectLst>
                  <a:outerShdw sx="100000" sy="100000" kx="0" ky="0" algn="b" rotWithShape="0" blurRad="12700" dist="12700" dir="2400000">
                    <a:srgbClr val="000000"/>
                  </a:outerShdw>
                </a:effectLst>
              </a:defRPr>
            </a:pPr>
            <a:r>
              <a:rPr>
                <a:solidFill>
                  <a:srgbClr val="0433FF"/>
                </a:solidFill>
              </a:rPr>
              <a:t>Ephesians 5:25 (ESV) </a:t>
            </a:r>
            <a:r>
              <a:t>	25 Husbands, love your wives, as Christ loved the church and gave himself up for her,</a:t>
            </a:r>
          </a:p>
          <a:p>
            <a:pPr algn="l" defTabSz="584200">
              <a:spcBef>
                <a:spcPts val="800"/>
              </a:spcBef>
              <a:defRPr b="1" sz="3200">
                <a:solidFill>
                  <a:srgbClr val="000000"/>
                </a:solidFill>
                <a:effectLst>
                  <a:outerShdw sx="100000" sy="100000" kx="0" ky="0" algn="b" rotWithShape="0" blurRad="12700" dist="12700" dir="2400000">
                    <a:srgbClr val="000000"/>
                  </a:outerShdw>
                </a:effectLst>
              </a:defRPr>
            </a:pPr>
            <a:r>
              <a:rPr>
                <a:solidFill>
                  <a:srgbClr val="0433FF"/>
                </a:solidFill>
              </a:rPr>
              <a:t>Hebrews 9:28 (ESV)</a:t>
            </a:r>
            <a:r>
              <a:t> 	28 so Christ, having been offered once to bear the sins of many, will appear a second time, not to deal with sin but to save those who are eagerly waiting for him.</a:t>
            </a:r>
          </a:p>
        </p:txBody>
      </p:sp>
      <p:sp>
        <p:nvSpPr>
          <p:cNvPr id="543" name="Shape 543"/>
          <p:cNvSpPr/>
          <p:nvPr/>
        </p:nvSpPr>
        <p:spPr>
          <a:xfrm>
            <a:off x="1460931" y="8826500"/>
            <a:ext cx="10464801" cy="533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defRPr b="1" i="1" sz="2800">
                <a:solidFill>
                  <a:srgbClr val="008F00"/>
                </a:solidFill>
              </a:defRPr>
            </a:lvl1pPr>
          </a:lstStyle>
          <a:p>
            <a:pPr/>
            <a:r>
              <a:t>—Passages: Limited Atonement</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2" grpId="1" fill="hold">
                                  <p:stCondLst>
                                    <p:cond delay="0"/>
                                  </p:stCondLst>
                                  <p:iterate type="el" backwards="0">
                                    <p:tmAbs val="0"/>
                                  </p:iterate>
                                  <p:childTnLst>
                                    <p:set>
                                      <p:cBhvr>
                                        <p:cTn id="6" fill="hold"/>
                                        <p:tgtEl>
                                          <p:spTgt spid="542"/>
                                        </p:tgtEl>
                                        <p:attrNameLst>
                                          <p:attrName>style.visibility</p:attrName>
                                        </p:attrNameLst>
                                      </p:cBhvr>
                                      <p:to>
                                        <p:strVal val="visible"/>
                                      </p:to>
                                    </p:set>
                                    <p:animEffect filter="wipe(up)" transition="in">
                                      <p:cBhvr>
                                        <p:cTn id="7" dur="1500"/>
                                        <p:tgtEl>
                                          <p:spTgt spid="542"/>
                                        </p:tgtEl>
                                      </p:cBhvr>
                                    </p:animEffect>
                                  </p:childTnLst>
                                </p:cTn>
                              </p:par>
                            </p:childTnLst>
                          </p:cTn>
                        </p:par>
                        <p:par>
                          <p:cTn id="8" fill="hold">
                            <p:stCondLst>
                              <p:cond delay="1500"/>
                            </p:stCondLst>
                            <p:childTnLst>
                              <p:par>
                                <p:cTn id="9" presetClass="entr" nodeType="afterEffect" presetID="10" grpId="2" fill="hold">
                                  <p:stCondLst>
                                    <p:cond delay="0"/>
                                  </p:stCondLst>
                                  <p:iterate type="el" backwards="0">
                                    <p:tmAbs val="0"/>
                                  </p:iterate>
                                  <p:childTnLst>
                                    <p:set>
                                      <p:cBhvr>
                                        <p:cTn id="10" fill="hold"/>
                                        <p:tgtEl>
                                          <p:spTgt spid="543"/>
                                        </p:tgtEl>
                                        <p:attrNameLst>
                                          <p:attrName>style.visibility</p:attrName>
                                        </p:attrNameLst>
                                      </p:cBhvr>
                                      <p:to>
                                        <p:strVal val="visible"/>
                                      </p:to>
                                    </p:set>
                                    <p:animEffect filter="fade" transition="in">
                                      <p:cBhvr>
                                        <p:cTn id="11" dur="1000"/>
                                        <p:tgtEl>
                                          <p:spTgt spid="5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43" grpId="2"/>
      <p:bldP build="whole" bldLvl="1" animBg="1" rev="0" advAuto="0" spid="542" grpId="1"/>
    </p:bldLst>
  </p:timing>
</p:sld>
</file>

<file path=ppt/slides/slide5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45" name="Shape 545"/>
          <p:cNvSpPr/>
          <p:nvPr>
            <p:ph type="title"/>
          </p:nvPr>
        </p:nvSpPr>
        <p:spPr>
          <a:prstGeom prst="rect">
            <a:avLst/>
          </a:prstGeom>
        </p:spPr>
        <p:txBody>
          <a:bodyPr/>
          <a:lstStyle/>
          <a:p>
            <a:pPr>
              <a:tabLst>
                <a:tab pos="1485900" algn="l"/>
              </a:tabLst>
              <a:defRPr sz="3600">
                <a:latin typeface="Cooper Black"/>
                <a:ea typeface="Cooper Black"/>
                <a:cs typeface="Cooper Black"/>
                <a:sym typeface="Cooper Black"/>
              </a:defRPr>
            </a:pPr>
            <a:r>
              <a:t>Irresistible Grace</a:t>
            </a:r>
          </a:p>
          <a:p>
            <a:pPr>
              <a:tabLst>
                <a:tab pos="1485900" algn="l"/>
              </a:tabLst>
              <a:defRPr sz="3600">
                <a:latin typeface="Cooper Black"/>
                <a:ea typeface="Cooper Black"/>
                <a:cs typeface="Cooper Black"/>
                <a:sym typeface="Cooper Black"/>
              </a:defRPr>
            </a:pPr>
            <a:r>
              <a:t>(slides)</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47" name="Shape 547"/>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48" name="Shape 548"/>
          <p:cNvSpPr/>
          <p:nvPr/>
        </p:nvSpPr>
        <p:spPr>
          <a:xfrm>
            <a:off x="1029468" y="365272"/>
            <a:ext cx="11577670" cy="722884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584200">
              <a:spcBef>
                <a:spcPts val="800"/>
              </a:spcBef>
              <a:defRPr b="1" sz="3200">
                <a:solidFill>
                  <a:srgbClr val="000000"/>
                </a:solidFill>
                <a:effectLst>
                  <a:outerShdw sx="100000" sy="100000" kx="0" ky="0" algn="b" rotWithShape="0" blurRad="12700" dist="12700" dir="2400000">
                    <a:srgbClr val="000000"/>
                  </a:outerShdw>
                </a:effectLst>
              </a:defRPr>
            </a:pPr>
            <a:r>
              <a:rPr>
                <a:solidFill>
                  <a:srgbClr val="0433FF"/>
                </a:solidFill>
              </a:rPr>
              <a:t>Ezekiel 36:26–27 (ESV) 		</a:t>
            </a:r>
            <a:r>
              <a:t>26 And I will give you a new heart, and a new spirit I will put within you. And I will remove the heart of stone from your flesh and give you a heart of flesh. 27 And I will put my Spirit within you, and cause you to walk in my statutes and be careful to obey my rules. </a:t>
            </a:r>
          </a:p>
          <a:p>
            <a:pPr algn="l" defTabSz="584200">
              <a:spcBef>
                <a:spcPts val="800"/>
              </a:spcBef>
              <a:defRPr b="1" sz="3200">
                <a:solidFill>
                  <a:srgbClr val="000000"/>
                </a:solidFill>
                <a:effectLst>
                  <a:outerShdw sx="100000" sy="100000" kx="0" ky="0" algn="b" rotWithShape="0" blurRad="12700" dist="12700" dir="2400000">
                    <a:srgbClr val="000000"/>
                  </a:outerShdw>
                </a:effectLst>
              </a:defRPr>
            </a:pPr>
            <a:r>
              <a:rPr>
                <a:solidFill>
                  <a:srgbClr val="0433FF"/>
                </a:solidFill>
              </a:rPr>
              <a:t>John 3:6–8 (ESV) 	</a:t>
            </a:r>
            <a:r>
              <a:t>	6 That which is born of the flesh is flesh, and that which is born of the Spirit is spirit. 7 Do not marvel that I said to you, ‘You must be born again.’ 8 The wind blows where it wishes, and you hear its sound, but you do not know where it comes from or where it goes. So it is with everyone who is born of the Spirit.” </a:t>
            </a:r>
          </a:p>
          <a:p>
            <a:pPr algn="l" defTabSz="584200">
              <a:spcBef>
                <a:spcPts val="800"/>
              </a:spcBef>
              <a:defRPr b="1" sz="3200">
                <a:solidFill>
                  <a:srgbClr val="000000"/>
                </a:solidFill>
                <a:effectLst>
                  <a:outerShdw sx="100000" sy="100000" kx="0" ky="0" algn="b" rotWithShape="0" blurRad="12700" dist="12700" dir="2400000">
                    <a:srgbClr val="000000"/>
                  </a:outerShdw>
                </a:effectLst>
              </a:defRPr>
            </a:pPr>
            <a:r>
              <a:rPr>
                <a:solidFill>
                  <a:srgbClr val="0433FF"/>
                </a:solidFill>
              </a:rPr>
              <a:t>John 6:44 (ESV) 	     </a:t>
            </a:r>
            <a:r>
              <a:t>44 No one can come to me unless the Father who sent me draws him. And I will raise him up on the last day. </a:t>
            </a:r>
          </a:p>
        </p:txBody>
      </p:sp>
      <p:sp>
        <p:nvSpPr>
          <p:cNvPr id="549" name="Shape 549"/>
          <p:cNvSpPr/>
          <p:nvPr/>
        </p:nvSpPr>
        <p:spPr>
          <a:xfrm>
            <a:off x="1460931" y="8826500"/>
            <a:ext cx="10464801" cy="533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defRPr b="1" i="1" sz="2800">
                <a:solidFill>
                  <a:srgbClr val="008F00"/>
                </a:solidFill>
              </a:defRPr>
            </a:lvl1pPr>
          </a:lstStyle>
          <a:p>
            <a:pPr/>
            <a:r>
              <a:t>—Passages: Irresistible Grace</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2" grpId="1" fill="hold">
                                  <p:stCondLst>
                                    <p:cond delay="0"/>
                                  </p:stCondLst>
                                  <p:iterate type="el" backwards="0">
                                    <p:tmAbs val="0"/>
                                  </p:iterate>
                                  <p:childTnLst>
                                    <p:set>
                                      <p:cBhvr>
                                        <p:cTn id="6" fill="hold"/>
                                        <p:tgtEl>
                                          <p:spTgt spid="548"/>
                                        </p:tgtEl>
                                        <p:attrNameLst>
                                          <p:attrName>style.visibility</p:attrName>
                                        </p:attrNameLst>
                                      </p:cBhvr>
                                      <p:to>
                                        <p:strVal val="visible"/>
                                      </p:to>
                                    </p:set>
                                    <p:animEffect filter="wipe(up)" transition="in">
                                      <p:cBhvr>
                                        <p:cTn id="7" dur="1500"/>
                                        <p:tgtEl>
                                          <p:spTgt spid="548"/>
                                        </p:tgtEl>
                                      </p:cBhvr>
                                    </p:animEffect>
                                  </p:childTnLst>
                                </p:cTn>
                              </p:par>
                            </p:childTnLst>
                          </p:cTn>
                        </p:par>
                        <p:par>
                          <p:cTn id="8" fill="hold">
                            <p:stCondLst>
                              <p:cond delay="1500"/>
                            </p:stCondLst>
                            <p:childTnLst>
                              <p:par>
                                <p:cTn id="9" presetClass="entr" nodeType="afterEffect" presetID="10" grpId="2" fill="hold">
                                  <p:stCondLst>
                                    <p:cond delay="0"/>
                                  </p:stCondLst>
                                  <p:iterate type="el" backwards="0">
                                    <p:tmAbs val="0"/>
                                  </p:iterate>
                                  <p:childTnLst>
                                    <p:set>
                                      <p:cBhvr>
                                        <p:cTn id="10" fill="hold"/>
                                        <p:tgtEl>
                                          <p:spTgt spid="549"/>
                                        </p:tgtEl>
                                        <p:attrNameLst>
                                          <p:attrName>style.visibility</p:attrName>
                                        </p:attrNameLst>
                                      </p:cBhvr>
                                      <p:to>
                                        <p:strVal val="visible"/>
                                      </p:to>
                                    </p:set>
                                    <p:animEffect filter="fade" transition="in">
                                      <p:cBhvr>
                                        <p:cTn id="11" dur="1000"/>
                                        <p:tgtEl>
                                          <p:spTgt spid="5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49" grpId="2"/>
      <p:bldP build="whole" bldLvl="1" animBg="1" rev="0" advAuto="0" spid="548" grpId="1"/>
    </p:bldLst>
  </p:timing>
</p:sld>
</file>

<file path=ppt/slides/slide5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51" name="Shape 55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52" name="Shape 552"/>
          <p:cNvSpPr/>
          <p:nvPr/>
        </p:nvSpPr>
        <p:spPr>
          <a:xfrm>
            <a:off x="1029468" y="365272"/>
            <a:ext cx="11577670" cy="782574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584200">
              <a:spcBef>
                <a:spcPts val="800"/>
              </a:spcBef>
              <a:defRPr b="1" sz="3200">
                <a:solidFill>
                  <a:srgbClr val="000000"/>
                </a:solidFill>
                <a:effectLst>
                  <a:outerShdw sx="100000" sy="100000" kx="0" ky="0" algn="b" rotWithShape="0" blurRad="12700" dist="12700" dir="2400000">
                    <a:srgbClr val="000000"/>
                  </a:outerShdw>
                </a:effectLst>
              </a:defRPr>
            </a:pPr>
            <a:r>
              <a:rPr>
                <a:solidFill>
                  <a:srgbClr val="0433FF"/>
                </a:solidFill>
              </a:rPr>
              <a:t>Acts 16:14 (ESV) </a:t>
            </a:r>
            <a:r>
              <a:t>	14 One who heard us was a woman named Lydia, from the city of Thyatira, a seller of purple goods, who was a worshiper of God. The Lord opened her heart to pay attention to what was said by Paul. </a:t>
            </a:r>
          </a:p>
          <a:p>
            <a:pPr algn="l" defTabSz="584200">
              <a:spcBef>
                <a:spcPts val="800"/>
              </a:spcBef>
              <a:defRPr b="1" sz="3200">
                <a:solidFill>
                  <a:srgbClr val="000000"/>
                </a:solidFill>
                <a:effectLst>
                  <a:outerShdw sx="100000" sy="100000" kx="0" ky="0" algn="b" rotWithShape="0" blurRad="12700" dist="12700" dir="2400000">
                    <a:srgbClr val="000000"/>
                  </a:outerShdw>
                </a:effectLst>
              </a:defRPr>
            </a:pPr>
            <a:r>
              <a:rPr>
                <a:solidFill>
                  <a:srgbClr val="0433FF"/>
                </a:solidFill>
              </a:rPr>
              <a:t>Acts 18:27 (ESV) </a:t>
            </a:r>
            <a:r>
              <a:t>	27 And when he wished to cross to Achaia, the brothers encouraged him and wrote to the disciples to welcome him. When he arrived, he greatly helped those who through grace had believed,</a:t>
            </a:r>
          </a:p>
          <a:p>
            <a:pPr algn="l" defTabSz="584200">
              <a:spcBef>
                <a:spcPts val="800"/>
              </a:spcBef>
              <a:defRPr b="1" sz="3200">
                <a:solidFill>
                  <a:srgbClr val="000000"/>
                </a:solidFill>
                <a:effectLst>
                  <a:outerShdw sx="100000" sy="100000" kx="0" ky="0" algn="b" rotWithShape="0" blurRad="12700" dist="12700" dir="2400000">
                    <a:srgbClr val="000000"/>
                  </a:outerShdw>
                </a:effectLst>
              </a:defRPr>
            </a:pPr>
            <a:r>
              <a:rPr>
                <a:solidFill>
                  <a:srgbClr val="0433FF"/>
                </a:solidFill>
              </a:rPr>
              <a:t>1 Corinthians 2:14 (ESV)</a:t>
            </a:r>
            <a:r>
              <a:t> 	14 The natural person does not accept the things of the Spirit of God, for they are folly to him, and he is not able to understand them because they are spiritually discerned. </a:t>
            </a:r>
          </a:p>
          <a:p>
            <a:pPr algn="l" defTabSz="584200">
              <a:spcBef>
                <a:spcPts val="800"/>
              </a:spcBef>
              <a:defRPr b="1" sz="3200">
                <a:solidFill>
                  <a:srgbClr val="000000"/>
                </a:solidFill>
                <a:effectLst>
                  <a:outerShdw sx="100000" sy="100000" kx="0" ky="0" algn="b" rotWithShape="0" blurRad="12700" dist="12700" dir="2400000">
                    <a:srgbClr val="000000"/>
                  </a:outerShdw>
                </a:effectLst>
              </a:defRPr>
            </a:pPr>
            <a:r>
              <a:rPr>
                <a:solidFill>
                  <a:srgbClr val="0433FF"/>
                </a:solidFill>
              </a:rPr>
              <a:t>Ephesians 2:8–9 (ESV) 	</a:t>
            </a:r>
            <a:r>
              <a:t>8 For by grace you have been saved through faith. And this is not your own doing; it is the gift of God, 9 not a result of works, so that no one may boast. </a:t>
            </a:r>
          </a:p>
        </p:txBody>
      </p:sp>
      <p:sp>
        <p:nvSpPr>
          <p:cNvPr id="553" name="Shape 553"/>
          <p:cNvSpPr/>
          <p:nvPr/>
        </p:nvSpPr>
        <p:spPr>
          <a:xfrm>
            <a:off x="1460931" y="8826500"/>
            <a:ext cx="10464801" cy="533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defRPr b="1" i="1" sz="2800">
                <a:solidFill>
                  <a:srgbClr val="008F00"/>
                </a:solidFill>
              </a:defRPr>
            </a:lvl1pPr>
          </a:lstStyle>
          <a:p>
            <a:pPr/>
            <a:r>
              <a:t>—Passages: Irresistible Grace</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2" grpId="1" fill="hold">
                                  <p:stCondLst>
                                    <p:cond delay="0"/>
                                  </p:stCondLst>
                                  <p:iterate type="el" backwards="0">
                                    <p:tmAbs val="0"/>
                                  </p:iterate>
                                  <p:childTnLst>
                                    <p:set>
                                      <p:cBhvr>
                                        <p:cTn id="6" fill="hold"/>
                                        <p:tgtEl>
                                          <p:spTgt spid="552"/>
                                        </p:tgtEl>
                                        <p:attrNameLst>
                                          <p:attrName>style.visibility</p:attrName>
                                        </p:attrNameLst>
                                      </p:cBhvr>
                                      <p:to>
                                        <p:strVal val="visible"/>
                                      </p:to>
                                    </p:set>
                                    <p:animEffect filter="wipe(up)" transition="in">
                                      <p:cBhvr>
                                        <p:cTn id="7" dur="1500"/>
                                        <p:tgtEl>
                                          <p:spTgt spid="552"/>
                                        </p:tgtEl>
                                      </p:cBhvr>
                                    </p:animEffect>
                                  </p:childTnLst>
                                </p:cTn>
                              </p:par>
                            </p:childTnLst>
                          </p:cTn>
                        </p:par>
                        <p:par>
                          <p:cTn id="8" fill="hold">
                            <p:stCondLst>
                              <p:cond delay="1500"/>
                            </p:stCondLst>
                            <p:childTnLst>
                              <p:par>
                                <p:cTn id="9" presetClass="entr" nodeType="afterEffect" presetID="10" grpId="2" fill="hold">
                                  <p:stCondLst>
                                    <p:cond delay="0"/>
                                  </p:stCondLst>
                                  <p:iterate type="el" backwards="0">
                                    <p:tmAbs val="0"/>
                                  </p:iterate>
                                  <p:childTnLst>
                                    <p:set>
                                      <p:cBhvr>
                                        <p:cTn id="10" fill="hold"/>
                                        <p:tgtEl>
                                          <p:spTgt spid="553"/>
                                        </p:tgtEl>
                                        <p:attrNameLst>
                                          <p:attrName>style.visibility</p:attrName>
                                        </p:attrNameLst>
                                      </p:cBhvr>
                                      <p:to>
                                        <p:strVal val="visible"/>
                                      </p:to>
                                    </p:set>
                                    <p:animEffect filter="fade" transition="in">
                                      <p:cBhvr>
                                        <p:cTn id="11" dur="1000"/>
                                        <p:tgtEl>
                                          <p:spTgt spid="5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52" grpId="1"/>
      <p:bldP build="whole" bldLvl="1" animBg="1" rev="0" advAuto="0" spid="553" grpId="2"/>
    </p:bldLst>
  </p:timing>
</p:sld>
</file>

<file path=ppt/slides/slide5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55" name="Shape 555"/>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56" name="Shape 556"/>
          <p:cNvSpPr/>
          <p:nvPr/>
        </p:nvSpPr>
        <p:spPr>
          <a:xfrm>
            <a:off x="1029468" y="365272"/>
            <a:ext cx="11577670" cy="683514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584200">
              <a:spcBef>
                <a:spcPts val="800"/>
              </a:spcBef>
              <a:defRPr b="1" sz="3200">
                <a:solidFill>
                  <a:srgbClr val="000000"/>
                </a:solidFill>
                <a:effectLst>
                  <a:outerShdw sx="100000" sy="100000" kx="0" ky="0" algn="b" rotWithShape="0" blurRad="12700" dist="12700" dir="2400000">
                    <a:srgbClr val="000000"/>
                  </a:outerShdw>
                </a:effectLst>
              </a:defRPr>
            </a:pPr>
            <a:r>
              <a:rPr>
                <a:solidFill>
                  <a:srgbClr val="0433FF"/>
                </a:solidFill>
              </a:rPr>
              <a:t>Philippians 1:29 (ESV)</a:t>
            </a:r>
            <a:r>
              <a:t>	29 For it has been granted to you that for the sake of Christ you should not only believe in him but also suffer for his sake, </a:t>
            </a:r>
          </a:p>
          <a:p>
            <a:pPr algn="l" defTabSz="584200">
              <a:spcBef>
                <a:spcPts val="800"/>
              </a:spcBef>
              <a:defRPr b="1" sz="3200">
                <a:solidFill>
                  <a:srgbClr val="000000"/>
                </a:solidFill>
                <a:effectLst>
                  <a:outerShdw sx="100000" sy="100000" kx="0" ky="0" algn="b" rotWithShape="0" blurRad="12700" dist="12700" dir="2400000">
                    <a:srgbClr val="000000"/>
                  </a:outerShdw>
                </a:effectLst>
              </a:defRPr>
            </a:pPr>
            <a:r>
              <a:rPr>
                <a:solidFill>
                  <a:srgbClr val="0433FF"/>
                </a:solidFill>
              </a:rPr>
              <a:t>2 Timothy 2:25–26 (ESV)</a:t>
            </a:r>
            <a:r>
              <a:t> 	25 correcting his opponents with gentleness. God may perhaps grant them repentance leading to a knowledge of the truth, 26 and they may come to their senses and escape from the snare of the devil, after being captured by him to do his will. </a:t>
            </a:r>
          </a:p>
          <a:p>
            <a:pPr algn="l" defTabSz="584200">
              <a:spcBef>
                <a:spcPts val="800"/>
              </a:spcBef>
              <a:defRPr b="1" sz="3200">
                <a:solidFill>
                  <a:srgbClr val="000000"/>
                </a:solidFill>
                <a:effectLst>
                  <a:outerShdw sx="100000" sy="100000" kx="0" ky="0" algn="b" rotWithShape="0" blurRad="12700" dist="12700" dir="2400000">
                    <a:srgbClr val="000000"/>
                  </a:outerShdw>
                </a:effectLst>
              </a:defRPr>
            </a:pPr>
            <a:r>
              <a:rPr>
                <a:solidFill>
                  <a:srgbClr val="0433FF"/>
                </a:solidFill>
              </a:rPr>
              <a:t>1 Peter 1:2 (ESV)</a:t>
            </a:r>
            <a:r>
              <a:t> 	2 according to the foreknowledge of God the Father, in the sanctification of the Spirit, for obedience to Jesus Christ and for sprinkling with his blood: May grace and peace be multiplied to you. </a:t>
            </a:r>
          </a:p>
        </p:txBody>
      </p:sp>
      <p:sp>
        <p:nvSpPr>
          <p:cNvPr id="557" name="Shape 557"/>
          <p:cNvSpPr/>
          <p:nvPr/>
        </p:nvSpPr>
        <p:spPr>
          <a:xfrm>
            <a:off x="1460931" y="8826500"/>
            <a:ext cx="10464801" cy="533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defRPr b="1" i="1" sz="2800">
                <a:solidFill>
                  <a:srgbClr val="008F00"/>
                </a:solidFill>
              </a:defRPr>
            </a:lvl1pPr>
          </a:lstStyle>
          <a:p>
            <a:pPr/>
            <a:r>
              <a:t>—Passages: Irresistible Grace</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2" grpId="1" fill="hold">
                                  <p:stCondLst>
                                    <p:cond delay="0"/>
                                  </p:stCondLst>
                                  <p:iterate type="el" backwards="0">
                                    <p:tmAbs val="0"/>
                                  </p:iterate>
                                  <p:childTnLst>
                                    <p:set>
                                      <p:cBhvr>
                                        <p:cTn id="6" fill="hold"/>
                                        <p:tgtEl>
                                          <p:spTgt spid="556"/>
                                        </p:tgtEl>
                                        <p:attrNameLst>
                                          <p:attrName>style.visibility</p:attrName>
                                        </p:attrNameLst>
                                      </p:cBhvr>
                                      <p:to>
                                        <p:strVal val="visible"/>
                                      </p:to>
                                    </p:set>
                                    <p:animEffect filter="wipe(up)" transition="in">
                                      <p:cBhvr>
                                        <p:cTn id="7" dur="1500"/>
                                        <p:tgtEl>
                                          <p:spTgt spid="556"/>
                                        </p:tgtEl>
                                      </p:cBhvr>
                                    </p:animEffect>
                                  </p:childTnLst>
                                </p:cTn>
                              </p:par>
                            </p:childTnLst>
                          </p:cTn>
                        </p:par>
                        <p:par>
                          <p:cTn id="8" fill="hold">
                            <p:stCondLst>
                              <p:cond delay="1500"/>
                            </p:stCondLst>
                            <p:childTnLst>
                              <p:par>
                                <p:cTn id="9" presetClass="entr" nodeType="afterEffect" presetID="10" grpId="2" fill="hold">
                                  <p:stCondLst>
                                    <p:cond delay="0"/>
                                  </p:stCondLst>
                                  <p:iterate type="el" backwards="0">
                                    <p:tmAbs val="0"/>
                                  </p:iterate>
                                  <p:childTnLst>
                                    <p:set>
                                      <p:cBhvr>
                                        <p:cTn id="10" fill="hold"/>
                                        <p:tgtEl>
                                          <p:spTgt spid="557"/>
                                        </p:tgtEl>
                                        <p:attrNameLst>
                                          <p:attrName>style.visibility</p:attrName>
                                        </p:attrNameLst>
                                      </p:cBhvr>
                                      <p:to>
                                        <p:strVal val="visible"/>
                                      </p:to>
                                    </p:set>
                                    <p:animEffect filter="fade" transition="in">
                                      <p:cBhvr>
                                        <p:cTn id="11" dur="1000"/>
                                        <p:tgtEl>
                                          <p:spTgt spid="5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56" grpId="1"/>
      <p:bldP build="whole" bldLvl="1" animBg="1" rev="0" advAuto="0" spid="557" grpId="2"/>
    </p:bldLst>
  </p:timing>
</p:sld>
</file>

<file path=ppt/slides/slide5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59" name="Shape 559"/>
          <p:cNvSpPr/>
          <p:nvPr>
            <p:ph type="title"/>
          </p:nvPr>
        </p:nvSpPr>
        <p:spPr>
          <a:prstGeom prst="rect">
            <a:avLst/>
          </a:prstGeom>
        </p:spPr>
        <p:txBody>
          <a:bodyPr/>
          <a:lstStyle/>
          <a:p>
            <a:pPr>
              <a:tabLst>
                <a:tab pos="1485900" algn="l"/>
              </a:tabLst>
              <a:defRPr sz="3600">
                <a:latin typeface="Cooper Black"/>
                <a:ea typeface="Cooper Black"/>
                <a:cs typeface="Cooper Black"/>
                <a:sym typeface="Cooper Black"/>
              </a:defRPr>
            </a:pPr>
            <a:r>
              <a:t>Perseverance of the Saints</a:t>
            </a:r>
          </a:p>
          <a:p>
            <a:pPr>
              <a:tabLst>
                <a:tab pos="1485900" algn="l"/>
              </a:tabLst>
              <a:defRPr sz="3600">
                <a:latin typeface="Cooper Black"/>
                <a:ea typeface="Cooper Black"/>
                <a:cs typeface="Cooper Black"/>
                <a:sym typeface="Cooper Black"/>
              </a:defRPr>
            </a:pPr>
            <a:r>
              <a:t>(slides)</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61" name="Shape 56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63" name="Shape 563"/>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2" name="Shape 172"/>
          <p:cNvSpPr/>
          <p:nvPr>
            <p:ph type="sldNum" sz="quarter" idx="2"/>
          </p:nvPr>
        </p:nvSpPr>
        <p:spPr>
          <a:xfrm>
            <a:off x="12351613" y="9169400"/>
            <a:ext cx="255525" cy="38735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73" name="Shape 173"/>
          <p:cNvSpPr/>
          <p:nvPr/>
        </p:nvSpPr>
        <p:spPr>
          <a:xfrm>
            <a:off x="1084028" y="342900"/>
            <a:ext cx="11410774" cy="195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5200">
                <a:solidFill>
                  <a:srgbClr val="941100"/>
                </a:solidFill>
                <a:effectLst>
                  <a:outerShdw sx="100000" sy="100000" kx="0" ky="0" algn="b" rotWithShape="0" blurRad="12700" dist="25400" dir="2400000">
                    <a:srgbClr val="000000"/>
                  </a:outerShdw>
                </a:effectLst>
                <a:latin typeface="Arial Black"/>
                <a:ea typeface="Arial Black"/>
                <a:cs typeface="Arial Black"/>
                <a:sym typeface="Arial Black"/>
              </a:defRPr>
            </a:lvl1pPr>
          </a:lstStyle>
          <a:p>
            <a:pPr/>
            <a:r>
              <a:t>The Five Articles of the Remonstrants</a:t>
            </a:r>
          </a:p>
        </p:txBody>
      </p:sp>
      <p:sp>
        <p:nvSpPr>
          <p:cNvPr id="174" name="Shape 174"/>
          <p:cNvSpPr/>
          <p:nvPr/>
        </p:nvSpPr>
        <p:spPr>
          <a:xfrm>
            <a:off x="1816100" y="2743200"/>
            <a:ext cx="4973315" cy="969913"/>
          </a:xfrm>
          <a:prstGeom prst="roundRect">
            <a:avLst>
              <a:gd name="adj" fmla="val 19641"/>
            </a:avLst>
          </a:prstGeom>
          <a:solidFill>
            <a:srgbClr val="0433FF"/>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lgn="l">
              <a:defRPr sz="3400">
                <a:solidFill>
                  <a:srgbClr val="FFFFFF"/>
                </a:solidFill>
                <a:effectLst>
                  <a:outerShdw sx="100000" sy="100000" kx="0" ky="0" algn="b" rotWithShape="0" blurRad="25400" dist="12700" dir="5400000">
                    <a:srgbClr val="000000">
                      <a:alpha val="50000"/>
                    </a:srgbClr>
                  </a:outerShdw>
                </a:effectLst>
                <a:latin typeface="Arial Rounded MT Bold"/>
                <a:ea typeface="Arial Rounded MT Bold"/>
                <a:cs typeface="Arial Rounded MT Bold"/>
                <a:sym typeface="Arial Rounded MT Bold"/>
              </a:defRPr>
            </a:lvl1pPr>
          </a:lstStyle>
          <a:p>
            <a:pPr/>
            <a:r>
              <a:t>Conditional Election</a:t>
            </a:r>
          </a:p>
        </p:txBody>
      </p:sp>
      <p:sp>
        <p:nvSpPr>
          <p:cNvPr id="175" name="Shape 175"/>
          <p:cNvSpPr/>
          <p:nvPr/>
        </p:nvSpPr>
        <p:spPr>
          <a:xfrm>
            <a:off x="1816100" y="4038600"/>
            <a:ext cx="4973315" cy="969913"/>
          </a:xfrm>
          <a:prstGeom prst="roundRect">
            <a:avLst>
              <a:gd name="adj" fmla="val 19641"/>
            </a:avLst>
          </a:prstGeom>
          <a:solidFill>
            <a:srgbClr val="0433FF"/>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lgn="l">
              <a:defRPr sz="3400">
                <a:solidFill>
                  <a:srgbClr val="FFFFFF"/>
                </a:solidFill>
                <a:effectLst>
                  <a:outerShdw sx="100000" sy="100000" kx="0" ky="0" algn="b" rotWithShape="0" blurRad="25400" dist="12700" dir="5400000">
                    <a:srgbClr val="000000">
                      <a:alpha val="50000"/>
                    </a:srgbClr>
                  </a:outerShdw>
                </a:effectLst>
                <a:latin typeface="Arial Rounded MT Bold"/>
                <a:ea typeface="Arial Rounded MT Bold"/>
                <a:cs typeface="Arial Rounded MT Bold"/>
                <a:sym typeface="Arial Rounded MT Bold"/>
              </a:defRPr>
            </a:lvl1pPr>
          </a:lstStyle>
          <a:p>
            <a:pPr/>
            <a:r>
              <a:t>Universal Atonement</a:t>
            </a:r>
          </a:p>
        </p:txBody>
      </p:sp>
      <p:sp>
        <p:nvSpPr>
          <p:cNvPr id="176" name="Shape 176"/>
          <p:cNvSpPr/>
          <p:nvPr/>
        </p:nvSpPr>
        <p:spPr>
          <a:xfrm>
            <a:off x="1816100" y="5334000"/>
            <a:ext cx="4973315" cy="969913"/>
          </a:xfrm>
          <a:prstGeom prst="roundRect">
            <a:avLst>
              <a:gd name="adj" fmla="val 19641"/>
            </a:avLst>
          </a:prstGeom>
          <a:solidFill>
            <a:srgbClr val="0433FF"/>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lgn="l">
              <a:defRPr sz="3400">
                <a:solidFill>
                  <a:srgbClr val="FFFFFF"/>
                </a:solidFill>
                <a:effectLst>
                  <a:outerShdw sx="100000" sy="100000" kx="0" ky="0" algn="b" rotWithShape="0" blurRad="25400" dist="12700" dir="5400000">
                    <a:srgbClr val="000000">
                      <a:alpha val="50000"/>
                    </a:srgbClr>
                  </a:outerShdw>
                </a:effectLst>
                <a:latin typeface="Arial Rounded MT Bold"/>
                <a:ea typeface="Arial Rounded MT Bold"/>
                <a:cs typeface="Arial Rounded MT Bold"/>
                <a:sym typeface="Arial Rounded MT Bold"/>
              </a:defRPr>
            </a:lvl1pPr>
          </a:lstStyle>
          <a:p>
            <a:pPr/>
            <a:r>
              <a:t>Depravity</a:t>
            </a:r>
          </a:p>
        </p:txBody>
      </p:sp>
      <p:sp>
        <p:nvSpPr>
          <p:cNvPr id="177" name="Shape 177"/>
          <p:cNvSpPr/>
          <p:nvPr/>
        </p:nvSpPr>
        <p:spPr>
          <a:xfrm>
            <a:off x="1816100" y="6629400"/>
            <a:ext cx="4973315" cy="969913"/>
          </a:xfrm>
          <a:prstGeom prst="roundRect">
            <a:avLst>
              <a:gd name="adj" fmla="val 19641"/>
            </a:avLst>
          </a:prstGeom>
          <a:solidFill>
            <a:srgbClr val="0433FF"/>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lgn="l">
              <a:defRPr sz="3400">
                <a:solidFill>
                  <a:srgbClr val="FFFFFF"/>
                </a:solidFill>
                <a:effectLst>
                  <a:outerShdw sx="100000" sy="100000" kx="0" ky="0" algn="b" rotWithShape="0" blurRad="25400" dist="12700" dir="5400000">
                    <a:srgbClr val="000000">
                      <a:alpha val="50000"/>
                    </a:srgbClr>
                  </a:outerShdw>
                </a:effectLst>
                <a:latin typeface="Arial Rounded MT Bold"/>
                <a:ea typeface="Arial Rounded MT Bold"/>
                <a:cs typeface="Arial Rounded MT Bold"/>
                <a:sym typeface="Arial Rounded MT Bold"/>
              </a:defRPr>
            </a:lvl1pPr>
          </a:lstStyle>
          <a:p>
            <a:pPr/>
            <a:r>
              <a:t>Resistible Grace</a:t>
            </a:r>
          </a:p>
        </p:txBody>
      </p:sp>
      <p:sp>
        <p:nvSpPr>
          <p:cNvPr id="178" name="Shape 178"/>
          <p:cNvSpPr/>
          <p:nvPr/>
        </p:nvSpPr>
        <p:spPr>
          <a:xfrm>
            <a:off x="1816100" y="7924800"/>
            <a:ext cx="4973315" cy="969913"/>
          </a:xfrm>
          <a:prstGeom prst="roundRect">
            <a:avLst>
              <a:gd name="adj" fmla="val 19641"/>
            </a:avLst>
          </a:prstGeom>
          <a:solidFill>
            <a:srgbClr val="0433FF"/>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lgn="l">
              <a:defRPr sz="3400">
                <a:solidFill>
                  <a:srgbClr val="FFFFFF"/>
                </a:solidFill>
                <a:effectLst>
                  <a:outerShdw sx="100000" sy="100000" kx="0" ky="0" algn="b" rotWithShape="0" blurRad="25400" dist="12700" dir="5400000">
                    <a:srgbClr val="000000">
                      <a:alpha val="50000"/>
                    </a:srgbClr>
                  </a:outerShdw>
                </a:effectLst>
                <a:latin typeface="Arial Rounded MT Bold"/>
                <a:ea typeface="Arial Rounded MT Bold"/>
                <a:cs typeface="Arial Rounded MT Bold"/>
                <a:sym typeface="Arial Rounded MT Bold"/>
              </a:defRPr>
            </a:lvl1pPr>
          </a:lstStyle>
          <a:p>
            <a:pPr/>
            <a:r>
              <a:t>Fall from Grace</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0" presetID="19" grpId="1" fill="hold">
                                  <p:stCondLst>
                                    <p:cond delay="0"/>
                                  </p:stCondLst>
                                  <p:iterate type="lt" backwards="0">
                                    <p:tmAbs val="0"/>
                                  </p:iterate>
                                  <p:childTnLst>
                                    <p:set>
                                      <p:cBhvr>
                                        <p:cTn id="6" fill="hold"/>
                                        <p:tgtEl>
                                          <p:spTgt spid="173"/>
                                        </p:tgtEl>
                                        <p:attrNameLst>
                                          <p:attrName>style.visibility</p:attrName>
                                        </p:attrNameLst>
                                      </p:cBhvr>
                                      <p:to>
                                        <p:strVal val="visible"/>
                                      </p:to>
                                    </p:set>
                                    <p:anim calcmode="lin" valueType="num">
                                      <p:cBhvr>
                                        <p:cTn id="7" dur="1000" fill="hold"/>
                                        <p:tgtEl>
                                          <p:spTgt spid="173"/>
                                        </p:tgtEl>
                                        <p:attrNameLst>
                                          <p:attrName>ppt_w</p:attrName>
                                        </p:attrNameLst>
                                      </p:cBhvr>
                                      <p:tavLst>
                                        <p:tav tm="0" fmla="#ppt_w*sin(2.5*pi*$)">
                                          <p:val>
                                            <p:fltVal val="0"/>
                                          </p:val>
                                        </p:tav>
                                        <p:tav tm="100000">
                                          <p:val>
                                            <p:fltVal val="1"/>
                                          </p:val>
                                        </p:tav>
                                      </p:tavLst>
                                    </p:anim>
                                    <p:anim calcmode="lin" valueType="num">
                                      <p:cBhvr>
                                        <p:cTn id="8" dur="1000" fill="hold"/>
                                        <p:tgtEl>
                                          <p:spTgt spid="17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8" presetID="22" grpId="2" fill="hold">
                                  <p:stCondLst>
                                    <p:cond delay="0"/>
                                  </p:stCondLst>
                                  <p:iterate type="el" backwards="0">
                                    <p:tmAbs val="0"/>
                                  </p:iterate>
                                  <p:childTnLst>
                                    <p:set>
                                      <p:cBhvr>
                                        <p:cTn id="12" fill="hold"/>
                                        <p:tgtEl>
                                          <p:spTgt spid="174"/>
                                        </p:tgtEl>
                                        <p:attrNameLst>
                                          <p:attrName>style.visibility</p:attrName>
                                        </p:attrNameLst>
                                      </p:cBhvr>
                                      <p:to>
                                        <p:strVal val="visible"/>
                                      </p:to>
                                    </p:set>
                                    <p:animEffect filter="wipe(left)" transition="in">
                                      <p:cBhvr>
                                        <p:cTn id="13" dur="1500"/>
                                        <p:tgtEl>
                                          <p:spTgt spid="174"/>
                                        </p:tgtEl>
                                      </p:cBhvr>
                                    </p:animEffect>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8" presetID="22" grpId="3" fill="hold">
                                  <p:stCondLst>
                                    <p:cond delay="0"/>
                                  </p:stCondLst>
                                  <p:iterate type="el" backwards="0">
                                    <p:tmAbs val="0"/>
                                  </p:iterate>
                                  <p:childTnLst>
                                    <p:set>
                                      <p:cBhvr>
                                        <p:cTn id="17" fill="hold"/>
                                        <p:tgtEl>
                                          <p:spTgt spid="175"/>
                                        </p:tgtEl>
                                        <p:attrNameLst>
                                          <p:attrName>style.visibility</p:attrName>
                                        </p:attrNameLst>
                                      </p:cBhvr>
                                      <p:to>
                                        <p:strVal val="visible"/>
                                      </p:to>
                                    </p:set>
                                    <p:animEffect filter="wipe(left)" transition="in">
                                      <p:cBhvr>
                                        <p:cTn id="18" dur="1500"/>
                                        <p:tgtEl>
                                          <p:spTgt spid="175"/>
                                        </p:tgtEl>
                                      </p:cBhvr>
                                    </p:animEffec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8" presetID="22" grpId="4" fill="hold">
                                  <p:stCondLst>
                                    <p:cond delay="0"/>
                                  </p:stCondLst>
                                  <p:iterate type="el" backwards="0">
                                    <p:tmAbs val="0"/>
                                  </p:iterate>
                                  <p:childTnLst>
                                    <p:set>
                                      <p:cBhvr>
                                        <p:cTn id="22" fill="hold"/>
                                        <p:tgtEl>
                                          <p:spTgt spid="176"/>
                                        </p:tgtEl>
                                        <p:attrNameLst>
                                          <p:attrName>style.visibility</p:attrName>
                                        </p:attrNameLst>
                                      </p:cBhvr>
                                      <p:to>
                                        <p:strVal val="visible"/>
                                      </p:to>
                                    </p:set>
                                    <p:animEffect filter="wipe(left)" transition="in">
                                      <p:cBhvr>
                                        <p:cTn id="23" dur="1500"/>
                                        <p:tgtEl>
                                          <p:spTgt spid="176"/>
                                        </p:tgtEl>
                                      </p:cBhvr>
                                    </p:animEffect>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8" presetID="22" grpId="5" fill="hold">
                                  <p:stCondLst>
                                    <p:cond delay="0"/>
                                  </p:stCondLst>
                                  <p:iterate type="el" backwards="0">
                                    <p:tmAbs val="0"/>
                                  </p:iterate>
                                  <p:childTnLst>
                                    <p:set>
                                      <p:cBhvr>
                                        <p:cTn id="27" fill="hold"/>
                                        <p:tgtEl>
                                          <p:spTgt spid="177"/>
                                        </p:tgtEl>
                                        <p:attrNameLst>
                                          <p:attrName>style.visibility</p:attrName>
                                        </p:attrNameLst>
                                      </p:cBhvr>
                                      <p:to>
                                        <p:strVal val="visible"/>
                                      </p:to>
                                    </p:set>
                                    <p:animEffect filter="wipe(left)" transition="in">
                                      <p:cBhvr>
                                        <p:cTn id="28" dur="1500"/>
                                        <p:tgtEl>
                                          <p:spTgt spid="177"/>
                                        </p:tgtEl>
                                      </p:cBhvr>
                                    </p:animEffec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8" presetID="22" grpId="6" fill="hold">
                                  <p:stCondLst>
                                    <p:cond delay="0"/>
                                  </p:stCondLst>
                                  <p:iterate type="el" backwards="0">
                                    <p:tmAbs val="0"/>
                                  </p:iterate>
                                  <p:childTnLst>
                                    <p:set>
                                      <p:cBhvr>
                                        <p:cTn id="32" fill="hold"/>
                                        <p:tgtEl>
                                          <p:spTgt spid="178"/>
                                        </p:tgtEl>
                                        <p:attrNameLst>
                                          <p:attrName>style.visibility</p:attrName>
                                        </p:attrNameLst>
                                      </p:cBhvr>
                                      <p:to>
                                        <p:strVal val="visible"/>
                                      </p:to>
                                    </p:set>
                                    <p:animEffect filter="wipe(left)" transition="in">
                                      <p:cBhvr>
                                        <p:cTn id="33" dur="1500"/>
                                        <p:tgtEl>
                                          <p:spTgt spid="1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4" grpId="2"/>
      <p:bldP build="whole" bldLvl="1" animBg="1" rev="0" advAuto="0" spid="176" grpId="4"/>
      <p:bldP build="whole" bldLvl="1" animBg="1" rev="0" advAuto="0" spid="173" grpId="1"/>
      <p:bldP build="whole" bldLvl="1" animBg="1" rev="0" advAuto="0" spid="177" grpId="5"/>
      <p:bldP build="whole" bldLvl="1" animBg="1" rev="0" advAuto="0" spid="175" grpId="3"/>
      <p:bldP build="whole" bldLvl="1" animBg="1" rev="0" advAuto="0" spid="178" grpId="6"/>
    </p:bldLst>
  </p:timing>
</p:sld>
</file>

<file path=ppt/slides/slide6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65" name="Shape 565"/>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0" name="Shape 180"/>
          <p:cNvSpPr/>
          <p:nvPr>
            <p:ph type="sldNum" sz="quarter" idx="2"/>
          </p:nvPr>
        </p:nvSpPr>
        <p:spPr>
          <a:xfrm>
            <a:off x="12323368" y="9169400"/>
            <a:ext cx="283770" cy="462282"/>
          </a:xfrm>
          <a:prstGeom prst="rect">
            <a:avLst/>
          </a:prstGeom>
          <a:extLst>
            <a:ext uri="{C572A759-6A51-4108-AA02-DFA0A04FC94B}">
              <ma14:wrappingTextBoxFlag xmlns:ma14="http://schemas.microsoft.com/office/mac/drawingml/2011/main" val="1"/>
            </a:ext>
          </a:extLst>
        </p:spPr>
        <p:txBody>
          <a:bodyPr/>
          <a:lstStyle>
            <a:lvl1pPr>
              <a:defRPr b="0" sz="2400">
                <a:solidFill>
                  <a:srgbClr val="363929"/>
                </a:solidFill>
              </a:defRPr>
            </a:lvl1pPr>
          </a:lstStyle>
          <a:p>
            <a:pPr/>
            <a:fld id="{86CB4B4D-7CA3-9044-876B-883B54F8677D}" type="slidenum"/>
          </a:p>
        </p:txBody>
      </p:sp>
      <p:sp>
        <p:nvSpPr>
          <p:cNvPr id="181" name="Shape 181"/>
          <p:cNvSpPr/>
          <p:nvPr/>
        </p:nvSpPr>
        <p:spPr>
          <a:xfrm>
            <a:off x="1274528" y="736599"/>
            <a:ext cx="5833365" cy="1422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700">
                <a:solidFill>
                  <a:srgbClr val="941100"/>
                </a:solidFill>
                <a:effectLst>
                  <a:outerShdw sx="100000" sy="100000" kx="0" ky="0" algn="b" rotWithShape="0" blurRad="12700" dist="25400" dir="2400000">
                    <a:srgbClr val="000000"/>
                  </a:outerShdw>
                </a:effectLst>
                <a:latin typeface="Arial Black"/>
                <a:ea typeface="Arial Black"/>
                <a:cs typeface="Arial Black"/>
                <a:sym typeface="Arial Black"/>
              </a:defRPr>
            </a:lvl1pPr>
          </a:lstStyle>
          <a:p>
            <a:pPr/>
            <a:r>
              <a:t>The Five Articles of the Remonstrants</a:t>
            </a:r>
          </a:p>
        </p:txBody>
      </p:sp>
      <p:sp>
        <p:nvSpPr>
          <p:cNvPr id="182" name="Shape 182"/>
          <p:cNvSpPr/>
          <p:nvPr/>
        </p:nvSpPr>
        <p:spPr>
          <a:xfrm>
            <a:off x="1816100" y="2743200"/>
            <a:ext cx="4973315" cy="969913"/>
          </a:xfrm>
          <a:prstGeom prst="roundRect">
            <a:avLst>
              <a:gd name="adj" fmla="val 19641"/>
            </a:avLst>
          </a:prstGeom>
          <a:solidFill>
            <a:srgbClr val="0433FF"/>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lgn="l">
              <a:defRPr sz="3400">
                <a:solidFill>
                  <a:srgbClr val="FFFFFF"/>
                </a:solidFill>
                <a:effectLst>
                  <a:outerShdw sx="100000" sy="100000" kx="0" ky="0" algn="b" rotWithShape="0" blurRad="25400" dist="12700" dir="5400000">
                    <a:srgbClr val="000000">
                      <a:alpha val="50000"/>
                    </a:srgbClr>
                  </a:outerShdw>
                </a:effectLst>
                <a:latin typeface="Arial Rounded MT Bold"/>
                <a:ea typeface="Arial Rounded MT Bold"/>
                <a:cs typeface="Arial Rounded MT Bold"/>
                <a:sym typeface="Arial Rounded MT Bold"/>
              </a:defRPr>
            </a:lvl1pPr>
          </a:lstStyle>
          <a:p>
            <a:pPr/>
            <a:r>
              <a:t>Conditional Election</a:t>
            </a:r>
          </a:p>
        </p:txBody>
      </p:sp>
      <p:sp>
        <p:nvSpPr>
          <p:cNvPr id="183" name="Shape 183"/>
          <p:cNvSpPr/>
          <p:nvPr/>
        </p:nvSpPr>
        <p:spPr>
          <a:xfrm>
            <a:off x="1816100" y="4038600"/>
            <a:ext cx="4973315" cy="969913"/>
          </a:xfrm>
          <a:prstGeom prst="roundRect">
            <a:avLst>
              <a:gd name="adj" fmla="val 19641"/>
            </a:avLst>
          </a:prstGeom>
          <a:solidFill>
            <a:srgbClr val="0433FF"/>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lgn="l">
              <a:defRPr sz="3400">
                <a:solidFill>
                  <a:srgbClr val="FFFFFF"/>
                </a:solidFill>
                <a:effectLst>
                  <a:outerShdw sx="100000" sy="100000" kx="0" ky="0" algn="b" rotWithShape="0" blurRad="25400" dist="12700" dir="5400000">
                    <a:srgbClr val="000000">
                      <a:alpha val="50000"/>
                    </a:srgbClr>
                  </a:outerShdw>
                </a:effectLst>
                <a:latin typeface="Arial Rounded MT Bold"/>
                <a:ea typeface="Arial Rounded MT Bold"/>
                <a:cs typeface="Arial Rounded MT Bold"/>
                <a:sym typeface="Arial Rounded MT Bold"/>
              </a:defRPr>
            </a:lvl1pPr>
          </a:lstStyle>
          <a:p>
            <a:pPr/>
            <a:r>
              <a:t>Universal Atonement</a:t>
            </a:r>
          </a:p>
        </p:txBody>
      </p:sp>
      <p:sp>
        <p:nvSpPr>
          <p:cNvPr id="184" name="Shape 184"/>
          <p:cNvSpPr/>
          <p:nvPr/>
        </p:nvSpPr>
        <p:spPr>
          <a:xfrm>
            <a:off x="1816100" y="5334000"/>
            <a:ext cx="4973315" cy="969913"/>
          </a:xfrm>
          <a:prstGeom prst="roundRect">
            <a:avLst>
              <a:gd name="adj" fmla="val 19641"/>
            </a:avLst>
          </a:prstGeom>
          <a:solidFill>
            <a:srgbClr val="0433FF"/>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lgn="l">
              <a:defRPr sz="3400">
                <a:solidFill>
                  <a:srgbClr val="FFFFFF"/>
                </a:solidFill>
                <a:effectLst>
                  <a:outerShdw sx="100000" sy="100000" kx="0" ky="0" algn="b" rotWithShape="0" blurRad="25400" dist="12700" dir="5400000">
                    <a:srgbClr val="000000">
                      <a:alpha val="50000"/>
                    </a:srgbClr>
                  </a:outerShdw>
                </a:effectLst>
                <a:latin typeface="Arial Rounded MT Bold"/>
                <a:ea typeface="Arial Rounded MT Bold"/>
                <a:cs typeface="Arial Rounded MT Bold"/>
                <a:sym typeface="Arial Rounded MT Bold"/>
              </a:defRPr>
            </a:lvl1pPr>
          </a:lstStyle>
          <a:p>
            <a:pPr/>
            <a:r>
              <a:t>Depravity</a:t>
            </a:r>
          </a:p>
        </p:txBody>
      </p:sp>
      <p:sp>
        <p:nvSpPr>
          <p:cNvPr id="185" name="Shape 185"/>
          <p:cNvSpPr/>
          <p:nvPr/>
        </p:nvSpPr>
        <p:spPr>
          <a:xfrm>
            <a:off x="1816100" y="6629400"/>
            <a:ext cx="4973315" cy="969913"/>
          </a:xfrm>
          <a:prstGeom prst="roundRect">
            <a:avLst>
              <a:gd name="adj" fmla="val 19641"/>
            </a:avLst>
          </a:prstGeom>
          <a:solidFill>
            <a:srgbClr val="0433FF"/>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lgn="l">
              <a:defRPr sz="3400">
                <a:solidFill>
                  <a:srgbClr val="FFFFFF"/>
                </a:solidFill>
                <a:effectLst>
                  <a:outerShdw sx="100000" sy="100000" kx="0" ky="0" algn="b" rotWithShape="0" blurRad="25400" dist="12700" dir="5400000">
                    <a:srgbClr val="000000">
                      <a:alpha val="50000"/>
                    </a:srgbClr>
                  </a:outerShdw>
                </a:effectLst>
                <a:latin typeface="Arial Rounded MT Bold"/>
                <a:ea typeface="Arial Rounded MT Bold"/>
                <a:cs typeface="Arial Rounded MT Bold"/>
                <a:sym typeface="Arial Rounded MT Bold"/>
              </a:defRPr>
            </a:lvl1pPr>
          </a:lstStyle>
          <a:p>
            <a:pPr/>
            <a:r>
              <a:t>Resistible Grace</a:t>
            </a:r>
          </a:p>
        </p:txBody>
      </p:sp>
      <p:sp>
        <p:nvSpPr>
          <p:cNvPr id="186" name="Shape 186"/>
          <p:cNvSpPr/>
          <p:nvPr/>
        </p:nvSpPr>
        <p:spPr>
          <a:xfrm>
            <a:off x="1816100" y="7924800"/>
            <a:ext cx="4973315" cy="969913"/>
          </a:xfrm>
          <a:prstGeom prst="roundRect">
            <a:avLst>
              <a:gd name="adj" fmla="val 19641"/>
            </a:avLst>
          </a:prstGeom>
          <a:solidFill>
            <a:srgbClr val="0433FF"/>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lgn="l">
              <a:defRPr sz="3400">
                <a:solidFill>
                  <a:srgbClr val="FFFFFF"/>
                </a:solidFill>
                <a:effectLst>
                  <a:outerShdw sx="100000" sy="100000" kx="0" ky="0" algn="b" rotWithShape="0" blurRad="25400" dist="12700" dir="5400000">
                    <a:srgbClr val="000000">
                      <a:alpha val="50000"/>
                    </a:srgbClr>
                  </a:outerShdw>
                </a:effectLst>
                <a:latin typeface="Arial Rounded MT Bold"/>
                <a:ea typeface="Arial Rounded MT Bold"/>
                <a:cs typeface="Arial Rounded MT Bold"/>
                <a:sym typeface="Arial Rounded MT Bold"/>
              </a:defRPr>
            </a:lvl1pPr>
          </a:lstStyle>
          <a:p>
            <a:pPr/>
            <a:r>
              <a:t>Fall from Grace</a:t>
            </a:r>
          </a:p>
        </p:txBody>
      </p:sp>
      <p:sp>
        <p:nvSpPr>
          <p:cNvPr id="187" name="Shape 187"/>
          <p:cNvSpPr/>
          <p:nvPr/>
        </p:nvSpPr>
        <p:spPr>
          <a:xfrm>
            <a:off x="7505700" y="2743200"/>
            <a:ext cx="5081935" cy="969913"/>
          </a:xfrm>
          <a:prstGeom prst="roundRect">
            <a:avLst>
              <a:gd name="adj" fmla="val 19641"/>
            </a:avLst>
          </a:prstGeom>
          <a:solidFill>
            <a:srgbClr val="FF2600"/>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sz="3200">
                <a:solidFill>
                  <a:srgbClr val="FFFFFF"/>
                </a:solidFill>
                <a:effectLst>
                  <a:outerShdw sx="100000" sy="100000" kx="0" ky="0" algn="b" rotWithShape="0" blurRad="25400" dist="12700" dir="5400000">
                    <a:srgbClr val="000000">
                      <a:alpha val="50000"/>
                    </a:srgbClr>
                  </a:outerShdw>
                </a:effectLst>
                <a:latin typeface="Arial Rounded MT Bold"/>
                <a:ea typeface="Arial Rounded MT Bold"/>
                <a:cs typeface="Arial Rounded MT Bold"/>
                <a:sym typeface="Arial Rounded MT Bold"/>
              </a:defRPr>
            </a:lvl1pPr>
          </a:lstStyle>
          <a:p>
            <a:pPr/>
            <a:r>
              <a:t>Unconditional Election</a:t>
            </a:r>
          </a:p>
        </p:txBody>
      </p:sp>
      <p:sp>
        <p:nvSpPr>
          <p:cNvPr id="188" name="Shape 188"/>
          <p:cNvSpPr/>
          <p:nvPr/>
        </p:nvSpPr>
        <p:spPr>
          <a:xfrm>
            <a:off x="7883304" y="1066799"/>
            <a:ext cx="3976980" cy="76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700">
                <a:solidFill>
                  <a:srgbClr val="0433FF"/>
                </a:solidFill>
                <a:effectLst>
                  <a:outerShdw sx="100000" sy="100000" kx="0" ky="0" algn="b" rotWithShape="0" blurRad="12700" dist="25400" dir="2400000">
                    <a:srgbClr val="000000"/>
                  </a:outerShdw>
                </a:effectLst>
                <a:latin typeface="Arial Black"/>
                <a:ea typeface="Arial Black"/>
                <a:cs typeface="Arial Black"/>
                <a:sym typeface="Arial Black"/>
              </a:defRPr>
            </a:lvl1pPr>
          </a:lstStyle>
          <a:p>
            <a:pPr/>
            <a:r>
              <a:t>Canons of Dort</a:t>
            </a:r>
          </a:p>
        </p:txBody>
      </p:sp>
      <p:sp>
        <p:nvSpPr>
          <p:cNvPr id="189" name="Shape 189"/>
          <p:cNvSpPr/>
          <p:nvPr/>
        </p:nvSpPr>
        <p:spPr>
          <a:xfrm>
            <a:off x="7505700" y="4038600"/>
            <a:ext cx="5081935" cy="969913"/>
          </a:xfrm>
          <a:prstGeom prst="roundRect">
            <a:avLst>
              <a:gd name="adj" fmla="val 19641"/>
            </a:avLst>
          </a:prstGeom>
          <a:solidFill>
            <a:srgbClr val="FF2600"/>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sz="3200">
                <a:solidFill>
                  <a:srgbClr val="FFFFFF"/>
                </a:solidFill>
                <a:effectLst>
                  <a:outerShdw sx="100000" sy="100000" kx="0" ky="0" algn="b" rotWithShape="0" blurRad="25400" dist="12700" dir="5400000">
                    <a:srgbClr val="000000">
                      <a:alpha val="50000"/>
                    </a:srgbClr>
                  </a:outerShdw>
                </a:effectLst>
                <a:latin typeface="Arial Rounded MT Bold"/>
                <a:ea typeface="Arial Rounded MT Bold"/>
                <a:cs typeface="Arial Rounded MT Bold"/>
                <a:sym typeface="Arial Rounded MT Bold"/>
              </a:defRPr>
            </a:lvl1pPr>
          </a:lstStyle>
          <a:p>
            <a:pPr/>
            <a:r>
              <a:t>Limited Atonement</a:t>
            </a:r>
          </a:p>
        </p:txBody>
      </p:sp>
      <p:sp>
        <p:nvSpPr>
          <p:cNvPr id="190" name="Shape 190"/>
          <p:cNvSpPr/>
          <p:nvPr/>
        </p:nvSpPr>
        <p:spPr>
          <a:xfrm>
            <a:off x="7505700" y="5334000"/>
            <a:ext cx="5081935" cy="969913"/>
          </a:xfrm>
          <a:prstGeom prst="roundRect">
            <a:avLst>
              <a:gd name="adj" fmla="val 19641"/>
            </a:avLst>
          </a:prstGeom>
          <a:solidFill>
            <a:srgbClr val="FF2600"/>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sz="3200">
                <a:solidFill>
                  <a:srgbClr val="FFFFFF"/>
                </a:solidFill>
                <a:effectLst>
                  <a:outerShdw sx="100000" sy="100000" kx="0" ky="0" algn="b" rotWithShape="0" blurRad="25400" dist="12700" dir="5400000">
                    <a:srgbClr val="000000">
                      <a:alpha val="50000"/>
                    </a:srgbClr>
                  </a:outerShdw>
                </a:effectLst>
                <a:latin typeface="Arial Rounded MT Bold"/>
                <a:ea typeface="Arial Rounded MT Bold"/>
                <a:cs typeface="Arial Rounded MT Bold"/>
                <a:sym typeface="Arial Rounded MT Bold"/>
              </a:defRPr>
            </a:lvl1pPr>
          </a:lstStyle>
          <a:p>
            <a:pPr/>
            <a:r>
              <a:t>Total Depravity of Man</a:t>
            </a:r>
          </a:p>
        </p:txBody>
      </p:sp>
      <p:sp>
        <p:nvSpPr>
          <p:cNvPr id="191" name="Shape 191"/>
          <p:cNvSpPr/>
          <p:nvPr/>
        </p:nvSpPr>
        <p:spPr>
          <a:xfrm>
            <a:off x="7505700" y="6629400"/>
            <a:ext cx="5081935" cy="969913"/>
          </a:xfrm>
          <a:prstGeom prst="roundRect">
            <a:avLst>
              <a:gd name="adj" fmla="val 19641"/>
            </a:avLst>
          </a:prstGeom>
          <a:solidFill>
            <a:srgbClr val="FF2600"/>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sz="3200">
                <a:solidFill>
                  <a:srgbClr val="FFFFFF"/>
                </a:solidFill>
                <a:effectLst>
                  <a:outerShdw sx="100000" sy="100000" kx="0" ky="0" algn="b" rotWithShape="0" blurRad="25400" dist="12700" dir="5400000">
                    <a:srgbClr val="000000">
                      <a:alpha val="50000"/>
                    </a:srgbClr>
                  </a:outerShdw>
                </a:effectLst>
                <a:latin typeface="Arial Rounded MT Bold"/>
                <a:ea typeface="Arial Rounded MT Bold"/>
                <a:cs typeface="Arial Rounded MT Bold"/>
                <a:sym typeface="Arial Rounded MT Bold"/>
              </a:defRPr>
            </a:lvl1pPr>
          </a:lstStyle>
          <a:p>
            <a:pPr/>
            <a:r>
              <a:t>Irresistibility of Grace</a:t>
            </a:r>
          </a:p>
        </p:txBody>
      </p:sp>
      <p:sp>
        <p:nvSpPr>
          <p:cNvPr id="192" name="Shape 192"/>
          <p:cNvSpPr/>
          <p:nvPr/>
        </p:nvSpPr>
        <p:spPr>
          <a:xfrm>
            <a:off x="7505700" y="7924800"/>
            <a:ext cx="5081935" cy="1197422"/>
          </a:xfrm>
          <a:prstGeom prst="roundRect">
            <a:avLst>
              <a:gd name="adj" fmla="val 15909"/>
            </a:avLst>
          </a:prstGeom>
          <a:solidFill>
            <a:srgbClr val="FF2600"/>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sz="3200">
                <a:solidFill>
                  <a:srgbClr val="FFFFFF"/>
                </a:solidFill>
                <a:effectLst>
                  <a:outerShdw sx="100000" sy="100000" kx="0" ky="0" algn="b" rotWithShape="0" blurRad="25400" dist="12700" dir="5400000">
                    <a:srgbClr val="000000">
                      <a:alpha val="50000"/>
                    </a:srgbClr>
                  </a:outerShdw>
                </a:effectLst>
                <a:latin typeface="Arial Rounded MT Bold"/>
                <a:ea typeface="Arial Rounded MT Bold"/>
                <a:cs typeface="Arial Rounded MT Bold"/>
                <a:sym typeface="Arial Rounded MT Bold"/>
              </a:defRPr>
            </a:lvl1pPr>
          </a:lstStyle>
          <a:p>
            <a:pPr/>
            <a:r>
              <a:t>Final Perseverance of the Saints</a:t>
            </a:r>
          </a:p>
        </p:txBody>
      </p:sp>
      <p:sp>
        <p:nvSpPr>
          <p:cNvPr id="193" name="Shape 193"/>
          <p:cNvSpPr/>
          <p:nvPr/>
        </p:nvSpPr>
        <p:spPr>
          <a:xfrm>
            <a:off x="6677614" y="2732856"/>
            <a:ext cx="1270001" cy="6379022"/>
          </a:xfrm>
          <a:prstGeom prst="roundRect">
            <a:avLst>
              <a:gd name="adj" fmla="val 15000"/>
            </a:avLst>
          </a:prstGeom>
          <a:solidFill>
            <a:srgbClr val="008F00"/>
          </a:solidFill>
          <a:ln w="12700">
            <a:miter lim="400000"/>
          </a:ln>
        </p:spPr>
        <p:txBody>
          <a:bodyPr lIns="50800" tIns="50800" rIns="50800" bIns="50800" anchor="ctr"/>
          <a:lstStyle/>
          <a:p>
            <a:pPr>
              <a:lnSpc>
                <a:spcPct val="180000"/>
              </a:lnSpc>
              <a:defRPr sz="4700">
                <a:solidFill>
                  <a:srgbClr val="FFFFFF"/>
                </a:solidFill>
                <a:effectLst>
                  <a:outerShdw sx="100000" sy="100000" kx="0" ky="0" algn="b" rotWithShape="0" blurRad="25400" dist="12700" dir="5400000">
                    <a:srgbClr val="000000">
                      <a:alpha val="50000"/>
                    </a:srgbClr>
                  </a:outerShdw>
                </a:effectLst>
                <a:latin typeface="Arial Rounded MT Bold"/>
                <a:ea typeface="Arial Rounded MT Bold"/>
                <a:cs typeface="Arial Rounded MT Bold"/>
                <a:sym typeface="Arial Rounded MT Bold"/>
              </a:defRPr>
            </a:pPr>
          </a:p>
        </p:txBody>
      </p:sp>
      <p:sp>
        <p:nvSpPr>
          <p:cNvPr id="194" name="Shape 194"/>
          <p:cNvSpPr/>
          <p:nvPr/>
        </p:nvSpPr>
        <p:spPr>
          <a:xfrm>
            <a:off x="6957994" y="2732856"/>
            <a:ext cx="693243" cy="990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000">
                <a:solidFill>
                  <a:srgbClr val="FFFFFF"/>
                </a:solidFill>
                <a:latin typeface="Arial Rounded MT Bold"/>
                <a:ea typeface="Arial Rounded MT Bold"/>
                <a:cs typeface="Arial Rounded MT Bold"/>
                <a:sym typeface="Arial Rounded MT Bold"/>
              </a:defRPr>
            </a:lvl1pPr>
          </a:lstStyle>
          <a:p>
            <a:pPr/>
            <a:r>
              <a:t>U</a:t>
            </a:r>
          </a:p>
        </p:txBody>
      </p:sp>
      <p:sp>
        <p:nvSpPr>
          <p:cNvPr id="195" name="Shape 195"/>
          <p:cNvSpPr/>
          <p:nvPr/>
        </p:nvSpPr>
        <p:spPr>
          <a:xfrm>
            <a:off x="7017339" y="4038600"/>
            <a:ext cx="574552" cy="990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000">
                <a:solidFill>
                  <a:srgbClr val="FFFFFF"/>
                </a:solidFill>
                <a:latin typeface="Arial Rounded MT Bold"/>
                <a:ea typeface="Arial Rounded MT Bold"/>
                <a:cs typeface="Arial Rounded MT Bold"/>
                <a:sym typeface="Arial Rounded MT Bold"/>
              </a:defRPr>
            </a:lvl1pPr>
          </a:lstStyle>
          <a:p>
            <a:pPr/>
            <a:r>
              <a:t>L</a:t>
            </a:r>
          </a:p>
        </p:txBody>
      </p:sp>
      <p:sp>
        <p:nvSpPr>
          <p:cNvPr id="196" name="Shape 196"/>
          <p:cNvSpPr/>
          <p:nvPr/>
        </p:nvSpPr>
        <p:spPr>
          <a:xfrm>
            <a:off x="7009340" y="5313312"/>
            <a:ext cx="590551" cy="990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000">
                <a:solidFill>
                  <a:srgbClr val="FFFFFF"/>
                </a:solidFill>
                <a:latin typeface="Arial Rounded MT Bold"/>
                <a:ea typeface="Arial Rounded MT Bold"/>
                <a:cs typeface="Arial Rounded MT Bold"/>
                <a:sym typeface="Arial Rounded MT Bold"/>
              </a:defRPr>
            </a:lvl1pPr>
          </a:lstStyle>
          <a:p>
            <a:pPr/>
            <a:r>
              <a:t>T</a:t>
            </a:r>
          </a:p>
        </p:txBody>
      </p:sp>
      <p:sp>
        <p:nvSpPr>
          <p:cNvPr id="197" name="Shape 197"/>
          <p:cNvSpPr/>
          <p:nvPr/>
        </p:nvSpPr>
        <p:spPr>
          <a:xfrm>
            <a:off x="7136216" y="6629400"/>
            <a:ext cx="352798" cy="990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000">
                <a:solidFill>
                  <a:srgbClr val="FFFFFF"/>
                </a:solidFill>
                <a:latin typeface="Arial Rounded MT Bold"/>
                <a:ea typeface="Arial Rounded MT Bold"/>
                <a:cs typeface="Arial Rounded MT Bold"/>
                <a:sym typeface="Arial Rounded MT Bold"/>
              </a:defRPr>
            </a:lvl1pPr>
          </a:lstStyle>
          <a:p>
            <a:pPr/>
            <a:r>
              <a:t>I</a:t>
            </a:r>
          </a:p>
        </p:txBody>
      </p:sp>
      <p:sp>
        <p:nvSpPr>
          <p:cNvPr id="198" name="Shape 198"/>
          <p:cNvSpPr/>
          <p:nvPr/>
        </p:nvSpPr>
        <p:spPr>
          <a:xfrm>
            <a:off x="7042025" y="7945487"/>
            <a:ext cx="574552" cy="990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000">
                <a:solidFill>
                  <a:srgbClr val="FFFFFF"/>
                </a:solidFill>
                <a:latin typeface="Arial Rounded MT Bold"/>
                <a:ea typeface="Arial Rounded MT Bold"/>
                <a:cs typeface="Arial Rounded MT Bold"/>
                <a:sym typeface="Arial Rounded MT Bold"/>
              </a:defRPr>
            </a:lvl1pPr>
          </a:lstStyle>
          <a:p>
            <a:pPr/>
            <a:r>
              <a:t>F</a:t>
            </a:r>
          </a:p>
        </p:txBody>
      </p:sp>
      <p:sp>
        <p:nvSpPr>
          <p:cNvPr id="199" name="Shape 199"/>
          <p:cNvSpPr/>
          <p:nvPr/>
        </p:nvSpPr>
        <p:spPr>
          <a:xfrm>
            <a:off x="3056025" y="4007364"/>
            <a:ext cx="8497182" cy="3343785"/>
          </a:xfrm>
          <a:prstGeom prst="rect">
            <a:avLst/>
          </a:prstGeom>
          <a:solidFill>
            <a:srgbClr val="FFFC79"/>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nSpc>
                <a:spcPct val="90000"/>
              </a:lnSpc>
              <a:defRPr b="1" sz="2800">
                <a:solidFill>
                  <a:srgbClr val="000000"/>
                </a:solidFill>
              </a:defRPr>
            </a:pPr>
            <a:r>
              <a:t>“It’s important to note and clarify here, the five points of Calvinism were not originally meant to be a full summary of Calvinism, but merely specific responses to specific points of Arminianism. Also, the five responses to the Remonstrants were not organized into the acrostic </a:t>
            </a:r>
            <a:r>
              <a:rPr i="1"/>
              <a:t>TULIP</a:t>
            </a:r>
            <a:r>
              <a:t> until the early 20th century (obviously, as the original discussion was not in English.)”</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182"/>
                                        </p:tgtEl>
                                        <p:attrNameLst>
                                          <p:attrName>style.visibility</p:attrName>
                                        </p:attrNameLst>
                                      </p:cBhvr>
                                      <p:to>
                                        <p:strVal val="visible"/>
                                      </p:to>
                                    </p:set>
                                    <p:animEffect filter="wipe(left)" transition="in">
                                      <p:cBhvr>
                                        <p:cTn id="7" dur="1500"/>
                                        <p:tgtEl>
                                          <p:spTgt spid="182"/>
                                        </p:tgtEl>
                                      </p:cBhvr>
                                    </p:animEffect>
                                  </p:childTnLst>
                                </p:cTn>
                              </p:par>
                            </p:childTnLst>
                          </p:cTn>
                        </p:par>
                        <p:par>
                          <p:cTn id="8" fill="hold">
                            <p:stCondLst>
                              <p:cond delay="1500"/>
                            </p:stCondLst>
                            <p:childTnLst>
                              <p:par>
                                <p:cTn id="9" presetClass="entr" nodeType="afterEffect" presetSubtype="8" presetID="22" grpId="2" fill="hold">
                                  <p:stCondLst>
                                    <p:cond delay="0"/>
                                  </p:stCondLst>
                                  <p:iterate type="el" backwards="0">
                                    <p:tmAbs val="0"/>
                                  </p:iterate>
                                  <p:childTnLst>
                                    <p:set>
                                      <p:cBhvr>
                                        <p:cTn id="10" fill="hold"/>
                                        <p:tgtEl>
                                          <p:spTgt spid="183"/>
                                        </p:tgtEl>
                                        <p:attrNameLst>
                                          <p:attrName>style.visibility</p:attrName>
                                        </p:attrNameLst>
                                      </p:cBhvr>
                                      <p:to>
                                        <p:strVal val="visible"/>
                                      </p:to>
                                    </p:set>
                                    <p:animEffect filter="wipe(left)" transition="in">
                                      <p:cBhvr>
                                        <p:cTn id="11" dur="1500"/>
                                        <p:tgtEl>
                                          <p:spTgt spid="183"/>
                                        </p:tgtEl>
                                      </p:cBhvr>
                                    </p:animEffect>
                                  </p:childTnLst>
                                </p:cTn>
                              </p:par>
                            </p:childTnLst>
                          </p:cTn>
                        </p:par>
                        <p:par>
                          <p:cTn id="12" fill="hold">
                            <p:stCondLst>
                              <p:cond delay="3000"/>
                            </p:stCondLst>
                            <p:childTnLst>
                              <p:par>
                                <p:cTn id="13" presetClass="entr" nodeType="afterEffect" presetSubtype="8" presetID="22" grpId="3" fill="hold">
                                  <p:stCondLst>
                                    <p:cond delay="0"/>
                                  </p:stCondLst>
                                  <p:iterate type="el" backwards="0">
                                    <p:tmAbs val="0"/>
                                  </p:iterate>
                                  <p:childTnLst>
                                    <p:set>
                                      <p:cBhvr>
                                        <p:cTn id="14" fill="hold"/>
                                        <p:tgtEl>
                                          <p:spTgt spid="184"/>
                                        </p:tgtEl>
                                        <p:attrNameLst>
                                          <p:attrName>style.visibility</p:attrName>
                                        </p:attrNameLst>
                                      </p:cBhvr>
                                      <p:to>
                                        <p:strVal val="visible"/>
                                      </p:to>
                                    </p:set>
                                    <p:animEffect filter="wipe(left)" transition="in">
                                      <p:cBhvr>
                                        <p:cTn id="15" dur="1500"/>
                                        <p:tgtEl>
                                          <p:spTgt spid="184"/>
                                        </p:tgtEl>
                                      </p:cBhvr>
                                    </p:animEffect>
                                  </p:childTnLst>
                                </p:cTn>
                              </p:par>
                            </p:childTnLst>
                          </p:cTn>
                        </p:par>
                        <p:par>
                          <p:cTn id="16" fill="hold">
                            <p:stCondLst>
                              <p:cond delay="4500"/>
                            </p:stCondLst>
                            <p:childTnLst>
                              <p:par>
                                <p:cTn id="17" presetClass="entr" nodeType="afterEffect" presetSubtype="8" presetID="22" grpId="4" fill="hold">
                                  <p:stCondLst>
                                    <p:cond delay="0"/>
                                  </p:stCondLst>
                                  <p:iterate type="el" backwards="0">
                                    <p:tmAbs val="0"/>
                                  </p:iterate>
                                  <p:childTnLst>
                                    <p:set>
                                      <p:cBhvr>
                                        <p:cTn id="18" fill="hold"/>
                                        <p:tgtEl>
                                          <p:spTgt spid="185"/>
                                        </p:tgtEl>
                                        <p:attrNameLst>
                                          <p:attrName>style.visibility</p:attrName>
                                        </p:attrNameLst>
                                      </p:cBhvr>
                                      <p:to>
                                        <p:strVal val="visible"/>
                                      </p:to>
                                    </p:set>
                                    <p:animEffect filter="wipe(left)" transition="in">
                                      <p:cBhvr>
                                        <p:cTn id="19" dur="1500"/>
                                        <p:tgtEl>
                                          <p:spTgt spid="185"/>
                                        </p:tgtEl>
                                      </p:cBhvr>
                                    </p:animEffect>
                                  </p:childTnLst>
                                </p:cTn>
                              </p:par>
                            </p:childTnLst>
                          </p:cTn>
                        </p:par>
                        <p:par>
                          <p:cTn id="20" fill="hold">
                            <p:stCondLst>
                              <p:cond delay="6000"/>
                            </p:stCondLst>
                            <p:childTnLst>
                              <p:par>
                                <p:cTn id="21" presetClass="entr" nodeType="afterEffect" presetSubtype="8" presetID="22" grpId="5" fill="hold">
                                  <p:stCondLst>
                                    <p:cond delay="0"/>
                                  </p:stCondLst>
                                  <p:iterate type="el" backwards="0">
                                    <p:tmAbs val="0"/>
                                  </p:iterate>
                                  <p:childTnLst>
                                    <p:set>
                                      <p:cBhvr>
                                        <p:cTn id="22" fill="hold"/>
                                        <p:tgtEl>
                                          <p:spTgt spid="186"/>
                                        </p:tgtEl>
                                        <p:attrNameLst>
                                          <p:attrName>style.visibility</p:attrName>
                                        </p:attrNameLst>
                                      </p:cBhvr>
                                      <p:to>
                                        <p:strVal val="visible"/>
                                      </p:to>
                                    </p:set>
                                    <p:animEffect filter="wipe(left)" transition="in">
                                      <p:cBhvr>
                                        <p:cTn id="23" dur="1500"/>
                                        <p:tgtEl>
                                          <p:spTgt spid="186"/>
                                        </p:tgtEl>
                                      </p:cBhvr>
                                    </p:animEffect>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10" presetID="19" grpId="6" fill="hold">
                                  <p:stCondLst>
                                    <p:cond delay="0"/>
                                  </p:stCondLst>
                                  <p:iterate type="lt" backwards="0">
                                    <p:tmAbs val="0"/>
                                  </p:iterate>
                                  <p:childTnLst>
                                    <p:set>
                                      <p:cBhvr>
                                        <p:cTn id="27" fill="hold"/>
                                        <p:tgtEl>
                                          <p:spTgt spid="188"/>
                                        </p:tgtEl>
                                        <p:attrNameLst>
                                          <p:attrName>style.visibility</p:attrName>
                                        </p:attrNameLst>
                                      </p:cBhvr>
                                      <p:to>
                                        <p:strVal val="visible"/>
                                      </p:to>
                                    </p:set>
                                    <p:anim calcmode="lin" valueType="num">
                                      <p:cBhvr>
                                        <p:cTn id="28" dur="1000" fill="hold"/>
                                        <p:tgtEl>
                                          <p:spTgt spid="188"/>
                                        </p:tgtEl>
                                        <p:attrNameLst>
                                          <p:attrName>ppt_w</p:attrName>
                                        </p:attrNameLst>
                                      </p:cBhvr>
                                      <p:tavLst>
                                        <p:tav tm="0" fmla="#ppt_w*sin(2.5*pi*$)">
                                          <p:val>
                                            <p:fltVal val="0"/>
                                          </p:val>
                                        </p:tav>
                                        <p:tav tm="100000">
                                          <p:val>
                                            <p:fltVal val="1"/>
                                          </p:val>
                                        </p:tav>
                                      </p:tavLst>
                                    </p:anim>
                                    <p:anim calcmode="lin" valueType="num">
                                      <p:cBhvr>
                                        <p:cTn id="29" dur="1000" fill="hold"/>
                                        <p:tgtEl>
                                          <p:spTgt spid="188"/>
                                        </p:tgtEl>
                                        <p:attrNameLst>
                                          <p:attrName>ppt_h</p:attrName>
                                        </p:attrNameLst>
                                      </p:cBhvr>
                                      <p:tavLst>
                                        <p:tav tm="0">
                                          <p:val>
                                            <p:strVal val="#ppt_h"/>
                                          </p:val>
                                        </p:tav>
                                        <p:tav tm="100000">
                                          <p:val>
                                            <p:strVal val="#ppt_h"/>
                                          </p:val>
                                        </p:tav>
                                      </p:tavLst>
                                    </p:anim>
                                  </p:childTnLst>
                                </p:cTn>
                              </p:par>
                            </p:childTnLst>
                          </p:cTn>
                        </p:par>
                        <p:par>
                          <p:cTn id="30" fill="hold">
                            <p:stCondLst>
                              <p:cond delay="1000"/>
                            </p:stCondLst>
                            <p:childTnLst>
                              <p:par>
                                <p:cTn id="31" presetClass="entr" nodeType="afterEffect" presetSubtype="2" presetID="22" grpId="7" fill="hold">
                                  <p:stCondLst>
                                    <p:cond delay="0"/>
                                  </p:stCondLst>
                                  <p:iterate type="el" backwards="0">
                                    <p:tmAbs val="0"/>
                                  </p:iterate>
                                  <p:childTnLst>
                                    <p:set>
                                      <p:cBhvr>
                                        <p:cTn id="32" fill="hold"/>
                                        <p:tgtEl>
                                          <p:spTgt spid="187"/>
                                        </p:tgtEl>
                                        <p:attrNameLst>
                                          <p:attrName>style.visibility</p:attrName>
                                        </p:attrNameLst>
                                      </p:cBhvr>
                                      <p:to>
                                        <p:strVal val="visible"/>
                                      </p:to>
                                    </p:set>
                                    <p:animEffect filter="wipe(right)" transition="in">
                                      <p:cBhvr>
                                        <p:cTn id="33" dur="1500"/>
                                        <p:tgtEl>
                                          <p:spTgt spid="187"/>
                                        </p:tgtEl>
                                      </p:cBhvr>
                                    </p:animEffect>
                                  </p:childTnLst>
                                </p:cTn>
                              </p:par>
                            </p:childTnLst>
                          </p:cTn>
                        </p:par>
                        <p:par>
                          <p:cTn id="34" fill="hold">
                            <p:stCondLst>
                              <p:cond delay="2500"/>
                            </p:stCondLst>
                            <p:childTnLst>
                              <p:par>
                                <p:cTn id="35" presetClass="entr" nodeType="afterEffect" presetSubtype="2" presetID="22" grpId="8" fill="hold">
                                  <p:stCondLst>
                                    <p:cond delay="0"/>
                                  </p:stCondLst>
                                  <p:iterate type="el" backwards="0">
                                    <p:tmAbs val="0"/>
                                  </p:iterate>
                                  <p:childTnLst>
                                    <p:set>
                                      <p:cBhvr>
                                        <p:cTn id="36" fill="hold"/>
                                        <p:tgtEl>
                                          <p:spTgt spid="189"/>
                                        </p:tgtEl>
                                        <p:attrNameLst>
                                          <p:attrName>style.visibility</p:attrName>
                                        </p:attrNameLst>
                                      </p:cBhvr>
                                      <p:to>
                                        <p:strVal val="visible"/>
                                      </p:to>
                                    </p:set>
                                    <p:animEffect filter="wipe(right)" transition="in">
                                      <p:cBhvr>
                                        <p:cTn id="37" dur="1500"/>
                                        <p:tgtEl>
                                          <p:spTgt spid="189"/>
                                        </p:tgtEl>
                                      </p:cBhvr>
                                    </p:animEffect>
                                  </p:childTnLst>
                                </p:cTn>
                              </p:par>
                            </p:childTnLst>
                          </p:cTn>
                        </p:par>
                        <p:par>
                          <p:cTn id="38" fill="hold">
                            <p:stCondLst>
                              <p:cond delay="4000"/>
                            </p:stCondLst>
                            <p:childTnLst>
                              <p:par>
                                <p:cTn id="39" presetClass="entr" nodeType="afterEffect" presetSubtype="2" presetID="22" grpId="9" fill="hold">
                                  <p:stCondLst>
                                    <p:cond delay="0"/>
                                  </p:stCondLst>
                                  <p:iterate type="el" backwards="0">
                                    <p:tmAbs val="0"/>
                                  </p:iterate>
                                  <p:childTnLst>
                                    <p:set>
                                      <p:cBhvr>
                                        <p:cTn id="40" fill="hold"/>
                                        <p:tgtEl>
                                          <p:spTgt spid="190"/>
                                        </p:tgtEl>
                                        <p:attrNameLst>
                                          <p:attrName>style.visibility</p:attrName>
                                        </p:attrNameLst>
                                      </p:cBhvr>
                                      <p:to>
                                        <p:strVal val="visible"/>
                                      </p:to>
                                    </p:set>
                                    <p:animEffect filter="wipe(right)" transition="in">
                                      <p:cBhvr>
                                        <p:cTn id="41" dur="1500"/>
                                        <p:tgtEl>
                                          <p:spTgt spid="190"/>
                                        </p:tgtEl>
                                      </p:cBhvr>
                                    </p:animEffect>
                                  </p:childTnLst>
                                </p:cTn>
                              </p:par>
                            </p:childTnLst>
                          </p:cTn>
                        </p:par>
                        <p:par>
                          <p:cTn id="42" fill="hold">
                            <p:stCondLst>
                              <p:cond delay="5500"/>
                            </p:stCondLst>
                            <p:childTnLst>
                              <p:par>
                                <p:cTn id="43" presetClass="entr" nodeType="afterEffect" presetSubtype="2" presetID="22" grpId="10" fill="hold">
                                  <p:stCondLst>
                                    <p:cond delay="0"/>
                                  </p:stCondLst>
                                  <p:iterate type="el" backwards="0">
                                    <p:tmAbs val="0"/>
                                  </p:iterate>
                                  <p:childTnLst>
                                    <p:set>
                                      <p:cBhvr>
                                        <p:cTn id="44" fill="hold"/>
                                        <p:tgtEl>
                                          <p:spTgt spid="191"/>
                                        </p:tgtEl>
                                        <p:attrNameLst>
                                          <p:attrName>style.visibility</p:attrName>
                                        </p:attrNameLst>
                                      </p:cBhvr>
                                      <p:to>
                                        <p:strVal val="visible"/>
                                      </p:to>
                                    </p:set>
                                    <p:animEffect filter="wipe(right)" transition="in">
                                      <p:cBhvr>
                                        <p:cTn id="45" dur="1500"/>
                                        <p:tgtEl>
                                          <p:spTgt spid="191"/>
                                        </p:tgtEl>
                                      </p:cBhvr>
                                    </p:animEffect>
                                  </p:childTnLst>
                                </p:cTn>
                              </p:par>
                            </p:childTnLst>
                          </p:cTn>
                        </p:par>
                        <p:par>
                          <p:cTn id="46" fill="hold">
                            <p:stCondLst>
                              <p:cond delay="7000"/>
                            </p:stCondLst>
                            <p:childTnLst>
                              <p:par>
                                <p:cTn id="47" presetClass="entr" nodeType="afterEffect" presetSubtype="2" presetID="22" grpId="11" fill="hold">
                                  <p:stCondLst>
                                    <p:cond delay="0"/>
                                  </p:stCondLst>
                                  <p:iterate type="el" backwards="0">
                                    <p:tmAbs val="0"/>
                                  </p:iterate>
                                  <p:childTnLst>
                                    <p:set>
                                      <p:cBhvr>
                                        <p:cTn id="48" fill="hold"/>
                                        <p:tgtEl>
                                          <p:spTgt spid="192"/>
                                        </p:tgtEl>
                                        <p:attrNameLst>
                                          <p:attrName>style.visibility</p:attrName>
                                        </p:attrNameLst>
                                      </p:cBhvr>
                                      <p:to>
                                        <p:strVal val="visible"/>
                                      </p:to>
                                    </p:set>
                                    <p:animEffect filter="wipe(right)" transition="in">
                                      <p:cBhvr>
                                        <p:cTn id="49" dur="1500"/>
                                        <p:tgtEl>
                                          <p:spTgt spid="192"/>
                                        </p:tgtEl>
                                      </p:cBhvr>
                                    </p:animEffect>
                                  </p:childTnLst>
                                </p:cTn>
                              </p:par>
                            </p:childTnLst>
                          </p:cTn>
                        </p:par>
                      </p:childTnLst>
                    </p:cTn>
                  </p:par>
                  <p:par>
                    <p:cTn id="50" fill="hold">
                      <p:stCondLst>
                        <p:cond delay="indefinite"/>
                      </p:stCondLst>
                      <p:childTnLst>
                        <p:par>
                          <p:cTn id="51" fill="hold">
                            <p:stCondLst>
                              <p:cond delay="0"/>
                            </p:stCondLst>
                            <p:childTnLst>
                              <p:par>
                                <p:cTn id="52" presetClass="entr" nodeType="clickEffect" presetSubtype="0" presetID="1" grpId="12" fill="hold">
                                  <p:stCondLst>
                                    <p:cond delay="0"/>
                                  </p:stCondLst>
                                  <p:iterate type="el" backwards="0">
                                    <p:tmAbs val="0"/>
                                  </p:iterate>
                                  <p:childTnLst>
                                    <p:set>
                                      <p:cBhvr>
                                        <p:cTn id="53" fill="hold"/>
                                        <p:tgtEl>
                                          <p:spTgt spid="194"/>
                                        </p:tgtEl>
                                        <p:attrNameLst>
                                          <p:attrName>style.visibility</p:attrName>
                                        </p:attrNameLst>
                                      </p:cBhvr>
                                      <p:to>
                                        <p:strVal val="visible"/>
                                      </p:to>
                                    </p:set>
                                  </p:childTnLst>
                                </p:cTn>
                              </p:par>
                            </p:childTnLst>
                          </p:cTn>
                        </p:par>
                        <p:par>
                          <p:cTn id="54" fill="hold">
                            <p:stCondLst>
                              <p:cond delay="0"/>
                            </p:stCondLst>
                            <p:childTnLst>
                              <p:par>
                                <p:cTn id="55" presetClass="entr" nodeType="afterEffect" presetSubtype="0" presetID="1" grpId="13" fill="hold">
                                  <p:stCondLst>
                                    <p:cond delay="0"/>
                                  </p:stCondLst>
                                  <p:iterate type="el" backwards="0">
                                    <p:tmAbs val="0"/>
                                  </p:iterate>
                                  <p:childTnLst>
                                    <p:set>
                                      <p:cBhvr>
                                        <p:cTn id="56" fill="hold"/>
                                        <p:tgtEl>
                                          <p:spTgt spid="195"/>
                                        </p:tgtEl>
                                        <p:attrNameLst>
                                          <p:attrName>style.visibility</p:attrName>
                                        </p:attrNameLst>
                                      </p:cBhvr>
                                      <p:to>
                                        <p:strVal val="visible"/>
                                      </p:to>
                                    </p:set>
                                  </p:childTnLst>
                                </p:cTn>
                              </p:par>
                            </p:childTnLst>
                          </p:cTn>
                        </p:par>
                        <p:par>
                          <p:cTn id="57" fill="hold">
                            <p:stCondLst>
                              <p:cond delay="0"/>
                            </p:stCondLst>
                            <p:childTnLst>
                              <p:par>
                                <p:cTn id="58" presetClass="entr" nodeType="afterEffect" presetSubtype="0" presetID="1" grpId="14" fill="hold">
                                  <p:stCondLst>
                                    <p:cond delay="0"/>
                                  </p:stCondLst>
                                  <p:iterate type="el" backwards="0">
                                    <p:tmAbs val="0"/>
                                  </p:iterate>
                                  <p:childTnLst>
                                    <p:set>
                                      <p:cBhvr>
                                        <p:cTn id="59" fill="hold"/>
                                        <p:tgtEl>
                                          <p:spTgt spid="196"/>
                                        </p:tgtEl>
                                        <p:attrNameLst>
                                          <p:attrName>style.visibility</p:attrName>
                                        </p:attrNameLst>
                                      </p:cBhvr>
                                      <p:to>
                                        <p:strVal val="visible"/>
                                      </p:to>
                                    </p:set>
                                  </p:childTnLst>
                                </p:cTn>
                              </p:par>
                            </p:childTnLst>
                          </p:cTn>
                        </p:par>
                        <p:par>
                          <p:cTn id="60" fill="hold">
                            <p:stCondLst>
                              <p:cond delay="0"/>
                            </p:stCondLst>
                            <p:childTnLst>
                              <p:par>
                                <p:cTn id="61" presetClass="entr" nodeType="afterEffect" presetSubtype="0" presetID="1" grpId="15" fill="hold">
                                  <p:stCondLst>
                                    <p:cond delay="0"/>
                                  </p:stCondLst>
                                  <p:iterate type="el" backwards="0">
                                    <p:tmAbs val="0"/>
                                  </p:iterate>
                                  <p:childTnLst>
                                    <p:set>
                                      <p:cBhvr>
                                        <p:cTn id="62" fill="hold"/>
                                        <p:tgtEl>
                                          <p:spTgt spid="197"/>
                                        </p:tgtEl>
                                        <p:attrNameLst>
                                          <p:attrName>style.visibility</p:attrName>
                                        </p:attrNameLst>
                                      </p:cBhvr>
                                      <p:to>
                                        <p:strVal val="visible"/>
                                      </p:to>
                                    </p:set>
                                  </p:childTnLst>
                                </p:cTn>
                              </p:par>
                            </p:childTnLst>
                          </p:cTn>
                        </p:par>
                        <p:par>
                          <p:cTn id="63" fill="hold">
                            <p:stCondLst>
                              <p:cond delay="0"/>
                            </p:stCondLst>
                            <p:childTnLst>
                              <p:par>
                                <p:cTn id="64" presetClass="entr" nodeType="afterEffect" presetSubtype="0" presetID="1" grpId="16" fill="hold">
                                  <p:stCondLst>
                                    <p:cond delay="0"/>
                                  </p:stCondLst>
                                  <p:iterate type="el" backwards="0">
                                    <p:tmAbs val="0"/>
                                  </p:iterate>
                                  <p:childTnLst>
                                    <p:set>
                                      <p:cBhvr>
                                        <p:cTn id="65" fill="hold"/>
                                        <p:tgtEl>
                                          <p:spTgt spid="198"/>
                                        </p:tgtEl>
                                        <p:attrNameLst>
                                          <p:attrName>style.visibility</p:attrName>
                                        </p:attrNameLst>
                                      </p:cBhvr>
                                      <p:to>
                                        <p:strVal val="visible"/>
                                      </p:to>
                                    </p:set>
                                  </p:childTnLst>
                                </p:cTn>
                              </p:par>
                            </p:childTnLst>
                          </p:cTn>
                        </p:par>
                        <p:par>
                          <p:cTn id="66" fill="hold">
                            <p:stCondLst>
                              <p:cond delay="0"/>
                            </p:stCondLst>
                            <p:childTnLst>
                              <p:par>
                                <p:cTn id="67" presetClass="entr" nodeType="afterEffect" presetID="10" grpId="17" fill="hold">
                                  <p:stCondLst>
                                    <p:cond delay="0"/>
                                  </p:stCondLst>
                                  <p:iterate type="el" backwards="0">
                                    <p:tmAbs val="0"/>
                                  </p:iterate>
                                  <p:childTnLst>
                                    <p:set>
                                      <p:cBhvr>
                                        <p:cTn id="68" fill="hold"/>
                                        <p:tgtEl>
                                          <p:spTgt spid="193"/>
                                        </p:tgtEl>
                                        <p:attrNameLst>
                                          <p:attrName>style.visibility</p:attrName>
                                        </p:attrNameLst>
                                      </p:cBhvr>
                                      <p:to>
                                        <p:strVal val="visible"/>
                                      </p:to>
                                    </p:set>
                                    <p:animEffect filter="fade" transition="in">
                                      <p:cBhvr>
                                        <p:cTn id="69" dur="1500"/>
                                        <p:tgtEl>
                                          <p:spTgt spid="193"/>
                                        </p:tgtEl>
                                      </p:cBhvr>
                                    </p:animEffect>
                                  </p:childTnLst>
                                </p:cTn>
                              </p:par>
                            </p:childTnLst>
                          </p:cTn>
                        </p:par>
                      </p:childTnLst>
                    </p:cTn>
                  </p:par>
                  <p:par>
                    <p:cTn id="70" fill="hold">
                      <p:stCondLst>
                        <p:cond delay="indefinite"/>
                      </p:stCondLst>
                      <p:childTnLst>
                        <p:par>
                          <p:cTn id="71" fill="hold">
                            <p:stCondLst>
                              <p:cond delay="0"/>
                            </p:stCondLst>
                            <p:childTnLst>
                              <p:par>
                                <p:cTn id="72" presetClass="exit" nodeType="clickEffect" presetID="9" grpId="18" fill="hold">
                                  <p:stCondLst>
                                    <p:cond delay="0"/>
                                  </p:stCondLst>
                                  <p:iterate type="el" backwards="0">
                                    <p:tmAbs val="0"/>
                                  </p:iterate>
                                  <p:childTnLst>
                                    <p:animEffect filter="dissolve" transition="out">
                                      <p:cBhvr>
                                        <p:cTn id="73" dur="1000" fill="hold"/>
                                        <p:tgtEl>
                                          <p:spTgt spid="193"/>
                                        </p:tgtEl>
                                      </p:cBhvr>
                                    </p:animEffect>
                                    <p:set>
                                      <p:cBhvr>
                                        <p:cTn id="74" fill="hold">
                                          <p:stCondLst>
                                            <p:cond delay="999"/>
                                          </p:stCondLst>
                                        </p:cTn>
                                        <p:tgtEl>
                                          <p:spTgt spid="193"/>
                                        </p:tgtEl>
                                        <p:attrNameLst>
                                          <p:attrName>style.visibility</p:attrName>
                                        </p:attrNameLst>
                                      </p:cBhvr>
                                      <p:to>
                                        <p:strVal val="hidden"/>
                                      </p:to>
                                    </p:set>
                                  </p:childTnLst>
                                </p:cTn>
                              </p:par>
                            </p:childTnLst>
                          </p:cTn>
                        </p:par>
                        <p:par>
                          <p:cTn id="75" fill="hold">
                            <p:stCondLst>
                              <p:cond delay="1000"/>
                            </p:stCondLst>
                            <p:childTnLst>
                              <p:par>
                                <p:cTn id="76" presetClass="exit" nodeType="afterEffect" presetID="9" grpId="19" fill="hold">
                                  <p:stCondLst>
                                    <p:cond delay="0"/>
                                  </p:stCondLst>
                                  <p:iterate type="el" backwards="0">
                                    <p:tmAbs val="0"/>
                                  </p:iterate>
                                  <p:childTnLst>
                                    <p:animEffect filter="dissolve" transition="out">
                                      <p:cBhvr>
                                        <p:cTn id="77" dur="1000" fill="hold"/>
                                        <p:tgtEl>
                                          <p:spTgt spid="194"/>
                                        </p:tgtEl>
                                      </p:cBhvr>
                                    </p:animEffect>
                                    <p:set>
                                      <p:cBhvr>
                                        <p:cTn id="78" fill="hold">
                                          <p:stCondLst>
                                            <p:cond delay="999"/>
                                          </p:stCondLst>
                                        </p:cTn>
                                        <p:tgtEl>
                                          <p:spTgt spid="194"/>
                                        </p:tgtEl>
                                        <p:attrNameLst>
                                          <p:attrName>style.visibility</p:attrName>
                                        </p:attrNameLst>
                                      </p:cBhvr>
                                      <p:to>
                                        <p:strVal val="hidden"/>
                                      </p:to>
                                    </p:set>
                                  </p:childTnLst>
                                </p:cTn>
                              </p:par>
                            </p:childTnLst>
                          </p:cTn>
                        </p:par>
                        <p:par>
                          <p:cTn id="79" fill="hold">
                            <p:stCondLst>
                              <p:cond delay="2000"/>
                            </p:stCondLst>
                            <p:childTnLst>
                              <p:par>
                                <p:cTn id="80" presetClass="exit" nodeType="afterEffect" presetID="9" grpId="20" fill="hold">
                                  <p:stCondLst>
                                    <p:cond delay="0"/>
                                  </p:stCondLst>
                                  <p:iterate type="el" backwards="0">
                                    <p:tmAbs val="0"/>
                                  </p:iterate>
                                  <p:childTnLst>
                                    <p:animEffect filter="dissolve" transition="out">
                                      <p:cBhvr>
                                        <p:cTn id="81" dur="1000" fill="hold"/>
                                        <p:tgtEl>
                                          <p:spTgt spid="195"/>
                                        </p:tgtEl>
                                      </p:cBhvr>
                                    </p:animEffect>
                                    <p:set>
                                      <p:cBhvr>
                                        <p:cTn id="82" fill="hold">
                                          <p:stCondLst>
                                            <p:cond delay="999"/>
                                          </p:stCondLst>
                                        </p:cTn>
                                        <p:tgtEl>
                                          <p:spTgt spid="195"/>
                                        </p:tgtEl>
                                        <p:attrNameLst>
                                          <p:attrName>style.visibility</p:attrName>
                                        </p:attrNameLst>
                                      </p:cBhvr>
                                      <p:to>
                                        <p:strVal val="hidden"/>
                                      </p:to>
                                    </p:set>
                                  </p:childTnLst>
                                </p:cTn>
                              </p:par>
                            </p:childTnLst>
                          </p:cTn>
                        </p:par>
                        <p:par>
                          <p:cTn id="83" fill="hold">
                            <p:stCondLst>
                              <p:cond delay="3000"/>
                            </p:stCondLst>
                            <p:childTnLst>
                              <p:par>
                                <p:cTn id="84" presetClass="exit" nodeType="afterEffect" presetID="9" grpId="21" fill="hold">
                                  <p:stCondLst>
                                    <p:cond delay="0"/>
                                  </p:stCondLst>
                                  <p:iterate type="el" backwards="0">
                                    <p:tmAbs val="0"/>
                                  </p:iterate>
                                  <p:childTnLst>
                                    <p:animEffect filter="dissolve" transition="out">
                                      <p:cBhvr>
                                        <p:cTn id="85" dur="1000" fill="hold"/>
                                        <p:tgtEl>
                                          <p:spTgt spid="196"/>
                                        </p:tgtEl>
                                      </p:cBhvr>
                                    </p:animEffect>
                                    <p:set>
                                      <p:cBhvr>
                                        <p:cTn id="86" fill="hold">
                                          <p:stCondLst>
                                            <p:cond delay="999"/>
                                          </p:stCondLst>
                                        </p:cTn>
                                        <p:tgtEl>
                                          <p:spTgt spid="196"/>
                                        </p:tgtEl>
                                        <p:attrNameLst>
                                          <p:attrName>style.visibility</p:attrName>
                                        </p:attrNameLst>
                                      </p:cBhvr>
                                      <p:to>
                                        <p:strVal val="hidden"/>
                                      </p:to>
                                    </p:set>
                                  </p:childTnLst>
                                </p:cTn>
                              </p:par>
                            </p:childTnLst>
                          </p:cTn>
                        </p:par>
                        <p:par>
                          <p:cTn id="87" fill="hold">
                            <p:stCondLst>
                              <p:cond delay="4000"/>
                            </p:stCondLst>
                            <p:childTnLst>
                              <p:par>
                                <p:cTn id="88" presetClass="exit" nodeType="afterEffect" presetID="9" grpId="22" fill="hold">
                                  <p:stCondLst>
                                    <p:cond delay="0"/>
                                  </p:stCondLst>
                                  <p:iterate type="el" backwards="0">
                                    <p:tmAbs val="0"/>
                                  </p:iterate>
                                  <p:childTnLst>
                                    <p:animEffect filter="dissolve" transition="out">
                                      <p:cBhvr>
                                        <p:cTn id="89" dur="1000" fill="hold"/>
                                        <p:tgtEl>
                                          <p:spTgt spid="197"/>
                                        </p:tgtEl>
                                      </p:cBhvr>
                                    </p:animEffect>
                                    <p:set>
                                      <p:cBhvr>
                                        <p:cTn id="90" fill="hold">
                                          <p:stCondLst>
                                            <p:cond delay="999"/>
                                          </p:stCondLst>
                                        </p:cTn>
                                        <p:tgtEl>
                                          <p:spTgt spid="197"/>
                                        </p:tgtEl>
                                        <p:attrNameLst>
                                          <p:attrName>style.visibility</p:attrName>
                                        </p:attrNameLst>
                                      </p:cBhvr>
                                      <p:to>
                                        <p:strVal val="hidden"/>
                                      </p:to>
                                    </p:set>
                                  </p:childTnLst>
                                </p:cTn>
                              </p:par>
                            </p:childTnLst>
                          </p:cTn>
                        </p:par>
                        <p:par>
                          <p:cTn id="91" fill="hold">
                            <p:stCondLst>
                              <p:cond delay="5000"/>
                            </p:stCondLst>
                            <p:childTnLst>
                              <p:par>
                                <p:cTn id="92" presetClass="exit" nodeType="afterEffect" presetID="9" grpId="23" fill="hold">
                                  <p:stCondLst>
                                    <p:cond delay="0"/>
                                  </p:stCondLst>
                                  <p:iterate type="el" backwards="0">
                                    <p:tmAbs val="0"/>
                                  </p:iterate>
                                  <p:childTnLst>
                                    <p:animEffect filter="dissolve" transition="out">
                                      <p:cBhvr>
                                        <p:cTn id="93" dur="1000" fill="hold"/>
                                        <p:tgtEl>
                                          <p:spTgt spid="198"/>
                                        </p:tgtEl>
                                      </p:cBhvr>
                                    </p:animEffect>
                                    <p:set>
                                      <p:cBhvr>
                                        <p:cTn id="94" fill="hold">
                                          <p:stCondLst>
                                            <p:cond delay="999"/>
                                          </p:stCondLst>
                                        </p:cTn>
                                        <p:tgtEl>
                                          <p:spTgt spid="198"/>
                                        </p:tgtEl>
                                        <p:attrNameLst>
                                          <p:attrName>style.visibility</p:attrName>
                                        </p:attrNameLst>
                                      </p:cBhvr>
                                      <p:to>
                                        <p:strVal val="hidden"/>
                                      </p:to>
                                    </p:set>
                                  </p:childTnLst>
                                </p:cTn>
                              </p:par>
                            </p:childTnLst>
                          </p:cTn>
                        </p:par>
                        <p:par>
                          <p:cTn id="95" fill="hold">
                            <p:stCondLst>
                              <p:cond delay="6000"/>
                            </p:stCondLst>
                            <p:childTnLst>
                              <p:par>
                                <p:cTn id="96" presetClass="entr" nodeType="afterEffect" presetID="9" grpId="24" fill="hold">
                                  <p:stCondLst>
                                    <p:cond delay="0"/>
                                  </p:stCondLst>
                                  <p:iterate type="el" backwards="0">
                                    <p:tmAbs val="0"/>
                                  </p:iterate>
                                  <p:childTnLst>
                                    <p:set>
                                      <p:cBhvr>
                                        <p:cTn id="97" fill="hold"/>
                                        <p:tgtEl>
                                          <p:spTgt spid="199"/>
                                        </p:tgtEl>
                                        <p:attrNameLst>
                                          <p:attrName>style.visibility</p:attrName>
                                        </p:attrNameLst>
                                      </p:cBhvr>
                                      <p:to>
                                        <p:strVal val="visible"/>
                                      </p:to>
                                    </p:set>
                                    <p:animEffect filter="dissolve" transition="in">
                                      <p:cBhvr>
                                        <p:cTn id="98" dur="1500"/>
                                        <p:tgtEl>
                                          <p:spTgt spid="1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7" grpId="22"/>
      <p:bldP build="whole" bldLvl="1" animBg="1" rev="0" advAuto="0" spid="195" grpId="13"/>
      <p:bldP build="whole" bldLvl="1" animBg="1" rev="0" advAuto="0" spid="188" grpId="6"/>
      <p:bldP build="whole" bldLvl="1" animBg="1" rev="0" advAuto="0" spid="194" grpId="12"/>
      <p:bldP build="whole" bldLvl="1" animBg="1" rev="0" advAuto="0" spid="195" grpId="20"/>
      <p:bldP build="whole" bldLvl="1" animBg="1" rev="0" advAuto="0" spid="184" grpId="3"/>
      <p:bldP build="whole" bldLvl="1" animBg="1" rev="0" advAuto="0" spid="185" grpId="4"/>
      <p:bldP build="whole" bldLvl="1" animBg="1" rev="0" advAuto="0" spid="194" grpId="19"/>
      <p:bldP build="whole" bldLvl="1" animBg="1" rev="0" advAuto="0" spid="186" grpId="5"/>
      <p:bldP build="whole" bldLvl="1" animBg="1" rev="0" advAuto="0" spid="193" grpId="17"/>
      <p:bldP build="whole" bldLvl="1" animBg="1" rev="0" advAuto="0" spid="187" grpId="7"/>
      <p:bldP build="whole" bldLvl="1" animBg="1" rev="0" advAuto="0" spid="193" grpId="18"/>
      <p:bldP build="whole" bldLvl="1" animBg="1" rev="0" advAuto="0" spid="198" grpId="16"/>
      <p:bldP build="whole" bldLvl="1" animBg="1" rev="0" advAuto="0" spid="182" grpId="1"/>
      <p:bldP build="whole" bldLvl="1" animBg="1" rev="0" advAuto="0" spid="190" grpId="9"/>
      <p:bldP build="whole" bldLvl="1" animBg="1" rev="0" advAuto="0" spid="197" grpId="15"/>
      <p:bldP build="whole" bldLvl="1" animBg="1" rev="0" advAuto="0" spid="183" grpId="2"/>
      <p:bldP build="whole" bldLvl="1" animBg="1" rev="0" advAuto="0" spid="196" grpId="14"/>
      <p:bldP build="whole" bldLvl="1" animBg="1" rev="0" advAuto="0" spid="198" grpId="23"/>
      <p:bldP build="whole" bldLvl="1" animBg="1" rev="0" advAuto="0" spid="199" grpId="24"/>
      <p:bldP build="whole" bldLvl="1" animBg="1" rev="0" advAuto="0" spid="191" grpId="10"/>
      <p:bldP build="whole" bldLvl="1" animBg="1" rev="0" advAuto="0" spid="189" grpId="8"/>
      <p:bldP build="whole" bldLvl="1" animBg="1" rev="0" advAuto="0" spid="192" grpId="11"/>
      <p:bldP build="whole" bldLvl="1" animBg="1" rev="0" advAuto="0" spid="196" grpId="21"/>
    </p:bldLst>
  </p:timing>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1" name="Shape 201"/>
          <p:cNvSpPr/>
          <p:nvPr>
            <p:ph type="sldNum" sz="quarter" idx="2"/>
          </p:nvPr>
        </p:nvSpPr>
        <p:spPr>
          <a:xfrm>
            <a:off x="12323368" y="9169400"/>
            <a:ext cx="283770" cy="462282"/>
          </a:xfrm>
          <a:prstGeom prst="rect">
            <a:avLst/>
          </a:prstGeom>
          <a:extLst>
            <a:ext uri="{C572A759-6A51-4108-AA02-DFA0A04FC94B}">
              <ma14:wrappingTextBoxFlag xmlns:ma14="http://schemas.microsoft.com/office/mac/drawingml/2011/main" val="1"/>
            </a:ext>
          </a:extLst>
        </p:spPr>
        <p:txBody>
          <a:bodyPr/>
          <a:lstStyle>
            <a:lvl1pPr>
              <a:defRPr b="0" sz="2400">
                <a:solidFill>
                  <a:srgbClr val="363929"/>
                </a:solidFill>
              </a:defRPr>
            </a:lvl1pPr>
          </a:lstStyle>
          <a:p>
            <a:pPr/>
            <a:fld id="{86CB4B4D-7CA3-9044-876B-883B54F8677D}" type="slidenum"/>
          </a:p>
        </p:txBody>
      </p:sp>
      <p:sp>
        <p:nvSpPr>
          <p:cNvPr id="202" name="Shape 202"/>
          <p:cNvSpPr/>
          <p:nvPr/>
        </p:nvSpPr>
        <p:spPr>
          <a:xfrm>
            <a:off x="642452" y="126999"/>
            <a:ext cx="8743816" cy="76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700">
                <a:solidFill>
                  <a:srgbClr val="941100"/>
                </a:solidFill>
                <a:effectLst>
                  <a:outerShdw sx="100000" sy="100000" kx="0" ky="0" algn="b" rotWithShape="0" blurRad="12700" dist="25400" dir="2400000">
                    <a:srgbClr val="000000"/>
                  </a:outerShdw>
                </a:effectLst>
                <a:latin typeface="Arial Black"/>
                <a:ea typeface="Arial Black"/>
                <a:cs typeface="Arial Black"/>
                <a:sym typeface="Arial Black"/>
              </a:defRPr>
            </a:lvl1pPr>
          </a:lstStyle>
          <a:p>
            <a:pPr/>
            <a:r>
              <a:t>Other Summaries of Calvinism…</a:t>
            </a:r>
          </a:p>
        </p:txBody>
      </p:sp>
      <p:sp>
        <p:nvSpPr>
          <p:cNvPr id="203" name="Shape 203"/>
          <p:cNvSpPr/>
          <p:nvPr/>
        </p:nvSpPr>
        <p:spPr>
          <a:xfrm>
            <a:off x="1333500" y="2730500"/>
            <a:ext cx="5810275" cy="982613"/>
          </a:xfrm>
          <a:prstGeom prst="roundRect">
            <a:avLst>
              <a:gd name="adj" fmla="val 19387"/>
            </a:avLst>
          </a:prstGeom>
          <a:solidFill>
            <a:srgbClr val="D6D6D6"/>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lgn="l">
              <a:defRPr sz="3400">
                <a:solidFill>
                  <a:srgbClr val="000000"/>
                </a:solidFill>
                <a:effectLst>
                  <a:outerShdw sx="100000" sy="100000" kx="0" ky="0" algn="b" rotWithShape="0" blurRad="25400" dist="12700" dir="5400000">
                    <a:srgbClr val="000000">
                      <a:alpha val="50000"/>
                    </a:srgbClr>
                  </a:outerShdw>
                </a:effectLst>
                <a:latin typeface="Arial Rounded MT Bold"/>
                <a:ea typeface="Arial Rounded MT Bold"/>
                <a:cs typeface="Arial Rounded MT Bold"/>
                <a:sym typeface="Arial Rounded MT Bold"/>
              </a:defRPr>
            </a:pPr>
            <a:r>
              <a:rPr>
                <a:solidFill>
                  <a:srgbClr val="FF2600"/>
                </a:solidFill>
              </a:rPr>
              <a:t>P</a:t>
            </a:r>
            <a:r>
              <a:t>articular predestination</a:t>
            </a:r>
          </a:p>
        </p:txBody>
      </p:sp>
      <p:sp>
        <p:nvSpPr>
          <p:cNvPr id="204" name="Shape 204"/>
          <p:cNvSpPr/>
          <p:nvPr/>
        </p:nvSpPr>
        <p:spPr>
          <a:xfrm>
            <a:off x="1333500" y="4025900"/>
            <a:ext cx="4973315" cy="969913"/>
          </a:xfrm>
          <a:prstGeom prst="roundRect">
            <a:avLst>
              <a:gd name="adj" fmla="val 19641"/>
            </a:avLst>
          </a:prstGeom>
          <a:solidFill>
            <a:srgbClr val="D6D6D6"/>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lgn="l">
              <a:defRPr sz="3400">
                <a:solidFill>
                  <a:srgbClr val="000000"/>
                </a:solidFill>
                <a:effectLst>
                  <a:outerShdw sx="100000" sy="100000" kx="0" ky="0" algn="b" rotWithShape="0" blurRad="25400" dist="12700" dir="5400000">
                    <a:srgbClr val="000000">
                      <a:alpha val="50000"/>
                    </a:srgbClr>
                  </a:outerShdw>
                </a:effectLst>
                <a:latin typeface="Arial Rounded MT Bold"/>
                <a:ea typeface="Arial Rounded MT Bold"/>
                <a:cs typeface="Arial Rounded MT Bold"/>
                <a:sym typeface="Arial Rounded MT Bold"/>
              </a:defRPr>
            </a:pPr>
            <a:r>
              <a:rPr>
                <a:solidFill>
                  <a:srgbClr val="FF2600"/>
                </a:solidFill>
              </a:rPr>
              <a:t>L</a:t>
            </a:r>
            <a:r>
              <a:t>imited atonement</a:t>
            </a:r>
          </a:p>
        </p:txBody>
      </p:sp>
      <p:sp>
        <p:nvSpPr>
          <p:cNvPr id="205" name="Shape 205"/>
          <p:cNvSpPr/>
          <p:nvPr/>
        </p:nvSpPr>
        <p:spPr>
          <a:xfrm>
            <a:off x="1333500" y="5334000"/>
            <a:ext cx="4973315" cy="969913"/>
          </a:xfrm>
          <a:prstGeom prst="roundRect">
            <a:avLst>
              <a:gd name="adj" fmla="val 19641"/>
            </a:avLst>
          </a:prstGeom>
          <a:solidFill>
            <a:srgbClr val="D6D6D6"/>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lgn="l">
              <a:defRPr sz="3400">
                <a:solidFill>
                  <a:srgbClr val="000000"/>
                </a:solidFill>
                <a:effectLst>
                  <a:outerShdw sx="100000" sy="100000" kx="0" ky="0" algn="b" rotWithShape="0" blurRad="25400" dist="12700" dir="5400000">
                    <a:srgbClr val="000000">
                      <a:alpha val="50000"/>
                    </a:srgbClr>
                  </a:outerShdw>
                </a:effectLst>
                <a:latin typeface="Arial Rounded MT Bold"/>
                <a:ea typeface="Arial Rounded MT Bold"/>
                <a:cs typeface="Arial Rounded MT Bold"/>
                <a:sym typeface="Arial Rounded MT Bold"/>
              </a:defRPr>
            </a:pPr>
            <a:r>
              <a:rPr>
                <a:solidFill>
                  <a:srgbClr val="FF2600"/>
                </a:solidFill>
              </a:rPr>
              <a:t>N</a:t>
            </a:r>
            <a:r>
              <a:t>atural Inability</a:t>
            </a:r>
          </a:p>
        </p:txBody>
      </p:sp>
      <p:sp>
        <p:nvSpPr>
          <p:cNvPr id="206" name="Shape 206"/>
          <p:cNvSpPr/>
          <p:nvPr/>
        </p:nvSpPr>
        <p:spPr>
          <a:xfrm>
            <a:off x="1333500" y="6629400"/>
            <a:ext cx="4973315" cy="969913"/>
          </a:xfrm>
          <a:prstGeom prst="roundRect">
            <a:avLst>
              <a:gd name="adj" fmla="val 19641"/>
            </a:avLst>
          </a:prstGeom>
          <a:solidFill>
            <a:srgbClr val="D6D6D6"/>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lgn="l">
              <a:defRPr sz="3400">
                <a:solidFill>
                  <a:srgbClr val="000000"/>
                </a:solidFill>
                <a:effectLst>
                  <a:outerShdw sx="100000" sy="100000" kx="0" ky="0" algn="b" rotWithShape="0" blurRad="25400" dist="12700" dir="5400000">
                    <a:srgbClr val="000000">
                      <a:alpha val="50000"/>
                    </a:srgbClr>
                  </a:outerShdw>
                </a:effectLst>
                <a:latin typeface="Arial Rounded MT Bold"/>
                <a:ea typeface="Arial Rounded MT Bold"/>
                <a:cs typeface="Arial Rounded MT Bold"/>
                <a:sym typeface="Arial Rounded MT Bold"/>
              </a:defRPr>
            </a:pPr>
            <a:r>
              <a:rPr>
                <a:solidFill>
                  <a:srgbClr val="FF2600"/>
                </a:solidFill>
              </a:rPr>
              <a:t>I</a:t>
            </a:r>
            <a:r>
              <a:t>rresistible grace</a:t>
            </a:r>
          </a:p>
        </p:txBody>
      </p:sp>
      <p:sp>
        <p:nvSpPr>
          <p:cNvPr id="207" name="Shape 207"/>
          <p:cNvSpPr/>
          <p:nvPr/>
        </p:nvSpPr>
        <p:spPr>
          <a:xfrm>
            <a:off x="1333500" y="7924800"/>
            <a:ext cx="5402188" cy="969913"/>
          </a:xfrm>
          <a:prstGeom prst="roundRect">
            <a:avLst>
              <a:gd name="adj" fmla="val 19641"/>
            </a:avLst>
          </a:prstGeom>
          <a:solidFill>
            <a:srgbClr val="D6D6D6"/>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lgn="l">
              <a:defRPr sz="3400">
                <a:solidFill>
                  <a:srgbClr val="000000"/>
                </a:solidFill>
                <a:effectLst>
                  <a:outerShdw sx="100000" sy="100000" kx="0" ky="0" algn="b" rotWithShape="0" blurRad="25400" dist="12700" dir="5400000">
                    <a:srgbClr val="000000">
                      <a:alpha val="50000"/>
                    </a:srgbClr>
                  </a:outerShdw>
                </a:effectLst>
                <a:latin typeface="Arial Rounded MT Bold"/>
                <a:ea typeface="Arial Rounded MT Bold"/>
                <a:cs typeface="Arial Rounded MT Bold"/>
                <a:sym typeface="Arial Rounded MT Bold"/>
              </a:defRPr>
            </a:pPr>
            <a:r>
              <a:rPr>
                <a:solidFill>
                  <a:srgbClr val="FF2600"/>
                </a:solidFill>
              </a:rPr>
              <a:t>P</a:t>
            </a:r>
            <a:r>
              <a:t>erseverance of saints</a:t>
            </a:r>
          </a:p>
        </p:txBody>
      </p:sp>
      <p:sp>
        <p:nvSpPr>
          <p:cNvPr id="208" name="Shape 208"/>
          <p:cNvSpPr/>
          <p:nvPr/>
        </p:nvSpPr>
        <p:spPr>
          <a:xfrm>
            <a:off x="7493000" y="2743200"/>
            <a:ext cx="5081935" cy="969913"/>
          </a:xfrm>
          <a:prstGeom prst="roundRect">
            <a:avLst>
              <a:gd name="adj" fmla="val 19641"/>
            </a:avLst>
          </a:prstGeom>
          <a:solidFill>
            <a:srgbClr val="C0C0C0"/>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lgn="l">
              <a:defRPr sz="3200">
                <a:solidFill>
                  <a:srgbClr val="000000"/>
                </a:solidFill>
                <a:effectLst>
                  <a:outerShdw sx="100000" sy="100000" kx="0" ky="0" algn="b" rotWithShape="0" blurRad="25400" dist="12700" dir="5400000">
                    <a:srgbClr val="000000">
                      <a:alpha val="50000"/>
                    </a:srgbClr>
                  </a:outerShdw>
                </a:effectLst>
                <a:latin typeface="Arial Rounded MT Bold"/>
                <a:ea typeface="Arial Rounded MT Bold"/>
                <a:cs typeface="Arial Rounded MT Bold"/>
                <a:sym typeface="Arial Rounded MT Bold"/>
              </a:defRPr>
            </a:pPr>
            <a:r>
              <a:rPr>
                <a:solidFill>
                  <a:srgbClr val="FF2600"/>
                </a:solidFill>
              </a:rPr>
              <a:t>R</a:t>
            </a:r>
            <a:r>
              <a:t>adical depravity</a:t>
            </a:r>
          </a:p>
        </p:txBody>
      </p:sp>
      <p:sp>
        <p:nvSpPr>
          <p:cNvPr id="209" name="Shape 209"/>
          <p:cNvSpPr/>
          <p:nvPr/>
        </p:nvSpPr>
        <p:spPr>
          <a:xfrm>
            <a:off x="1442978" y="1519821"/>
            <a:ext cx="3675033" cy="76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700">
                <a:solidFill>
                  <a:srgbClr val="945200"/>
                </a:solidFill>
                <a:effectLst>
                  <a:outerShdw sx="100000" sy="100000" kx="0" ky="0" algn="b" rotWithShape="0" blurRad="12700" dist="25400" dir="2400000">
                    <a:srgbClr val="000000"/>
                  </a:outerShdw>
                </a:effectLst>
                <a:latin typeface="Arial Black"/>
                <a:ea typeface="Arial Black"/>
                <a:cs typeface="Arial Black"/>
                <a:sym typeface="Arial Black"/>
              </a:defRPr>
            </a:lvl1pPr>
          </a:lstStyle>
          <a:p>
            <a:pPr/>
            <a:r>
              <a:t>S. M. Jackson</a:t>
            </a:r>
          </a:p>
        </p:txBody>
      </p:sp>
      <p:sp>
        <p:nvSpPr>
          <p:cNvPr id="210" name="Shape 210"/>
          <p:cNvSpPr/>
          <p:nvPr/>
        </p:nvSpPr>
        <p:spPr>
          <a:xfrm>
            <a:off x="7493000" y="4038600"/>
            <a:ext cx="5081935" cy="969913"/>
          </a:xfrm>
          <a:prstGeom prst="roundRect">
            <a:avLst>
              <a:gd name="adj" fmla="val 19641"/>
            </a:avLst>
          </a:prstGeom>
          <a:solidFill>
            <a:srgbClr val="C0C0C0"/>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lgn="l">
              <a:defRPr sz="3200">
                <a:solidFill>
                  <a:srgbClr val="000000"/>
                </a:solidFill>
                <a:effectLst>
                  <a:outerShdw sx="100000" sy="100000" kx="0" ky="0" algn="b" rotWithShape="0" blurRad="25400" dist="12700" dir="5400000">
                    <a:srgbClr val="000000">
                      <a:alpha val="50000"/>
                    </a:srgbClr>
                  </a:outerShdw>
                </a:effectLst>
                <a:latin typeface="Arial Rounded MT Bold"/>
                <a:ea typeface="Arial Rounded MT Bold"/>
                <a:cs typeface="Arial Rounded MT Bold"/>
                <a:sym typeface="Arial Rounded MT Bold"/>
              </a:defRPr>
            </a:pPr>
            <a:r>
              <a:rPr>
                <a:solidFill>
                  <a:srgbClr val="FF2600"/>
                </a:solidFill>
              </a:rPr>
              <a:t>U</a:t>
            </a:r>
            <a:r>
              <a:t>nconditional election</a:t>
            </a:r>
          </a:p>
        </p:txBody>
      </p:sp>
      <p:sp>
        <p:nvSpPr>
          <p:cNvPr id="211" name="Shape 211"/>
          <p:cNvSpPr/>
          <p:nvPr/>
        </p:nvSpPr>
        <p:spPr>
          <a:xfrm>
            <a:off x="7505700" y="5334000"/>
            <a:ext cx="5081935" cy="969913"/>
          </a:xfrm>
          <a:prstGeom prst="roundRect">
            <a:avLst>
              <a:gd name="adj" fmla="val 19641"/>
            </a:avLst>
          </a:prstGeom>
          <a:solidFill>
            <a:srgbClr val="C0C0C0"/>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lgn="l">
              <a:defRPr sz="3200">
                <a:solidFill>
                  <a:srgbClr val="000000"/>
                </a:solidFill>
                <a:effectLst>
                  <a:outerShdw sx="100000" sy="100000" kx="0" ky="0" algn="b" rotWithShape="0" blurRad="25400" dist="12700" dir="5400000">
                    <a:srgbClr val="000000">
                      <a:alpha val="50000"/>
                    </a:srgbClr>
                  </a:outerShdw>
                </a:effectLst>
                <a:latin typeface="Arial Rounded MT Bold"/>
                <a:ea typeface="Arial Rounded MT Bold"/>
                <a:cs typeface="Arial Rounded MT Bold"/>
                <a:sym typeface="Arial Rounded MT Bold"/>
              </a:defRPr>
            </a:pPr>
            <a:r>
              <a:rPr>
                <a:solidFill>
                  <a:srgbClr val="FF2600"/>
                </a:solidFill>
              </a:rPr>
              <a:t>P</a:t>
            </a:r>
            <a:r>
              <a:t>articular redemption</a:t>
            </a:r>
          </a:p>
        </p:txBody>
      </p:sp>
      <p:sp>
        <p:nvSpPr>
          <p:cNvPr id="212" name="Shape 212"/>
          <p:cNvSpPr/>
          <p:nvPr/>
        </p:nvSpPr>
        <p:spPr>
          <a:xfrm>
            <a:off x="7505700" y="6629400"/>
            <a:ext cx="5081935" cy="969913"/>
          </a:xfrm>
          <a:prstGeom prst="roundRect">
            <a:avLst>
              <a:gd name="adj" fmla="val 19641"/>
            </a:avLst>
          </a:prstGeom>
          <a:solidFill>
            <a:srgbClr val="C0C0C0"/>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lgn="l">
              <a:defRPr sz="3200">
                <a:solidFill>
                  <a:srgbClr val="000000"/>
                </a:solidFill>
                <a:effectLst>
                  <a:outerShdw sx="100000" sy="100000" kx="0" ky="0" algn="b" rotWithShape="0" blurRad="25400" dist="12700" dir="5400000">
                    <a:srgbClr val="000000">
                      <a:alpha val="50000"/>
                    </a:srgbClr>
                  </a:outerShdw>
                </a:effectLst>
                <a:latin typeface="Arial Rounded MT Bold"/>
                <a:ea typeface="Arial Rounded MT Bold"/>
                <a:cs typeface="Arial Rounded MT Bold"/>
                <a:sym typeface="Arial Rounded MT Bold"/>
              </a:defRPr>
            </a:pPr>
            <a:r>
              <a:rPr>
                <a:solidFill>
                  <a:srgbClr val="FF2600"/>
                </a:solidFill>
              </a:rPr>
              <a:t>E</a:t>
            </a:r>
            <a:r>
              <a:t>fficacious grace</a:t>
            </a:r>
          </a:p>
        </p:txBody>
      </p:sp>
      <p:sp>
        <p:nvSpPr>
          <p:cNvPr id="213" name="Shape 213"/>
          <p:cNvSpPr/>
          <p:nvPr/>
        </p:nvSpPr>
        <p:spPr>
          <a:xfrm>
            <a:off x="7505700" y="7924800"/>
            <a:ext cx="5081935" cy="969913"/>
          </a:xfrm>
          <a:prstGeom prst="roundRect">
            <a:avLst>
              <a:gd name="adj" fmla="val 19641"/>
            </a:avLst>
          </a:prstGeom>
          <a:solidFill>
            <a:srgbClr val="C0C0C0"/>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lgn="l">
              <a:defRPr sz="3200">
                <a:solidFill>
                  <a:srgbClr val="000000"/>
                </a:solidFill>
                <a:effectLst>
                  <a:outerShdw sx="100000" sy="100000" kx="0" ky="0" algn="b" rotWithShape="0" blurRad="25400" dist="12700" dir="5400000">
                    <a:srgbClr val="000000">
                      <a:alpha val="50000"/>
                    </a:srgbClr>
                  </a:outerShdw>
                </a:effectLst>
                <a:latin typeface="Arial Rounded MT Bold"/>
                <a:ea typeface="Arial Rounded MT Bold"/>
                <a:cs typeface="Arial Rounded MT Bold"/>
                <a:sym typeface="Arial Rounded MT Bold"/>
              </a:defRPr>
            </a:pPr>
            <a:r>
              <a:rPr>
                <a:solidFill>
                  <a:srgbClr val="FF2600"/>
                </a:solidFill>
              </a:rPr>
              <a:t>P</a:t>
            </a:r>
            <a:r>
              <a:t>ersevering grace</a:t>
            </a:r>
          </a:p>
        </p:txBody>
      </p:sp>
      <p:sp>
        <p:nvSpPr>
          <p:cNvPr id="214" name="Shape 214"/>
          <p:cNvSpPr/>
          <p:nvPr/>
        </p:nvSpPr>
        <p:spPr>
          <a:xfrm>
            <a:off x="7451759" y="1519821"/>
            <a:ext cx="3884514" cy="76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700">
                <a:solidFill>
                  <a:srgbClr val="945200"/>
                </a:solidFill>
                <a:effectLst>
                  <a:outerShdw sx="100000" sy="100000" kx="0" ky="0" algn="b" rotWithShape="0" blurRad="12700" dist="25400" dir="2400000">
                    <a:srgbClr val="000000"/>
                  </a:outerShdw>
                </a:effectLst>
                <a:latin typeface="Arial Black"/>
                <a:ea typeface="Arial Black"/>
                <a:cs typeface="Arial Black"/>
                <a:sym typeface="Arial Black"/>
              </a:defRPr>
            </a:lvl1pPr>
          </a:lstStyle>
          <a:p>
            <a:pPr/>
            <a:r>
              <a:t>Boice &amp; Ryken</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202"/>
                                        </p:tgtEl>
                                        <p:attrNameLst>
                                          <p:attrName>style.visibility</p:attrName>
                                        </p:attrNameLst>
                                      </p:cBhvr>
                                      <p:to>
                                        <p:strVal val="visible"/>
                                      </p:to>
                                    </p:set>
                                    <p:animEffect filter="wipe(left)" transition="in">
                                      <p:cBhvr>
                                        <p:cTn id="7" dur="1000"/>
                                        <p:tgtEl>
                                          <p:spTgt spid="202"/>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10" presetID="19" grpId="2" fill="hold">
                                  <p:stCondLst>
                                    <p:cond delay="0"/>
                                  </p:stCondLst>
                                  <p:iterate type="lt" backwards="0">
                                    <p:tmAbs val="0"/>
                                  </p:iterate>
                                  <p:childTnLst>
                                    <p:set>
                                      <p:cBhvr>
                                        <p:cTn id="11" fill="hold"/>
                                        <p:tgtEl>
                                          <p:spTgt spid="209"/>
                                        </p:tgtEl>
                                        <p:attrNameLst>
                                          <p:attrName>style.visibility</p:attrName>
                                        </p:attrNameLst>
                                      </p:cBhvr>
                                      <p:to>
                                        <p:strVal val="visible"/>
                                      </p:to>
                                    </p:set>
                                    <p:anim calcmode="lin" valueType="num">
                                      <p:cBhvr>
                                        <p:cTn id="12" dur="1000" fill="hold"/>
                                        <p:tgtEl>
                                          <p:spTgt spid="209"/>
                                        </p:tgtEl>
                                        <p:attrNameLst>
                                          <p:attrName>ppt_w</p:attrName>
                                        </p:attrNameLst>
                                      </p:cBhvr>
                                      <p:tavLst>
                                        <p:tav tm="0" fmla="#ppt_w*sin(2.5*pi*$)">
                                          <p:val>
                                            <p:fltVal val="0"/>
                                          </p:val>
                                        </p:tav>
                                        <p:tav tm="100000">
                                          <p:val>
                                            <p:fltVal val="1"/>
                                          </p:val>
                                        </p:tav>
                                      </p:tavLst>
                                    </p:anim>
                                    <p:anim calcmode="lin" valueType="num">
                                      <p:cBhvr>
                                        <p:cTn id="13" dur="1000" fill="hold"/>
                                        <p:tgtEl>
                                          <p:spTgt spid="209"/>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Class="entr" nodeType="afterEffect" presetSubtype="8" presetID="22" grpId="3" fill="hold">
                                  <p:stCondLst>
                                    <p:cond delay="0"/>
                                  </p:stCondLst>
                                  <p:iterate type="el" backwards="0">
                                    <p:tmAbs val="0"/>
                                  </p:iterate>
                                  <p:childTnLst>
                                    <p:set>
                                      <p:cBhvr>
                                        <p:cTn id="16" fill="hold"/>
                                        <p:tgtEl>
                                          <p:spTgt spid="203"/>
                                        </p:tgtEl>
                                        <p:attrNameLst>
                                          <p:attrName>style.visibility</p:attrName>
                                        </p:attrNameLst>
                                      </p:cBhvr>
                                      <p:to>
                                        <p:strVal val="visible"/>
                                      </p:to>
                                    </p:set>
                                    <p:animEffect filter="wipe(left)" transition="in">
                                      <p:cBhvr>
                                        <p:cTn id="17" dur="1500"/>
                                        <p:tgtEl>
                                          <p:spTgt spid="203"/>
                                        </p:tgtEl>
                                      </p:cBhvr>
                                    </p:animEffect>
                                  </p:childTnLst>
                                </p:cTn>
                              </p:par>
                            </p:childTnLst>
                          </p:cTn>
                        </p:par>
                        <p:par>
                          <p:cTn id="18" fill="hold">
                            <p:stCondLst>
                              <p:cond delay="2500"/>
                            </p:stCondLst>
                            <p:childTnLst>
                              <p:par>
                                <p:cTn id="19" presetClass="entr" nodeType="afterEffect" presetSubtype="8" presetID="22" grpId="4" fill="hold">
                                  <p:stCondLst>
                                    <p:cond delay="0"/>
                                  </p:stCondLst>
                                  <p:iterate type="el" backwards="0">
                                    <p:tmAbs val="0"/>
                                  </p:iterate>
                                  <p:childTnLst>
                                    <p:set>
                                      <p:cBhvr>
                                        <p:cTn id="20" fill="hold"/>
                                        <p:tgtEl>
                                          <p:spTgt spid="204"/>
                                        </p:tgtEl>
                                        <p:attrNameLst>
                                          <p:attrName>style.visibility</p:attrName>
                                        </p:attrNameLst>
                                      </p:cBhvr>
                                      <p:to>
                                        <p:strVal val="visible"/>
                                      </p:to>
                                    </p:set>
                                    <p:animEffect filter="wipe(left)" transition="in">
                                      <p:cBhvr>
                                        <p:cTn id="21" dur="1500"/>
                                        <p:tgtEl>
                                          <p:spTgt spid="204"/>
                                        </p:tgtEl>
                                      </p:cBhvr>
                                    </p:animEffect>
                                  </p:childTnLst>
                                </p:cTn>
                              </p:par>
                            </p:childTnLst>
                          </p:cTn>
                        </p:par>
                        <p:par>
                          <p:cTn id="22" fill="hold">
                            <p:stCondLst>
                              <p:cond delay="4000"/>
                            </p:stCondLst>
                            <p:childTnLst>
                              <p:par>
                                <p:cTn id="23" presetClass="entr" nodeType="afterEffect" presetSubtype="8" presetID="22" grpId="5" fill="hold">
                                  <p:stCondLst>
                                    <p:cond delay="0"/>
                                  </p:stCondLst>
                                  <p:iterate type="el" backwards="0">
                                    <p:tmAbs val="0"/>
                                  </p:iterate>
                                  <p:childTnLst>
                                    <p:set>
                                      <p:cBhvr>
                                        <p:cTn id="24" fill="hold"/>
                                        <p:tgtEl>
                                          <p:spTgt spid="205"/>
                                        </p:tgtEl>
                                        <p:attrNameLst>
                                          <p:attrName>style.visibility</p:attrName>
                                        </p:attrNameLst>
                                      </p:cBhvr>
                                      <p:to>
                                        <p:strVal val="visible"/>
                                      </p:to>
                                    </p:set>
                                    <p:animEffect filter="wipe(left)" transition="in">
                                      <p:cBhvr>
                                        <p:cTn id="25" dur="1500"/>
                                        <p:tgtEl>
                                          <p:spTgt spid="205"/>
                                        </p:tgtEl>
                                      </p:cBhvr>
                                    </p:animEffect>
                                  </p:childTnLst>
                                </p:cTn>
                              </p:par>
                            </p:childTnLst>
                          </p:cTn>
                        </p:par>
                        <p:par>
                          <p:cTn id="26" fill="hold">
                            <p:stCondLst>
                              <p:cond delay="5500"/>
                            </p:stCondLst>
                            <p:childTnLst>
                              <p:par>
                                <p:cTn id="27" presetClass="entr" nodeType="afterEffect" presetSubtype="8" presetID="22" grpId="6" fill="hold">
                                  <p:stCondLst>
                                    <p:cond delay="0"/>
                                  </p:stCondLst>
                                  <p:iterate type="el" backwards="0">
                                    <p:tmAbs val="0"/>
                                  </p:iterate>
                                  <p:childTnLst>
                                    <p:set>
                                      <p:cBhvr>
                                        <p:cTn id="28" fill="hold"/>
                                        <p:tgtEl>
                                          <p:spTgt spid="206"/>
                                        </p:tgtEl>
                                        <p:attrNameLst>
                                          <p:attrName>style.visibility</p:attrName>
                                        </p:attrNameLst>
                                      </p:cBhvr>
                                      <p:to>
                                        <p:strVal val="visible"/>
                                      </p:to>
                                    </p:set>
                                    <p:animEffect filter="wipe(left)" transition="in">
                                      <p:cBhvr>
                                        <p:cTn id="29" dur="1500"/>
                                        <p:tgtEl>
                                          <p:spTgt spid="206"/>
                                        </p:tgtEl>
                                      </p:cBhvr>
                                    </p:animEffect>
                                  </p:childTnLst>
                                </p:cTn>
                              </p:par>
                            </p:childTnLst>
                          </p:cTn>
                        </p:par>
                        <p:par>
                          <p:cTn id="30" fill="hold">
                            <p:stCondLst>
                              <p:cond delay="7000"/>
                            </p:stCondLst>
                            <p:childTnLst>
                              <p:par>
                                <p:cTn id="31" presetClass="entr" nodeType="afterEffect" presetSubtype="8" presetID="22" grpId="7" fill="hold">
                                  <p:stCondLst>
                                    <p:cond delay="0"/>
                                  </p:stCondLst>
                                  <p:iterate type="el" backwards="0">
                                    <p:tmAbs val="0"/>
                                  </p:iterate>
                                  <p:childTnLst>
                                    <p:set>
                                      <p:cBhvr>
                                        <p:cTn id="32" fill="hold"/>
                                        <p:tgtEl>
                                          <p:spTgt spid="207"/>
                                        </p:tgtEl>
                                        <p:attrNameLst>
                                          <p:attrName>style.visibility</p:attrName>
                                        </p:attrNameLst>
                                      </p:cBhvr>
                                      <p:to>
                                        <p:strVal val="visible"/>
                                      </p:to>
                                    </p:set>
                                    <p:animEffect filter="wipe(left)" transition="in">
                                      <p:cBhvr>
                                        <p:cTn id="33" dur="1500"/>
                                        <p:tgtEl>
                                          <p:spTgt spid="207"/>
                                        </p:tgtEl>
                                      </p:cBhvr>
                                    </p:animEffect>
                                  </p:childTnLst>
                                </p:cTn>
                              </p:par>
                            </p:childTnLst>
                          </p:cTn>
                        </p:par>
                      </p:childTnLst>
                    </p:cTn>
                  </p:par>
                  <p:par>
                    <p:cTn id="34" fill="hold">
                      <p:stCondLst>
                        <p:cond delay="indefinite"/>
                      </p:stCondLst>
                      <p:childTnLst>
                        <p:par>
                          <p:cTn id="35" fill="hold">
                            <p:stCondLst>
                              <p:cond delay="0"/>
                            </p:stCondLst>
                            <p:childTnLst>
                              <p:par>
                                <p:cTn id="36" presetClass="entr" nodeType="clickEffect" presetSubtype="10" presetID="19" grpId="8" fill="hold">
                                  <p:stCondLst>
                                    <p:cond delay="0"/>
                                  </p:stCondLst>
                                  <p:iterate type="lt" backwards="0">
                                    <p:tmAbs val="0"/>
                                  </p:iterate>
                                  <p:childTnLst>
                                    <p:set>
                                      <p:cBhvr>
                                        <p:cTn id="37" fill="hold"/>
                                        <p:tgtEl>
                                          <p:spTgt spid="214"/>
                                        </p:tgtEl>
                                        <p:attrNameLst>
                                          <p:attrName>style.visibility</p:attrName>
                                        </p:attrNameLst>
                                      </p:cBhvr>
                                      <p:to>
                                        <p:strVal val="visible"/>
                                      </p:to>
                                    </p:set>
                                    <p:anim calcmode="lin" valueType="num">
                                      <p:cBhvr>
                                        <p:cTn id="38" dur="1000" fill="hold"/>
                                        <p:tgtEl>
                                          <p:spTgt spid="214"/>
                                        </p:tgtEl>
                                        <p:attrNameLst>
                                          <p:attrName>ppt_w</p:attrName>
                                        </p:attrNameLst>
                                      </p:cBhvr>
                                      <p:tavLst>
                                        <p:tav tm="0" fmla="#ppt_w*sin(2.5*pi*$)">
                                          <p:val>
                                            <p:fltVal val="0"/>
                                          </p:val>
                                        </p:tav>
                                        <p:tav tm="100000">
                                          <p:val>
                                            <p:fltVal val="1"/>
                                          </p:val>
                                        </p:tav>
                                      </p:tavLst>
                                    </p:anim>
                                    <p:anim calcmode="lin" valueType="num">
                                      <p:cBhvr>
                                        <p:cTn id="39" dur="1000" fill="hold"/>
                                        <p:tgtEl>
                                          <p:spTgt spid="214"/>
                                        </p:tgtEl>
                                        <p:attrNameLst>
                                          <p:attrName>ppt_h</p:attrName>
                                        </p:attrNameLst>
                                      </p:cBhvr>
                                      <p:tavLst>
                                        <p:tav tm="0">
                                          <p:val>
                                            <p:strVal val="#ppt_h"/>
                                          </p:val>
                                        </p:tav>
                                        <p:tav tm="100000">
                                          <p:val>
                                            <p:strVal val="#ppt_h"/>
                                          </p:val>
                                        </p:tav>
                                      </p:tavLst>
                                    </p:anim>
                                  </p:childTnLst>
                                </p:cTn>
                              </p:par>
                            </p:childTnLst>
                          </p:cTn>
                        </p:par>
                        <p:par>
                          <p:cTn id="40" fill="hold">
                            <p:stCondLst>
                              <p:cond delay="1000"/>
                            </p:stCondLst>
                            <p:childTnLst>
                              <p:par>
                                <p:cTn id="41" presetClass="entr" nodeType="afterEffect" presetSubtype="2" presetID="22" grpId="9" fill="hold">
                                  <p:stCondLst>
                                    <p:cond delay="0"/>
                                  </p:stCondLst>
                                  <p:iterate type="el" backwards="0">
                                    <p:tmAbs val="0"/>
                                  </p:iterate>
                                  <p:childTnLst>
                                    <p:set>
                                      <p:cBhvr>
                                        <p:cTn id="42" fill="hold"/>
                                        <p:tgtEl>
                                          <p:spTgt spid="208"/>
                                        </p:tgtEl>
                                        <p:attrNameLst>
                                          <p:attrName>style.visibility</p:attrName>
                                        </p:attrNameLst>
                                      </p:cBhvr>
                                      <p:to>
                                        <p:strVal val="visible"/>
                                      </p:to>
                                    </p:set>
                                    <p:animEffect filter="wipe(right)" transition="in">
                                      <p:cBhvr>
                                        <p:cTn id="43" dur="1500"/>
                                        <p:tgtEl>
                                          <p:spTgt spid="208"/>
                                        </p:tgtEl>
                                      </p:cBhvr>
                                    </p:animEffect>
                                  </p:childTnLst>
                                </p:cTn>
                              </p:par>
                            </p:childTnLst>
                          </p:cTn>
                        </p:par>
                        <p:par>
                          <p:cTn id="44" fill="hold">
                            <p:stCondLst>
                              <p:cond delay="2500"/>
                            </p:stCondLst>
                            <p:childTnLst>
                              <p:par>
                                <p:cTn id="45" presetClass="entr" nodeType="afterEffect" presetSubtype="2" presetID="22" grpId="10" fill="hold">
                                  <p:stCondLst>
                                    <p:cond delay="0"/>
                                  </p:stCondLst>
                                  <p:iterate type="el" backwards="0">
                                    <p:tmAbs val="0"/>
                                  </p:iterate>
                                  <p:childTnLst>
                                    <p:set>
                                      <p:cBhvr>
                                        <p:cTn id="46" fill="hold"/>
                                        <p:tgtEl>
                                          <p:spTgt spid="210"/>
                                        </p:tgtEl>
                                        <p:attrNameLst>
                                          <p:attrName>style.visibility</p:attrName>
                                        </p:attrNameLst>
                                      </p:cBhvr>
                                      <p:to>
                                        <p:strVal val="visible"/>
                                      </p:to>
                                    </p:set>
                                    <p:animEffect filter="wipe(right)" transition="in">
                                      <p:cBhvr>
                                        <p:cTn id="47" dur="1500"/>
                                        <p:tgtEl>
                                          <p:spTgt spid="210"/>
                                        </p:tgtEl>
                                      </p:cBhvr>
                                    </p:animEffect>
                                  </p:childTnLst>
                                </p:cTn>
                              </p:par>
                            </p:childTnLst>
                          </p:cTn>
                        </p:par>
                        <p:par>
                          <p:cTn id="48" fill="hold">
                            <p:stCondLst>
                              <p:cond delay="4000"/>
                            </p:stCondLst>
                            <p:childTnLst>
                              <p:par>
                                <p:cTn id="49" presetClass="entr" nodeType="afterEffect" presetSubtype="2" presetID="22" grpId="11" fill="hold">
                                  <p:stCondLst>
                                    <p:cond delay="0"/>
                                  </p:stCondLst>
                                  <p:iterate type="el" backwards="0">
                                    <p:tmAbs val="0"/>
                                  </p:iterate>
                                  <p:childTnLst>
                                    <p:set>
                                      <p:cBhvr>
                                        <p:cTn id="50" fill="hold"/>
                                        <p:tgtEl>
                                          <p:spTgt spid="211"/>
                                        </p:tgtEl>
                                        <p:attrNameLst>
                                          <p:attrName>style.visibility</p:attrName>
                                        </p:attrNameLst>
                                      </p:cBhvr>
                                      <p:to>
                                        <p:strVal val="visible"/>
                                      </p:to>
                                    </p:set>
                                    <p:animEffect filter="wipe(right)" transition="in">
                                      <p:cBhvr>
                                        <p:cTn id="51" dur="1500"/>
                                        <p:tgtEl>
                                          <p:spTgt spid="211"/>
                                        </p:tgtEl>
                                      </p:cBhvr>
                                    </p:animEffect>
                                  </p:childTnLst>
                                </p:cTn>
                              </p:par>
                            </p:childTnLst>
                          </p:cTn>
                        </p:par>
                        <p:par>
                          <p:cTn id="52" fill="hold">
                            <p:stCondLst>
                              <p:cond delay="5500"/>
                            </p:stCondLst>
                            <p:childTnLst>
                              <p:par>
                                <p:cTn id="53" presetClass="entr" nodeType="afterEffect" presetSubtype="2" presetID="22" grpId="12" fill="hold">
                                  <p:stCondLst>
                                    <p:cond delay="0"/>
                                  </p:stCondLst>
                                  <p:iterate type="el" backwards="0">
                                    <p:tmAbs val="0"/>
                                  </p:iterate>
                                  <p:childTnLst>
                                    <p:set>
                                      <p:cBhvr>
                                        <p:cTn id="54" fill="hold"/>
                                        <p:tgtEl>
                                          <p:spTgt spid="212"/>
                                        </p:tgtEl>
                                        <p:attrNameLst>
                                          <p:attrName>style.visibility</p:attrName>
                                        </p:attrNameLst>
                                      </p:cBhvr>
                                      <p:to>
                                        <p:strVal val="visible"/>
                                      </p:to>
                                    </p:set>
                                    <p:animEffect filter="wipe(right)" transition="in">
                                      <p:cBhvr>
                                        <p:cTn id="55" dur="1500"/>
                                        <p:tgtEl>
                                          <p:spTgt spid="212"/>
                                        </p:tgtEl>
                                      </p:cBhvr>
                                    </p:animEffect>
                                  </p:childTnLst>
                                </p:cTn>
                              </p:par>
                            </p:childTnLst>
                          </p:cTn>
                        </p:par>
                        <p:par>
                          <p:cTn id="56" fill="hold">
                            <p:stCondLst>
                              <p:cond delay="7000"/>
                            </p:stCondLst>
                            <p:childTnLst>
                              <p:par>
                                <p:cTn id="57" presetClass="entr" nodeType="afterEffect" presetSubtype="2" presetID="22" grpId="13" fill="hold">
                                  <p:stCondLst>
                                    <p:cond delay="0"/>
                                  </p:stCondLst>
                                  <p:iterate type="el" backwards="0">
                                    <p:tmAbs val="0"/>
                                  </p:iterate>
                                  <p:childTnLst>
                                    <p:set>
                                      <p:cBhvr>
                                        <p:cTn id="58" fill="hold"/>
                                        <p:tgtEl>
                                          <p:spTgt spid="213"/>
                                        </p:tgtEl>
                                        <p:attrNameLst>
                                          <p:attrName>style.visibility</p:attrName>
                                        </p:attrNameLst>
                                      </p:cBhvr>
                                      <p:to>
                                        <p:strVal val="visible"/>
                                      </p:to>
                                    </p:set>
                                    <p:animEffect filter="wipe(right)" transition="in">
                                      <p:cBhvr>
                                        <p:cTn id="59" dur="1500"/>
                                        <p:tgtEl>
                                          <p:spTgt spid="2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0" grpId="10"/>
      <p:bldP build="whole" bldLvl="1" animBg="1" rev="0" advAuto="0" spid="203" grpId="3"/>
      <p:bldP build="whole" bldLvl="1" animBg="1" rev="0" advAuto="0" spid="211" grpId="11"/>
      <p:bldP build="whole" bldLvl="1" animBg="1" rev="0" advAuto="0" spid="209" grpId="2"/>
      <p:bldP build="whole" bldLvl="1" animBg="1" rev="0" advAuto="0" spid="214" grpId="8"/>
      <p:bldP build="whole" bldLvl="1" animBg="1" rev="0" advAuto="0" spid="208" grpId="9"/>
      <p:bldP build="whole" bldLvl="1" animBg="1" rev="0" advAuto="0" spid="202" grpId="1"/>
      <p:bldP build="whole" bldLvl="1" animBg="1" rev="0" advAuto="0" spid="204" grpId="4"/>
      <p:bldP build="whole" bldLvl="1" animBg="1" rev="0" advAuto="0" spid="212" grpId="12"/>
      <p:bldP build="whole" bldLvl="1" animBg="1" rev="0" advAuto="0" spid="213" grpId="13"/>
      <p:bldP build="whole" bldLvl="1" animBg="1" rev="0" advAuto="0" spid="205" grpId="5"/>
      <p:bldP build="whole" bldLvl="1" animBg="1" rev="0" advAuto="0" spid="206" grpId="6"/>
      <p:bldP build="whole" bldLvl="1" animBg="1" rev="0" advAuto="0" spid="207" grpId="7"/>
    </p:bldLst>
  </p:timing>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6" name="Shape 216"/>
          <p:cNvSpPr/>
          <p:nvPr>
            <p:ph type="sldNum" sz="quarter" idx="2"/>
          </p:nvPr>
        </p:nvSpPr>
        <p:spPr>
          <a:xfrm>
            <a:off x="12323368" y="9169400"/>
            <a:ext cx="283770" cy="462282"/>
          </a:xfrm>
          <a:prstGeom prst="rect">
            <a:avLst/>
          </a:prstGeom>
          <a:extLst>
            <a:ext uri="{C572A759-6A51-4108-AA02-DFA0A04FC94B}">
              <ma14:wrappingTextBoxFlag xmlns:ma14="http://schemas.microsoft.com/office/mac/drawingml/2011/main" val="1"/>
            </a:ext>
          </a:extLst>
        </p:spPr>
        <p:txBody>
          <a:bodyPr/>
          <a:lstStyle>
            <a:lvl1pPr>
              <a:defRPr b="0" sz="2400">
                <a:solidFill>
                  <a:srgbClr val="363929"/>
                </a:solidFill>
              </a:defRPr>
            </a:lvl1pPr>
          </a:lstStyle>
          <a:p>
            <a:pPr/>
            <a:fld id="{86CB4B4D-7CA3-9044-876B-883B54F8677D}" type="slidenum"/>
          </a:p>
        </p:txBody>
      </p:sp>
      <p:sp>
        <p:nvSpPr>
          <p:cNvPr id="217" name="Shape 217"/>
          <p:cNvSpPr/>
          <p:nvPr/>
        </p:nvSpPr>
        <p:spPr>
          <a:xfrm>
            <a:off x="642452" y="126999"/>
            <a:ext cx="8743816" cy="76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700">
                <a:solidFill>
                  <a:srgbClr val="941100"/>
                </a:solidFill>
                <a:effectLst>
                  <a:outerShdw sx="100000" sy="100000" kx="0" ky="0" algn="b" rotWithShape="0" blurRad="12700" dist="25400" dir="2400000">
                    <a:srgbClr val="000000"/>
                  </a:outerShdw>
                </a:effectLst>
                <a:latin typeface="Arial Black"/>
                <a:ea typeface="Arial Black"/>
                <a:cs typeface="Arial Black"/>
                <a:sym typeface="Arial Black"/>
              </a:defRPr>
            </a:lvl1pPr>
          </a:lstStyle>
          <a:p>
            <a:pPr/>
            <a:r>
              <a:t>Other Summaries of Calvinism…</a:t>
            </a:r>
          </a:p>
        </p:txBody>
      </p:sp>
      <p:sp>
        <p:nvSpPr>
          <p:cNvPr id="218" name="Shape 218"/>
          <p:cNvSpPr/>
          <p:nvPr/>
        </p:nvSpPr>
        <p:spPr>
          <a:xfrm>
            <a:off x="1333500" y="2730500"/>
            <a:ext cx="5810275" cy="982613"/>
          </a:xfrm>
          <a:prstGeom prst="roundRect">
            <a:avLst>
              <a:gd name="adj" fmla="val 19387"/>
            </a:avLst>
          </a:prstGeom>
          <a:solidFill>
            <a:srgbClr val="D6D6D6"/>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lgn="l">
              <a:defRPr sz="3400">
                <a:solidFill>
                  <a:srgbClr val="000000"/>
                </a:solidFill>
                <a:effectLst>
                  <a:outerShdw sx="100000" sy="100000" kx="0" ky="0" algn="b" rotWithShape="0" blurRad="25400" dist="12700" dir="5400000">
                    <a:srgbClr val="000000">
                      <a:alpha val="50000"/>
                    </a:srgbClr>
                  </a:outerShdw>
                </a:effectLst>
                <a:latin typeface="Arial Rounded MT Bold"/>
                <a:ea typeface="Arial Rounded MT Bold"/>
                <a:cs typeface="Arial Rounded MT Bold"/>
                <a:sym typeface="Arial Rounded MT Bold"/>
              </a:defRPr>
            </a:pPr>
            <a:r>
              <a:rPr>
                <a:solidFill>
                  <a:srgbClr val="FF2600"/>
                </a:solidFill>
              </a:rPr>
              <a:t>P</a:t>
            </a:r>
            <a:r>
              <a:t>articular predestination</a:t>
            </a:r>
          </a:p>
        </p:txBody>
      </p:sp>
      <p:sp>
        <p:nvSpPr>
          <p:cNvPr id="219" name="Shape 219"/>
          <p:cNvSpPr/>
          <p:nvPr/>
        </p:nvSpPr>
        <p:spPr>
          <a:xfrm>
            <a:off x="1333500" y="4025900"/>
            <a:ext cx="4973315" cy="969913"/>
          </a:xfrm>
          <a:prstGeom prst="roundRect">
            <a:avLst>
              <a:gd name="adj" fmla="val 19641"/>
            </a:avLst>
          </a:prstGeom>
          <a:solidFill>
            <a:srgbClr val="D6D6D6"/>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lgn="l">
              <a:defRPr sz="3400">
                <a:solidFill>
                  <a:srgbClr val="000000"/>
                </a:solidFill>
                <a:effectLst>
                  <a:outerShdw sx="100000" sy="100000" kx="0" ky="0" algn="b" rotWithShape="0" blurRad="25400" dist="12700" dir="5400000">
                    <a:srgbClr val="000000">
                      <a:alpha val="50000"/>
                    </a:srgbClr>
                  </a:outerShdw>
                </a:effectLst>
                <a:latin typeface="Arial Rounded MT Bold"/>
                <a:ea typeface="Arial Rounded MT Bold"/>
                <a:cs typeface="Arial Rounded MT Bold"/>
                <a:sym typeface="Arial Rounded MT Bold"/>
              </a:defRPr>
            </a:pPr>
            <a:r>
              <a:rPr>
                <a:solidFill>
                  <a:srgbClr val="FF2600"/>
                </a:solidFill>
              </a:rPr>
              <a:t>L</a:t>
            </a:r>
            <a:r>
              <a:t>imited atonement</a:t>
            </a:r>
          </a:p>
        </p:txBody>
      </p:sp>
      <p:sp>
        <p:nvSpPr>
          <p:cNvPr id="220" name="Shape 220"/>
          <p:cNvSpPr/>
          <p:nvPr/>
        </p:nvSpPr>
        <p:spPr>
          <a:xfrm>
            <a:off x="1333500" y="5334000"/>
            <a:ext cx="4973315" cy="969913"/>
          </a:xfrm>
          <a:prstGeom prst="roundRect">
            <a:avLst>
              <a:gd name="adj" fmla="val 19641"/>
            </a:avLst>
          </a:prstGeom>
          <a:solidFill>
            <a:srgbClr val="D6D6D6"/>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lgn="l">
              <a:defRPr sz="3400">
                <a:solidFill>
                  <a:srgbClr val="000000"/>
                </a:solidFill>
                <a:effectLst>
                  <a:outerShdw sx="100000" sy="100000" kx="0" ky="0" algn="b" rotWithShape="0" blurRad="25400" dist="12700" dir="5400000">
                    <a:srgbClr val="000000">
                      <a:alpha val="50000"/>
                    </a:srgbClr>
                  </a:outerShdw>
                </a:effectLst>
                <a:latin typeface="Arial Rounded MT Bold"/>
                <a:ea typeface="Arial Rounded MT Bold"/>
                <a:cs typeface="Arial Rounded MT Bold"/>
                <a:sym typeface="Arial Rounded MT Bold"/>
              </a:defRPr>
            </a:pPr>
            <a:r>
              <a:rPr>
                <a:solidFill>
                  <a:srgbClr val="FF2600"/>
                </a:solidFill>
              </a:rPr>
              <a:t>N</a:t>
            </a:r>
            <a:r>
              <a:t>atural Inability</a:t>
            </a:r>
          </a:p>
        </p:txBody>
      </p:sp>
      <p:sp>
        <p:nvSpPr>
          <p:cNvPr id="221" name="Shape 221"/>
          <p:cNvSpPr/>
          <p:nvPr/>
        </p:nvSpPr>
        <p:spPr>
          <a:xfrm>
            <a:off x="1333500" y="6629400"/>
            <a:ext cx="4973315" cy="969913"/>
          </a:xfrm>
          <a:prstGeom prst="roundRect">
            <a:avLst>
              <a:gd name="adj" fmla="val 19641"/>
            </a:avLst>
          </a:prstGeom>
          <a:solidFill>
            <a:srgbClr val="D6D6D6"/>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lgn="l">
              <a:defRPr sz="3400">
                <a:solidFill>
                  <a:srgbClr val="000000"/>
                </a:solidFill>
                <a:effectLst>
                  <a:outerShdw sx="100000" sy="100000" kx="0" ky="0" algn="b" rotWithShape="0" blurRad="25400" dist="12700" dir="5400000">
                    <a:srgbClr val="000000">
                      <a:alpha val="50000"/>
                    </a:srgbClr>
                  </a:outerShdw>
                </a:effectLst>
                <a:latin typeface="Arial Rounded MT Bold"/>
                <a:ea typeface="Arial Rounded MT Bold"/>
                <a:cs typeface="Arial Rounded MT Bold"/>
                <a:sym typeface="Arial Rounded MT Bold"/>
              </a:defRPr>
            </a:pPr>
            <a:r>
              <a:rPr>
                <a:solidFill>
                  <a:srgbClr val="FF2600"/>
                </a:solidFill>
              </a:rPr>
              <a:t>I</a:t>
            </a:r>
            <a:r>
              <a:t>rresistible grace</a:t>
            </a:r>
          </a:p>
        </p:txBody>
      </p:sp>
      <p:sp>
        <p:nvSpPr>
          <p:cNvPr id="222" name="Shape 222"/>
          <p:cNvSpPr/>
          <p:nvPr/>
        </p:nvSpPr>
        <p:spPr>
          <a:xfrm>
            <a:off x="1333500" y="7924800"/>
            <a:ext cx="5402188" cy="969913"/>
          </a:xfrm>
          <a:prstGeom prst="roundRect">
            <a:avLst>
              <a:gd name="adj" fmla="val 19641"/>
            </a:avLst>
          </a:prstGeom>
          <a:solidFill>
            <a:srgbClr val="D6D6D6"/>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lgn="l">
              <a:defRPr sz="3400">
                <a:solidFill>
                  <a:srgbClr val="000000"/>
                </a:solidFill>
                <a:effectLst>
                  <a:outerShdw sx="100000" sy="100000" kx="0" ky="0" algn="b" rotWithShape="0" blurRad="25400" dist="12700" dir="5400000">
                    <a:srgbClr val="000000">
                      <a:alpha val="50000"/>
                    </a:srgbClr>
                  </a:outerShdw>
                </a:effectLst>
                <a:latin typeface="Arial Rounded MT Bold"/>
                <a:ea typeface="Arial Rounded MT Bold"/>
                <a:cs typeface="Arial Rounded MT Bold"/>
                <a:sym typeface="Arial Rounded MT Bold"/>
              </a:defRPr>
            </a:pPr>
            <a:r>
              <a:rPr>
                <a:solidFill>
                  <a:srgbClr val="FF2600"/>
                </a:solidFill>
              </a:rPr>
              <a:t>P</a:t>
            </a:r>
            <a:r>
              <a:t>erseverance of saints</a:t>
            </a:r>
          </a:p>
        </p:txBody>
      </p:sp>
      <p:sp>
        <p:nvSpPr>
          <p:cNvPr id="223" name="Shape 223"/>
          <p:cNvSpPr/>
          <p:nvPr/>
        </p:nvSpPr>
        <p:spPr>
          <a:xfrm>
            <a:off x="7493000" y="2743200"/>
            <a:ext cx="5081935" cy="969913"/>
          </a:xfrm>
          <a:prstGeom prst="roundRect">
            <a:avLst>
              <a:gd name="adj" fmla="val 19641"/>
            </a:avLst>
          </a:prstGeom>
          <a:solidFill>
            <a:srgbClr val="C0C0C0"/>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lgn="l">
              <a:defRPr sz="3200">
                <a:solidFill>
                  <a:srgbClr val="000000"/>
                </a:solidFill>
                <a:effectLst>
                  <a:outerShdw sx="100000" sy="100000" kx="0" ky="0" algn="b" rotWithShape="0" blurRad="25400" dist="12700" dir="5400000">
                    <a:srgbClr val="000000">
                      <a:alpha val="50000"/>
                    </a:srgbClr>
                  </a:outerShdw>
                </a:effectLst>
                <a:latin typeface="Arial Rounded MT Bold"/>
                <a:ea typeface="Arial Rounded MT Bold"/>
                <a:cs typeface="Arial Rounded MT Bold"/>
                <a:sym typeface="Arial Rounded MT Bold"/>
              </a:defRPr>
            </a:pPr>
            <a:r>
              <a:rPr>
                <a:solidFill>
                  <a:srgbClr val="FF2600"/>
                </a:solidFill>
              </a:rPr>
              <a:t>R</a:t>
            </a:r>
            <a:r>
              <a:t>adical depravity</a:t>
            </a:r>
          </a:p>
        </p:txBody>
      </p:sp>
      <p:sp>
        <p:nvSpPr>
          <p:cNvPr id="224" name="Shape 224"/>
          <p:cNvSpPr/>
          <p:nvPr/>
        </p:nvSpPr>
        <p:spPr>
          <a:xfrm>
            <a:off x="1442978" y="1519821"/>
            <a:ext cx="3675033" cy="76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700">
                <a:solidFill>
                  <a:srgbClr val="945200"/>
                </a:solidFill>
                <a:effectLst>
                  <a:outerShdw sx="100000" sy="100000" kx="0" ky="0" algn="b" rotWithShape="0" blurRad="12700" dist="25400" dir="2400000">
                    <a:srgbClr val="000000"/>
                  </a:outerShdw>
                </a:effectLst>
                <a:latin typeface="Arial Black"/>
                <a:ea typeface="Arial Black"/>
                <a:cs typeface="Arial Black"/>
                <a:sym typeface="Arial Black"/>
              </a:defRPr>
            </a:lvl1pPr>
          </a:lstStyle>
          <a:p>
            <a:pPr/>
            <a:r>
              <a:t>S. M. Jackson</a:t>
            </a:r>
          </a:p>
        </p:txBody>
      </p:sp>
      <p:sp>
        <p:nvSpPr>
          <p:cNvPr id="225" name="Shape 225"/>
          <p:cNvSpPr/>
          <p:nvPr/>
        </p:nvSpPr>
        <p:spPr>
          <a:xfrm>
            <a:off x="7493000" y="4038600"/>
            <a:ext cx="5081935" cy="969913"/>
          </a:xfrm>
          <a:prstGeom prst="roundRect">
            <a:avLst>
              <a:gd name="adj" fmla="val 19641"/>
            </a:avLst>
          </a:prstGeom>
          <a:solidFill>
            <a:srgbClr val="C0C0C0"/>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lgn="l">
              <a:defRPr sz="3200">
                <a:solidFill>
                  <a:srgbClr val="000000"/>
                </a:solidFill>
                <a:effectLst>
                  <a:outerShdw sx="100000" sy="100000" kx="0" ky="0" algn="b" rotWithShape="0" blurRad="25400" dist="12700" dir="5400000">
                    <a:srgbClr val="000000">
                      <a:alpha val="50000"/>
                    </a:srgbClr>
                  </a:outerShdw>
                </a:effectLst>
                <a:latin typeface="Arial Rounded MT Bold"/>
                <a:ea typeface="Arial Rounded MT Bold"/>
                <a:cs typeface="Arial Rounded MT Bold"/>
                <a:sym typeface="Arial Rounded MT Bold"/>
              </a:defRPr>
            </a:pPr>
            <a:r>
              <a:rPr>
                <a:solidFill>
                  <a:srgbClr val="FF2600"/>
                </a:solidFill>
              </a:rPr>
              <a:t>U</a:t>
            </a:r>
            <a:r>
              <a:t>nconditional election</a:t>
            </a:r>
          </a:p>
        </p:txBody>
      </p:sp>
      <p:sp>
        <p:nvSpPr>
          <p:cNvPr id="226" name="Shape 226"/>
          <p:cNvSpPr/>
          <p:nvPr/>
        </p:nvSpPr>
        <p:spPr>
          <a:xfrm>
            <a:off x="7505700" y="5334000"/>
            <a:ext cx="5081935" cy="969913"/>
          </a:xfrm>
          <a:prstGeom prst="roundRect">
            <a:avLst>
              <a:gd name="adj" fmla="val 19641"/>
            </a:avLst>
          </a:prstGeom>
          <a:solidFill>
            <a:srgbClr val="C0C0C0"/>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lgn="l">
              <a:defRPr sz="3200">
                <a:solidFill>
                  <a:srgbClr val="000000"/>
                </a:solidFill>
                <a:effectLst>
                  <a:outerShdw sx="100000" sy="100000" kx="0" ky="0" algn="b" rotWithShape="0" blurRad="25400" dist="12700" dir="5400000">
                    <a:srgbClr val="000000">
                      <a:alpha val="50000"/>
                    </a:srgbClr>
                  </a:outerShdw>
                </a:effectLst>
                <a:latin typeface="Arial Rounded MT Bold"/>
                <a:ea typeface="Arial Rounded MT Bold"/>
                <a:cs typeface="Arial Rounded MT Bold"/>
                <a:sym typeface="Arial Rounded MT Bold"/>
              </a:defRPr>
            </a:pPr>
            <a:r>
              <a:rPr>
                <a:solidFill>
                  <a:srgbClr val="FF2600"/>
                </a:solidFill>
              </a:rPr>
              <a:t>P</a:t>
            </a:r>
            <a:r>
              <a:t>articular redemption</a:t>
            </a:r>
          </a:p>
        </p:txBody>
      </p:sp>
      <p:sp>
        <p:nvSpPr>
          <p:cNvPr id="227" name="Shape 227"/>
          <p:cNvSpPr/>
          <p:nvPr/>
        </p:nvSpPr>
        <p:spPr>
          <a:xfrm>
            <a:off x="7505700" y="6629400"/>
            <a:ext cx="5081935" cy="969913"/>
          </a:xfrm>
          <a:prstGeom prst="roundRect">
            <a:avLst>
              <a:gd name="adj" fmla="val 19641"/>
            </a:avLst>
          </a:prstGeom>
          <a:solidFill>
            <a:srgbClr val="C0C0C0"/>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lgn="l">
              <a:defRPr sz="3200">
                <a:solidFill>
                  <a:srgbClr val="000000"/>
                </a:solidFill>
                <a:effectLst>
                  <a:outerShdw sx="100000" sy="100000" kx="0" ky="0" algn="b" rotWithShape="0" blurRad="25400" dist="12700" dir="5400000">
                    <a:srgbClr val="000000">
                      <a:alpha val="50000"/>
                    </a:srgbClr>
                  </a:outerShdw>
                </a:effectLst>
                <a:latin typeface="Arial Rounded MT Bold"/>
                <a:ea typeface="Arial Rounded MT Bold"/>
                <a:cs typeface="Arial Rounded MT Bold"/>
                <a:sym typeface="Arial Rounded MT Bold"/>
              </a:defRPr>
            </a:pPr>
            <a:r>
              <a:rPr>
                <a:solidFill>
                  <a:srgbClr val="FF2600"/>
                </a:solidFill>
              </a:rPr>
              <a:t>E</a:t>
            </a:r>
            <a:r>
              <a:t>fficacious grace</a:t>
            </a:r>
          </a:p>
        </p:txBody>
      </p:sp>
      <p:sp>
        <p:nvSpPr>
          <p:cNvPr id="228" name="Shape 228"/>
          <p:cNvSpPr/>
          <p:nvPr/>
        </p:nvSpPr>
        <p:spPr>
          <a:xfrm>
            <a:off x="7505700" y="7924800"/>
            <a:ext cx="5081935" cy="969913"/>
          </a:xfrm>
          <a:prstGeom prst="roundRect">
            <a:avLst>
              <a:gd name="adj" fmla="val 19641"/>
            </a:avLst>
          </a:prstGeom>
          <a:solidFill>
            <a:srgbClr val="C0C0C0"/>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lgn="l">
              <a:defRPr sz="3200">
                <a:solidFill>
                  <a:srgbClr val="000000"/>
                </a:solidFill>
                <a:effectLst>
                  <a:outerShdw sx="100000" sy="100000" kx="0" ky="0" algn="b" rotWithShape="0" blurRad="25400" dist="12700" dir="5400000">
                    <a:srgbClr val="000000">
                      <a:alpha val="50000"/>
                    </a:srgbClr>
                  </a:outerShdw>
                </a:effectLst>
                <a:latin typeface="Arial Rounded MT Bold"/>
                <a:ea typeface="Arial Rounded MT Bold"/>
                <a:cs typeface="Arial Rounded MT Bold"/>
                <a:sym typeface="Arial Rounded MT Bold"/>
              </a:defRPr>
            </a:pPr>
            <a:r>
              <a:rPr>
                <a:solidFill>
                  <a:srgbClr val="FF2600"/>
                </a:solidFill>
              </a:rPr>
              <a:t>P</a:t>
            </a:r>
            <a:r>
              <a:t>ersevering grace</a:t>
            </a:r>
          </a:p>
        </p:txBody>
      </p:sp>
      <p:sp>
        <p:nvSpPr>
          <p:cNvPr id="229" name="Shape 229"/>
          <p:cNvSpPr/>
          <p:nvPr/>
        </p:nvSpPr>
        <p:spPr>
          <a:xfrm>
            <a:off x="2793435" y="9875894"/>
            <a:ext cx="8497182" cy="3343785"/>
          </a:xfrm>
          <a:prstGeom prst="rect">
            <a:avLst/>
          </a:prstGeom>
          <a:solidFill>
            <a:srgbClr val="FFFC79"/>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nSpc>
                <a:spcPct val="90000"/>
              </a:lnSpc>
              <a:defRPr b="1" sz="2800">
                <a:solidFill>
                  <a:srgbClr val="000000"/>
                </a:solidFill>
              </a:defRPr>
            </a:pPr>
            <a:r>
              <a:t>“It’s important to note and clarify here, the five points of Calvinism were not originally meant to be a full summary of Calvinism, but merely specific responses to specific points of Arminianism. Also, the five responses to the Remonstrants were not organized into the acrostic </a:t>
            </a:r>
            <a:r>
              <a:rPr i="1"/>
              <a:t>TULIP</a:t>
            </a:r>
            <a:r>
              <a:t> until the early 20th century (obviously, as the original discussion was not in English.)”</a:t>
            </a:r>
          </a:p>
        </p:txBody>
      </p:sp>
      <p:sp>
        <p:nvSpPr>
          <p:cNvPr id="230" name="Shape 230"/>
          <p:cNvSpPr/>
          <p:nvPr/>
        </p:nvSpPr>
        <p:spPr>
          <a:xfrm>
            <a:off x="7451759" y="1519821"/>
            <a:ext cx="3884514" cy="76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700">
                <a:solidFill>
                  <a:srgbClr val="945200"/>
                </a:solidFill>
                <a:effectLst>
                  <a:outerShdw sx="100000" sy="100000" kx="0" ky="0" algn="b" rotWithShape="0" blurRad="12700" dist="25400" dir="2400000">
                    <a:srgbClr val="000000"/>
                  </a:outerShdw>
                </a:effectLst>
                <a:latin typeface="Arial Black"/>
                <a:ea typeface="Arial Black"/>
                <a:cs typeface="Arial Black"/>
                <a:sym typeface="Arial Black"/>
              </a:defRPr>
            </a:lvl1pPr>
          </a:lstStyle>
          <a:p>
            <a:pPr/>
            <a:r>
              <a:t>Boice &amp; Ryken</a:t>
            </a:r>
          </a:p>
        </p:txBody>
      </p:sp>
      <p:sp>
        <p:nvSpPr>
          <p:cNvPr id="231" name="Shape 231"/>
          <p:cNvSpPr/>
          <p:nvPr/>
        </p:nvSpPr>
        <p:spPr>
          <a:xfrm>
            <a:off x="6832600" y="2730500"/>
            <a:ext cx="5810275" cy="982613"/>
          </a:xfrm>
          <a:prstGeom prst="roundRect">
            <a:avLst>
              <a:gd name="adj" fmla="val 19387"/>
            </a:avLst>
          </a:prstGeom>
          <a:solidFill>
            <a:srgbClr val="D6D6D6"/>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lgn="l">
              <a:defRPr sz="3400">
                <a:solidFill>
                  <a:srgbClr val="000000"/>
                </a:solidFill>
                <a:effectLst>
                  <a:outerShdw sx="100000" sy="100000" kx="0" ky="0" algn="b" rotWithShape="0" blurRad="25400" dist="12700" dir="5400000">
                    <a:srgbClr val="000000">
                      <a:alpha val="50000"/>
                    </a:srgbClr>
                  </a:outerShdw>
                </a:effectLst>
                <a:latin typeface="Arial Rounded MT Bold"/>
                <a:ea typeface="Arial Rounded MT Bold"/>
                <a:cs typeface="Arial Rounded MT Bold"/>
                <a:sym typeface="Arial Rounded MT Bold"/>
              </a:defRPr>
            </a:pPr>
            <a:r>
              <a:rPr>
                <a:solidFill>
                  <a:srgbClr val="FF2600"/>
                </a:solidFill>
              </a:rPr>
              <a:t>R</a:t>
            </a:r>
            <a:r>
              <a:t>adical corruption</a:t>
            </a:r>
          </a:p>
        </p:txBody>
      </p:sp>
      <p:sp>
        <p:nvSpPr>
          <p:cNvPr id="232" name="Shape 232"/>
          <p:cNvSpPr/>
          <p:nvPr/>
        </p:nvSpPr>
        <p:spPr>
          <a:xfrm>
            <a:off x="6832600" y="4025900"/>
            <a:ext cx="4973315" cy="969913"/>
          </a:xfrm>
          <a:prstGeom prst="roundRect">
            <a:avLst>
              <a:gd name="adj" fmla="val 19641"/>
            </a:avLst>
          </a:prstGeom>
          <a:solidFill>
            <a:srgbClr val="D6D6D6"/>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lgn="l">
              <a:defRPr sz="3400">
                <a:solidFill>
                  <a:srgbClr val="000000"/>
                </a:solidFill>
                <a:effectLst>
                  <a:outerShdw sx="100000" sy="100000" kx="0" ky="0" algn="b" rotWithShape="0" blurRad="25400" dist="12700" dir="5400000">
                    <a:srgbClr val="000000">
                      <a:alpha val="50000"/>
                    </a:srgbClr>
                  </a:outerShdw>
                </a:effectLst>
                <a:latin typeface="Arial Rounded MT Bold"/>
                <a:ea typeface="Arial Rounded MT Bold"/>
                <a:cs typeface="Arial Rounded MT Bold"/>
                <a:sym typeface="Arial Rounded MT Bold"/>
              </a:defRPr>
            </a:pPr>
            <a:r>
              <a:rPr>
                <a:solidFill>
                  <a:srgbClr val="FF2600"/>
                </a:solidFill>
              </a:rPr>
              <a:t>S</a:t>
            </a:r>
            <a:r>
              <a:t>overeign election</a:t>
            </a:r>
          </a:p>
        </p:txBody>
      </p:sp>
      <p:sp>
        <p:nvSpPr>
          <p:cNvPr id="233" name="Shape 233"/>
          <p:cNvSpPr/>
          <p:nvPr/>
        </p:nvSpPr>
        <p:spPr>
          <a:xfrm>
            <a:off x="6832600" y="5334000"/>
            <a:ext cx="4973315" cy="969913"/>
          </a:xfrm>
          <a:prstGeom prst="roundRect">
            <a:avLst>
              <a:gd name="adj" fmla="val 19641"/>
            </a:avLst>
          </a:prstGeom>
          <a:solidFill>
            <a:srgbClr val="D6D6D6"/>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lgn="l">
              <a:defRPr sz="3400">
                <a:solidFill>
                  <a:srgbClr val="000000"/>
                </a:solidFill>
                <a:effectLst>
                  <a:outerShdw sx="100000" sy="100000" kx="0" ky="0" algn="b" rotWithShape="0" blurRad="25400" dist="12700" dir="5400000">
                    <a:srgbClr val="000000">
                      <a:alpha val="50000"/>
                    </a:srgbClr>
                  </a:outerShdw>
                </a:effectLst>
                <a:latin typeface="Arial Rounded MT Bold"/>
                <a:ea typeface="Arial Rounded MT Bold"/>
                <a:cs typeface="Arial Rounded MT Bold"/>
                <a:sym typeface="Arial Rounded MT Bold"/>
              </a:defRPr>
            </a:pPr>
            <a:r>
              <a:rPr>
                <a:solidFill>
                  <a:srgbClr val="FF2600"/>
                </a:solidFill>
              </a:rPr>
              <a:t>L</a:t>
            </a:r>
            <a:r>
              <a:t>imited atonement</a:t>
            </a:r>
          </a:p>
        </p:txBody>
      </p:sp>
      <p:sp>
        <p:nvSpPr>
          <p:cNvPr id="234" name="Shape 234"/>
          <p:cNvSpPr/>
          <p:nvPr/>
        </p:nvSpPr>
        <p:spPr>
          <a:xfrm>
            <a:off x="6832600" y="6629400"/>
            <a:ext cx="4973315" cy="969913"/>
          </a:xfrm>
          <a:prstGeom prst="roundRect">
            <a:avLst>
              <a:gd name="adj" fmla="val 19641"/>
            </a:avLst>
          </a:prstGeom>
          <a:solidFill>
            <a:srgbClr val="D6D6D6"/>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lgn="l">
              <a:defRPr sz="3400">
                <a:solidFill>
                  <a:srgbClr val="000000"/>
                </a:solidFill>
                <a:effectLst>
                  <a:outerShdw sx="100000" sy="100000" kx="0" ky="0" algn="b" rotWithShape="0" blurRad="25400" dist="12700" dir="5400000">
                    <a:srgbClr val="000000">
                      <a:alpha val="50000"/>
                    </a:srgbClr>
                  </a:outerShdw>
                </a:effectLst>
                <a:latin typeface="Arial Rounded MT Bold"/>
                <a:ea typeface="Arial Rounded MT Bold"/>
                <a:cs typeface="Arial Rounded MT Bold"/>
                <a:sym typeface="Arial Rounded MT Bold"/>
              </a:defRPr>
            </a:pPr>
            <a:r>
              <a:rPr>
                <a:solidFill>
                  <a:srgbClr val="FF2600"/>
                </a:solidFill>
              </a:rPr>
              <a:t>E</a:t>
            </a:r>
            <a:r>
              <a:t>ffectual grace</a:t>
            </a:r>
          </a:p>
        </p:txBody>
      </p:sp>
      <p:sp>
        <p:nvSpPr>
          <p:cNvPr id="235" name="Shape 235"/>
          <p:cNvSpPr/>
          <p:nvPr/>
        </p:nvSpPr>
        <p:spPr>
          <a:xfrm>
            <a:off x="6832600" y="7924800"/>
            <a:ext cx="5957664" cy="969913"/>
          </a:xfrm>
          <a:prstGeom prst="roundRect">
            <a:avLst>
              <a:gd name="adj" fmla="val 19641"/>
            </a:avLst>
          </a:prstGeom>
          <a:solidFill>
            <a:srgbClr val="D6D6D6"/>
          </a:solidFill>
          <a:ln w="12700">
            <a:miter lim="400000"/>
          </a:ln>
          <a:effectLst>
            <a:outerShdw sx="100000" sy="100000" kx="0" ky="0" algn="b" rotWithShape="0" blurRad="38100" dist="76200" dir="2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lgn="l">
              <a:defRPr sz="3400">
                <a:solidFill>
                  <a:srgbClr val="000000"/>
                </a:solidFill>
                <a:effectLst>
                  <a:outerShdw sx="100000" sy="100000" kx="0" ky="0" algn="b" rotWithShape="0" blurRad="25400" dist="12700" dir="5400000">
                    <a:srgbClr val="000000">
                      <a:alpha val="50000"/>
                    </a:srgbClr>
                  </a:outerShdw>
                </a:effectLst>
                <a:latin typeface="Arial Rounded MT Bold"/>
                <a:ea typeface="Arial Rounded MT Bold"/>
                <a:cs typeface="Arial Rounded MT Bold"/>
                <a:sym typeface="Arial Rounded MT Bold"/>
              </a:defRPr>
            </a:pPr>
            <a:r>
              <a:rPr>
                <a:solidFill>
                  <a:srgbClr val="FF2600"/>
                </a:solidFill>
              </a:rPr>
              <a:t>P</a:t>
            </a:r>
            <a:r>
              <a:t>reservation of the saints</a:t>
            </a:r>
          </a:p>
        </p:txBody>
      </p:sp>
      <p:sp>
        <p:nvSpPr>
          <p:cNvPr id="236" name="Shape 236"/>
          <p:cNvSpPr/>
          <p:nvPr/>
        </p:nvSpPr>
        <p:spPr>
          <a:xfrm>
            <a:off x="6845324" y="1519821"/>
            <a:ext cx="3131940" cy="76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700">
                <a:solidFill>
                  <a:srgbClr val="945200"/>
                </a:solidFill>
                <a:effectLst>
                  <a:outerShdw sx="100000" sy="100000" kx="0" ky="0" algn="b" rotWithShape="0" blurRad="12700" dist="25400" dir="2400000">
                    <a:srgbClr val="000000"/>
                  </a:outerShdw>
                </a:effectLst>
                <a:latin typeface="Arial Black"/>
                <a:ea typeface="Arial Black"/>
                <a:cs typeface="Arial Black"/>
                <a:sym typeface="Arial Black"/>
              </a:defRPr>
            </a:lvl1pPr>
          </a:lstStyle>
          <a:p>
            <a:pPr/>
            <a:r>
              <a:t>R. C. Sproul</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xit" nodeType="afterEffect" presetID="9" grpId="1" fill="hold">
                                  <p:stCondLst>
                                    <p:cond delay="0"/>
                                  </p:stCondLst>
                                  <p:iterate type="el" backwards="0">
                                    <p:tmAbs val="0"/>
                                  </p:iterate>
                                  <p:childTnLst>
                                    <p:animEffect filter="dissolve" transition="out">
                                      <p:cBhvr>
                                        <p:cTn id="6" dur="2500" fill="hold"/>
                                        <p:tgtEl>
                                          <p:spTgt spid="224"/>
                                        </p:tgtEl>
                                      </p:cBhvr>
                                    </p:animEffect>
                                    <p:set>
                                      <p:cBhvr>
                                        <p:cTn id="7" fill="hold">
                                          <p:stCondLst>
                                            <p:cond delay="2499"/>
                                          </p:stCondLst>
                                        </p:cTn>
                                        <p:tgtEl>
                                          <p:spTgt spid="224"/>
                                        </p:tgtEl>
                                        <p:attrNameLst>
                                          <p:attrName>style.visibility</p:attrName>
                                        </p:attrNameLst>
                                      </p:cBhvr>
                                      <p:to>
                                        <p:strVal val="hidden"/>
                                      </p:to>
                                    </p:set>
                                  </p:childTnLst>
                                </p:cTn>
                              </p:par>
                            </p:childTnLst>
                          </p:cTn>
                        </p:par>
                        <p:par>
                          <p:cTn id="8" fill="hold">
                            <p:stCondLst>
                              <p:cond delay="2500"/>
                            </p:stCondLst>
                            <p:childTnLst>
                              <p:par>
                                <p:cTn id="9" presetClass="exit" nodeType="afterEffect" presetID="9" grpId="2" fill="hold">
                                  <p:stCondLst>
                                    <p:cond delay="0"/>
                                  </p:stCondLst>
                                  <p:iterate type="el" backwards="0">
                                    <p:tmAbs val="0"/>
                                  </p:iterate>
                                  <p:childTnLst>
                                    <p:animEffect filter="dissolve" transition="out">
                                      <p:cBhvr>
                                        <p:cTn id="10" dur="1500" fill="hold"/>
                                        <p:tgtEl>
                                          <p:spTgt spid="218"/>
                                        </p:tgtEl>
                                      </p:cBhvr>
                                    </p:animEffect>
                                    <p:set>
                                      <p:cBhvr>
                                        <p:cTn id="11" fill="hold">
                                          <p:stCondLst>
                                            <p:cond delay="1499"/>
                                          </p:stCondLst>
                                        </p:cTn>
                                        <p:tgtEl>
                                          <p:spTgt spid="218"/>
                                        </p:tgtEl>
                                        <p:attrNameLst>
                                          <p:attrName>style.visibility</p:attrName>
                                        </p:attrNameLst>
                                      </p:cBhvr>
                                      <p:to>
                                        <p:strVal val="hidden"/>
                                      </p:to>
                                    </p:set>
                                  </p:childTnLst>
                                </p:cTn>
                              </p:par>
                            </p:childTnLst>
                          </p:cTn>
                        </p:par>
                        <p:par>
                          <p:cTn id="12" fill="hold">
                            <p:stCondLst>
                              <p:cond delay="4000"/>
                            </p:stCondLst>
                            <p:childTnLst>
                              <p:par>
                                <p:cTn id="13" presetClass="exit" nodeType="afterEffect" presetID="9" grpId="3" fill="hold">
                                  <p:stCondLst>
                                    <p:cond delay="0"/>
                                  </p:stCondLst>
                                  <p:iterate type="el" backwards="0">
                                    <p:tmAbs val="0"/>
                                  </p:iterate>
                                  <p:childTnLst>
                                    <p:animEffect filter="dissolve" transition="out">
                                      <p:cBhvr>
                                        <p:cTn id="14" dur="1500" fill="hold"/>
                                        <p:tgtEl>
                                          <p:spTgt spid="219"/>
                                        </p:tgtEl>
                                      </p:cBhvr>
                                    </p:animEffect>
                                    <p:set>
                                      <p:cBhvr>
                                        <p:cTn id="15" fill="hold">
                                          <p:stCondLst>
                                            <p:cond delay="1499"/>
                                          </p:stCondLst>
                                        </p:cTn>
                                        <p:tgtEl>
                                          <p:spTgt spid="219"/>
                                        </p:tgtEl>
                                        <p:attrNameLst>
                                          <p:attrName>style.visibility</p:attrName>
                                        </p:attrNameLst>
                                      </p:cBhvr>
                                      <p:to>
                                        <p:strVal val="hidden"/>
                                      </p:to>
                                    </p:set>
                                  </p:childTnLst>
                                </p:cTn>
                              </p:par>
                            </p:childTnLst>
                          </p:cTn>
                        </p:par>
                        <p:par>
                          <p:cTn id="16" fill="hold">
                            <p:stCondLst>
                              <p:cond delay="5500"/>
                            </p:stCondLst>
                            <p:childTnLst>
                              <p:par>
                                <p:cTn id="17" presetClass="exit" nodeType="afterEffect" presetID="9" grpId="4" fill="hold">
                                  <p:stCondLst>
                                    <p:cond delay="0"/>
                                  </p:stCondLst>
                                  <p:iterate type="el" backwards="0">
                                    <p:tmAbs val="0"/>
                                  </p:iterate>
                                  <p:childTnLst>
                                    <p:animEffect filter="dissolve" transition="out">
                                      <p:cBhvr>
                                        <p:cTn id="18" dur="1500" fill="hold"/>
                                        <p:tgtEl>
                                          <p:spTgt spid="220"/>
                                        </p:tgtEl>
                                      </p:cBhvr>
                                    </p:animEffect>
                                    <p:set>
                                      <p:cBhvr>
                                        <p:cTn id="19" fill="hold">
                                          <p:stCondLst>
                                            <p:cond delay="1499"/>
                                          </p:stCondLst>
                                        </p:cTn>
                                        <p:tgtEl>
                                          <p:spTgt spid="220"/>
                                        </p:tgtEl>
                                        <p:attrNameLst>
                                          <p:attrName>style.visibility</p:attrName>
                                        </p:attrNameLst>
                                      </p:cBhvr>
                                      <p:to>
                                        <p:strVal val="hidden"/>
                                      </p:to>
                                    </p:set>
                                  </p:childTnLst>
                                </p:cTn>
                              </p:par>
                            </p:childTnLst>
                          </p:cTn>
                        </p:par>
                        <p:par>
                          <p:cTn id="20" fill="hold">
                            <p:stCondLst>
                              <p:cond delay="7000"/>
                            </p:stCondLst>
                            <p:childTnLst>
                              <p:par>
                                <p:cTn id="21" presetClass="exit" nodeType="afterEffect" presetID="9" grpId="5" fill="hold">
                                  <p:stCondLst>
                                    <p:cond delay="0"/>
                                  </p:stCondLst>
                                  <p:iterate type="el" backwards="0">
                                    <p:tmAbs val="0"/>
                                  </p:iterate>
                                  <p:childTnLst>
                                    <p:animEffect filter="dissolve" transition="out">
                                      <p:cBhvr>
                                        <p:cTn id="22" dur="1500" fill="hold"/>
                                        <p:tgtEl>
                                          <p:spTgt spid="221"/>
                                        </p:tgtEl>
                                      </p:cBhvr>
                                    </p:animEffect>
                                    <p:set>
                                      <p:cBhvr>
                                        <p:cTn id="23" fill="hold">
                                          <p:stCondLst>
                                            <p:cond delay="1499"/>
                                          </p:stCondLst>
                                        </p:cTn>
                                        <p:tgtEl>
                                          <p:spTgt spid="221"/>
                                        </p:tgtEl>
                                        <p:attrNameLst>
                                          <p:attrName>style.visibility</p:attrName>
                                        </p:attrNameLst>
                                      </p:cBhvr>
                                      <p:to>
                                        <p:strVal val="hidden"/>
                                      </p:to>
                                    </p:set>
                                  </p:childTnLst>
                                </p:cTn>
                              </p:par>
                            </p:childTnLst>
                          </p:cTn>
                        </p:par>
                        <p:par>
                          <p:cTn id="24" fill="hold">
                            <p:stCondLst>
                              <p:cond delay="8500"/>
                            </p:stCondLst>
                            <p:childTnLst>
                              <p:par>
                                <p:cTn id="25" presetClass="exit" nodeType="afterEffect" presetID="9" grpId="6" fill="hold">
                                  <p:stCondLst>
                                    <p:cond delay="0"/>
                                  </p:stCondLst>
                                  <p:iterate type="el" backwards="0">
                                    <p:tmAbs val="0"/>
                                  </p:iterate>
                                  <p:childTnLst>
                                    <p:animEffect filter="dissolve" transition="out">
                                      <p:cBhvr>
                                        <p:cTn id="26" dur="1500" fill="hold"/>
                                        <p:tgtEl>
                                          <p:spTgt spid="222"/>
                                        </p:tgtEl>
                                      </p:cBhvr>
                                    </p:animEffect>
                                    <p:set>
                                      <p:cBhvr>
                                        <p:cTn id="27" fill="hold">
                                          <p:stCondLst>
                                            <p:cond delay="1499"/>
                                          </p:stCondLst>
                                        </p:cTn>
                                        <p:tgtEl>
                                          <p:spTgt spid="222"/>
                                        </p:tgtEl>
                                        <p:attrNameLst>
                                          <p:attrName>style.visibility</p:attrName>
                                        </p:attrNameLst>
                                      </p:cBhvr>
                                      <p:to>
                                        <p:strVal val="hidden"/>
                                      </p:to>
                                    </p:set>
                                  </p:childTnLst>
                                </p:cTn>
                              </p:par>
                            </p:childTnLst>
                          </p:cTn>
                        </p:par>
                        <p:par>
                          <p:cTn id="28" fill="hold">
                            <p:stCondLst>
                              <p:cond delay="0"/>
                            </p:stCondLst>
                            <p:childTnLst>
                              <p:par>
                                <p:cTn id="29" presetClass="path" nodeType="afterEffect" presetSubtype="0" presetID="-1" grpId="7" accel="50000" decel="50000" fill="hold">
                                  <p:stCondLst>
                                    <p:cond delay="0"/>
                                  </p:stCondLst>
                                  <p:childTnLst>
                                    <p:animMotion path="M 0.000000 0.000000 L -0.473019 0.001302" origin="layout" pathEditMode="relative">
                                      <p:cBhvr>
                                        <p:cTn id="30" dur="1000" fill="hold"/>
                                        <p:tgtEl>
                                          <p:spTgt spid="230"/>
                                        </p:tgtEl>
                                        <p:attrNameLst>
                                          <p:attrName>ppt_x</p:attrName>
                                          <p:attrName>ppt_y</p:attrName>
                                        </p:attrNameLst>
                                      </p:cBhvr>
                                    </p:animMotion>
                                  </p:childTnLst>
                                </p:cTn>
                              </p:par>
                            </p:childTnLst>
                          </p:cTn>
                        </p:par>
                        <p:par>
                          <p:cTn id="31" fill="hold">
                            <p:stCondLst>
                              <p:cond delay="0"/>
                            </p:stCondLst>
                            <p:childTnLst>
                              <p:par>
                                <p:cTn id="32" presetClass="path" nodeType="withEffect" presetSubtype="0" presetID="-1" grpId="8" accel="50000" decel="50000" fill="hold">
                                  <p:stCondLst>
                                    <p:cond delay="0"/>
                                  </p:stCondLst>
                                  <p:childTnLst>
                                    <p:animMotion path="M 0.000000 0.000000 L -0.472588 0.002268" origin="layout" pathEditMode="relative">
                                      <p:cBhvr>
                                        <p:cTn id="33" dur="1000" fill="hold"/>
                                        <p:tgtEl>
                                          <p:spTgt spid="223"/>
                                        </p:tgtEl>
                                        <p:attrNameLst>
                                          <p:attrName>ppt_x</p:attrName>
                                          <p:attrName>ppt_y</p:attrName>
                                        </p:attrNameLst>
                                      </p:cBhvr>
                                    </p:animMotion>
                                  </p:childTnLst>
                                </p:cTn>
                              </p:par>
                            </p:childTnLst>
                          </p:cTn>
                        </p:par>
                        <p:par>
                          <p:cTn id="34" fill="hold">
                            <p:stCondLst>
                              <p:cond delay="0"/>
                            </p:stCondLst>
                            <p:childTnLst>
                              <p:par>
                                <p:cTn id="35" presetClass="path" nodeType="withEffect" presetSubtype="0" presetID="-1" grpId="9" accel="50000" decel="50000" fill="hold">
                                  <p:stCondLst>
                                    <p:cond delay="0"/>
                                  </p:stCondLst>
                                  <p:childTnLst>
                                    <p:animMotion path="M 0.000000 0.000000 L -0.470768 0.001938" origin="layout" pathEditMode="relative">
                                      <p:cBhvr>
                                        <p:cTn id="36" dur="1000" fill="hold"/>
                                        <p:tgtEl>
                                          <p:spTgt spid="225"/>
                                        </p:tgtEl>
                                        <p:attrNameLst>
                                          <p:attrName>ppt_x</p:attrName>
                                          <p:attrName>ppt_y</p:attrName>
                                        </p:attrNameLst>
                                      </p:cBhvr>
                                    </p:animMotion>
                                  </p:childTnLst>
                                </p:cTn>
                              </p:par>
                            </p:childTnLst>
                          </p:cTn>
                        </p:par>
                        <p:par>
                          <p:cTn id="37" fill="hold">
                            <p:stCondLst>
                              <p:cond delay="0"/>
                            </p:stCondLst>
                            <p:childTnLst>
                              <p:par>
                                <p:cTn id="38" presetClass="path" nodeType="withEffect" presetSubtype="0" presetID="-1" grpId="10" accel="50000" decel="50000" fill="hold">
                                  <p:stCondLst>
                                    <p:cond delay="0"/>
                                  </p:stCondLst>
                                  <p:childTnLst>
                                    <p:animMotion path="M 0.000000 0.000000 L -0.474396 0.000300" origin="layout" pathEditMode="relative">
                                      <p:cBhvr>
                                        <p:cTn id="39" dur="1000" fill="hold"/>
                                        <p:tgtEl>
                                          <p:spTgt spid="226"/>
                                        </p:tgtEl>
                                        <p:attrNameLst>
                                          <p:attrName>ppt_x</p:attrName>
                                          <p:attrName>ppt_y</p:attrName>
                                        </p:attrNameLst>
                                      </p:cBhvr>
                                    </p:animMotion>
                                  </p:childTnLst>
                                </p:cTn>
                              </p:par>
                            </p:childTnLst>
                          </p:cTn>
                        </p:par>
                        <p:par>
                          <p:cTn id="40" fill="hold">
                            <p:stCondLst>
                              <p:cond delay="0"/>
                            </p:stCondLst>
                            <p:childTnLst>
                              <p:par>
                                <p:cTn id="41" presetClass="path" nodeType="withEffect" presetSubtype="0" presetID="-1" grpId="11" accel="50000" decel="50000" fill="hold">
                                  <p:stCondLst>
                                    <p:cond delay="0"/>
                                  </p:stCondLst>
                                  <p:childTnLst>
                                    <p:animMotion path="M 0.000000 0.000000 L -0.472279 0.000636" origin="layout" pathEditMode="relative">
                                      <p:cBhvr>
                                        <p:cTn id="42" dur="1000" fill="hold"/>
                                        <p:tgtEl>
                                          <p:spTgt spid="227"/>
                                        </p:tgtEl>
                                        <p:attrNameLst>
                                          <p:attrName>ppt_x</p:attrName>
                                          <p:attrName>ppt_y</p:attrName>
                                        </p:attrNameLst>
                                      </p:cBhvr>
                                    </p:animMotion>
                                  </p:childTnLst>
                                </p:cTn>
                              </p:par>
                            </p:childTnLst>
                          </p:cTn>
                        </p:par>
                        <p:par>
                          <p:cTn id="43" fill="hold">
                            <p:stCondLst>
                              <p:cond delay="0"/>
                            </p:stCondLst>
                            <p:childTnLst>
                              <p:par>
                                <p:cTn id="44" presetClass="path" nodeType="withEffect" presetSubtype="0" presetID="-1" grpId="12" accel="50000" decel="50000" fill="hold">
                                  <p:stCondLst>
                                    <p:cond delay="0"/>
                                  </p:stCondLst>
                                  <p:childTnLst>
                                    <p:animMotion path="M 0.000000 0.000000 L -0.472195 -0.000931" origin="layout" pathEditMode="relative">
                                      <p:cBhvr>
                                        <p:cTn id="45" dur="1000" fill="hold"/>
                                        <p:tgtEl>
                                          <p:spTgt spid="228"/>
                                        </p:tgtEl>
                                        <p:attrNameLst>
                                          <p:attrName>ppt_x</p:attrName>
                                          <p:attrName>ppt_y</p:attrName>
                                        </p:attrNameLst>
                                      </p:cBhvr>
                                    </p:animMotion>
                                  </p:childTnLst>
                                </p:cTn>
                              </p:par>
                            </p:childTnLst>
                          </p:cTn>
                        </p:par>
                        <p:par>
                          <p:cTn id="46" fill="hold">
                            <p:stCondLst>
                              <p:cond delay="1000"/>
                            </p:stCondLst>
                            <p:childTnLst>
                              <p:par>
                                <p:cTn id="47" presetClass="entr" nodeType="afterEffect" presetSubtype="10" presetID="19" grpId="13" fill="hold">
                                  <p:stCondLst>
                                    <p:cond delay="0"/>
                                  </p:stCondLst>
                                  <p:iterate type="lt" backwards="0">
                                    <p:tmAbs val="0"/>
                                  </p:iterate>
                                  <p:childTnLst>
                                    <p:set>
                                      <p:cBhvr>
                                        <p:cTn id="48" fill="hold"/>
                                        <p:tgtEl>
                                          <p:spTgt spid="236"/>
                                        </p:tgtEl>
                                        <p:attrNameLst>
                                          <p:attrName>style.visibility</p:attrName>
                                        </p:attrNameLst>
                                      </p:cBhvr>
                                      <p:to>
                                        <p:strVal val="visible"/>
                                      </p:to>
                                    </p:set>
                                    <p:anim calcmode="lin" valueType="num">
                                      <p:cBhvr>
                                        <p:cTn id="49" dur="1000" fill="hold"/>
                                        <p:tgtEl>
                                          <p:spTgt spid="236"/>
                                        </p:tgtEl>
                                        <p:attrNameLst>
                                          <p:attrName>ppt_w</p:attrName>
                                        </p:attrNameLst>
                                      </p:cBhvr>
                                      <p:tavLst>
                                        <p:tav tm="0" fmla="#ppt_w*sin(2.5*pi*$)">
                                          <p:val>
                                            <p:fltVal val="0"/>
                                          </p:val>
                                        </p:tav>
                                        <p:tav tm="100000">
                                          <p:val>
                                            <p:fltVal val="1"/>
                                          </p:val>
                                        </p:tav>
                                      </p:tavLst>
                                    </p:anim>
                                    <p:anim calcmode="lin" valueType="num">
                                      <p:cBhvr>
                                        <p:cTn id="50" dur="1000" fill="hold"/>
                                        <p:tgtEl>
                                          <p:spTgt spid="236"/>
                                        </p:tgtEl>
                                        <p:attrNameLst>
                                          <p:attrName>ppt_h</p:attrName>
                                        </p:attrNameLst>
                                      </p:cBhvr>
                                      <p:tavLst>
                                        <p:tav tm="0">
                                          <p:val>
                                            <p:strVal val="#ppt_h"/>
                                          </p:val>
                                        </p:tav>
                                        <p:tav tm="100000">
                                          <p:val>
                                            <p:strVal val="#ppt_h"/>
                                          </p:val>
                                        </p:tav>
                                      </p:tavLst>
                                    </p:anim>
                                  </p:childTnLst>
                                </p:cTn>
                              </p:par>
                            </p:childTnLst>
                          </p:cTn>
                        </p:par>
                        <p:par>
                          <p:cTn id="51" fill="hold">
                            <p:stCondLst>
                              <p:cond delay="2000"/>
                            </p:stCondLst>
                            <p:childTnLst>
                              <p:par>
                                <p:cTn id="52" presetClass="entr" nodeType="afterEffect" presetSubtype="8" presetID="22" grpId="14" fill="hold">
                                  <p:stCondLst>
                                    <p:cond delay="0"/>
                                  </p:stCondLst>
                                  <p:iterate type="el" backwards="0">
                                    <p:tmAbs val="0"/>
                                  </p:iterate>
                                  <p:childTnLst>
                                    <p:set>
                                      <p:cBhvr>
                                        <p:cTn id="53" fill="hold"/>
                                        <p:tgtEl>
                                          <p:spTgt spid="231"/>
                                        </p:tgtEl>
                                        <p:attrNameLst>
                                          <p:attrName>style.visibility</p:attrName>
                                        </p:attrNameLst>
                                      </p:cBhvr>
                                      <p:to>
                                        <p:strVal val="visible"/>
                                      </p:to>
                                    </p:set>
                                    <p:animEffect filter="wipe(left)" transition="in">
                                      <p:cBhvr>
                                        <p:cTn id="54" dur="1500"/>
                                        <p:tgtEl>
                                          <p:spTgt spid="231"/>
                                        </p:tgtEl>
                                      </p:cBhvr>
                                    </p:animEffect>
                                  </p:childTnLst>
                                </p:cTn>
                              </p:par>
                            </p:childTnLst>
                          </p:cTn>
                        </p:par>
                        <p:par>
                          <p:cTn id="55" fill="hold">
                            <p:stCondLst>
                              <p:cond delay="3500"/>
                            </p:stCondLst>
                            <p:childTnLst>
                              <p:par>
                                <p:cTn id="56" presetClass="entr" nodeType="afterEffect" presetSubtype="8" presetID="22" grpId="15" fill="hold">
                                  <p:stCondLst>
                                    <p:cond delay="0"/>
                                  </p:stCondLst>
                                  <p:iterate type="el" backwards="0">
                                    <p:tmAbs val="0"/>
                                  </p:iterate>
                                  <p:childTnLst>
                                    <p:set>
                                      <p:cBhvr>
                                        <p:cTn id="57" fill="hold"/>
                                        <p:tgtEl>
                                          <p:spTgt spid="232"/>
                                        </p:tgtEl>
                                        <p:attrNameLst>
                                          <p:attrName>style.visibility</p:attrName>
                                        </p:attrNameLst>
                                      </p:cBhvr>
                                      <p:to>
                                        <p:strVal val="visible"/>
                                      </p:to>
                                    </p:set>
                                    <p:animEffect filter="wipe(left)" transition="in">
                                      <p:cBhvr>
                                        <p:cTn id="58" dur="1500"/>
                                        <p:tgtEl>
                                          <p:spTgt spid="232"/>
                                        </p:tgtEl>
                                      </p:cBhvr>
                                    </p:animEffect>
                                  </p:childTnLst>
                                </p:cTn>
                              </p:par>
                            </p:childTnLst>
                          </p:cTn>
                        </p:par>
                        <p:par>
                          <p:cTn id="59" fill="hold">
                            <p:stCondLst>
                              <p:cond delay="5000"/>
                            </p:stCondLst>
                            <p:childTnLst>
                              <p:par>
                                <p:cTn id="60" presetClass="entr" nodeType="afterEffect" presetSubtype="8" presetID="22" grpId="16" fill="hold">
                                  <p:stCondLst>
                                    <p:cond delay="0"/>
                                  </p:stCondLst>
                                  <p:iterate type="el" backwards="0">
                                    <p:tmAbs val="0"/>
                                  </p:iterate>
                                  <p:childTnLst>
                                    <p:set>
                                      <p:cBhvr>
                                        <p:cTn id="61" fill="hold"/>
                                        <p:tgtEl>
                                          <p:spTgt spid="233"/>
                                        </p:tgtEl>
                                        <p:attrNameLst>
                                          <p:attrName>style.visibility</p:attrName>
                                        </p:attrNameLst>
                                      </p:cBhvr>
                                      <p:to>
                                        <p:strVal val="visible"/>
                                      </p:to>
                                    </p:set>
                                    <p:animEffect filter="wipe(left)" transition="in">
                                      <p:cBhvr>
                                        <p:cTn id="62" dur="1500"/>
                                        <p:tgtEl>
                                          <p:spTgt spid="233"/>
                                        </p:tgtEl>
                                      </p:cBhvr>
                                    </p:animEffect>
                                  </p:childTnLst>
                                </p:cTn>
                              </p:par>
                            </p:childTnLst>
                          </p:cTn>
                        </p:par>
                        <p:par>
                          <p:cTn id="63" fill="hold">
                            <p:stCondLst>
                              <p:cond delay="6500"/>
                            </p:stCondLst>
                            <p:childTnLst>
                              <p:par>
                                <p:cTn id="64" presetClass="entr" nodeType="afterEffect" presetSubtype="8" presetID="22" grpId="17" fill="hold">
                                  <p:stCondLst>
                                    <p:cond delay="0"/>
                                  </p:stCondLst>
                                  <p:iterate type="el" backwards="0">
                                    <p:tmAbs val="0"/>
                                  </p:iterate>
                                  <p:childTnLst>
                                    <p:set>
                                      <p:cBhvr>
                                        <p:cTn id="65" fill="hold"/>
                                        <p:tgtEl>
                                          <p:spTgt spid="234"/>
                                        </p:tgtEl>
                                        <p:attrNameLst>
                                          <p:attrName>style.visibility</p:attrName>
                                        </p:attrNameLst>
                                      </p:cBhvr>
                                      <p:to>
                                        <p:strVal val="visible"/>
                                      </p:to>
                                    </p:set>
                                    <p:animEffect filter="wipe(left)" transition="in">
                                      <p:cBhvr>
                                        <p:cTn id="66" dur="1500"/>
                                        <p:tgtEl>
                                          <p:spTgt spid="234"/>
                                        </p:tgtEl>
                                      </p:cBhvr>
                                    </p:animEffect>
                                  </p:childTnLst>
                                </p:cTn>
                              </p:par>
                            </p:childTnLst>
                          </p:cTn>
                        </p:par>
                        <p:par>
                          <p:cTn id="67" fill="hold">
                            <p:stCondLst>
                              <p:cond delay="8000"/>
                            </p:stCondLst>
                            <p:childTnLst>
                              <p:par>
                                <p:cTn id="68" presetClass="entr" nodeType="afterEffect" presetSubtype="8" presetID="22" grpId="18" fill="hold">
                                  <p:stCondLst>
                                    <p:cond delay="0"/>
                                  </p:stCondLst>
                                  <p:iterate type="el" backwards="0">
                                    <p:tmAbs val="0"/>
                                  </p:iterate>
                                  <p:childTnLst>
                                    <p:set>
                                      <p:cBhvr>
                                        <p:cTn id="69" fill="hold"/>
                                        <p:tgtEl>
                                          <p:spTgt spid="235"/>
                                        </p:tgtEl>
                                        <p:attrNameLst>
                                          <p:attrName>style.visibility</p:attrName>
                                        </p:attrNameLst>
                                      </p:cBhvr>
                                      <p:to>
                                        <p:strVal val="visible"/>
                                      </p:to>
                                    </p:set>
                                    <p:animEffect filter="wipe(left)" transition="in">
                                      <p:cBhvr>
                                        <p:cTn id="70" dur="1500"/>
                                        <p:tgtEl>
                                          <p:spTgt spid="2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9" grpId="3"/>
      <p:bldP build="whole" bldLvl="1" animBg="1" rev="0" advAuto="0" spid="236" grpId="13"/>
      <p:bldP build="whole" bldLvl="1" animBg="1" rev="0" advAuto="0" spid="232" grpId="15"/>
      <p:bldP build="whole" bldLvl="1" animBg="1" rev="0" advAuto="0" spid="231" grpId="14"/>
      <p:bldP build="whole" bldLvl="1" animBg="1" rev="0" advAuto="0" spid="220" grpId="4"/>
      <p:bldP build="whole" bldLvl="1" animBg="1" rev="0" advAuto="0" spid="221" grpId="5"/>
      <p:bldP build="whole" bldLvl="1" animBg="1" rev="0" advAuto="0" spid="224" grpId="1"/>
      <p:bldP build="whole" bldLvl="1" animBg="1" rev="0" advAuto="0" spid="218" grpId="2"/>
      <p:bldP build="whole" bldLvl="1" animBg="1" rev="0" advAuto="0" spid="233" grpId="16"/>
      <p:bldP build="whole" bldLvl="1" animBg="1" rev="0" advAuto="0" spid="234" grpId="17"/>
      <p:bldP build="whole" bldLvl="1" animBg="1" rev="0" advAuto="0" spid="222" grpId="6"/>
      <p:bldP build="whole" bldLvl="1" animBg="1" rev="0" advAuto="0" spid="235" grpId="18"/>
    </p:bld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LinenBook">
  <a:themeElements>
    <a:clrScheme name="LinenBook">
      <a:dk1>
        <a:srgbClr val="363929"/>
      </a:dk1>
      <a:lt1>
        <a:srgbClr val="181039"/>
      </a:lt1>
      <a:dk2>
        <a:srgbClr val="5C5C5C"/>
      </a:dk2>
      <a:lt2>
        <a:srgbClr val="E0E0E0"/>
      </a:lt2>
      <a:accent1>
        <a:srgbClr val="768893"/>
      </a:accent1>
      <a:accent2>
        <a:srgbClr val="81914E"/>
      </a:accent2>
      <a:accent3>
        <a:srgbClr val="CCA156"/>
      </a:accent3>
      <a:accent4>
        <a:srgbClr val="AD6D3D"/>
      </a:accent4>
      <a:accent5>
        <a:srgbClr val="A5322E"/>
      </a:accent5>
      <a:accent6>
        <a:srgbClr val="705A64"/>
      </a:accent6>
      <a:hlink>
        <a:srgbClr val="0000FF"/>
      </a:hlink>
      <a:folHlink>
        <a:srgbClr val="FF00FF"/>
      </a:folHlink>
    </a:clrScheme>
    <a:fontScheme name="LinenBook">
      <a:majorFont>
        <a:latin typeface="Optima"/>
        <a:ea typeface="Optima"/>
        <a:cs typeface="Optima"/>
      </a:majorFont>
      <a:minorFont>
        <a:latin typeface="Optima"/>
        <a:ea typeface="Optima"/>
        <a:cs typeface="Optima"/>
      </a:minorFont>
    </a:fontScheme>
    <a:fmtScheme name="LinenBoo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outerShdw sx="100000" sy="100000" kx="0" ky="0" algn="b" rotWithShape="0" blurRad="25400" dist="12700" dir="5400000">
                <a:srgbClr val="000000">
                  <a:alpha val="50000"/>
                </a:srgbClr>
              </a:outerShdw>
            </a:effectLst>
            <a:uFillTx/>
            <a:latin typeface="+mn-lt"/>
            <a:ea typeface="+mn-ea"/>
            <a:cs typeface="+mn-cs"/>
            <a:sym typeface="Optim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63929"/>
            </a:solidFill>
            <a:effectLst/>
            <a:uFillTx/>
            <a:latin typeface="+mn-lt"/>
            <a:ea typeface="+mn-ea"/>
            <a:cs typeface="+mn-cs"/>
            <a:sym typeface="Optim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LinenBook">
  <a:themeElements>
    <a:clrScheme name="LinenBook">
      <a:dk1>
        <a:srgbClr val="000000"/>
      </a:dk1>
      <a:lt1>
        <a:srgbClr val="FFFFFF"/>
      </a:lt1>
      <a:dk2>
        <a:srgbClr val="5C5C5C"/>
      </a:dk2>
      <a:lt2>
        <a:srgbClr val="E0E0E0"/>
      </a:lt2>
      <a:accent1>
        <a:srgbClr val="768893"/>
      </a:accent1>
      <a:accent2>
        <a:srgbClr val="81914E"/>
      </a:accent2>
      <a:accent3>
        <a:srgbClr val="CCA156"/>
      </a:accent3>
      <a:accent4>
        <a:srgbClr val="AD6D3D"/>
      </a:accent4>
      <a:accent5>
        <a:srgbClr val="A5322E"/>
      </a:accent5>
      <a:accent6>
        <a:srgbClr val="705A64"/>
      </a:accent6>
      <a:hlink>
        <a:srgbClr val="0000FF"/>
      </a:hlink>
      <a:folHlink>
        <a:srgbClr val="FF00FF"/>
      </a:folHlink>
    </a:clrScheme>
    <a:fontScheme name="LinenBook">
      <a:majorFont>
        <a:latin typeface="Optima"/>
        <a:ea typeface="Optima"/>
        <a:cs typeface="Optima"/>
      </a:majorFont>
      <a:minorFont>
        <a:latin typeface="Optima"/>
        <a:ea typeface="Optima"/>
        <a:cs typeface="Optima"/>
      </a:minorFont>
    </a:fontScheme>
    <a:fmtScheme name="LinenBoo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outerShdw sx="100000" sy="100000" kx="0" ky="0" algn="b" rotWithShape="0" blurRad="25400" dist="12700" dir="5400000">
                <a:srgbClr val="000000">
                  <a:alpha val="50000"/>
                </a:srgbClr>
              </a:outerShdw>
            </a:effectLst>
            <a:uFillTx/>
            <a:latin typeface="+mn-lt"/>
            <a:ea typeface="+mn-ea"/>
            <a:cs typeface="+mn-cs"/>
            <a:sym typeface="Optim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63929"/>
            </a:solidFill>
            <a:effectLst/>
            <a:uFillTx/>
            <a:latin typeface="+mn-lt"/>
            <a:ea typeface="+mn-ea"/>
            <a:cs typeface="+mn-cs"/>
            <a:sym typeface="Optim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