
<file path=[Content_Types].xml><?xml version="1.0" encoding="utf-8"?>
<Types xmlns="http://schemas.openxmlformats.org/package/2006/content-types">
  <Override PartName="/ppt/slideLayouts/slideLayout4.xml" ContentType="application/vnd.openxmlformats-officedocument.presentationml.slideLayout+xml"/>
  <Default Extension="jpeg" ContentType="image/jpeg"/>
  <Override PartName="/ppt/slideLayouts/slideLayout6.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Default Extension="rels" ContentType="application/vnd.openxmlformats-package.relationship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presProps.xml" ContentType="application/vnd.openxmlformats-officedocument.presentationml.presProps+xml"/>
  <Override PartName="/ppt/tableStyles.xml" ContentType="application/vnd.openxmlformats-officedocument.presentationml.tableStyles+xml"/>
  <Override PartName="/ppt/theme/theme1.xml" ContentType="application/vnd.openxmlformats-officedocument.theme+xml"/>
  <Override PartName="/ppt/slides/slide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9" r:id="rId2"/>
    <p:sldId id="257" r:id="rId3"/>
    <p:sldId id="258" r:id="rId4"/>
    <p:sldId id="261" r:id="rId5"/>
    <p:sldId id="262" r:id="rId6"/>
    <p:sldId id="263" r:id="rId7"/>
    <p:sldId id="264" r:id="rId8"/>
    <p:sldId id="260"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A292BD-490F-7042-9C84-80D9083AFA5D}" type="datetimeFigureOut">
              <a:rPr lang="en-US" smtClean="0"/>
              <a:t>10/2/16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292BD-490F-7042-9C84-80D9083AFA5D}" type="datetimeFigureOut">
              <a:rPr lang="en-US" smtClean="0"/>
              <a:t>10/2/16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292BD-490F-7042-9C84-80D9083AFA5D}" type="datetimeFigureOut">
              <a:rPr lang="en-US" smtClean="0"/>
              <a:t>10/2/16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292BD-490F-7042-9C84-80D9083AFA5D}" type="datetimeFigureOut">
              <a:rPr lang="en-US" smtClean="0"/>
              <a:t>10/2/16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A292BD-490F-7042-9C84-80D9083AFA5D}" type="datetimeFigureOut">
              <a:rPr lang="en-US" smtClean="0"/>
              <a:t>10/2/16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A292BD-490F-7042-9C84-80D9083AFA5D}" type="datetimeFigureOut">
              <a:rPr lang="en-US" smtClean="0"/>
              <a:t>10/2/16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A292BD-490F-7042-9C84-80D9083AFA5D}" type="datetimeFigureOut">
              <a:rPr lang="en-US" smtClean="0"/>
              <a:t>10/2/16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A292BD-490F-7042-9C84-80D9083AFA5D}" type="datetimeFigureOut">
              <a:rPr lang="en-US" smtClean="0"/>
              <a:t>10/2/16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292BD-490F-7042-9C84-80D9083AFA5D}" type="datetimeFigureOut">
              <a:rPr lang="en-US" smtClean="0"/>
              <a:t>10/2/16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A292BD-490F-7042-9C84-80D9083AFA5D}" type="datetimeFigureOut">
              <a:rPr lang="en-US" smtClean="0"/>
              <a:t>10/2/16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A292BD-490F-7042-9C84-80D9083AFA5D}" type="datetimeFigureOut">
              <a:rPr lang="en-US" smtClean="0"/>
              <a:t>10/2/16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5F8DF0-E41D-F243-B3B5-00FD98F72B4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10" name="Picture 9" descr="wood-carving-border-ppt-backgrounds-powerpoint.jpg"/>
          <p:cNvPicPr>
            <a:picLocks noChangeAspect="1"/>
          </p:cNvPicPr>
          <p:nvPr userDrawn="1"/>
        </p:nvPicPr>
        <p:blipFill>
          <a:blip r:embed="rId13"/>
          <a:srcRect l="16155" b="33683"/>
          <a:stretch>
            <a:fillRect/>
          </a:stretch>
        </p:blipFill>
        <p:spPr>
          <a:xfrm>
            <a:off x="-40466" y="0"/>
            <a:ext cx="9184466" cy="6858000"/>
          </a:xfrm>
          <a:prstGeom prst="rect">
            <a:avLst/>
          </a:prstGeom>
        </p:spPr>
      </p:pic>
      <p:pic>
        <p:nvPicPr>
          <p:cNvPr id="7" name="Picture 6" descr="wood-carving-border-ppt-backgrounds-powerpoint.jpg"/>
          <p:cNvPicPr>
            <a:picLocks noChangeAspect="1"/>
          </p:cNvPicPr>
          <p:nvPr userDrawn="1"/>
        </p:nvPicPr>
        <p:blipFill>
          <a:blip r:embed="rId13">
            <a:lum bright="9000"/>
            <a:alphaModFix/>
          </a:blip>
          <a:srcRect r="14612"/>
          <a:stretch>
            <a:fillRect/>
          </a:stretch>
        </p:blipFill>
        <p:spPr>
          <a:xfrm>
            <a:off x="-2" y="1600200"/>
            <a:ext cx="9144002" cy="5257798"/>
          </a:xfrm>
          <a:prstGeom prst="rect">
            <a:avLst/>
          </a:prstGeom>
        </p:spPr>
      </p:pic>
      <p:sp>
        <p:nvSpPr>
          <p:cNvPr id="2" name="Title Placeholder 1"/>
          <p:cNvSpPr>
            <a:spLocks noGrp="1"/>
          </p:cNvSpPr>
          <p:nvPr>
            <p:ph type="title"/>
          </p:nvPr>
        </p:nvSpPr>
        <p:spPr>
          <a:xfrm>
            <a:off x="457201" y="274638"/>
            <a:ext cx="60960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292BD-490F-7042-9C84-80D9083AFA5D}" type="datetimeFigureOut">
              <a:rPr lang="en-US" smtClean="0"/>
              <a:t>10/2/16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5F8DF0-E41D-F243-B3B5-00FD98F72B46}" type="slidenum">
              <a:rPr lang="en-US" smtClean="0"/>
              <a:t>‹#›</a:t>
            </a:fld>
            <a:endParaRPr lang="en-US"/>
          </a:p>
        </p:txBody>
      </p:sp>
      <p:pic>
        <p:nvPicPr>
          <p:cNvPr id="9" name="Picture 8" descr="20150325163228-Kings-Crown.jpg"/>
          <p:cNvPicPr>
            <a:picLocks noChangeAspect="1"/>
          </p:cNvPicPr>
          <p:nvPr userDrawn="1"/>
        </p:nvPicPr>
        <p:blipFill>
          <a:blip r:embed="rId14">
            <a:clrChange>
              <a:clrFrom>
                <a:srgbClr val="FFFFFF"/>
              </a:clrFrom>
              <a:clrTo>
                <a:srgbClr val="FFFFFF">
                  <a:alpha val="0"/>
                </a:srgbClr>
              </a:clrTo>
            </a:clrChange>
          </a:blip>
          <a:srcRect r="19329"/>
          <a:stretch>
            <a:fillRect/>
          </a:stretch>
        </p:blipFill>
        <p:spPr>
          <a:xfrm>
            <a:off x="6712619" y="0"/>
            <a:ext cx="2431381" cy="201166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b="0" kern="1200" cap="none" spc="0">
          <a:ln>
            <a:noFill/>
          </a:ln>
          <a:solidFill>
            <a:schemeClr val="tx1"/>
          </a:solidFill>
          <a:effectLst/>
          <a:latin typeface="Cambria"/>
          <a:ea typeface="+mj-ea"/>
          <a:cs typeface="Cambri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Cambria"/>
          <a:ea typeface="+mn-ea"/>
          <a:cs typeface="Cambria"/>
        </a:defRPr>
      </a:lvl1pPr>
      <a:lvl2pPr marL="742950" indent="-285750" algn="l" defTabSz="457200" rtl="0" eaLnBrk="1" latinLnBrk="0" hangingPunct="1">
        <a:spcBef>
          <a:spcPct val="20000"/>
        </a:spcBef>
        <a:buFont typeface="Arial"/>
        <a:buChar char="–"/>
        <a:defRPr sz="2800" kern="1200">
          <a:solidFill>
            <a:schemeClr val="tx1"/>
          </a:solidFill>
          <a:latin typeface="Cambria"/>
          <a:ea typeface="+mn-ea"/>
          <a:cs typeface="Cambria"/>
        </a:defRPr>
      </a:lvl2pPr>
      <a:lvl3pPr marL="1143000" indent="-228600" algn="l" defTabSz="457200" rtl="0" eaLnBrk="1" latinLnBrk="0" hangingPunct="1">
        <a:spcBef>
          <a:spcPct val="20000"/>
        </a:spcBef>
        <a:buFont typeface="Arial"/>
        <a:buChar char="•"/>
        <a:defRPr sz="2400" kern="1200">
          <a:solidFill>
            <a:schemeClr val="tx1"/>
          </a:solidFill>
          <a:latin typeface="Cambria"/>
          <a:ea typeface="+mn-ea"/>
          <a:cs typeface="Cambria"/>
        </a:defRPr>
      </a:lvl3pPr>
      <a:lvl4pPr marL="1600200" indent="-228600" algn="l" defTabSz="457200" rtl="0" eaLnBrk="1" latinLnBrk="0" hangingPunct="1">
        <a:spcBef>
          <a:spcPct val="20000"/>
        </a:spcBef>
        <a:buFont typeface="Arial"/>
        <a:buChar char="–"/>
        <a:defRPr sz="2000" kern="1200">
          <a:solidFill>
            <a:schemeClr val="tx1"/>
          </a:solidFill>
          <a:latin typeface="Cambria"/>
          <a:ea typeface="+mn-ea"/>
          <a:cs typeface="Cambria"/>
        </a:defRPr>
      </a:lvl4pPr>
      <a:lvl5pPr marL="2057400" indent="-228600" algn="l" defTabSz="457200" rtl="0" eaLnBrk="1" latinLnBrk="0" hangingPunct="1">
        <a:spcBef>
          <a:spcPct val="20000"/>
        </a:spcBef>
        <a:buFont typeface="Arial"/>
        <a:buChar char="»"/>
        <a:defRPr sz="2000" kern="1200">
          <a:solidFill>
            <a:schemeClr val="tx1"/>
          </a:solidFill>
          <a:latin typeface="Cambria"/>
          <a:ea typeface="+mn-ea"/>
          <a:cs typeface="Cambr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02604" y="274638"/>
            <a:ext cx="6228865" cy="1325562"/>
          </a:xfrm>
        </p:spPr>
        <p:txBody>
          <a:bodyPr>
            <a:noAutofit/>
          </a:bodyPr>
          <a:lstStyle/>
          <a:p>
            <a:pPr algn="l"/>
            <a:r>
              <a:rPr lang="en-US" sz="5500" b="1" dirty="0" smtClean="0">
                <a:effectLst>
                  <a:outerShdw blurRad="50800" dist="38100" dir="2700000">
                    <a:srgbClr val="000000">
                      <a:alpha val="43000"/>
                    </a:srgbClr>
                  </a:outerShdw>
                </a:effectLst>
              </a:rPr>
              <a:t>Sovereignty of God</a:t>
            </a:r>
            <a:endParaRPr lang="en-US" sz="55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1026884" y="1810336"/>
            <a:ext cx="7659915" cy="4315827"/>
          </a:xfrm>
        </p:spPr>
        <p:txBody>
          <a:bodyPr>
            <a:normAutofit lnSpcReduction="10000"/>
          </a:bodyPr>
          <a:lstStyle/>
          <a:p>
            <a:pPr marL="0" indent="0">
              <a:buNone/>
            </a:pPr>
            <a:r>
              <a:rPr lang="en-US" sz="3400" b="1" dirty="0" smtClean="0"/>
              <a:t>Introduction. </a:t>
            </a:r>
            <a:r>
              <a:rPr lang="en-US" sz="2400" dirty="0" smtClean="0"/>
              <a:t>The Calvinist concept of the Sovereignty of God is the foundation of the entire system. </a:t>
            </a:r>
          </a:p>
          <a:p>
            <a:pPr marL="514350" indent="-514350"/>
            <a:r>
              <a:rPr lang="en-US" sz="2500" b="1" dirty="0" smtClean="0"/>
              <a:t>“With God all things are possible”</a:t>
            </a:r>
            <a:r>
              <a:rPr lang="en-US" sz="2500" dirty="0" smtClean="0"/>
              <a:t> (Matt. 19:26; Mark 10:27).</a:t>
            </a:r>
          </a:p>
          <a:p>
            <a:pPr marL="919163" indent="-458788"/>
            <a:r>
              <a:rPr lang="en-US" sz="2500" b="1" dirty="0" smtClean="0"/>
              <a:t>“Alleluia! For the Lord God Omnipotent reigns”</a:t>
            </a:r>
            <a:r>
              <a:rPr lang="en-US" sz="2500" dirty="0" smtClean="0"/>
              <a:t> (Rev. 19:6).</a:t>
            </a:r>
          </a:p>
          <a:p>
            <a:pPr marL="1716088" indent="-458788">
              <a:spcAft>
                <a:spcPts val="600"/>
              </a:spcAft>
            </a:pPr>
            <a:r>
              <a:rPr lang="en-US" sz="2500" b="1" dirty="0" smtClean="0"/>
              <a:t>“All authority has been given to me in heaven and on earth”</a:t>
            </a:r>
            <a:r>
              <a:rPr lang="en-US" sz="2500" dirty="0" smtClean="0"/>
              <a:t> (Matt. 28:18).</a:t>
            </a:r>
          </a:p>
          <a:p>
            <a:pPr marL="2459038" indent="-633413" algn="r">
              <a:buNone/>
            </a:pPr>
            <a:r>
              <a:rPr lang="en-US" sz="2500" b="1" dirty="0" smtClean="0"/>
              <a:t>Does that mean nothing else influences what happens in life?</a:t>
            </a:r>
          </a:p>
          <a:p>
            <a:pPr marL="514350" indent="-514350">
              <a:buFont typeface="+mj-lt"/>
              <a:buAutoNum type="alphaUcPeriod"/>
            </a:pPr>
            <a:endParaRPr lang="en-US" sz="3400" b="1" dirty="0"/>
          </a:p>
        </p:txBody>
      </p:sp>
      <p:sp>
        <p:nvSpPr>
          <p:cNvPr id="4" name="TextBox 3"/>
          <p:cNvSpPr txBox="1"/>
          <p:nvPr/>
        </p:nvSpPr>
        <p:spPr>
          <a:xfrm>
            <a:off x="1026885" y="459304"/>
            <a:ext cx="1477328" cy="369332"/>
          </a:xfrm>
          <a:prstGeom prst="rect">
            <a:avLst/>
          </a:prstGeom>
          <a:noFill/>
        </p:spPr>
        <p:txBody>
          <a:bodyPr vert="wordArtVert" wrap="square" rtlCol="0">
            <a:spAutoFit/>
          </a:bodyPr>
          <a:lstStyle/>
          <a:p>
            <a:r>
              <a:rPr lang="en-US" sz="2800" b="1" dirty="0" smtClean="0">
                <a:effectLst>
                  <a:outerShdw blurRad="50800" dist="38100" dir="2700000">
                    <a:srgbClr val="000000">
                      <a:alpha val="43000"/>
                    </a:srgbClr>
                  </a:outerShdw>
                </a:effectLst>
              </a:rPr>
              <a:t>THE</a:t>
            </a:r>
            <a:endParaRPr lang="en-US" sz="2800" b="1" dirty="0">
              <a:effectLst>
                <a:outerShdw blurRad="50800" dist="38100" dir="2700000">
                  <a:srgbClr val="000000">
                    <a:alpha val="43000"/>
                  </a:srgbClr>
                </a:outerShdw>
              </a:effectLst>
            </a:endParaRPr>
          </a:p>
        </p:txBody>
      </p:sp>
      <p:cxnSp>
        <p:nvCxnSpPr>
          <p:cNvPr id="6" name="Straight Connector 5"/>
          <p:cNvCxnSpPr/>
          <p:nvPr/>
        </p:nvCxnSpPr>
        <p:spPr>
          <a:xfrm>
            <a:off x="1026885" y="1600200"/>
            <a:ext cx="5512747" cy="1588"/>
          </a:xfrm>
          <a:prstGeom prst="line">
            <a:avLst/>
          </a:prstGeom>
          <a:ln w="76200">
            <a:solidFill>
              <a:schemeClr val="accent2">
                <a:lumMod val="20000"/>
                <a:lumOff val="8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ppt_x</p:attrName>
                                        </p:attrNameLst>
                                      </p:cBhvr>
                                      <p:tavLst>
                                        <p:tav tm="0">
                                          <p:val>
                                            <p:strVal val="#ppt_x-.2"/>
                                          </p:val>
                                        </p:tav>
                                        <p:tav tm="100000">
                                          <p:val>
                                            <p:strVal val="#ppt_x"/>
                                          </p:val>
                                        </p:tav>
                                      </p:tavLst>
                                    </p:anim>
                                    <p:anim calcmode="lin" valueType="num">
                                      <p:cBhvr>
                                        <p:cTn id="13"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1000"/>
                                        <p:tgtEl>
                                          <p:spTgt spid="3">
                                            <p:txEl>
                                              <p:pRg st="1" end="1"/>
                                            </p:txEl>
                                          </p:spTgt>
                                        </p:tgtEl>
                                      </p:cBhvr>
                                    </p:animEffect>
                                    <p:anim calcmode="lin" valueType="num">
                                      <p:cBhvr>
                                        <p:cTn id="2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0"/>
                                        <p:tgtEl>
                                          <p:spTgt spid="3">
                                            <p:txEl>
                                              <p:pRg st="2" end="2"/>
                                            </p:txEl>
                                          </p:spTgt>
                                        </p:tgtEl>
                                      </p:cBhvr>
                                    </p:animEffect>
                                    <p:anim calcmode="lin" valueType="num">
                                      <p:cBhvr>
                                        <p:cTn id="3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fade">
                                      <p:cBhvr>
                                        <p:cTn id="40" dur="1000"/>
                                        <p:tgtEl>
                                          <p:spTgt spid="3">
                                            <p:txEl>
                                              <p:pRg st="3" end="3"/>
                                            </p:txEl>
                                          </p:spTgt>
                                        </p:tgtEl>
                                      </p:cBhvr>
                                    </p:animEffect>
                                    <p:anim calcmode="lin" valueType="num">
                                      <p:cBhvr>
                                        <p:cTn id="4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55"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8"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02604" y="274638"/>
            <a:ext cx="6228865" cy="1325562"/>
          </a:xfrm>
        </p:spPr>
        <p:txBody>
          <a:bodyPr>
            <a:noAutofit/>
          </a:bodyPr>
          <a:lstStyle/>
          <a:p>
            <a:pPr algn="l"/>
            <a:r>
              <a:rPr lang="en-US" sz="5500" b="1" dirty="0" smtClean="0">
                <a:effectLst>
                  <a:outerShdw blurRad="50800" dist="38100" dir="2700000">
                    <a:srgbClr val="000000">
                      <a:alpha val="43000"/>
                    </a:srgbClr>
                  </a:outerShdw>
                </a:effectLst>
              </a:rPr>
              <a:t>Sovereignty of God</a:t>
            </a:r>
            <a:endParaRPr lang="en-US" sz="55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702604" y="1810336"/>
            <a:ext cx="8117116" cy="4315827"/>
          </a:xfrm>
        </p:spPr>
        <p:txBody>
          <a:bodyPr>
            <a:noAutofit/>
          </a:bodyPr>
          <a:lstStyle/>
          <a:p>
            <a:pPr marL="404813" indent="-404813">
              <a:buNone/>
            </a:pPr>
            <a:r>
              <a:rPr lang="en-US" sz="3400" b="1" dirty="0" smtClean="0"/>
              <a:t>I.  Scriptural Teaching on Freewill and Laws of Nature. </a:t>
            </a:r>
            <a:endParaRPr lang="en-US" sz="3400" dirty="0" smtClean="0"/>
          </a:p>
          <a:p>
            <a:pPr marL="919163" indent="-460375">
              <a:buAutoNum type="alphaUcPeriod"/>
            </a:pPr>
            <a:r>
              <a:rPr lang="en-US" sz="2500" i="1" dirty="0" smtClean="0"/>
              <a:t>Choice in Scripture</a:t>
            </a:r>
            <a:r>
              <a:rPr lang="en-US" sz="2500" dirty="0" smtClean="0"/>
              <a:t>.</a:t>
            </a:r>
            <a:r>
              <a:rPr lang="en-US" sz="2500" i="1" dirty="0" smtClean="0"/>
              <a:t> </a:t>
            </a:r>
            <a:r>
              <a:rPr lang="en-US" sz="2500" dirty="0" smtClean="0"/>
              <a:t>(Josh. 24:14-15; Prov. 1:29-30; Gen. 3:22).</a:t>
            </a:r>
          </a:p>
          <a:p>
            <a:pPr marL="1377950" indent="-460375">
              <a:buAutoNum type="alphaUcPeriod"/>
            </a:pPr>
            <a:r>
              <a:rPr lang="en-US" sz="2500" i="1" dirty="0" smtClean="0"/>
              <a:t>Laws of Nature</a:t>
            </a:r>
            <a:r>
              <a:rPr lang="en-US" sz="2500" dirty="0" smtClean="0"/>
              <a:t>. (Gen. 2:2; John 5:17; Col. 1:17; Heb. 1:3; </a:t>
            </a:r>
            <a:r>
              <a:rPr lang="en-US" sz="2500" dirty="0" err="1" smtClean="0"/>
              <a:t>Ecc</a:t>
            </a:r>
            <a:r>
              <a:rPr lang="en-US" sz="2500" dirty="0" smtClean="0"/>
              <a:t>. 9:11).</a:t>
            </a:r>
          </a:p>
          <a:p>
            <a:pPr marL="1824038" indent="0">
              <a:buNone/>
            </a:pPr>
            <a:r>
              <a:rPr lang="en-US" sz="2500" b="1" dirty="0" smtClean="0"/>
              <a:t>“Chance” </a:t>
            </a:r>
            <a:r>
              <a:rPr lang="en-US" sz="2500" dirty="0" smtClean="0"/>
              <a:t>Heb.</a:t>
            </a:r>
            <a:r>
              <a:rPr lang="en-US" sz="2500" i="1" dirty="0" smtClean="0"/>
              <a:t> </a:t>
            </a:r>
            <a:r>
              <a:rPr lang="en-US" sz="2500" i="1" dirty="0" err="1" smtClean="0"/>
              <a:t>pega</a:t>
            </a:r>
            <a:r>
              <a:rPr lang="en-US" sz="2500" i="1" dirty="0" smtClean="0"/>
              <a:t>’</a:t>
            </a:r>
            <a:r>
              <a:rPr lang="en-US" sz="2500" dirty="0" smtClean="0"/>
              <a:t> (</a:t>
            </a:r>
            <a:r>
              <a:rPr lang="en-US" sz="2500" dirty="0" err="1" smtClean="0"/>
              <a:t>פֶּגַע</a:t>
            </a:r>
            <a:r>
              <a:rPr lang="en-US" sz="2500" dirty="0" smtClean="0"/>
              <a:t>) “occurrence, happening, chance” (BDB), from </a:t>
            </a:r>
            <a:r>
              <a:rPr lang="en-US" sz="2500" i="1" dirty="0" err="1" smtClean="0"/>
              <a:t>paga</a:t>
            </a:r>
            <a:r>
              <a:rPr lang="en-US" sz="2500" i="1" dirty="0" smtClean="0"/>
              <a:t>’ (</a:t>
            </a:r>
            <a:r>
              <a:rPr lang="en-US" sz="2500" dirty="0" err="1" smtClean="0"/>
              <a:t>פָּגַע</a:t>
            </a:r>
            <a:r>
              <a:rPr lang="en-US" sz="2500" dirty="0" smtClean="0"/>
              <a:t>) “to encounter, to meet, to light upon” (BDB).</a:t>
            </a:r>
          </a:p>
          <a:p>
            <a:pPr marL="1824038" indent="-460375">
              <a:buNone/>
            </a:pPr>
            <a:endParaRPr lang="en-US" sz="2500" dirty="0" smtClean="0"/>
          </a:p>
          <a:p>
            <a:pPr marL="919163" indent="-460375">
              <a:buAutoNum type="alphaUcPeriod"/>
            </a:pPr>
            <a:endParaRPr lang="en-US" sz="2500" dirty="0" smtClean="0"/>
          </a:p>
          <a:p>
            <a:pPr marL="973138" indent="-514350">
              <a:buNone/>
            </a:pPr>
            <a:endParaRPr lang="en-US" sz="3400" i="1" dirty="0"/>
          </a:p>
        </p:txBody>
      </p:sp>
      <p:sp>
        <p:nvSpPr>
          <p:cNvPr id="4" name="TextBox 3"/>
          <p:cNvSpPr txBox="1"/>
          <p:nvPr/>
        </p:nvSpPr>
        <p:spPr>
          <a:xfrm>
            <a:off x="1026885" y="459304"/>
            <a:ext cx="1477328" cy="369332"/>
          </a:xfrm>
          <a:prstGeom prst="rect">
            <a:avLst/>
          </a:prstGeom>
          <a:noFill/>
        </p:spPr>
        <p:txBody>
          <a:bodyPr vert="wordArtVert" wrap="square" rtlCol="0">
            <a:spAutoFit/>
          </a:bodyPr>
          <a:lstStyle/>
          <a:p>
            <a:r>
              <a:rPr lang="en-US" sz="2800" b="1" dirty="0" smtClean="0">
                <a:effectLst>
                  <a:outerShdw blurRad="50800" dist="38100" dir="2700000">
                    <a:srgbClr val="000000">
                      <a:alpha val="43000"/>
                    </a:srgbClr>
                  </a:outerShdw>
                </a:effectLst>
              </a:rPr>
              <a:t>THE</a:t>
            </a:r>
            <a:endParaRPr lang="en-US" sz="2800" b="1" dirty="0">
              <a:effectLst>
                <a:outerShdw blurRad="50800" dist="38100" dir="2700000">
                  <a:srgbClr val="000000">
                    <a:alpha val="43000"/>
                  </a:srgbClr>
                </a:outerShdw>
              </a:effectLst>
            </a:endParaRPr>
          </a:p>
        </p:txBody>
      </p:sp>
      <p:cxnSp>
        <p:nvCxnSpPr>
          <p:cNvPr id="6" name="Straight Connector 5"/>
          <p:cNvCxnSpPr/>
          <p:nvPr/>
        </p:nvCxnSpPr>
        <p:spPr>
          <a:xfrm>
            <a:off x="1026885" y="1600200"/>
            <a:ext cx="5512747" cy="1588"/>
          </a:xfrm>
          <a:prstGeom prst="line">
            <a:avLst/>
          </a:prstGeom>
          <a:ln w="76200">
            <a:solidFill>
              <a:schemeClr val="accent2">
                <a:lumMod val="20000"/>
                <a:lumOff val="8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charRg st="57" end="122"/>
                                            </p:txEl>
                                          </p:spTgt>
                                        </p:tgtEl>
                                        <p:attrNameLst>
                                          <p:attrName>style.visibility</p:attrName>
                                        </p:attrNameLst>
                                      </p:cBhvr>
                                      <p:to>
                                        <p:strVal val="visible"/>
                                      </p:to>
                                    </p:set>
                                    <p:anim calcmode="lin" valueType="num">
                                      <p:cBhvr>
                                        <p:cTn id="14" dur="1000" fill="hold"/>
                                        <p:tgtEl>
                                          <p:spTgt spid="3">
                                            <p:txEl>
                                              <p:charRg st="57" end="122"/>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charRg st="57" end="122"/>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charRg st="57" end="12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charRg st="122" end="193"/>
                                            </p:txEl>
                                          </p:spTgt>
                                        </p:tgtEl>
                                        <p:attrNameLst>
                                          <p:attrName>style.visibility</p:attrName>
                                        </p:attrNameLst>
                                      </p:cBhvr>
                                      <p:to>
                                        <p:strVal val="visible"/>
                                      </p:to>
                                    </p:set>
                                    <p:anim calcmode="lin" valueType="num">
                                      <p:cBhvr>
                                        <p:cTn id="21" dur="1000" fill="hold"/>
                                        <p:tgtEl>
                                          <p:spTgt spid="3">
                                            <p:txEl>
                                              <p:charRg st="122" end="193"/>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charRg st="122" end="193"/>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charRg st="122" end="19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charRg st="193" end="327"/>
                                            </p:txEl>
                                          </p:spTgt>
                                        </p:tgtEl>
                                        <p:attrNameLst>
                                          <p:attrName>style.visibility</p:attrName>
                                        </p:attrNameLst>
                                      </p:cBhvr>
                                      <p:to>
                                        <p:strVal val="visible"/>
                                      </p:to>
                                    </p:set>
                                    <p:anim calcmode="lin" valueType="num">
                                      <p:cBhvr>
                                        <p:cTn id="28" dur="1000" fill="hold"/>
                                        <p:tgtEl>
                                          <p:spTgt spid="3">
                                            <p:txEl>
                                              <p:charRg st="193" end="327"/>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charRg st="193" end="327"/>
                                            </p:txEl>
                                          </p:spTgt>
                                        </p:tgtEl>
                                        <p:attrNameLst>
                                          <p:attrName>ppt_h</p:attrName>
                                        </p:attrNameLst>
                                      </p:cBhvr>
                                      <p:tavLst>
                                        <p:tav tm="0">
                                          <p:val>
                                            <p:strVal val="#ppt_h"/>
                                          </p:val>
                                        </p:tav>
                                        <p:tav tm="100000">
                                          <p:val>
                                            <p:strVal val="#ppt_h"/>
                                          </p:val>
                                        </p:tav>
                                      </p:tavLst>
                                    </p:anim>
                                    <p:animEffect transition="in" filter="fade">
                                      <p:cBhvr>
                                        <p:cTn id="30" dur="1000"/>
                                        <p:tgtEl>
                                          <p:spTgt spid="3">
                                            <p:txEl>
                                              <p:charRg st="193" end="3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02604" y="274638"/>
            <a:ext cx="6228865" cy="1325562"/>
          </a:xfrm>
        </p:spPr>
        <p:txBody>
          <a:bodyPr>
            <a:noAutofit/>
          </a:bodyPr>
          <a:lstStyle/>
          <a:p>
            <a:pPr algn="l"/>
            <a:r>
              <a:rPr lang="en-US" sz="5500" b="1" dirty="0" smtClean="0">
                <a:effectLst>
                  <a:outerShdw blurRad="50800" dist="38100" dir="2700000">
                    <a:srgbClr val="000000">
                      <a:alpha val="43000"/>
                    </a:srgbClr>
                  </a:outerShdw>
                </a:effectLst>
              </a:rPr>
              <a:t>Sovereignty of God</a:t>
            </a:r>
            <a:endParaRPr lang="en-US" sz="55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702604" y="1810336"/>
            <a:ext cx="8117116" cy="4315827"/>
          </a:xfrm>
        </p:spPr>
        <p:txBody>
          <a:bodyPr>
            <a:noAutofit/>
          </a:bodyPr>
          <a:lstStyle/>
          <a:p>
            <a:pPr marL="404813" indent="-404813">
              <a:buNone/>
            </a:pPr>
            <a:r>
              <a:rPr lang="en-US" sz="3400" b="1" dirty="0" smtClean="0"/>
              <a:t>II. God’s Influence on Human Will.  </a:t>
            </a:r>
            <a:endParaRPr lang="en-US" sz="3400" dirty="0" smtClean="0"/>
          </a:p>
          <a:p>
            <a:pPr marL="919163" indent="-460375">
              <a:buAutoNum type="alphaUcPeriod"/>
            </a:pPr>
            <a:r>
              <a:rPr lang="en-US" sz="2500" i="1" dirty="0" smtClean="0"/>
              <a:t>Hardening, Blinding, and Opening the Heart.</a:t>
            </a:r>
            <a:endParaRPr lang="en-US" sz="2500" dirty="0" smtClean="0"/>
          </a:p>
          <a:p>
            <a:pPr marL="1377950" indent="-460375" defTabSz="452438">
              <a:buNone/>
            </a:pPr>
            <a:r>
              <a:rPr lang="en-US" sz="2400" dirty="0" smtClean="0"/>
              <a:t>1.	</a:t>
            </a:r>
            <a:r>
              <a:rPr lang="en-US" sz="2400" i="1" dirty="0" smtClean="0"/>
              <a:t>Lydia</a:t>
            </a:r>
            <a:r>
              <a:rPr lang="en-US" sz="2400" dirty="0" smtClean="0"/>
              <a:t>—</a:t>
            </a:r>
            <a:r>
              <a:rPr lang="en-US" sz="2400" b="1" dirty="0" smtClean="0"/>
              <a:t>“The Lord opened her heart to heed the things spoken by Paul”</a:t>
            </a:r>
            <a:r>
              <a:rPr lang="en-US" sz="2400" dirty="0" smtClean="0"/>
              <a:t> (Acts 16:14).</a:t>
            </a:r>
          </a:p>
          <a:p>
            <a:pPr marL="1377950" indent="-460375" defTabSz="452438">
              <a:buNone/>
            </a:pPr>
            <a:r>
              <a:rPr lang="en-US" sz="2400" dirty="0" smtClean="0"/>
              <a:t>2.	</a:t>
            </a:r>
            <a:r>
              <a:rPr lang="en-US" sz="2400" i="1" dirty="0" smtClean="0"/>
              <a:t>The Jews</a:t>
            </a:r>
            <a:r>
              <a:rPr lang="en-US" sz="2400" dirty="0" smtClean="0"/>
              <a:t>—</a:t>
            </a:r>
            <a:r>
              <a:rPr lang="en-US" sz="2400" b="1" dirty="0" smtClean="0"/>
              <a:t>“Hearing you will hear and shall not understand, and seeing you will see and not perceive” </a:t>
            </a:r>
            <a:r>
              <a:rPr lang="en-US" sz="2400" dirty="0" smtClean="0"/>
              <a:t>(Matt. 13:14). </a:t>
            </a:r>
          </a:p>
          <a:p>
            <a:pPr marL="2282825" indent="-460375" defTabSz="452438">
              <a:buNone/>
            </a:pPr>
            <a:r>
              <a:rPr lang="en-US" sz="2400" dirty="0" smtClean="0"/>
              <a:t>3.	</a:t>
            </a:r>
            <a:r>
              <a:rPr lang="en-US" sz="2400" i="1" dirty="0" smtClean="0"/>
              <a:t>Pharaoh</a:t>
            </a:r>
            <a:r>
              <a:rPr lang="en-US" sz="2400" dirty="0" smtClean="0"/>
              <a:t>—</a:t>
            </a:r>
            <a:r>
              <a:rPr lang="en-US" sz="2400" b="1" dirty="0" smtClean="0"/>
              <a:t>“I will harden his heart, so that he will not let the people go.”</a:t>
            </a:r>
            <a:r>
              <a:rPr lang="en-US" sz="2400" dirty="0" smtClean="0"/>
              <a:t> (Exod. 4:21).</a:t>
            </a:r>
          </a:p>
          <a:p>
            <a:pPr marL="1377950" indent="-460375" defTabSz="452438">
              <a:buNone/>
            </a:pPr>
            <a:endParaRPr lang="en-US" sz="2500" dirty="0" smtClean="0"/>
          </a:p>
          <a:p>
            <a:pPr marL="919163" indent="-460375">
              <a:buAutoNum type="alphaUcPeriod"/>
            </a:pPr>
            <a:endParaRPr lang="en-US" sz="2500" dirty="0" smtClean="0"/>
          </a:p>
          <a:p>
            <a:pPr marL="973138" indent="-514350">
              <a:buNone/>
            </a:pPr>
            <a:endParaRPr lang="en-US" sz="3400" i="1" dirty="0"/>
          </a:p>
        </p:txBody>
      </p:sp>
      <p:sp>
        <p:nvSpPr>
          <p:cNvPr id="4" name="TextBox 3"/>
          <p:cNvSpPr txBox="1"/>
          <p:nvPr/>
        </p:nvSpPr>
        <p:spPr>
          <a:xfrm>
            <a:off x="1026885" y="459304"/>
            <a:ext cx="1477328" cy="369332"/>
          </a:xfrm>
          <a:prstGeom prst="rect">
            <a:avLst/>
          </a:prstGeom>
          <a:noFill/>
        </p:spPr>
        <p:txBody>
          <a:bodyPr vert="wordArtVert" wrap="square" rtlCol="0">
            <a:spAutoFit/>
          </a:bodyPr>
          <a:lstStyle/>
          <a:p>
            <a:r>
              <a:rPr lang="en-US" sz="2800" b="1" dirty="0" smtClean="0">
                <a:effectLst>
                  <a:outerShdw blurRad="50800" dist="38100" dir="2700000">
                    <a:srgbClr val="000000">
                      <a:alpha val="43000"/>
                    </a:srgbClr>
                  </a:outerShdw>
                </a:effectLst>
              </a:rPr>
              <a:t>THE</a:t>
            </a:r>
            <a:endParaRPr lang="en-US" sz="2800" b="1" dirty="0">
              <a:effectLst>
                <a:outerShdw blurRad="50800" dist="38100" dir="2700000">
                  <a:srgbClr val="000000">
                    <a:alpha val="43000"/>
                  </a:srgbClr>
                </a:outerShdw>
              </a:effectLst>
            </a:endParaRPr>
          </a:p>
        </p:txBody>
      </p:sp>
      <p:cxnSp>
        <p:nvCxnSpPr>
          <p:cNvPr id="6" name="Straight Connector 5"/>
          <p:cNvCxnSpPr/>
          <p:nvPr/>
        </p:nvCxnSpPr>
        <p:spPr>
          <a:xfrm>
            <a:off x="1026885" y="1600200"/>
            <a:ext cx="5512747" cy="1588"/>
          </a:xfrm>
          <a:prstGeom prst="line">
            <a:avLst/>
          </a:prstGeom>
          <a:ln w="76200">
            <a:solidFill>
              <a:schemeClr val="accent2">
                <a:lumMod val="20000"/>
                <a:lumOff val="8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02604" y="274638"/>
            <a:ext cx="6228865" cy="1325562"/>
          </a:xfrm>
        </p:spPr>
        <p:txBody>
          <a:bodyPr>
            <a:noAutofit/>
          </a:bodyPr>
          <a:lstStyle/>
          <a:p>
            <a:pPr algn="l"/>
            <a:r>
              <a:rPr lang="en-US" sz="5500" b="1" dirty="0" smtClean="0">
                <a:effectLst>
                  <a:outerShdw blurRad="50800" dist="38100" dir="2700000">
                    <a:srgbClr val="000000">
                      <a:alpha val="43000"/>
                    </a:srgbClr>
                  </a:outerShdw>
                </a:effectLst>
              </a:rPr>
              <a:t>Sovereignty of God</a:t>
            </a:r>
            <a:endParaRPr lang="en-US" sz="55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702604" y="1810336"/>
            <a:ext cx="8117116" cy="4315827"/>
          </a:xfrm>
        </p:spPr>
        <p:txBody>
          <a:bodyPr>
            <a:noAutofit/>
          </a:bodyPr>
          <a:lstStyle/>
          <a:p>
            <a:pPr marL="404813" indent="-404813">
              <a:buNone/>
            </a:pPr>
            <a:r>
              <a:rPr lang="en-US" sz="3400" b="1" dirty="0" smtClean="0"/>
              <a:t>II. God’s Influence on Human Will.  </a:t>
            </a:r>
            <a:endParaRPr lang="en-US" sz="3400" dirty="0" smtClean="0"/>
          </a:p>
          <a:p>
            <a:pPr marL="919163" indent="-460375">
              <a:buAutoNum type="alphaUcPeriod"/>
            </a:pPr>
            <a:r>
              <a:rPr lang="en-US" sz="2500" i="1" dirty="0" smtClean="0"/>
              <a:t>Hardening, Blinding, and Opening the Heart.</a:t>
            </a:r>
            <a:endParaRPr lang="en-US" sz="2500" dirty="0" smtClean="0"/>
          </a:p>
          <a:p>
            <a:pPr marL="1377950" indent="-460375" defTabSz="452438">
              <a:buNone/>
            </a:pPr>
            <a:r>
              <a:rPr lang="en-US" sz="2400" dirty="0" smtClean="0"/>
              <a:t>1.	</a:t>
            </a:r>
            <a:r>
              <a:rPr lang="en-US" sz="2400" i="1" dirty="0" smtClean="0"/>
              <a:t>Lydia</a:t>
            </a:r>
            <a:r>
              <a:rPr lang="en-US" sz="2400" dirty="0" smtClean="0"/>
              <a:t>—</a:t>
            </a:r>
            <a:r>
              <a:rPr lang="en-US" sz="2400" b="1" dirty="0" smtClean="0"/>
              <a:t>“spoke to the women who met there”</a:t>
            </a:r>
            <a:r>
              <a:rPr lang="en-US" sz="2400" dirty="0" smtClean="0"/>
              <a:t> (Acts 16:13) and she was judged to be</a:t>
            </a:r>
            <a:r>
              <a:rPr lang="en-US" sz="2400" b="1" dirty="0" smtClean="0"/>
              <a:t> “faithful to the Lord”</a:t>
            </a:r>
            <a:r>
              <a:rPr lang="en-US" sz="2400" dirty="0" smtClean="0"/>
              <a:t> (16:15).</a:t>
            </a:r>
          </a:p>
          <a:p>
            <a:pPr marL="1377950" indent="-460375" defTabSz="452438">
              <a:buAutoNum type="arabicPeriod" startAt="2"/>
            </a:pPr>
            <a:r>
              <a:rPr lang="en-US" sz="2400" i="1" dirty="0" smtClean="0"/>
              <a:t>The Jews</a:t>
            </a:r>
            <a:r>
              <a:rPr lang="en-US" sz="2400" dirty="0" smtClean="0"/>
              <a:t>—</a:t>
            </a:r>
            <a:r>
              <a:rPr lang="en-US" sz="2400" b="1" dirty="0" smtClean="0"/>
              <a:t>“Their ears are hard of hearing, and their eyes they have closed”</a:t>
            </a:r>
            <a:r>
              <a:rPr lang="en-US" sz="2400" dirty="0" smtClean="0"/>
              <a:t> (Matt. 13:15).</a:t>
            </a:r>
          </a:p>
          <a:p>
            <a:pPr marL="1890713" indent="-68263" defTabSz="452438">
              <a:buNone/>
            </a:pPr>
            <a:r>
              <a:rPr lang="en-US" sz="2400" b="1" dirty="0" smtClean="0"/>
              <a:t>“The god of this age”</a:t>
            </a:r>
            <a:r>
              <a:rPr lang="en-US" sz="2400" dirty="0" smtClean="0"/>
              <a:t> having </a:t>
            </a:r>
            <a:r>
              <a:rPr lang="en-US" sz="2400" b="1" dirty="0" smtClean="0"/>
              <a:t>“blinded”</a:t>
            </a:r>
            <a:r>
              <a:rPr lang="en-US" sz="2400" dirty="0" smtClean="0"/>
              <a:t> the unbeliever</a:t>
            </a:r>
            <a:r>
              <a:rPr lang="en-US" sz="2400" b="1" dirty="0" smtClean="0"/>
              <a:t> “lest the light of the gospel”</a:t>
            </a:r>
            <a:r>
              <a:rPr lang="en-US" sz="2400" dirty="0" smtClean="0"/>
              <a:t> touch them and</a:t>
            </a:r>
            <a:r>
              <a:rPr lang="en-US" sz="2400" b="1" dirty="0" smtClean="0"/>
              <a:t> “shine on them”</a:t>
            </a:r>
            <a:r>
              <a:rPr lang="en-US" sz="2400" dirty="0" smtClean="0"/>
              <a:t>  (2 Cor. 4:4).</a:t>
            </a:r>
            <a:endParaRPr lang="en-US" sz="2500" dirty="0" smtClean="0"/>
          </a:p>
          <a:p>
            <a:pPr marL="919163" indent="-460375">
              <a:buAutoNum type="alphaUcPeriod"/>
            </a:pPr>
            <a:endParaRPr lang="en-US" sz="2500" dirty="0" smtClean="0"/>
          </a:p>
          <a:p>
            <a:pPr marL="973138" indent="-514350">
              <a:buNone/>
            </a:pPr>
            <a:endParaRPr lang="en-US" sz="3400" i="1" dirty="0"/>
          </a:p>
        </p:txBody>
      </p:sp>
      <p:sp>
        <p:nvSpPr>
          <p:cNvPr id="4" name="TextBox 3"/>
          <p:cNvSpPr txBox="1"/>
          <p:nvPr/>
        </p:nvSpPr>
        <p:spPr>
          <a:xfrm>
            <a:off x="1026885" y="459304"/>
            <a:ext cx="1477328" cy="369332"/>
          </a:xfrm>
          <a:prstGeom prst="rect">
            <a:avLst/>
          </a:prstGeom>
          <a:noFill/>
        </p:spPr>
        <p:txBody>
          <a:bodyPr vert="wordArtVert" wrap="square" rtlCol="0">
            <a:spAutoFit/>
          </a:bodyPr>
          <a:lstStyle/>
          <a:p>
            <a:r>
              <a:rPr lang="en-US" sz="2800" b="1" dirty="0" smtClean="0">
                <a:effectLst>
                  <a:outerShdw blurRad="50800" dist="38100" dir="2700000">
                    <a:srgbClr val="000000">
                      <a:alpha val="43000"/>
                    </a:srgbClr>
                  </a:outerShdw>
                </a:effectLst>
              </a:rPr>
              <a:t>THE</a:t>
            </a:r>
            <a:endParaRPr lang="en-US" sz="2800" b="1" dirty="0">
              <a:effectLst>
                <a:outerShdw blurRad="50800" dist="38100" dir="2700000">
                  <a:srgbClr val="000000">
                    <a:alpha val="43000"/>
                  </a:srgbClr>
                </a:outerShdw>
              </a:effectLst>
            </a:endParaRPr>
          </a:p>
        </p:txBody>
      </p:sp>
      <p:cxnSp>
        <p:nvCxnSpPr>
          <p:cNvPr id="6" name="Straight Connector 5"/>
          <p:cNvCxnSpPr/>
          <p:nvPr/>
        </p:nvCxnSpPr>
        <p:spPr>
          <a:xfrm>
            <a:off x="1026885" y="1600200"/>
            <a:ext cx="5512747" cy="1588"/>
          </a:xfrm>
          <a:prstGeom prst="line">
            <a:avLst/>
          </a:prstGeom>
          <a:ln w="76200">
            <a:solidFill>
              <a:schemeClr val="accent2">
                <a:lumMod val="20000"/>
                <a:lumOff val="8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02604" y="274638"/>
            <a:ext cx="6228865" cy="1325562"/>
          </a:xfrm>
        </p:spPr>
        <p:txBody>
          <a:bodyPr>
            <a:noAutofit/>
          </a:bodyPr>
          <a:lstStyle/>
          <a:p>
            <a:pPr algn="l"/>
            <a:r>
              <a:rPr lang="en-US" sz="5500" b="1" dirty="0" smtClean="0">
                <a:effectLst>
                  <a:outerShdw blurRad="50800" dist="38100" dir="2700000">
                    <a:srgbClr val="000000">
                      <a:alpha val="43000"/>
                    </a:srgbClr>
                  </a:outerShdw>
                </a:effectLst>
              </a:rPr>
              <a:t>Sovereignty of God</a:t>
            </a:r>
            <a:endParaRPr lang="en-US" sz="55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702604" y="1810336"/>
            <a:ext cx="8117116" cy="4315827"/>
          </a:xfrm>
        </p:spPr>
        <p:txBody>
          <a:bodyPr>
            <a:noAutofit/>
          </a:bodyPr>
          <a:lstStyle/>
          <a:p>
            <a:pPr marL="404813" indent="-404813">
              <a:buNone/>
            </a:pPr>
            <a:r>
              <a:rPr lang="en-US" sz="3400" b="1" dirty="0" smtClean="0"/>
              <a:t>II. God’s Influence on Human Will.  </a:t>
            </a:r>
            <a:endParaRPr lang="en-US" sz="3400" dirty="0" smtClean="0"/>
          </a:p>
          <a:p>
            <a:pPr marL="919163" indent="-460375">
              <a:buAutoNum type="alphaUcPeriod"/>
            </a:pPr>
            <a:r>
              <a:rPr lang="en-US" sz="2500" i="1" dirty="0" smtClean="0"/>
              <a:t>Hardening, Blinding, and Opening the Heart.</a:t>
            </a:r>
            <a:endParaRPr lang="en-US" sz="2500" dirty="0" smtClean="0"/>
          </a:p>
          <a:p>
            <a:pPr marL="1377950" indent="-460375" defTabSz="452438">
              <a:buAutoNum type="arabicPeriod" startAt="3"/>
            </a:pPr>
            <a:r>
              <a:rPr lang="en-US" sz="2400" i="1" dirty="0" smtClean="0"/>
              <a:t>Pharaoh</a:t>
            </a:r>
            <a:r>
              <a:rPr lang="en-US" sz="2400" dirty="0" smtClean="0"/>
              <a:t>—</a:t>
            </a:r>
            <a:r>
              <a:rPr lang="en-US" sz="2400" b="1" dirty="0" smtClean="0"/>
              <a:t>“I am sure that the king of Egypt will not let you go”</a:t>
            </a:r>
            <a:r>
              <a:rPr lang="en-US" sz="2400" dirty="0" smtClean="0"/>
              <a:t> (Exod. 3:19).</a:t>
            </a:r>
          </a:p>
          <a:p>
            <a:pPr marL="1539875" indent="-1588" defTabSz="452438">
              <a:buNone/>
            </a:pPr>
            <a:r>
              <a:rPr lang="en-US" sz="2300" b="1" dirty="0" smtClean="0"/>
              <a:t>“He who feared the word of the LORD among the servants of Pharaoh made his servants and livestock flee to the houses. He who did not regard the word of the LORD left his servants and his livestock in the field”</a:t>
            </a:r>
            <a:r>
              <a:rPr lang="en-US" sz="2300" dirty="0" smtClean="0"/>
              <a:t> (Exod. 9:20-21).</a:t>
            </a:r>
          </a:p>
          <a:p>
            <a:pPr marL="1770063" indent="-460375" defTabSz="452438">
              <a:buNone/>
            </a:pPr>
            <a:endParaRPr lang="en-US" sz="2500" dirty="0" smtClean="0"/>
          </a:p>
          <a:p>
            <a:pPr marL="973138" indent="-514350">
              <a:buNone/>
            </a:pPr>
            <a:endParaRPr lang="en-US" sz="3400" i="1" dirty="0"/>
          </a:p>
        </p:txBody>
      </p:sp>
      <p:sp>
        <p:nvSpPr>
          <p:cNvPr id="4" name="TextBox 3"/>
          <p:cNvSpPr txBox="1"/>
          <p:nvPr/>
        </p:nvSpPr>
        <p:spPr>
          <a:xfrm>
            <a:off x="1026885" y="459304"/>
            <a:ext cx="1477328" cy="369332"/>
          </a:xfrm>
          <a:prstGeom prst="rect">
            <a:avLst/>
          </a:prstGeom>
          <a:noFill/>
        </p:spPr>
        <p:txBody>
          <a:bodyPr vert="wordArtVert" wrap="square" rtlCol="0">
            <a:spAutoFit/>
          </a:bodyPr>
          <a:lstStyle/>
          <a:p>
            <a:r>
              <a:rPr lang="en-US" sz="2800" b="1" dirty="0" smtClean="0">
                <a:effectLst>
                  <a:outerShdw blurRad="50800" dist="38100" dir="2700000">
                    <a:srgbClr val="000000">
                      <a:alpha val="43000"/>
                    </a:srgbClr>
                  </a:outerShdw>
                </a:effectLst>
              </a:rPr>
              <a:t>THE</a:t>
            </a:r>
            <a:endParaRPr lang="en-US" sz="2800" b="1" dirty="0">
              <a:effectLst>
                <a:outerShdw blurRad="50800" dist="38100" dir="2700000">
                  <a:srgbClr val="000000">
                    <a:alpha val="43000"/>
                  </a:srgbClr>
                </a:outerShdw>
              </a:effectLst>
            </a:endParaRPr>
          </a:p>
        </p:txBody>
      </p:sp>
      <p:cxnSp>
        <p:nvCxnSpPr>
          <p:cNvPr id="6" name="Straight Connector 5"/>
          <p:cNvCxnSpPr/>
          <p:nvPr/>
        </p:nvCxnSpPr>
        <p:spPr>
          <a:xfrm>
            <a:off x="1026885" y="1600200"/>
            <a:ext cx="5512747" cy="1588"/>
          </a:xfrm>
          <a:prstGeom prst="line">
            <a:avLst/>
          </a:prstGeom>
          <a:ln w="76200">
            <a:solidFill>
              <a:schemeClr val="accent2">
                <a:lumMod val="20000"/>
                <a:lumOff val="8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02604" y="274638"/>
            <a:ext cx="6228865" cy="1325562"/>
          </a:xfrm>
        </p:spPr>
        <p:txBody>
          <a:bodyPr>
            <a:noAutofit/>
          </a:bodyPr>
          <a:lstStyle/>
          <a:p>
            <a:pPr algn="l"/>
            <a:r>
              <a:rPr lang="en-US" sz="5500" b="1" dirty="0" smtClean="0">
                <a:effectLst>
                  <a:outerShdw blurRad="50800" dist="38100" dir="2700000">
                    <a:srgbClr val="000000">
                      <a:alpha val="43000"/>
                    </a:srgbClr>
                  </a:outerShdw>
                </a:effectLst>
              </a:rPr>
              <a:t>Sovereignty of God</a:t>
            </a:r>
            <a:endParaRPr lang="en-US" sz="55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702604" y="1810336"/>
            <a:ext cx="8117116" cy="4315827"/>
          </a:xfrm>
        </p:spPr>
        <p:txBody>
          <a:bodyPr>
            <a:noAutofit/>
          </a:bodyPr>
          <a:lstStyle/>
          <a:p>
            <a:pPr marL="404813" indent="-404813">
              <a:buNone/>
            </a:pPr>
            <a:r>
              <a:rPr lang="en-US" sz="3400" b="1" dirty="0" smtClean="0"/>
              <a:t>III. Biblical References to God’s Will.</a:t>
            </a:r>
            <a:endParaRPr lang="en-US" sz="3400" dirty="0" smtClean="0"/>
          </a:p>
          <a:p>
            <a:pPr marL="919163" indent="-460375">
              <a:buAutoNum type="alphaUcPeriod"/>
            </a:pPr>
            <a:r>
              <a:rPr lang="en-US" sz="2500" i="1" dirty="0" smtClean="0"/>
              <a:t>God’s Determined Will </a:t>
            </a:r>
            <a:r>
              <a:rPr lang="en-US" sz="2500" dirty="0" smtClean="0"/>
              <a:t>(Acts 2:23; 17:31).</a:t>
            </a:r>
          </a:p>
          <a:p>
            <a:pPr marL="973138" indent="-460375">
              <a:buAutoNum type="alphaUcPeriod"/>
            </a:pPr>
            <a:r>
              <a:rPr lang="en-US" sz="2500" i="1" dirty="0" smtClean="0"/>
              <a:t>God’s Revealed Will</a:t>
            </a:r>
            <a:r>
              <a:rPr lang="en-US" sz="2500" dirty="0" smtClean="0"/>
              <a:t> (Eph. 5:17).</a:t>
            </a:r>
          </a:p>
          <a:p>
            <a:pPr marL="1027113" indent="-460375">
              <a:buAutoNum type="alphaUcPeriod"/>
            </a:pPr>
            <a:r>
              <a:rPr lang="en-US" sz="2500" i="1" dirty="0" smtClean="0"/>
              <a:t>God’s Desired Will </a:t>
            </a:r>
            <a:r>
              <a:rPr lang="en-US" sz="2500" dirty="0" smtClean="0"/>
              <a:t>(2 Pet. 3:9; Psa. 7:9).</a:t>
            </a:r>
          </a:p>
          <a:p>
            <a:pPr marL="1147763" indent="-460375">
              <a:buAutoNum type="alphaUcPeriod"/>
            </a:pPr>
            <a:r>
              <a:rPr lang="en-US" sz="2500" i="1" dirty="0" smtClean="0"/>
              <a:t>	God’s Permissive Will </a:t>
            </a:r>
            <a:r>
              <a:rPr lang="en-US" sz="2500" dirty="0" smtClean="0"/>
              <a:t>(Jas. 4:15).</a:t>
            </a:r>
          </a:p>
          <a:p>
            <a:pPr marL="1255713" indent="-460375">
              <a:buAutoNum type="alphaUcPeriod"/>
            </a:pPr>
            <a:r>
              <a:rPr lang="en-US" sz="2500" i="1" dirty="0" smtClean="0"/>
              <a:t>God’s Providential Will </a:t>
            </a:r>
            <a:r>
              <a:rPr lang="en-US" sz="2500" dirty="0" smtClean="0"/>
              <a:t>(Matt. 10:29; Prov. 16:33; Matt. 10:30; Ezek. </a:t>
            </a:r>
            <a:r>
              <a:rPr lang="en-US" sz="2500" smtClean="0"/>
              <a:t>18:2-3).</a:t>
            </a:r>
            <a:endParaRPr lang="en-US" sz="2500" i="1" smtClean="0"/>
          </a:p>
          <a:p>
            <a:pPr marL="919163" indent="-460375">
              <a:buAutoNum type="alphaUcPeriod"/>
            </a:pPr>
            <a:endParaRPr lang="en-US" sz="2500" dirty="0" smtClean="0"/>
          </a:p>
          <a:p>
            <a:pPr marL="973138" indent="-514350">
              <a:buNone/>
            </a:pPr>
            <a:endParaRPr lang="en-US" sz="3400" i="1" dirty="0"/>
          </a:p>
        </p:txBody>
      </p:sp>
      <p:sp>
        <p:nvSpPr>
          <p:cNvPr id="4" name="TextBox 3"/>
          <p:cNvSpPr txBox="1"/>
          <p:nvPr/>
        </p:nvSpPr>
        <p:spPr>
          <a:xfrm>
            <a:off x="1026885" y="459304"/>
            <a:ext cx="1477328" cy="369332"/>
          </a:xfrm>
          <a:prstGeom prst="rect">
            <a:avLst/>
          </a:prstGeom>
          <a:noFill/>
        </p:spPr>
        <p:txBody>
          <a:bodyPr vert="wordArtVert" wrap="square" rtlCol="0">
            <a:spAutoFit/>
          </a:bodyPr>
          <a:lstStyle/>
          <a:p>
            <a:r>
              <a:rPr lang="en-US" sz="2800" b="1" dirty="0" smtClean="0">
                <a:effectLst>
                  <a:outerShdw blurRad="50800" dist="38100" dir="2700000">
                    <a:srgbClr val="000000">
                      <a:alpha val="43000"/>
                    </a:srgbClr>
                  </a:outerShdw>
                </a:effectLst>
              </a:rPr>
              <a:t>THE</a:t>
            </a:r>
            <a:endParaRPr lang="en-US" sz="2800" b="1" dirty="0">
              <a:effectLst>
                <a:outerShdw blurRad="50800" dist="38100" dir="2700000">
                  <a:srgbClr val="000000">
                    <a:alpha val="43000"/>
                  </a:srgbClr>
                </a:outerShdw>
              </a:effectLst>
            </a:endParaRPr>
          </a:p>
        </p:txBody>
      </p:sp>
      <p:cxnSp>
        <p:nvCxnSpPr>
          <p:cNvPr id="6" name="Straight Connector 5"/>
          <p:cNvCxnSpPr/>
          <p:nvPr/>
        </p:nvCxnSpPr>
        <p:spPr>
          <a:xfrm>
            <a:off x="1026885" y="1600200"/>
            <a:ext cx="5512747" cy="1588"/>
          </a:xfrm>
          <a:prstGeom prst="line">
            <a:avLst/>
          </a:prstGeom>
          <a:ln w="76200">
            <a:solidFill>
              <a:schemeClr val="accent2">
                <a:lumMod val="20000"/>
                <a:lumOff val="8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TotalTime>
  <Words>646</Words>
  <Application>Microsoft Macintosh PowerPoint</Application>
  <PresentationFormat>On-screen Show (4:3)</PresentationFormat>
  <Paragraphs>43</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Office Theme</vt:lpstr>
      <vt:lpstr>Slide 1</vt:lpstr>
      <vt:lpstr>Sovereignty of God</vt:lpstr>
      <vt:lpstr>Sovereignty of God</vt:lpstr>
      <vt:lpstr>Sovereignty of God</vt:lpstr>
      <vt:lpstr>Sovereignty of God</vt:lpstr>
      <vt:lpstr>Sovereignty of God</vt:lpstr>
      <vt:lpstr>Sovereignty of God</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Sovereignty of God</dc:title>
  <dc:creator>Kyle Pope</dc:creator>
  <cp:lastModifiedBy>Kyle Pope</cp:lastModifiedBy>
  <cp:revision>4</cp:revision>
  <dcterms:created xsi:type="dcterms:W3CDTF">2016-10-02T22:27:39Z</dcterms:created>
  <dcterms:modified xsi:type="dcterms:W3CDTF">2016-10-02T23:43:12Z</dcterms:modified>
</cp:coreProperties>
</file>