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3" r:id="rId2"/>
    <p:sldId id="258" r:id="rId3"/>
    <p:sldId id="257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70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F90CD2-D572-A144-9186-67635194BFB0}" type="datetimeFigureOut">
              <a:rPr lang="en-US" smtClean="0"/>
              <a:pPr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31BB86-E1DA-F943-8A39-58EBFA5E2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flipV="1">
            <a:off x="0" y="0"/>
            <a:ext cx="9144000" cy="685800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94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3401"/>
            <a:ext cx="8229600" cy="31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innerShdw blurRad="63500" dist="38100" dir="12120000">
              <a:schemeClr val="tx1">
                <a:lumMod val="65000"/>
                <a:lumOff val="35000"/>
                <a:alpha val="50000"/>
              </a:schemeClr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Basic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Principles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K</a:t>
            </a:r>
            <a:r>
              <a:rPr kumimoji="0" lang="en-US" sz="30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ey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Passages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03400"/>
            <a:ext cx="8383917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II. Key Passages Cited to Defend This.                           </a:t>
            </a:r>
          </a:p>
          <a:p>
            <a:pPr marL="971550" lvl="1" indent="-514350">
              <a:lnSpc>
                <a:spcPct val="80000"/>
              </a:lnSpc>
              <a:buFont typeface="+mj-lt"/>
              <a:buAutoNum type="alphaUcPeriod" startAt="4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“The LORD Our Righteousness” Jer. 23:6. (Acts 4:12).</a:t>
            </a:r>
          </a:p>
          <a:p>
            <a:pPr marL="1196975" lvl="2" indent="-339725">
              <a:lnSpc>
                <a:spcPct val="80000"/>
              </a:lnSpc>
              <a:buFont typeface="+mj-lt"/>
              <a:buAutoNum type="arabicPeriod"/>
            </a:pP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“You are in Christ Jesus, who became for us wisdom from God—and righteousness”1 Cor. 1:30.</a:t>
            </a:r>
          </a:p>
          <a:p>
            <a:pPr marL="971550" lvl="1" indent="-514350">
              <a:lnSpc>
                <a:spcPct val="80000"/>
              </a:lnSpc>
              <a:buFont typeface="+mj-lt"/>
              <a:buAutoNum type="alphaUcPeriod" startAt="4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“For as many of you as were baptized into Christ have put on Christ” Gal. 3:27.</a:t>
            </a:r>
          </a:p>
          <a:p>
            <a:pPr marL="1149350" lvl="2" indent="-292100">
              <a:lnSpc>
                <a:spcPct val="80000"/>
              </a:lnSpc>
              <a:buFont typeface="+mj-lt"/>
              <a:buAutoNum type="arabicPeriod"/>
            </a:pP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“It is no longer I who live, but Christ lives in me” Gal. 2:20.</a:t>
            </a:r>
          </a:p>
          <a:p>
            <a:pPr marL="1149350" lvl="2" indent="-292100">
              <a:lnSpc>
                <a:spcPct val="80000"/>
              </a:lnSpc>
              <a:buFont typeface="+mj-lt"/>
              <a:buAutoNum type="arabicPeriod"/>
            </a:pP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“For you died, and your life is hidden with Christ in God” Col. 3:3. (Eph. 3:17; Rom. 10:17; 1 John 2:4-6).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Basic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Principles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K</a:t>
            </a:r>
            <a:r>
              <a:rPr kumimoji="0" lang="en-US" sz="30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ey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Passages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II. Key Passages Cited to Defend This.                           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lphaUcPeriod" startAt="6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“My righteous Servant shall justify many, for He shall bear their iniquities” Isa. 53:11. (Rom. 8:33; Lev. 16-21-22).</a:t>
            </a:r>
          </a:p>
          <a:p>
            <a:pPr marL="1371600" lvl="2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“But to him who does not work but believes on Him who justifies the ungodly, his faith is accounted for righteousness” Rom.  4:5.</a:t>
            </a:r>
          </a:p>
          <a:p>
            <a:pPr marL="1371600" lvl="2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“By one Man’s obedience many will be made righteous” Rom. 5:19 (Rom. </a:t>
            </a:r>
            <a:r>
              <a:rPr lang="en-US" sz="2200" b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5:12, 19).</a:t>
            </a:r>
            <a:endParaRPr lang="en-US" sz="2200" b="1" dirty="0" smtClean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dam.png"/>
          <p:cNvPicPr>
            <a:picLocks noChangeAspect="1"/>
          </p:cNvPicPr>
          <p:nvPr/>
        </p:nvPicPr>
        <p:blipFill>
          <a:blip r:embed="rId2">
            <a:duotone>
              <a:schemeClr val="bg1"/>
              <a:srgbClr val="FFF1C1"/>
            </a:duotone>
          </a:blip>
          <a:stretch>
            <a:fillRect/>
          </a:stretch>
        </p:blipFill>
        <p:spPr>
          <a:xfrm>
            <a:off x="644433" y="3288041"/>
            <a:ext cx="806882" cy="1611377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pic>
        <p:nvPicPr>
          <p:cNvPr id="16" name="Picture 15" descr="jesus-on-the-cross-silloette-hi.png"/>
          <p:cNvPicPr>
            <a:picLocks noChangeAspect="1"/>
          </p:cNvPicPr>
          <p:nvPr/>
        </p:nvPicPr>
        <p:blipFill>
          <a:blip r:embed="rId3">
            <a:duotone>
              <a:schemeClr val="bg1"/>
              <a:srgbClr val="FFF1C1"/>
            </a:duotone>
          </a:blip>
          <a:stretch>
            <a:fillRect/>
          </a:stretch>
        </p:blipFill>
        <p:spPr>
          <a:xfrm>
            <a:off x="4905911" y="3133727"/>
            <a:ext cx="1155634" cy="1611377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pic>
        <p:nvPicPr>
          <p:cNvPr id="17" name="Picture 16" descr="group.png"/>
          <p:cNvPicPr>
            <a:picLocks noChangeAspect="1"/>
          </p:cNvPicPr>
          <p:nvPr/>
        </p:nvPicPr>
        <p:blipFill>
          <a:blip r:embed="rId4">
            <a:duotone>
              <a:schemeClr val="bg1"/>
              <a:srgbClr val="FFF1C1"/>
            </a:duotone>
          </a:blip>
          <a:stretch>
            <a:fillRect/>
          </a:stretch>
        </p:blipFill>
        <p:spPr>
          <a:xfrm>
            <a:off x="2600671" y="3354859"/>
            <a:ext cx="1479463" cy="1544559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pic>
        <p:nvPicPr>
          <p:cNvPr id="18" name="Picture 17" descr="group.png"/>
          <p:cNvPicPr>
            <a:picLocks noChangeAspect="1"/>
          </p:cNvPicPr>
          <p:nvPr/>
        </p:nvPicPr>
        <p:blipFill>
          <a:blip r:embed="rId4">
            <a:duotone>
              <a:schemeClr val="bg1"/>
              <a:srgbClr val="FFF1C1"/>
            </a:duotone>
          </a:blip>
          <a:stretch>
            <a:fillRect/>
          </a:stretch>
        </p:blipFill>
        <p:spPr>
          <a:xfrm flipH="1">
            <a:off x="6923800" y="3354858"/>
            <a:ext cx="1515446" cy="1544559"/>
          </a:xfrm>
          <a:prstGeom prst="rect">
            <a:avLst/>
          </a:prstGeom>
          <a:effectLst>
            <a:outerShdw blurRad="50800" dist="38100" dir="7860000">
              <a:srgbClr val="000000">
                <a:alpha val="43000"/>
              </a:srgbClr>
            </a:outerShdw>
          </a:effectLst>
        </p:spPr>
      </p:pic>
      <p:sp>
        <p:nvSpPr>
          <p:cNvPr id="19" name="TextBox 18"/>
          <p:cNvSpPr txBox="1"/>
          <p:nvPr/>
        </p:nvSpPr>
        <p:spPr>
          <a:xfrm>
            <a:off x="1756693" y="2076434"/>
            <a:ext cx="5543928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Three Imputations</a:t>
            </a:r>
            <a:endParaRPr lang="en-US" sz="3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" y="2691987"/>
            <a:ext cx="2663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Adam’s Sin to Man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824110" y="2691987"/>
            <a:ext cx="265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Man’s Sin to Jesus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483728" y="2691987"/>
            <a:ext cx="295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Jesus’ Righteousness to Man</a:t>
            </a:r>
            <a:endParaRPr lang="en-US" b="1" dirty="0"/>
          </a:p>
        </p:txBody>
      </p:sp>
      <p:sp>
        <p:nvSpPr>
          <p:cNvPr id="27" name="Right Arrow 26"/>
          <p:cNvSpPr/>
          <p:nvPr/>
        </p:nvSpPr>
        <p:spPr>
          <a:xfrm>
            <a:off x="4261165" y="3733800"/>
            <a:ext cx="742363" cy="498547"/>
          </a:xfrm>
          <a:prstGeom prst="rightArrow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rgbClr val="FF0000"/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5937576" y="3733800"/>
            <a:ext cx="742363" cy="498547"/>
          </a:xfrm>
          <a:prstGeom prst="rightArrow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rgbClr val="FF0000"/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1614257" y="3733800"/>
            <a:ext cx="742363" cy="498547"/>
          </a:xfrm>
          <a:custGeom>
            <a:avLst/>
            <a:gdLst>
              <a:gd name="connsiteX0" fmla="*/ 0 w 742363"/>
              <a:gd name="connsiteY0" fmla="*/ 124637 h 498547"/>
              <a:gd name="connsiteX1" fmla="*/ 493090 w 742363"/>
              <a:gd name="connsiteY1" fmla="*/ 124637 h 498547"/>
              <a:gd name="connsiteX2" fmla="*/ 493090 w 742363"/>
              <a:gd name="connsiteY2" fmla="*/ 0 h 498547"/>
              <a:gd name="connsiteX3" fmla="*/ 742363 w 742363"/>
              <a:gd name="connsiteY3" fmla="*/ 249274 h 498547"/>
              <a:gd name="connsiteX4" fmla="*/ 493090 w 742363"/>
              <a:gd name="connsiteY4" fmla="*/ 498547 h 498547"/>
              <a:gd name="connsiteX5" fmla="*/ 493090 w 742363"/>
              <a:gd name="connsiteY5" fmla="*/ 373910 h 498547"/>
              <a:gd name="connsiteX6" fmla="*/ 0 w 742363"/>
              <a:gd name="connsiteY6" fmla="*/ 373910 h 498547"/>
              <a:gd name="connsiteX7" fmla="*/ 0 w 742363"/>
              <a:gd name="connsiteY7" fmla="*/ 124637 h 498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363" h="498547">
                <a:moveTo>
                  <a:pt x="0" y="124637"/>
                </a:moveTo>
                <a:lnTo>
                  <a:pt x="493090" y="124637"/>
                </a:lnTo>
                <a:lnTo>
                  <a:pt x="493090" y="0"/>
                </a:lnTo>
                <a:lnTo>
                  <a:pt x="742363" y="249274"/>
                </a:lnTo>
                <a:lnTo>
                  <a:pt x="493090" y="498547"/>
                </a:lnTo>
                <a:lnTo>
                  <a:pt x="493090" y="373910"/>
                </a:lnTo>
                <a:lnTo>
                  <a:pt x="0" y="373910"/>
                </a:lnTo>
                <a:lnTo>
                  <a:pt x="0" y="124637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50000"/>
                </a:schemeClr>
              </a:gs>
              <a:gs pos="100000">
                <a:srgbClr val="FF0000"/>
              </a:gs>
            </a:gsLst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32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98285" y="1"/>
            <a:ext cx="5881653" cy="1066799"/>
          </a:xfrm>
        </p:spPr>
        <p:txBody>
          <a:bodyPr>
            <a:noAutofit/>
          </a:bodyPr>
          <a:lstStyle/>
          <a:p>
            <a:pPr marL="968375" indent="-968375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D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enominational doctrine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7" grpId="0" animBg="1"/>
      <p:bldP spid="28" grpId="0" animBg="1"/>
      <p:bldP spid="29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4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Introduction.</a:t>
            </a:r>
          </a:p>
          <a:p>
            <a:pPr marL="971550" lvl="1" indent="-514350">
              <a:buAutoNum type="alphaU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Historical Development.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Imputation vs. Infusion. 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A Reformed Doctrine.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Protestant Debates Regarding Imputation.</a:t>
            </a:r>
          </a:p>
          <a:p>
            <a:pPr marL="919163" lvl="1" indent="-461963">
              <a:buFont typeface="+mj-lt"/>
              <a:buAutoNum type="alphaU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Debates over Atonement within the Restoration Movement. </a:t>
            </a:r>
            <a:endParaRPr lang="en-US" b="1" dirty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Basic Principles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Key Passages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3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/>
      <p:bldP spid="5" grpId="0"/>
      <p:bldP spid="6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I. Basic Principles of Accountability.                           </a:t>
            </a:r>
          </a:p>
          <a:p>
            <a:pPr marL="971550" lvl="1" indent="-514350">
              <a:buAutoNum type="alphaUcPeriod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Theories and Models vs.</a:t>
            </a:r>
            <a:r>
              <a:rPr lang="en-US" sz="2600" b="1" i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Sola Scriptura.</a:t>
            </a:r>
          </a:p>
          <a:p>
            <a:pPr marL="1139825" lvl="2" indent="-282575"/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Matthew 18:4.</a:t>
            </a:r>
          </a:p>
          <a:p>
            <a:pPr marL="1139825" lvl="2" indent="-282575"/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Deuteronomy 29:29.</a:t>
            </a:r>
            <a:endParaRPr lang="en-US" b="1" dirty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Basic Principles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Key Passages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I. Basic Principles of Accountability.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lphaUcPeriod" startAt="2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Starting with Some Basics</a:t>
            </a:r>
            <a:r>
              <a:rPr lang="en-US" sz="2600" b="1" i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.</a:t>
            </a:r>
          </a:p>
          <a:p>
            <a:pPr marL="131445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Personal Responsibility.</a:t>
            </a:r>
          </a:p>
          <a:p>
            <a:pPr marL="1771650" lvl="3" indent="-457200">
              <a:lnSpc>
                <a:spcPct val="90000"/>
              </a:lnSpc>
              <a:buFont typeface="+mj-lt"/>
              <a:buAutoNum type="alphaL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OT (Deut. 24:16; 2 Kings 14:6; 2 Chron. 25:4; Ezek. 18:20).</a:t>
            </a:r>
          </a:p>
          <a:p>
            <a:pPr marL="2055813" lvl="4" indent="-284163">
              <a:lnSpc>
                <a:spcPct val="90000"/>
              </a:lnSpc>
              <a:buFont typeface="Arial"/>
              <a:buChar char="•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“The son shall not bear the guilt of the father, nor the father bear the guilt of the son…”</a:t>
            </a:r>
          </a:p>
          <a:p>
            <a:pPr marL="2055813" lvl="4" indent="-284163">
              <a:lnSpc>
                <a:spcPct val="90000"/>
              </a:lnSpc>
              <a:buFont typeface="Arial"/>
              <a:buChar char="•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“The righteousness of the righteous shall be upon himself, and the wickedness of the wicked shall be upon himself” (Ezek. 18:20).</a:t>
            </a:r>
            <a:endParaRPr lang="en-US" b="1" dirty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Basic Principles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Key Passages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I. Basic Principles of Accountability.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lphaUcPeriod" startAt="2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Starting with Some Basics</a:t>
            </a:r>
            <a:r>
              <a:rPr lang="en-US" sz="2600" b="1" i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.</a:t>
            </a:r>
          </a:p>
          <a:p>
            <a:pPr marL="131445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Personal Responsibility.</a:t>
            </a:r>
          </a:p>
          <a:p>
            <a:pPr marL="1771650" lvl="3" indent="-457200">
              <a:lnSpc>
                <a:spcPct val="90000"/>
              </a:lnSpc>
              <a:buFont typeface="+mj-lt"/>
              <a:buAutoNum type="alphaL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OT (Deut. 24:16; 2 Kings 14:6; 2 Chron. 25:4; Ezek. 18:20).</a:t>
            </a:r>
          </a:p>
          <a:p>
            <a:pPr marL="1771650" lvl="3" indent="-457200">
              <a:lnSpc>
                <a:spcPct val="90000"/>
              </a:lnSpc>
              <a:buFont typeface="+mj-lt"/>
              <a:buAutoNum type="alphaL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NT (Rom. 14:12; 2 Cor. 5:10).</a:t>
            </a:r>
          </a:p>
          <a:p>
            <a:pPr marL="1771650" lvl="3" indent="-457200">
              <a:lnSpc>
                <a:spcPct val="90000"/>
              </a:lnSpc>
              <a:buFont typeface="+mj-lt"/>
              <a:buAutoNum type="alphaL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Sacrifice and Redemption (Num. 3:40-51).</a:t>
            </a:r>
            <a:endParaRPr lang="en-US" b="1" dirty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Basic Principles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Key Passages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I. Basic Principles of Accountability.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lphaUcPeriod" startAt="2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Starting with Some Basics</a:t>
            </a:r>
            <a:r>
              <a:rPr lang="en-US" sz="2600" b="1" i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.</a:t>
            </a:r>
          </a:p>
          <a:p>
            <a:pPr marL="1314450" lvl="2" indent="-457200">
              <a:buFont typeface="+mj-lt"/>
              <a:buAutoNum type="arabicPeriod" startAt="2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“Is is God who Justifies…”</a:t>
            </a:r>
          </a:p>
          <a:p>
            <a:pPr marL="1771650" lvl="3" indent="-457200">
              <a:buFont typeface="+mj-lt"/>
              <a:buAutoNum type="alphaLcPeriod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Old and New Testament (Rom. 8:33;  Exod. 23:7).</a:t>
            </a:r>
          </a:p>
          <a:p>
            <a:pPr marL="2055813" lvl="4" indent="-284163">
              <a:buFont typeface="Arial"/>
              <a:buChar char="•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Rightness: Heb. </a:t>
            </a:r>
            <a:r>
              <a:rPr lang="en-US" b="1" i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tsedeq</a:t>
            </a: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(</a:t>
            </a:r>
            <a:r>
              <a:rPr lang="en-US" b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צֶדֶק</a:t>
            </a: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); Gr. </a:t>
            </a:r>
            <a:r>
              <a:rPr lang="en-US" b="1" i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dikē</a:t>
            </a: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(</a:t>
            </a:r>
            <a:r>
              <a:rPr lang="en-US" b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δίκη</a:t>
            </a: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).</a:t>
            </a:r>
          </a:p>
          <a:p>
            <a:pPr marL="1771650" lvl="3" indent="-457200">
              <a:buFont typeface="+mj-lt"/>
              <a:buAutoNum type="alphaLcPeriod" startAt="2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Biblical Righteousness (Rom. 3:23, 10; 1 John 3:12; Matt. 23:35; 1 Tim. 1:9; 2 Pet. 2:7; Luke 17:10).</a:t>
            </a:r>
          </a:p>
          <a:p>
            <a:pPr marL="2055813" lvl="4" indent="-284163">
              <a:buFont typeface="Arial"/>
              <a:buChar char="•"/>
            </a:pP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One’s legal status.    </a:t>
            </a:r>
            <a:r>
              <a:rPr lang="en-US" sz="14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•</a:t>
            </a:r>
            <a:r>
              <a:rPr lang="en-US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  Behavior.</a:t>
            </a:r>
            <a:endParaRPr lang="en-US" b="1" dirty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Basic Principles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Key Passages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Basic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Principles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K</a:t>
            </a:r>
            <a:r>
              <a:rPr kumimoji="0" lang="en-US" sz="30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ey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Passages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II. Key Passages Cited to Defend This.                           </a:t>
            </a:r>
          </a:p>
          <a:p>
            <a:pPr marL="971550" lvl="1" indent="-514350">
              <a:buAutoNum type="alphaUcPeriod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“He accounted it to him for righteousness” – Genesis 15:6. (cf. Psa. 106:30-31; Num. 25:1-9; Rom. 4:22, 6; Gal. 3:6; Jas. 2:23).</a:t>
            </a:r>
          </a:p>
          <a:p>
            <a:pPr marL="1139825" lvl="2" indent="-282575"/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Heb. </a:t>
            </a:r>
            <a:r>
              <a:rPr lang="en-US" sz="2200" b="1" i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chashav</a:t>
            </a: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(</a:t>
            </a:r>
            <a:r>
              <a:rPr lang="en-US" sz="2200" b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חָשַׁב</a:t>
            </a: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) “to think, plan, esteem, calculate, invent, make a judgment, imagine, count” (BDB).</a:t>
            </a:r>
          </a:p>
          <a:p>
            <a:pPr marL="1139825" lvl="2" indent="-282575"/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Gr. </a:t>
            </a:r>
            <a:r>
              <a:rPr lang="en-US" sz="2200" b="1" i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logizomai</a:t>
            </a:r>
            <a:r>
              <a:rPr lang="en-US" sz="2200" b="1" i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 </a:t>
            </a: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(</a:t>
            </a:r>
            <a:r>
              <a:rPr lang="en-US" sz="2200" b="1" dirty="0" err="1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λογίζομαι</a:t>
            </a:r>
            <a:r>
              <a:rPr lang="en-US" sz="22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) “to reckon, count, compute, calculate, count over” (Thayer).</a:t>
            </a:r>
            <a:endParaRPr lang="en-US" b="1" dirty="0">
              <a:effectLst>
                <a:innerShdw blurRad="63500" dist="63500" dir="2400000">
                  <a:schemeClr val="accent6">
                    <a:lumMod val="20000"/>
                    <a:lumOff val="80000"/>
                    <a:alpha val="50000"/>
                  </a:schemeClr>
                </a:inn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uiExpand="1" build="p" bldLvl="3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121188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Basic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Principles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937576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cap="small" dirty="0" smtClean="0"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rPr>
              <a:t>K</a:t>
            </a:r>
            <a:r>
              <a:rPr kumimoji="0" lang="en-US" sz="30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ey</a:t>
            </a: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Passages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34550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II. Key Passages Cited to Defend This.                           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lphaUcPeriod" startAt="2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“He made Him who knew no sin to be sin for us, that we might become the righteousness of God in Him” 2 Corinthians 5:21. (1 Pet. 1-19; Gal. 3:13; John 1:19; 1 John 2:2).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lphaUcPeriod" startAt="2"/>
            </a:pPr>
            <a:r>
              <a:rPr lang="en-US" sz="2600" b="1" dirty="0" smtClean="0"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</a:rPr>
              <a:t>“Found in Him, not having my own righteousness, which is from the law, but that which is through faith in Christ” Philippians 3:9 (Ezek. 33:12).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40747"/>
            <a:ext cx="2663988" cy="7251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38100" dir="12120000">
                    <a:schemeClr val="tx1">
                      <a:lumMod val="65000"/>
                      <a:lumOff val="35000"/>
                      <a:alpha val="50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6421422" y="211555"/>
            <a:ext cx="2242963" cy="2231748"/>
            <a:chOff x="6421422" y="211555"/>
            <a:chExt cx="2242963" cy="223174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lum bright="-5000"/>
            </a:blip>
            <a:stretch>
              <a:fillRect/>
            </a:stretch>
          </p:blipFill>
          <p:spPr>
            <a:xfrm rot="21000000">
              <a:off x="6421422" y="211555"/>
              <a:ext cx="2242963" cy="2231748"/>
            </a:xfrm>
            <a:prstGeom prst="rect">
              <a:avLst/>
            </a:prstGeom>
            <a:effectLst>
              <a:outerShdw blurRad="50800" dist="38100" dir="5760000">
                <a:srgbClr val="000000">
                  <a:alpha val="43000"/>
                </a:srgbClr>
              </a:outerShdw>
            </a:effectLst>
          </p:spPr>
        </p:pic>
        <p:sp>
          <p:nvSpPr>
            <p:cNvPr id="18" name="Content Placeholder 2"/>
            <p:cNvSpPr txBox="1">
              <a:spLocks/>
            </p:cNvSpPr>
            <p:nvPr/>
          </p:nvSpPr>
          <p:spPr>
            <a:xfrm rot="21000000">
              <a:off x="6613525" y="1134924"/>
              <a:ext cx="1849244" cy="5655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marL="342900" marR="0" lvl="0" indent="-34290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sz="3200" b="1" i="1" cap="small" dirty="0" err="1" smtClean="0"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latin typeface="Times New Roman"/>
                  <a:cs typeface="Times New Roman"/>
                </a:rPr>
                <a:t>im</a:t>
              </a:r>
              <a:r>
                <a:rPr kumimoji="0" lang="en-US" sz="3200" b="1" i="1" u="none" strike="noStrike" kern="1200" cap="small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innerShdw blurRad="63500" dist="63500" dir="2400000">
                      <a:schemeClr val="accent6">
                        <a:lumMod val="20000"/>
                        <a:lumOff val="80000"/>
                        <a:alpha val="50000"/>
                      </a:schemeClr>
                    </a:innerShdw>
                  </a:effectLst>
                  <a:uLnTx/>
                  <a:uFillTx/>
                  <a:latin typeface="Times New Roman"/>
                  <a:ea typeface="+mn-ea"/>
                  <a:cs typeface="Times New Roman"/>
                </a:rPr>
                <a:t>putation</a:t>
              </a:r>
              <a:endParaRPr kumimoji="0" lang="en-US" sz="28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63500" dir="2400000">
                    <a:schemeClr val="accent6">
                      <a:lumMod val="20000"/>
                      <a:lumOff val="80000"/>
                      <a:alpha val="50000"/>
                    </a:schemeClr>
                  </a:innerShdw>
                </a:effectLst>
                <a:uLnTx/>
                <a:uFillTx/>
                <a:latin typeface="Times New Roman"/>
                <a:ea typeface="+mn-ea"/>
                <a:cs typeface="Times New Roman"/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064381" y="1"/>
            <a:ext cx="5164667" cy="1066799"/>
          </a:xfrm>
        </p:spPr>
        <p:txBody>
          <a:bodyPr>
            <a:noAutofit/>
          </a:bodyPr>
          <a:lstStyle/>
          <a:p>
            <a:pPr marL="520700" indent="-520700" algn="l">
              <a:lnSpc>
                <a:spcPct val="60000"/>
              </a:lnSpc>
            </a:pPr>
            <a:r>
              <a:rPr lang="en-US" sz="16000" cap="small" baseline="-25000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  <a:latin typeface="Cambria"/>
                <a:cs typeface="Cambria"/>
              </a:rPr>
              <a:t>I</a:t>
            </a:r>
            <a:r>
              <a:rPr lang="en-US" sz="5500" cap="small" dirty="0" smtClean="0">
                <a:effectLst>
                  <a:innerShdw blurRad="63500" dist="50800" dir="13500000">
                    <a:schemeClr val="bg1">
                      <a:lumMod val="50000"/>
                      <a:alpha val="50000"/>
                    </a:schemeClr>
                  </a:innerShdw>
                </a:effectLst>
              </a:rPr>
              <a:t>mputed righteousness</a:t>
            </a:r>
            <a:endParaRPr lang="en-US" sz="5500" cap="small" dirty="0">
              <a:effectLst>
                <a:innerShdw blurRad="63500" dist="50800" dir="13500000">
                  <a:schemeClr val="bg1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878</Words>
  <Application>Microsoft Macintosh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Denominational doctrine</vt:lpstr>
      <vt:lpstr>Imputed righteousness</vt:lpstr>
      <vt:lpstr>Imputed righteousness</vt:lpstr>
      <vt:lpstr>Imputed righteousness</vt:lpstr>
      <vt:lpstr>Imputed righteousness</vt:lpstr>
      <vt:lpstr>Imputed righteousness</vt:lpstr>
      <vt:lpstr>Imputed righteousness</vt:lpstr>
      <vt:lpstr>Imputed righteousness</vt:lpstr>
      <vt:lpstr>Imputed righteousness</vt:lpstr>
      <vt:lpstr>Imputed righteousness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Imputed Righteousness</dc:title>
  <dc:creator>Kyle Pope</dc:creator>
  <cp:lastModifiedBy>Kyle Pope</cp:lastModifiedBy>
  <cp:revision>20</cp:revision>
  <dcterms:created xsi:type="dcterms:W3CDTF">2016-09-27T21:04:50Z</dcterms:created>
  <dcterms:modified xsi:type="dcterms:W3CDTF">2016-09-27T21:06:14Z</dcterms:modified>
</cp:coreProperties>
</file>