
<file path=[Content_Types].xml><?xml version="1.0" encoding="utf-8"?>
<Types xmlns="http://schemas.openxmlformats.org/package/2006/content-types">
  <Default Extension="xml" ContentType="application/xml"/>
  <Default Extension="wmf" ContentType="image/x-wmf"/>
  <Default Extension="jpeg" ContentType="image/jpeg"/>
  <Default Extension="mp3" ContentType="audio/unknown"/>
  <Default Extension="emf" ContentType="image/x-emf"/>
  <Default Extension="rels" ContentType="application/vnd.openxmlformats-package.relationships+xml"/>
  <Default Extension="aif"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5"/>
  </p:notesMasterIdLst>
  <p:handoutMasterIdLst>
    <p:handoutMasterId r:id="rId126"/>
  </p:handoutMasterIdLst>
  <p:sldIdLst>
    <p:sldId id="256" r:id="rId3"/>
    <p:sldId id="257" r:id="rId4"/>
    <p:sldId id="258" r:id="rId5"/>
    <p:sldId id="259" r:id="rId6"/>
    <p:sldId id="260" r:id="rId7"/>
    <p:sldId id="261" r:id="rId8"/>
    <p:sldId id="263" r:id="rId9"/>
    <p:sldId id="391" r:id="rId10"/>
    <p:sldId id="392" r:id="rId11"/>
    <p:sldId id="393" r:id="rId12"/>
    <p:sldId id="394" r:id="rId13"/>
    <p:sldId id="395" r:id="rId14"/>
    <p:sldId id="396" r:id="rId15"/>
    <p:sldId id="264" r:id="rId16"/>
    <p:sldId id="397" r:id="rId17"/>
    <p:sldId id="400" r:id="rId18"/>
    <p:sldId id="398" r:id="rId19"/>
    <p:sldId id="265" r:id="rId20"/>
    <p:sldId id="266" r:id="rId21"/>
    <p:sldId id="267" r:id="rId22"/>
    <p:sldId id="268" r:id="rId23"/>
    <p:sldId id="271" r:id="rId24"/>
    <p:sldId id="272" r:id="rId25"/>
    <p:sldId id="273"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302" r:id="rId43"/>
    <p:sldId id="303" r:id="rId44"/>
    <p:sldId id="304"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8" r:id="rId63"/>
    <p:sldId id="329" r:id="rId64"/>
    <p:sldId id="330" r:id="rId65"/>
    <p:sldId id="331" r:id="rId66"/>
    <p:sldId id="332" r:id="rId67"/>
    <p:sldId id="333" r:id="rId68"/>
    <p:sldId id="334" r:id="rId69"/>
    <p:sldId id="335"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66" r:id="rId97"/>
    <p:sldId id="367" r:id="rId98"/>
    <p:sldId id="368" r:id="rId99"/>
    <p:sldId id="369" r:id="rId100"/>
    <p:sldId id="370" r:id="rId101"/>
    <p:sldId id="371" r:id="rId102"/>
    <p:sldId id="372" r:id="rId103"/>
    <p:sldId id="373" r:id="rId104"/>
    <p:sldId id="374" r:id="rId105"/>
    <p:sldId id="375" r:id="rId106"/>
    <p:sldId id="380" r:id="rId107"/>
    <p:sldId id="381" r:id="rId108"/>
    <p:sldId id="383" r:id="rId109"/>
    <p:sldId id="408" r:id="rId110"/>
    <p:sldId id="385" r:id="rId111"/>
    <p:sldId id="386" r:id="rId112"/>
    <p:sldId id="387" r:id="rId113"/>
    <p:sldId id="388" r:id="rId114"/>
    <p:sldId id="389" r:id="rId115"/>
    <p:sldId id="390" r:id="rId116"/>
    <p:sldId id="407" r:id="rId117"/>
    <p:sldId id="409" r:id="rId118"/>
    <p:sldId id="401" r:id="rId119"/>
    <p:sldId id="402" r:id="rId120"/>
    <p:sldId id="403" r:id="rId121"/>
    <p:sldId id="404" r:id="rId122"/>
    <p:sldId id="405" r:id="rId123"/>
    <p:sldId id="406"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0" d="100"/>
          <a:sy n="100" d="100"/>
        </p:scale>
        <p:origin x="-11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notesMaster" Target="notesMasters/notesMaster1.xml"/><Relationship Id="rId126" Type="http://schemas.openxmlformats.org/officeDocument/2006/relationships/handoutMaster" Target="handoutMasters/handout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0D5365-578F-4FFD-B672-4B51965B10D4}"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en-US"/>
        </a:p>
      </dgm:t>
    </dgm:pt>
    <dgm:pt modelId="{512C4F5C-EE86-4DDB-BF54-239B7A5BBBC4}">
      <dgm:prSet phldrT="[Text]"/>
      <dgm:spPr>
        <a:solidFill>
          <a:srgbClr val="D5BEAB"/>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balanced" dir="t">
            <a:rot lat="0" lon="0" rev="8700000"/>
          </a:lightRig>
        </a:scene3d>
        <a:sp3d>
          <a:bevelT w="190500" h="38100"/>
        </a:sp3d>
      </dgm:spPr>
      <dgm:t>
        <a:bodyPr>
          <a:sp3d extrusionH="57150">
            <a:bevelT w="38100" h="38100"/>
          </a:sp3d>
        </a:bodyPr>
        <a:lstStyle/>
        <a:p>
          <a:r>
            <a:rPr lang="en-US" dirty="0" smtClean="0">
              <a:solidFill>
                <a:schemeClr val="bg1"/>
              </a:solidFill>
              <a:effectLst>
                <a:outerShdw blurRad="50800" dist="38100" algn="l" rotWithShape="0">
                  <a:prstClr val="black">
                    <a:alpha val="40000"/>
                  </a:prstClr>
                </a:outerShdw>
              </a:effectLst>
              <a:latin typeface="Pythagoras" pitchFamily="2" charset="0"/>
            </a:rPr>
            <a:t>The Circular Reasoning  of False Theology </a:t>
          </a:r>
          <a:endParaRPr lang="en-US" dirty="0">
            <a:solidFill>
              <a:schemeClr val="bg1"/>
            </a:solidFill>
            <a:effectLst>
              <a:outerShdw blurRad="50800" dist="38100" algn="l" rotWithShape="0">
                <a:prstClr val="black">
                  <a:alpha val="40000"/>
                </a:prstClr>
              </a:outerShdw>
            </a:effectLst>
            <a:latin typeface="Pythagoras" pitchFamily="2" charset="0"/>
          </a:endParaRPr>
        </a:p>
      </dgm:t>
    </dgm:pt>
    <dgm:pt modelId="{61C5BB48-B144-4A99-AB1F-528738F853B4}" type="parTrans" cxnId="{06647BDD-EB72-4B0F-82B8-3CD6A069DBCB}">
      <dgm:prSet/>
      <dgm:spPr/>
      <dgm:t>
        <a:bodyPr/>
        <a:lstStyle/>
        <a:p>
          <a:endParaRPr lang="en-US">
            <a:effectLst>
              <a:outerShdw blurRad="50800" dist="38100" algn="l" rotWithShape="0">
                <a:prstClr val="black">
                  <a:alpha val="40000"/>
                </a:prstClr>
              </a:outerShdw>
            </a:effectLst>
          </a:endParaRPr>
        </a:p>
      </dgm:t>
    </dgm:pt>
    <dgm:pt modelId="{D1C91FB3-7B50-48C7-BC43-64DE952CEF70}" type="sibTrans" cxnId="{06647BDD-EB72-4B0F-82B8-3CD6A069DBCB}">
      <dgm:prSet/>
      <dgm:spPr/>
      <dgm:t>
        <a:bodyPr/>
        <a:lstStyle/>
        <a:p>
          <a:endParaRPr lang="en-US">
            <a:effectLst>
              <a:outerShdw blurRad="50800" dist="38100" algn="l" rotWithShape="0">
                <a:prstClr val="black">
                  <a:alpha val="40000"/>
                </a:prstClr>
              </a:outerShdw>
            </a:effectLst>
          </a:endParaRPr>
        </a:p>
      </dgm:t>
    </dgm:pt>
    <dgm:pt modelId="{9909BD04-D697-4DDA-A654-02EA15B01341}">
      <dgm:prSet phldrT="[Text]" custT="1"/>
      <dgm:spPr>
        <a:solidFill>
          <a:schemeClr val="bg2">
            <a:lumMod val="40000"/>
            <a:lumOff val="60000"/>
          </a:schemeClr>
        </a:solidFill>
        <a:effectLst>
          <a:outerShdw blurRad="431800" dist="381000" dir="3300000" algn="tl" rotWithShape="0">
            <a:schemeClr val="accent2">
              <a:lumMod val="40000"/>
              <a:lumOff val="60000"/>
              <a:alpha val="40000"/>
            </a:schemeClr>
          </a:outerShdw>
        </a:effectLst>
      </dgm:spPr>
      <dgm:t>
        <a:bodyPr/>
        <a:lstStyle/>
        <a:p>
          <a:r>
            <a:rPr lang="en-US" sz="2400" dirty="0" smtClean="0">
              <a:solidFill>
                <a:schemeClr val="bg1"/>
              </a:solidFill>
              <a:effectLst>
                <a:outerShdw blurRad="50800" dist="38100" algn="l" rotWithShape="0">
                  <a:prstClr val="black">
                    <a:alpha val="40000"/>
                  </a:prstClr>
                </a:outerShdw>
              </a:effectLst>
            </a:rPr>
            <a:t>Unconditional Election</a:t>
          </a:r>
          <a:endParaRPr lang="en-US" sz="2400" dirty="0">
            <a:solidFill>
              <a:schemeClr val="bg1"/>
            </a:solidFill>
            <a:effectLst>
              <a:outerShdw blurRad="50800" dist="38100" algn="l" rotWithShape="0">
                <a:prstClr val="black">
                  <a:alpha val="40000"/>
                </a:prstClr>
              </a:outerShdw>
            </a:effectLst>
          </a:endParaRPr>
        </a:p>
      </dgm:t>
    </dgm:pt>
    <dgm:pt modelId="{8CD72855-1559-44FC-9D52-AF1D18C64650}" type="parTrans" cxnId="{D4101A58-5CE0-4C9F-8A0C-89E1F35F5F96}">
      <dgm:prSet/>
      <dgm:spPr/>
      <dgm:t>
        <a:bodyPr/>
        <a:lstStyle/>
        <a:p>
          <a:endParaRPr lang="en-US">
            <a:effectLst>
              <a:outerShdw blurRad="50800" dist="38100" algn="l" rotWithShape="0">
                <a:prstClr val="black">
                  <a:alpha val="40000"/>
                </a:prstClr>
              </a:outerShdw>
            </a:effectLst>
          </a:endParaRPr>
        </a:p>
      </dgm:t>
    </dgm:pt>
    <dgm:pt modelId="{5D6A58EC-0EF2-4C39-8878-ECE91B777BD6}" type="sibTrans" cxnId="{D4101A58-5CE0-4C9F-8A0C-89E1F35F5F96}">
      <dgm:prSet/>
      <dgm:spPr>
        <a:solidFill>
          <a:schemeClr val="bg2"/>
        </a:solidFill>
        <a:effectLst>
          <a:outerShdw blurRad="431800" dist="381000" dir="3300000" algn="tl" rotWithShape="0">
            <a:schemeClr val="accent2">
              <a:lumMod val="40000"/>
              <a:lumOff val="60000"/>
              <a:alpha val="40000"/>
            </a:schemeClr>
          </a:outerShdw>
        </a:effectLst>
      </dgm:spPr>
      <dgm:t>
        <a:bodyPr/>
        <a:lstStyle/>
        <a:p>
          <a:endParaRPr lang="en-US">
            <a:effectLst>
              <a:outerShdw blurRad="50800" dist="38100" algn="l" rotWithShape="0">
                <a:prstClr val="black">
                  <a:alpha val="40000"/>
                </a:prstClr>
              </a:outerShdw>
            </a:effectLst>
          </a:endParaRPr>
        </a:p>
      </dgm:t>
    </dgm:pt>
    <dgm:pt modelId="{B3D885DC-B754-487D-9C89-E509FA96650E}">
      <dgm:prSet phldrT="[Text]" custT="1"/>
      <dgm:spPr>
        <a:solidFill>
          <a:schemeClr val="bg2">
            <a:lumMod val="40000"/>
            <a:lumOff val="60000"/>
          </a:schemeClr>
        </a:solidFill>
        <a:effectLst>
          <a:outerShdw blurRad="431800" dist="381000" dir="3300000" algn="tl" rotWithShape="0">
            <a:schemeClr val="accent2">
              <a:lumMod val="40000"/>
              <a:lumOff val="60000"/>
              <a:alpha val="40000"/>
            </a:schemeClr>
          </a:outerShdw>
        </a:effectLst>
      </dgm:spPr>
      <dgm:t>
        <a:bodyPr/>
        <a:lstStyle/>
        <a:p>
          <a:r>
            <a:rPr lang="en-US" sz="2400" dirty="0" smtClean="0">
              <a:solidFill>
                <a:schemeClr val="bg1"/>
              </a:solidFill>
              <a:effectLst>
                <a:outerShdw blurRad="50800" dist="38100" algn="l" rotWithShape="0">
                  <a:prstClr val="black">
                    <a:alpha val="40000"/>
                  </a:prstClr>
                </a:outerShdw>
              </a:effectLst>
            </a:rPr>
            <a:t>Limited Atonement</a:t>
          </a:r>
          <a:endParaRPr lang="en-US" sz="2400" dirty="0">
            <a:solidFill>
              <a:schemeClr val="bg1"/>
            </a:solidFill>
            <a:effectLst>
              <a:outerShdw blurRad="50800" dist="38100" algn="l" rotWithShape="0">
                <a:prstClr val="black">
                  <a:alpha val="40000"/>
                </a:prstClr>
              </a:outerShdw>
            </a:effectLst>
          </a:endParaRPr>
        </a:p>
      </dgm:t>
    </dgm:pt>
    <dgm:pt modelId="{16107F2B-9ADF-49A8-A127-62890527FD64}" type="parTrans" cxnId="{B0039FCF-7679-4B34-A086-9A9D35208C99}">
      <dgm:prSet/>
      <dgm:spPr/>
      <dgm:t>
        <a:bodyPr/>
        <a:lstStyle/>
        <a:p>
          <a:endParaRPr lang="en-US">
            <a:effectLst>
              <a:outerShdw blurRad="50800" dist="38100" algn="l" rotWithShape="0">
                <a:prstClr val="black">
                  <a:alpha val="40000"/>
                </a:prstClr>
              </a:outerShdw>
            </a:effectLst>
          </a:endParaRPr>
        </a:p>
      </dgm:t>
    </dgm:pt>
    <dgm:pt modelId="{42E5C5E5-AD09-4C29-BFF7-B777C58CC541}" type="sibTrans" cxnId="{B0039FCF-7679-4B34-A086-9A9D35208C99}">
      <dgm:prSet/>
      <dgm:spPr>
        <a:solidFill>
          <a:schemeClr val="accent3">
            <a:lumMod val="75000"/>
          </a:schemeClr>
        </a:solidFill>
      </dgm:spPr>
      <dgm:t>
        <a:bodyPr/>
        <a:lstStyle/>
        <a:p>
          <a:endParaRPr lang="en-US">
            <a:effectLst>
              <a:outerShdw blurRad="50800" dist="38100" algn="l" rotWithShape="0">
                <a:prstClr val="black">
                  <a:alpha val="40000"/>
                </a:prstClr>
              </a:outerShdw>
            </a:effectLst>
          </a:endParaRPr>
        </a:p>
      </dgm:t>
    </dgm:pt>
    <dgm:pt modelId="{F730A5C8-56E8-4ADE-82FC-AC09E1A1D4CA}">
      <dgm:prSet phldrT="[Text]" custT="1"/>
      <dgm:spPr>
        <a:solidFill>
          <a:schemeClr val="bg2">
            <a:lumMod val="40000"/>
            <a:lumOff val="60000"/>
          </a:schemeClr>
        </a:solidFill>
        <a:effectLst>
          <a:outerShdw blurRad="431800" dist="381000" dir="3300000" algn="tl" rotWithShape="0">
            <a:schemeClr val="accent2">
              <a:lumMod val="40000"/>
              <a:lumOff val="60000"/>
              <a:alpha val="40000"/>
            </a:schemeClr>
          </a:outerShdw>
        </a:effectLst>
      </dgm:spPr>
      <dgm:t>
        <a:bodyPr/>
        <a:lstStyle/>
        <a:p>
          <a:r>
            <a:rPr lang="en-US" sz="2400" dirty="0" smtClean="0">
              <a:solidFill>
                <a:schemeClr val="bg1"/>
              </a:solidFill>
              <a:effectLst>
                <a:outerShdw blurRad="50800" dist="38100" algn="l" rotWithShape="0">
                  <a:prstClr val="black">
                    <a:alpha val="40000"/>
                  </a:prstClr>
                </a:outerShdw>
              </a:effectLst>
            </a:rPr>
            <a:t>Irresistible Grace</a:t>
          </a:r>
          <a:endParaRPr lang="en-US" sz="2400" dirty="0">
            <a:solidFill>
              <a:schemeClr val="bg1"/>
            </a:solidFill>
            <a:effectLst>
              <a:outerShdw blurRad="50800" dist="38100" algn="l" rotWithShape="0">
                <a:prstClr val="black">
                  <a:alpha val="40000"/>
                </a:prstClr>
              </a:outerShdw>
            </a:effectLst>
          </a:endParaRPr>
        </a:p>
      </dgm:t>
    </dgm:pt>
    <dgm:pt modelId="{15514A79-E373-418F-9DE0-1422786ADB4C}" type="parTrans" cxnId="{51B49880-6BDB-466D-A3F2-A0C65AB1A3BE}">
      <dgm:prSet/>
      <dgm:spPr/>
      <dgm:t>
        <a:bodyPr/>
        <a:lstStyle/>
        <a:p>
          <a:endParaRPr lang="en-US">
            <a:effectLst>
              <a:outerShdw blurRad="50800" dist="38100" algn="l" rotWithShape="0">
                <a:prstClr val="black">
                  <a:alpha val="40000"/>
                </a:prstClr>
              </a:outerShdw>
            </a:effectLst>
          </a:endParaRPr>
        </a:p>
      </dgm:t>
    </dgm:pt>
    <dgm:pt modelId="{C163BA48-9DB4-4E97-B1F8-4C4E4F1CFB3F}" type="sibTrans" cxnId="{51B49880-6BDB-466D-A3F2-A0C65AB1A3BE}">
      <dgm:prSet/>
      <dgm:spPr>
        <a:solidFill>
          <a:schemeClr val="accent3">
            <a:lumMod val="40000"/>
            <a:lumOff val="60000"/>
          </a:schemeClr>
        </a:solidFill>
      </dgm:spPr>
      <dgm:t>
        <a:bodyPr/>
        <a:lstStyle/>
        <a:p>
          <a:endParaRPr lang="en-US">
            <a:effectLst>
              <a:outerShdw blurRad="50800" dist="38100" algn="l" rotWithShape="0">
                <a:prstClr val="black">
                  <a:alpha val="40000"/>
                </a:prstClr>
              </a:outerShdw>
            </a:effectLst>
          </a:endParaRPr>
        </a:p>
      </dgm:t>
    </dgm:pt>
    <dgm:pt modelId="{83756FC9-2705-4E78-96E4-78B4440A97D7}">
      <dgm:prSet phldrT="[Text]" custT="1"/>
      <dgm:spPr>
        <a:solidFill>
          <a:schemeClr val="bg2">
            <a:lumMod val="40000"/>
            <a:lumOff val="60000"/>
          </a:schemeClr>
        </a:solidFill>
        <a:effectLst>
          <a:outerShdw blurRad="431800" dist="381000" dir="3300000" algn="tl" rotWithShape="0">
            <a:schemeClr val="accent2">
              <a:lumMod val="40000"/>
              <a:lumOff val="60000"/>
              <a:alpha val="40000"/>
            </a:schemeClr>
          </a:outerShdw>
        </a:effectLst>
      </dgm:spPr>
      <dgm:t>
        <a:bodyPr/>
        <a:lstStyle/>
        <a:p>
          <a:r>
            <a:rPr lang="en-US" sz="2400" dirty="0" smtClean="0">
              <a:solidFill>
                <a:schemeClr val="bg1"/>
              </a:solidFill>
              <a:effectLst>
                <a:outerShdw blurRad="50800" dist="38100" algn="l" rotWithShape="0">
                  <a:prstClr val="black">
                    <a:alpha val="40000"/>
                  </a:prstClr>
                </a:outerShdw>
              </a:effectLst>
            </a:rPr>
            <a:t>Perseverance of the Saints </a:t>
          </a:r>
          <a:endParaRPr lang="en-US" sz="2400" dirty="0">
            <a:solidFill>
              <a:schemeClr val="bg1"/>
            </a:solidFill>
            <a:effectLst>
              <a:outerShdw blurRad="50800" dist="38100" algn="l" rotWithShape="0">
                <a:prstClr val="black">
                  <a:alpha val="40000"/>
                </a:prstClr>
              </a:outerShdw>
            </a:effectLst>
          </a:endParaRPr>
        </a:p>
      </dgm:t>
    </dgm:pt>
    <dgm:pt modelId="{A7D50E3F-0650-4E00-AD37-241E5D99CCF5}" type="parTrans" cxnId="{C23C3C2B-D98A-4329-831C-18ACF02C93D4}">
      <dgm:prSet/>
      <dgm:spPr/>
      <dgm:t>
        <a:bodyPr/>
        <a:lstStyle/>
        <a:p>
          <a:endParaRPr lang="en-US">
            <a:effectLst>
              <a:outerShdw blurRad="50800" dist="38100" algn="l" rotWithShape="0">
                <a:prstClr val="black">
                  <a:alpha val="40000"/>
                </a:prstClr>
              </a:outerShdw>
            </a:effectLst>
          </a:endParaRPr>
        </a:p>
      </dgm:t>
    </dgm:pt>
    <dgm:pt modelId="{601ADA0D-5D35-42D4-96E2-D78C4F9FAD8C}" type="sibTrans" cxnId="{C23C3C2B-D98A-4329-831C-18ACF02C93D4}">
      <dgm:prSet/>
      <dgm:spPr>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82000">
          <a:bevelT w="190500" h="38100"/>
        </a:sp3d>
      </dgm:spPr>
      <dgm:t>
        <a:bodyPr/>
        <a:lstStyle/>
        <a:p>
          <a:endParaRPr lang="en-US">
            <a:effectLst>
              <a:outerShdw blurRad="50800" dist="38100" algn="l" rotWithShape="0">
                <a:prstClr val="black">
                  <a:alpha val="40000"/>
                </a:prstClr>
              </a:outerShdw>
            </a:effectLst>
          </a:endParaRPr>
        </a:p>
      </dgm:t>
    </dgm:pt>
    <dgm:pt modelId="{CB49481A-CDB9-4B4F-93FD-154F728E2452}">
      <dgm:prSet phldrT="[Text]" custT="1"/>
      <dgm:spPr>
        <a:solidFill>
          <a:schemeClr val="bg2">
            <a:lumMod val="40000"/>
            <a:lumOff val="60000"/>
          </a:schemeClr>
        </a:solidFill>
        <a:effectLst>
          <a:outerShdw blurRad="431800" dist="381000" dir="3300000" algn="tl" rotWithShape="0">
            <a:schemeClr val="accent2">
              <a:lumMod val="40000"/>
              <a:lumOff val="60000"/>
              <a:alpha val="40000"/>
            </a:schemeClr>
          </a:outerShdw>
        </a:effectLst>
      </dgm:spPr>
      <dgm:t>
        <a:bodyPr/>
        <a:lstStyle/>
        <a:p>
          <a:r>
            <a:rPr lang="en-US" sz="2400" dirty="0" smtClean="0">
              <a:solidFill>
                <a:schemeClr val="bg1"/>
              </a:solidFill>
              <a:effectLst>
                <a:outerShdw blurRad="50800" dist="38100" algn="l" rotWithShape="0">
                  <a:prstClr val="black">
                    <a:alpha val="40000"/>
                  </a:prstClr>
                </a:outerShdw>
              </a:effectLst>
            </a:rPr>
            <a:t>False View of God’s Sovereignty</a:t>
          </a:r>
          <a:endParaRPr lang="en-US" sz="2400" dirty="0">
            <a:solidFill>
              <a:schemeClr val="bg1"/>
            </a:solidFill>
            <a:effectLst>
              <a:outerShdw blurRad="50800" dist="38100" algn="l" rotWithShape="0">
                <a:prstClr val="black">
                  <a:alpha val="40000"/>
                </a:prstClr>
              </a:outerShdw>
            </a:effectLst>
          </a:endParaRPr>
        </a:p>
      </dgm:t>
    </dgm:pt>
    <dgm:pt modelId="{5370F4C2-93D9-449C-9C29-079CAD9AF3C1}" type="parTrans" cxnId="{4821102D-5C19-4CAF-BD4A-139DA94400B1}">
      <dgm:prSet/>
      <dgm:spPr/>
      <dgm:t>
        <a:bodyPr/>
        <a:lstStyle/>
        <a:p>
          <a:endParaRPr lang="en-US">
            <a:effectLst>
              <a:outerShdw blurRad="50800" dist="38100" algn="l" rotWithShape="0">
                <a:prstClr val="black">
                  <a:alpha val="40000"/>
                </a:prstClr>
              </a:outerShdw>
            </a:effectLst>
          </a:endParaRPr>
        </a:p>
      </dgm:t>
    </dgm:pt>
    <dgm:pt modelId="{46BA0778-C41A-410E-B566-AB1AED396D11}" type="sibTrans" cxnId="{4821102D-5C19-4CAF-BD4A-139DA94400B1}">
      <dgm:prSet/>
      <dgm:spPr>
        <a:solidFill>
          <a:schemeClr val="tx2">
            <a:lumMod val="75000"/>
          </a:schemeClr>
        </a:solidFill>
        <a:ln>
          <a:solidFill>
            <a:schemeClr val="accent3">
              <a:lumMod val="40000"/>
              <a:lumOff val="60000"/>
            </a:schemeClr>
          </a:solidFill>
        </a:ln>
      </dgm:spPr>
      <dgm:t>
        <a:bodyPr/>
        <a:lstStyle/>
        <a:p>
          <a:endParaRPr lang="en-US">
            <a:effectLst>
              <a:outerShdw blurRad="50800" dist="38100" algn="l" rotWithShape="0">
                <a:prstClr val="black">
                  <a:alpha val="40000"/>
                </a:prstClr>
              </a:outerShdw>
            </a:effectLst>
          </a:endParaRPr>
        </a:p>
      </dgm:t>
    </dgm:pt>
    <dgm:pt modelId="{7031ECEA-FBB0-4125-BBD8-85A43CE2D504}">
      <dgm:prSet phldrT="[Text]" custT="1"/>
      <dgm:spPr>
        <a:solidFill>
          <a:schemeClr val="bg2">
            <a:lumMod val="40000"/>
            <a:lumOff val="60000"/>
          </a:schemeClr>
        </a:solidFill>
        <a:effectLst>
          <a:outerShdw blurRad="431800" dist="381000" dir="3300000" algn="tl" rotWithShape="0">
            <a:schemeClr val="accent2">
              <a:lumMod val="40000"/>
              <a:lumOff val="60000"/>
              <a:alpha val="40000"/>
            </a:schemeClr>
          </a:outerShdw>
        </a:effectLst>
      </dgm:spPr>
      <dgm:t>
        <a:bodyPr/>
        <a:lstStyle/>
        <a:p>
          <a:r>
            <a:rPr lang="en-US" sz="2400" dirty="0" smtClean="0">
              <a:solidFill>
                <a:schemeClr val="bg1"/>
              </a:solidFill>
              <a:effectLst>
                <a:outerShdw blurRad="50800" dist="38100" algn="l" rotWithShape="0">
                  <a:prstClr val="black">
                    <a:alpha val="40000"/>
                  </a:prstClr>
                </a:outerShdw>
              </a:effectLst>
            </a:rPr>
            <a:t>Total Inability</a:t>
          </a:r>
          <a:endParaRPr lang="en-US" sz="2400" dirty="0">
            <a:solidFill>
              <a:schemeClr val="bg1"/>
            </a:solidFill>
            <a:effectLst>
              <a:outerShdw blurRad="50800" dist="38100" algn="l" rotWithShape="0">
                <a:prstClr val="black">
                  <a:alpha val="40000"/>
                </a:prstClr>
              </a:outerShdw>
            </a:effectLst>
          </a:endParaRPr>
        </a:p>
      </dgm:t>
    </dgm:pt>
    <dgm:pt modelId="{BCEBE2F1-16E9-400E-9BC1-0975B4A293E6}" type="parTrans" cxnId="{B0393071-E2DB-4120-B1CC-E5DA1089AC09}">
      <dgm:prSet/>
      <dgm:spPr/>
      <dgm:t>
        <a:bodyPr/>
        <a:lstStyle/>
        <a:p>
          <a:endParaRPr lang="en-US">
            <a:effectLst>
              <a:outerShdw blurRad="50800" dist="38100" algn="l" rotWithShape="0">
                <a:prstClr val="black">
                  <a:alpha val="40000"/>
                </a:prstClr>
              </a:outerShdw>
            </a:effectLst>
          </a:endParaRPr>
        </a:p>
      </dgm:t>
    </dgm:pt>
    <dgm:pt modelId="{06E78BA5-46C3-414D-A827-FF0C06A8DDC9}" type="sibTrans" cxnId="{B0393071-E2DB-4120-B1CC-E5DA1089AC09}">
      <dgm:prSet/>
      <dgm:spPr>
        <a:solidFill>
          <a:schemeClr val="tx2">
            <a:lumMod val="50000"/>
          </a:schemeClr>
        </a:solidFill>
      </dgm:spPr>
      <dgm:t>
        <a:bodyPr/>
        <a:lstStyle/>
        <a:p>
          <a:endParaRPr lang="en-US">
            <a:effectLst>
              <a:outerShdw blurRad="50800" dist="38100" algn="l" rotWithShape="0">
                <a:prstClr val="black">
                  <a:alpha val="40000"/>
                </a:prstClr>
              </a:outerShdw>
            </a:effectLst>
          </a:endParaRPr>
        </a:p>
      </dgm:t>
    </dgm:pt>
    <dgm:pt modelId="{CF756442-CD06-4D1E-A396-46F5EE4A5B90}" type="pres">
      <dgm:prSet presAssocID="{0A0D5365-578F-4FFD-B672-4B51965B10D4}" presName="Name0" presStyleCnt="0">
        <dgm:presLayoutVars>
          <dgm:chMax val="1"/>
          <dgm:dir/>
          <dgm:animLvl val="ctr"/>
          <dgm:resizeHandles val="exact"/>
        </dgm:presLayoutVars>
      </dgm:prSet>
      <dgm:spPr/>
      <dgm:t>
        <a:bodyPr/>
        <a:lstStyle/>
        <a:p>
          <a:endParaRPr lang="en-US"/>
        </a:p>
      </dgm:t>
    </dgm:pt>
    <dgm:pt modelId="{8B627EE6-1EFF-4721-A206-E8DDD01D5680}" type="pres">
      <dgm:prSet presAssocID="{512C4F5C-EE86-4DDB-BF54-239B7A5BBBC4}" presName="centerShape" presStyleLbl="node0" presStyleIdx="0" presStyleCnt="1" custScaleX="116054"/>
      <dgm:spPr/>
      <dgm:t>
        <a:bodyPr/>
        <a:lstStyle/>
        <a:p>
          <a:endParaRPr lang="en-US"/>
        </a:p>
      </dgm:t>
    </dgm:pt>
    <dgm:pt modelId="{10BB0E7C-E53C-4217-B678-B3BA981C08DF}" type="pres">
      <dgm:prSet presAssocID="{CB49481A-CDB9-4B4F-93FD-154F728E2452}" presName="node" presStyleLbl="node1" presStyleIdx="0" presStyleCnt="6" custScaleX="178354">
        <dgm:presLayoutVars>
          <dgm:bulletEnabled val="1"/>
        </dgm:presLayoutVars>
      </dgm:prSet>
      <dgm:spPr/>
      <dgm:t>
        <a:bodyPr/>
        <a:lstStyle/>
        <a:p>
          <a:endParaRPr lang="en-US"/>
        </a:p>
      </dgm:t>
    </dgm:pt>
    <dgm:pt modelId="{D04A9344-B505-4C0A-B917-2952EF7DC769}" type="pres">
      <dgm:prSet presAssocID="{CB49481A-CDB9-4B4F-93FD-154F728E2452}" presName="dummy" presStyleCnt="0"/>
      <dgm:spPr/>
    </dgm:pt>
    <dgm:pt modelId="{16211D0B-B0A6-4F7C-A869-0BA0ED70C18C}" type="pres">
      <dgm:prSet presAssocID="{46BA0778-C41A-410E-B566-AB1AED396D11}" presName="sibTrans" presStyleLbl="sibTrans2D1" presStyleIdx="0" presStyleCnt="6"/>
      <dgm:spPr/>
      <dgm:t>
        <a:bodyPr/>
        <a:lstStyle/>
        <a:p>
          <a:endParaRPr lang="en-US"/>
        </a:p>
      </dgm:t>
    </dgm:pt>
    <dgm:pt modelId="{B4BCCCB8-6569-4A0A-B73D-E032145FD374}" type="pres">
      <dgm:prSet presAssocID="{7031ECEA-FBB0-4125-BBD8-85A43CE2D504}" presName="node" presStyleLbl="node1" presStyleIdx="1" presStyleCnt="6" custScaleX="178354" custRadScaleRad="112965" custRadScaleInc="18646">
        <dgm:presLayoutVars>
          <dgm:bulletEnabled val="1"/>
        </dgm:presLayoutVars>
      </dgm:prSet>
      <dgm:spPr/>
      <dgm:t>
        <a:bodyPr/>
        <a:lstStyle/>
        <a:p>
          <a:endParaRPr lang="en-US"/>
        </a:p>
      </dgm:t>
    </dgm:pt>
    <dgm:pt modelId="{375388B6-70B3-4BA4-A0F1-BC15255EA947}" type="pres">
      <dgm:prSet presAssocID="{7031ECEA-FBB0-4125-BBD8-85A43CE2D504}" presName="dummy" presStyleCnt="0"/>
      <dgm:spPr/>
    </dgm:pt>
    <dgm:pt modelId="{4FC66F9D-8A7D-4EEA-B3B1-13E5BE8912D1}" type="pres">
      <dgm:prSet presAssocID="{06E78BA5-46C3-414D-A827-FF0C06A8DDC9}" presName="sibTrans" presStyleLbl="sibTrans2D1" presStyleIdx="1" presStyleCnt="6"/>
      <dgm:spPr/>
      <dgm:t>
        <a:bodyPr/>
        <a:lstStyle/>
        <a:p>
          <a:endParaRPr lang="en-US"/>
        </a:p>
      </dgm:t>
    </dgm:pt>
    <dgm:pt modelId="{DC0A4955-C650-4D68-919D-3A3827856F27}" type="pres">
      <dgm:prSet presAssocID="{9909BD04-D697-4DDA-A654-02EA15B01341}" presName="node" presStyleLbl="node1" presStyleIdx="2" presStyleCnt="6" custScaleX="178354" custRadScaleRad="112965" custRadScaleInc="-18646">
        <dgm:presLayoutVars>
          <dgm:bulletEnabled val="1"/>
        </dgm:presLayoutVars>
      </dgm:prSet>
      <dgm:spPr/>
      <dgm:t>
        <a:bodyPr/>
        <a:lstStyle/>
        <a:p>
          <a:endParaRPr lang="en-US"/>
        </a:p>
      </dgm:t>
    </dgm:pt>
    <dgm:pt modelId="{C9953DB5-362D-4457-8719-B4788185A7FB}" type="pres">
      <dgm:prSet presAssocID="{9909BD04-D697-4DDA-A654-02EA15B01341}" presName="dummy" presStyleCnt="0"/>
      <dgm:spPr/>
    </dgm:pt>
    <dgm:pt modelId="{3211E076-6231-43AD-A69E-1F689E2F3CB1}" type="pres">
      <dgm:prSet presAssocID="{5D6A58EC-0EF2-4C39-8878-ECE91B777BD6}" presName="sibTrans" presStyleLbl="sibTrans2D1" presStyleIdx="2" presStyleCnt="6"/>
      <dgm:spPr/>
      <dgm:t>
        <a:bodyPr/>
        <a:lstStyle/>
        <a:p>
          <a:endParaRPr lang="en-US"/>
        </a:p>
      </dgm:t>
    </dgm:pt>
    <dgm:pt modelId="{BA784561-5794-4997-A734-9D6F372B92B9}" type="pres">
      <dgm:prSet presAssocID="{B3D885DC-B754-487D-9C89-E509FA96650E}" presName="node" presStyleLbl="node1" presStyleIdx="3" presStyleCnt="6" custScaleX="178354">
        <dgm:presLayoutVars>
          <dgm:bulletEnabled val="1"/>
        </dgm:presLayoutVars>
      </dgm:prSet>
      <dgm:spPr/>
      <dgm:t>
        <a:bodyPr/>
        <a:lstStyle/>
        <a:p>
          <a:endParaRPr lang="en-US"/>
        </a:p>
      </dgm:t>
    </dgm:pt>
    <dgm:pt modelId="{4A50C365-1212-4B14-87C3-316A34DB09A2}" type="pres">
      <dgm:prSet presAssocID="{B3D885DC-B754-487D-9C89-E509FA96650E}" presName="dummy" presStyleCnt="0"/>
      <dgm:spPr/>
    </dgm:pt>
    <dgm:pt modelId="{DD80930D-1341-47B0-819F-BC9949DCB70C}" type="pres">
      <dgm:prSet presAssocID="{42E5C5E5-AD09-4C29-BFF7-B777C58CC541}" presName="sibTrans" presStyleLbl="sibTrans2D1" presStyleIdx="3" presStyleCnt="6"/>
      <dgm:spPr/>
      <dgm:t>
        <a:bodyPr/>
        <a:lstStyle/>
        <a:p>
          <a:endParaRPr lang="en-US"/>
        </a:p>
      </dgm:t>
    </dgm:pt>
    <dgm:pt modelId="{D54E46D2-3E7D-4B04-9D4E-727013A5859E}" type="pres">
      <dgm:prSet presAssocID="{F730A5C8-56E8-4ADE-82FC-AC09E1A1D4CA}" presName="node" presStyleLbl="node1" presStyleIdx="4" presStyleCnt="6" custScaleX="178354" custRadScaleRad="110337" custRadScaleInc="15268">
        <dgm:presLayoutVars>
          <dgm:bulletEnabled val="1"/>
        </dgm:presLayoutVars>
      </dgm:prSet>
      <dgm:spPr/>
      <dgm:t>
        <a:bodyPr/>
        <a:lstStyle/>
        <a:p>
          <a:endParaRPr lang="en-US"/>
        </a:p>
      </dgm:t>
    </dgm:pt>
    <dgm:pt modelId="{C4E64E03-9F0B-4CCF-8C28-0CBF6ACD0742}" type="pres">
      <dgm:prSet presAssocID="{F730A5C8-56E8-4ADE-82FC-AC09E1A1D4CA}" presName="dummy" presStyleCnt="0"/>
      <dgm:spPr/>
    </dgm:pt>
    <dgm:pt modelId="{152AC0DE-C3F2-4AEA-833D-A1B3486A0513}" type="pres">
      <dgm:prSet presAssocID="{C163BA48-9DB4-4E97-B1F8-4C4E4F1CFB3F}" presName="sibTrans" presStyleLbl="sibTrans2D1" presStyleIdx="4" presStyleCnt="6"/>
      <dgm:spPr/>
      <dgm:t>
        <a:bodyPr/>
        <a:lstStyle/>
        <a:p>
          <a:endParaRPr lang="en-US"/>
        </a:p>
      </dgm:t>
    </dgm:pt>
    <dgm:pt modelId="{B01FB617-8D03-4A05-BFB5-0471164C3D72}" type="pres">
      <dgm:prSet presAssocID="{83756FC9-2705-4E78-96E4-78B4440A97D7}" presName="node" presStyleLbl="node1" presStyleIdx="5" presStyleCnt="6" custScaleX="178354" custRadScaleRad="110337" custRadScaleInc="-15268">
        <dgm:presLayoutVars>
          <dgm:bulletEnabled val="1"/>
        </dgm:presLayoutVars>
      </dgm:prSet>
      <dgm:spPr/>
      <dgm:t>
        <a:bodyPr/>
        <a:lstStyle/>
        <a:p>
          <a:endParaRPr lang="en-US"/>
        </a:p>
      </dgm:t>
    </dgm:pt>
    <dgm:pt modelId="{0662AA1F-8FEB-4D66-9E77-68D402D49BC7}" type="pres">
      <dgm:prSet presAssocID="{83756FC9-2705-4E78-96E4-78B4440A97D7}" presName="dummy" presStyleCnt="0"/>
      <dgm:spPr/>
    </dgm:pt>
    <dgm:pt modelId="{735D3E2A-847D-4A08-B66E-3D676641C1F4}" type="pres">
      <dgm:prSet presAssocID="{601ADA0D-5D35-42D4-96E2-D78C4F9FAD8C}" presName="sibTrans" presStyleLbl="sibTrans2D1" presStyleIdx="5" presStyleCnt="6"/>
      <dgm:spPr/>
      <dgm:t>
        <a:bodyPr/>
        <a:lstStyle/>
        <a:p>
          <a:endParaRPr lang="en-US"/>
        </a:p>
      </dgm:t>
    </dgm:pt>
  </dgm:ptLst>
  <dgm:cxnLst>
    <dgm:cxn modelId="{59F9C647-9B95-7D4A-82A5-80D457D8AE9B}" type="presOf" srcId="{5D6A58EC-0EF2-4C39-8878-ECE91B777BD6}" destId="{3211E076-6231-43AD-A69E-1F689E2F3CB1}" srcOrd="0" destOrd="0" presId="urn:microsoft.com/office/officeart/2005/8/layout/radial6"/>
    <dgm:cxn modelId="{89DF2BD6-9537-3947-A774-5F05B47DC24F}" type="presOf" srcId="{46BA0778-C41A-410E-B566-AB1AED396D11}" destId="{16211D0B-B0A6-4F7C-A869-0BA0ED70C18C}" srcOrd="0" destOrd="0" presId="urn:microsoft.com/office/officeart/2005/8/layout/radial6"/>
    <dgm:cxn modelId="{5BB75255-BF79-A84C-BEBF-D58E8A2EF738}" type="presOf" srcId="{601ADA0D-5D35-42D4-96E2-D78C4F9FAD8C}" destId="{735D3E2A-847D-4A08-B66E-3D676641C1F4}" srcOrd="0" destOrd="0" presId="urn:microsoft.com/office/officeart/2005/8/layout/radial6"/>
    <dgm:cxn modelId="{61920804-AB90-634B-A039-FCB3AEC12D1B}" type="presOf" srcId="{9909BD04-D697-4DDA-A654-02EA15B01341}" destId="{DC0A4955-C650-4D68-919D-3A3827856F27}" srcOrd="0" destOrd="0" presId="urn:microsoft.com/office/officeart/2005/8/layout/radial6"/>
    <dgm:cxn modelId="{4CE5040D-8CE6-6944-994F-7027181A59FA}" type="presOf" srcId="{0A0D5365-578F-4FFD-B672-4B51965B10D4}" destId="{CF756442-CD06-4D1E-A396-46F5EE4A5B90}" srcOrd="0" destOrd="0" presId="urn:microsoft.com/office/officeart/2005/8/layout/radial6"/>
    <dgm:cxn modelId="{67D80A29-F183-144E-9E3A-2CE8281DF32D}" type="presOf" srcId="{B3D885DC-B754-487D-9C89-E509FA96650E}" destId="{BA784561-5794-4997-A734-9D6F372B92B9}" srcOrd="0" destOrd="0" presId="urn:microsoft.com/office/officeart/2005/8/layout/radial6"/>
    <dgm:cxn modelId="{1DB74832-D4C3-E445-BB87-FD50E9EB0798}" type="presOf" srcId="{06E78BA5-46C3-414D-A827-FF0C06A8DDC9}" destId="{4FC66F9D-8A7D-4EEA-B3B1-13E5BE8912D1}" srcOrd="0" destOrd="0" presId="urn:microsoft.com/office/officeart/2005/8/layout/radial6"/>
    <dgm:cxn modelId="{923A9911-C2E0-264C-89BB-6ACB489E7BC7}" type="presOf" srcId="{C163BA48-9DB4-4E97-B1F8-4C4E4F1CFB3F}" destId="{152AC0DE-C3F2-4AEA-833D-A1B3486A0513}" srcOrd="0" destOrd="0" presId="urn:microsoft.com/office/officeart/2005/8/layout/radial6"/>
    <dgm:cxn modelId="{D65F6DF0-1889-4541-B660-1CB656E331E1}" type="presOf" srcId="{42E5C5E5-AD09-4C29-BFF7-B777C58CC541}" destId="{DD80930D-1341-47B0-819F-BC9949DCB70C}" srcOrd="0" destOrd="0" presId="urn:microsoft.com/office/officeart/2005/8/layout/radial6"/>
    <dgm:cxn modelId="{23FA1E34-1A13-E94F-9F60-B78B92F1A65C}" type="presOf" srcId="{512C4F5C-EE86-4DDB-BF54-239B7A5BBBC4}" destId="{8B627EE6-1EFF-4721-A206-E8DDD01D5680}" srcOrd="0" destOrd="0" presId="urn:microsoft.com/office/officeart/2005/8/layout/radial6"/>
    <dgm:cxn modelId="{51B49880-6BDB-466D-A3F2-A0C65AB1A3BE}" srcId="{512C4F5C-EE86-4DDB-BF54-239B7A5BBBC4}" destId="{F730A5C8-56E8-4ADE-82FC-AC09E1A1D4CA}" srcOrd="4" destOrd="0" parTransId="{15514A79-E373-418F-9DE0-1422786ADB4C}" sibTransId="{C163BA48-9DB4-4E97-B1F8-4C4E4F1CFB3F}"/>
    <dgm:cxn modelId="{06647BDD-EB72-4B0F-82B8-3CD6A069DBCB}" srcId="{0A0D5365-578F-4FFD-B672-4B51965B10D4}" destId="{512C4F5C-EE86-4DDB-BF54-239B7A5BBBC4}" srcOrd="0" destOrd="0" parTransId="{61C5BB48-B144-4A99-AB1F-528738F853B4}" sibTransId="{D1C91FB3-7B50-48C7-BC43-64DE952CEF70}"/>
    <dgm:cxn modelId="{C23C3C2B-D98A-4329-831C-18ACF02C93D4}" srcId="{512C4F5C-EE86-4DDB-BF54-239B7A5BBBC4}" destId="{83756FC9-2705-4E78-96E4-78B4440A97D7}" srcOrd="5" destOrd="0" parTransId="{A7D50E3F-0650-4E00-AD37-241E5D99CCF5}" sibTransId="{601ADA0D-5D35-42D4-96E2-D78C4F9FAD8C}"/>
    <dgm:cxn modelId="{2AF4E79B-98EC-2B47-8897-9CD2102FADCC}" type="presOf" srcId="{F730A5C8-56E8-4ADE-82FC-AC09E1A1D4CA}" destId="{D54E46D2-3E7D-4B04-9D4E-727013A5859E}" srcOrd="0" destOrd="0" presId="urn:microsoft.com/office/officeart/2005/8/layout/radial6"/>
    <dgm:cxn modelId="{C109498C-776A-0D42-85EC-617D58556E16}" type="presOf" srcId="{7031ECEA-FBB0-4125-BBD8-85A43CE2D504}" destId="{B4BCCCB8-6569-4A0A-B73D-E032145FD374}" srcOrd="0" destOrd="0" presId="urn:microsoft.com/office/officeart/2005/8/layout/radial6"/>
    <dgm:cxn modelId="{3B6EE100-D1CE-8641-8DAF-F804A997A5D7}" type="presOf" srcId="{83756FC9-2705-4E78-96E4-78B4440A97D7}" destId="{B01FB617-8D03-4A05-BFB5-0471164C3D72}" srcOrd="0" destOrd="0" presId="urn:microsoft.com/office/officeart/2005/8/layout/radial6"/>
    <dgm:cxn modelId="{EE8FEF7F-3E6F-BA48-98FA-9F1CF1F09383}" type="presOf" srcId="{CB49481A-CDB9-4B4F-93FD-154F728E2452}" destId="{10BB0E7C-E53C-4217-B678-B3BA981C08DF}" srcOrd="0" destOrd="0" presId="urn:microsoft.com/office/officeart/2005/8/layout/radial6"/>
    <dgm:cxn modelId="{D4101A58-5CE0-4C9F-8A0C-89E1F35F5F96}" srcId="{512C4F5C-EE86-4DDB-BF54-239B7A5BBBC4}" destId="{9909BD04-D697-4DDA-A654-02EA15B01341}" srcOrd="2" destOrd="0" parTransId="{8CD72855-1559-44FC-9D52-AF1D18C64650}" sibTransId="{5D6A58EC-0EF2-4C39-8878-ECE91B777BD6}"/>
    <dgm:cxn modelId="{B0393071-E2DB-4120-B1CC-E5DA1089AC09}" srcId="{512C4F5C-EE86-4DDB-BF54-239B7A5BBBC4}" destId="{7031ECEA-FBB0-4125-BBD8-85A43CE2D504}" srcOrd="1" destOrd="0" parTransId="{BCEBE2F1-16E9-400E-9BC1-0975B4A293E6}" sibTransId="{06E78BA5-46C3-414D-A827-FF0C06A8DDC9}"/>
    <dgm:cxn modelId="{B0039FCF-7679-4B34-A086-9A9D35208C99}" srcId="{512C4F5C-EE86-4DDB-BF54-239B7A5BBBC4}" destId="{B3D885DC-B754-487D-9C89-E509FA96650E}" srcOrd="3" destOrd="0" parTransId="{16107F2B-9ADF-49A8-A127-62890527FD64}" sibTransId="{42E5C5E5-AD09-4C29-BFF7-B777C58CC541}"/>
    <dgm:cxn modelId="{4821102D-5C19-4CAF-BD4A-139DA94400B1}" srcId="{512C4F5C-EE86-4DDB-BF54-239B7A5BBBC4}" destId="{CB49481A-CDB9-4B4F-93FD-154F728E2452}" srcOrd="0" destOrd="0" parTransId="{5370F4C2-93D9-449C-9C29-079CAD9AF3C1}" sibTransId="{46BA0778-C41A-410E-B566-AB1AED396D11}"/>
    <dgm:cxn modelId="{0A74A5A9-D4C7-2D40-9925-694F48CACA52}" type="presParOf" srcId="{CF756442-CD06-4D1E-A396-46F5EE4A5B90}" destId="{8B627EE6-1EFF-4721-A206-E8DDD01D5680}" srcOrd="0" destOrd="0" presId="urn:microsoft.com/office/officeart/2005/8/layout/radial6"/>
    <dgm:cxn modelId="{99651D6F-F0E8-AE47-9FBA-CE1F3C441BE9}" type="presParOf" srcId="{CF756442-CD06-4D1E-A396-46F5EE4A5B90}" destId="{10BB0E7C-E53C-4217-B678-B3BA981C08DF}" srcOrd="1" destOrd="0" presId="urn:microsoft.com/office/officeart/2005/8/layout/radial6"/>
    <dgm:cxn modelId="{813D6036-4F70-9A4C-97C5-BEBD96417139}" type="presParOf" srcId="{CF756442-CD06-4D1E-A396-46F5EE4A5B90}" destId="{D04A9344-B505-4C0A-B917-2952EF7DC769}" srcOrd="2" destOrd="0" presId="urn:microsoft.com/office/officeart/2005/8/layout/radial6"/>
    <dgm:cxn modelId="{8D2349AC-C3EC-3E45-AC10-BA97AB3734FE}" type="presParOf" srcId="{CF756442-CD06-4D1E-A396-46F5EE4A5B90}" destId="{16211D0B-B0A6-4F7C-A869-0BA0ED70C18C}" srcOrd="3" destOrd="0" presId="urn:microsoft.com/office/officeart/2005/8/layout/radial6"/>
    <dgm:cxn modelId="{89AE2BFD-D0D8-5443-8653-118AF86EFC25}" type="presParOf" srcId="{CF756442-CD06-4D1E-A396-46F5EE4A5B90}" destId="{B4BCCCB8-6569-4A0A-B73D-E032145FD374}" srcOrd="4" destOrd="0" presId="urn:microsoft.com/office/officeart/2005/8/layout/radial6"/>
    <dgm:cxn modelId="{206AA65A-00C4-6142-96A0-4747E3AECBC4}" type="presParOf" srcId="{CF756442-CD06-4D1E-A396-46F5EE4A5B90}" destId="{375388B6-70B3-4BA4-A0F1-BC15255EA947}" srcOrd="5" destOrd="0" presId="urn:microsoft.com/office/officeart/2005/8/layout/radial6"/>
    <dgm:cxn modelId="{3976B9EC-8404-3849-8478-E47808B636A7}" type="presParOf" srcId="{CF756442-CD06-4D1E-A396-46F5EE4A5B90}" destId="{4FC66F9D-8A7D-4EEA-B3B1-13E5BE8912D1}" srcOrd="6" destOrd="0" presId="urn:microsoft.com/office/officeart/2005/8/layout/radial6"/>
    <dgm:cxn modelId="{1C5DD4FC-C275-F543-B6A1-5BDBF14050D2}" type="presParOf" srcId="{CF756442-CD06-4D1E-A396-46F5EE4A5B90}" destId="{DC0A4955-C650-4D68-919D-3A3827856F27}" srcOrd="7" destOrd="0" presId="urn:microsoft.com/office/officeart/2005/8/layout/radial6"/>
    <dgm:cxn modelId="{3EA49A00-8D16-A54A-853C-11401A31067E}" type="presParOf" srcId="{CF756442-CD06-4D1E-A396-46F5EE4A5B90}" destId="{C9953DB5-362D-4457-8719-B4788185A7FB}" srcOrd="8" destOrd="0" presId="urn:microsoft.com/office/officeart/2005/8/layout/radial6"/>
    <dgm:cxn modelId="{1CFD5875-FEEC-004C-8EC0-EE3780E3F01F}" type="presParOf" srcId="{CF756442-CD06-4D1E-A396-46F5EE4A5B90}" destId="{3211E076-6231-43AD-A69E-1F689E2F3CB1}" srcOrd="9" destOrd="0" presId="urn:microsoft.com/office/officeart/2005/8/layout/radial6"/>
    <dgm:cxn modelId="{DE2A9C96-A360-D746-B076-24D5FA0267A9}" type="presParOf" srcId="{CF756442-CD06-4D1E-A396-46F5EE4A5B90}" destId="{BA784561-5794-4997-A734-9D6F372B92B9}" srcOrd="10" destOrd="0" presId="urn:microsoft.com/office/officeart/2005/8/layout/radial6"/>
    <dgm:cxn modelId="{324C689A-F8CB-274A-8998-9B14DF91B904}" type="presParOf" srcId="{CF756442-CD06-4D1E-A396-46F5EE4A5B90}" destId="{4A50C365-1212-4B14-87C3-316A34DB09A2}" srcOrd="11" destOrd="0" presId="urn:microsoft.com/office/officeart/2005/8/layout/radial6"/>
    <dgm:cxn modelId="{20720B58-E797-E444-BA2F-0C66B62A3931}" type="presParOf" srcId="{CF756442-CD06-4D1E-A396-46F5EE4A5B90}" destId="{DD80930D-1341-47B0-819F-BC9949DCB70C}" srcOrd="12" destOrd="0" presId="urn:microsoft.com/office/officeart/2005/8/layout/radial6"/>
    <dgm:cxn modelId="{B27CBEC3-3A66-A646-9C84-F0744CCBA818}" type="presParOf" srcId="{CF756442-CD06-4D1E-A396-46F5EE4A5B90}" destId="{D54E46D2-3E7D-4B04-9D4E-727013A5859E}" srcOrd="13" destOrd="0" presId="urn:microsoft.com/office/officeart/2005/8/layout/radial6"/>
    <dgm:cxn modelId="{B395A7FA-50F8-264E-9AD1-AA3F8DA76A85}" type="presParOf" srcId="{CF756442-CD06-4D1E-A396-46F5EE4A5B90}" destId="{C4E64E03-9F0B-4CCF-8C28-0CBF6ACD0742}" srcOrd="14" destOrd="0" presId="urn:microsoft.com/office/officeart/2005/8/layout/radial6"/>
    <dgm:cxn modelId="{AEDEAF29-4454-4C4D-A31D-DC19FAD7A697}" type="presParOf" srcId="{CF756442-CD06-4D1E-A396-46F5EE4A5B90}" destId="{152AC0DE-C3F2-4AEA-833D-A1B3486A0513}" srcOrd="15" destOrd="0" presId="urn:microsoft.com/office/officeart/2005/8/layout/radial6"/>
    <dgm:cxn modelId="{98A8EA1B-A3A7-104C-BF70-868872BC1188}" type="presParOf" srcId="{CF756442-CD06-4D1E-A396-46F5EE4A5B90}" destId="{B01FB617-8D03-4A05-BFB5-0471164C3D72}" srcOrd="16" destOrd="0" presId="urn:microsoft.com/office/officeart/2005/8/layout/radial6"/>
    <dgm:cxn modelId="{6B2F011B-B4B3-2440-BF8E-4C5ABA15A7C9}" type="presParOf" srcId="{CF756442-CD06-4D1E-A396-46F5EE4A5B90}" destId="{0662AA1F-8FEB-4D66-9E77-68D402D49BC7}" srcOrd="17" destOrd="0" presId="urn:microsoft.com/office/officeart/2005/8/layout/radial6"/>
    <dgm:cxn modelId="{9716A267-37E5-094D-9446-E0EBC84584E6}" type="presParOf" srcId="{CF756442-CD06-4D1E-A396-46F5EE4A5B90}" destId="{735D3E2A-847D-4A08-B66E-3D676641C1F4}" srcOrd="18" destOrd="0" presId="urn:microsoft.com/office/officeart/2005/8/layout/radial6"/>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A20D071-9B69-6F4B-9A19-DCA0E4FDD3E3}" type="doc">
      <dgm:prSet loTypeId="urn:microsoft.com/office/officeart/2005/8/layout/radial4" loCatId="" qsTypeId="urn:microsoft.com/office/officeart/2005/8/quickstyle/3D3" qsCatId="3D" csTypeId="urn:microsoft.com/office/officeart/2005/8/colors/accent2_4" csCatId="accent2" phldr="1"/>
      <dgm:spPr/>
      <dgm:t>
        <a:bodyPr/>
        <a:lstStyle/>
        <a:p>
          <a:endParaRPr lang="en-US"/>
        </a:p>
      </dgm:t>
    </dgm:pt>
    <dgm:pt modelId="{7B1C295F-22B0-7549-B76D-CCFD6EEA01F0}">
      <dgm:prSet phldrT="[Text]"/>
      <dgm:spPr>
        <a:solidFill>
          <a:schemeClr val="accent2">
            <a:lumMod val="20000"/>
            <a:lumOff val="80000"/>
          </a:schemeClr>
        </a:solidFill>
      </dgm:spPr>
      <dgm:t>
        <a:bodyPr/>
        <a:lstStyle/>
        <a:p>
          <a:r>
            <a:rPr lang="en-US" dirty="0" smtClean="0">
              <a:solidFill>
                <a:srgbClr val="000000"/>
              </a:solidFill>
              <a:effectLst>
                <a:outerShdw blurRad="60007" dist="310007" dir="7680000" sy="30000" kx="1300200" algn="ctr" rotWithShape="0">
                  <a:prstClr val="black">
                    <a:alpha val="32000"/>
                  </a:prstClr>
                </a:outerShdw>
              </a:effectLst>
              <a:latin typeface="Copperplate Gothic Bold" pitchFamily="34" charset="0"/>
            </a:rPr>
            <a:t>Vine’s </a:t>
          </a:r>
        </a:p>
        <a:p>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(e) "an ensample," pattern, . . ., "pattern;" in an ethical sense,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1Co_10:6</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Phi_3:17</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1Th_1:7</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2Th_3:9</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1Ti_4:12</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RV, "ensample;"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Tit_2:7</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RV, "ensample," for AV, "pattern;"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1Pe_5:3</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in a doctrinal sense, a type, </a:t>
          </a:r>
          <a:r>
            <a:rPr lang="en-US" u="sng" dirty="0" smtClean="0">
              <a:solidFill>
                <a:srgbClr val="000000"/>
              </a:solidFill>
              <a:effectLst>
                <a:outerShdw blurRad="60007" dist="310007" dir="7680000" sy="30000" kx="1300200" algn="ctr" rotWithShape="0">
                  <a:prstClr val="black">
                    <a:alpha val="32000"/>
                  </a:prstClr>
                </a:outerShdw>
              </a:effectLst>
              <a:latin typeface="Garamond" pitchFamily="18" charset="0"/>
            </a:rPr>
            <a:t>Rom_5:14</a:t>
          </a:r>
          <a:r>
            <a:rPr lang="en-US"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endParaRPr lang="en-US" dirty="0">
            <a:solidFill>
              <a:srgbClr val="000000"/>
            </a:solidFill>
            <a:effectLst>
              <a:outerShdw blurRad="60007" dist="310007" dir="7680000" sy="30000" kx="1300200" algn="ctr" rotWithShape="0">
                <a:prstClr val="black">
                  <a:alpha val="32000"/>
                </a:prstClr>
              </a:outerShdw>
            </a:effectLst>
          </a:endParaRPr>
        </a:p>
      </dgm:t>
    </dgm:pt>
    <dgm:pt modelId="{E3AB6497-BBFC-8647-9666-239E90F6ADE8}" type="parTrans" cxnId="{3B2A9309-E16E-2A48-8E9F-6C6216DAC8C6}">
      <dgm:prSet/>
      <dgm:spPr/>
      <dgm:t>
        <a:bodyPr/>
        <a:lstStyle/>
        <a:p>
          <a:endParaRPr lang="en-US"/>
        </a:p>
      </dgm:t>
    </dgm:pt>
    <dgm:pt modelId="{2638F973-3B74-0541-8D8F-73E974A049DE}" type="sibTrans" cxnId="{3B2A9309-E16E-2A48-8E9F-6C6216DAC8C6}">
      <dgm:prSet/>
      <dgm:spPr/>
      <dgm:t>
        <a:bodyPr/>
        <a:lstStyle/>
        <a:p>
          <a:endParaRPr lang="en-US"/>
        </a:p>
      </dgm:t>
    </dgm:pt>
    <dgm:pt modelId="{24F32F79-4589-3949-B28D-D6D7CC627AD4}">
      <dgm:prSet phldrT="[Text]" custT="1"/>
      <dgm:spPr/>
      <dgm:t>
        <a:bodyPr/>
        <a:lstStyle/>
        <a:p>
          <a:r>
            <a:rPr lang="en-US" sz="2400" dirty="0" smtClean="0">
              <a:effectLst>
                <a:outerShdw blurRad="60007" dist="310007" dir="7680000" sy="30000" kx="1300200" algn="ctr" rotWithShape="0">
                  <a:prstClr val="black">
                    <a:alpha val="32000"/>
                  </a:prstClr>
                </a:outerShdw>
              </a:effectLst>
            </a:rPr>
            <a:t>1 Corinthians 10:6 (NKJV) </a:t>
          </a:r>
        </a:p>
        <a:p>
          <a:r>
            <a:rPr lang="en-US" sz="2400" dirty="0" smtClean="0">
              <a:effectLst>
                <a:outerShdw blurRad="60007" dist="310007" dir="7680000" sy="30000" kx="1300200" algn="ctr" rotWithShape="0">
                  <a:prstClr val="black">
                    <a:alpha val="32000"/>
                  </a:prstClr>
                </a:outerShdw>
              </a:effectLst>
            </a:rPr>
            <a:t>Now these things became our </a:t>
          </a:r>
          <a:r>
            <a:rPr lang="en-US" sz="2400" b="1" u="sng" dirty="0" smtClean="0">
              <a:solidFill>
                <a:schemeClr val="tx1"/>
              </a:solidFill>
              <a:effectLst>
                <a:outerShdw blurRad="60007" dist="310007" dir="7680000" sy="30000" kx="1300200" algn="ctr" rotWithShape="0">
                  <a:prstClr val="black">
                    <a:alpha val="32000"/>
                  </a:prstClr>
                </a:outerShdw>
              </a:effectLst>
            </a:rPr>
            <a:t>examples</a:t>
          </a:r>
          <a:r>
            <a:rPr lang="en-US" sz="2400" dirty="0" smtClean="0">
              <a:effectLst>
                <a:outerShdw blurRad="60007" dist="310007" dir="7680000" sy="30000" kx="1300200" algn="ctr" rotWithShape="0">
                  <a:prstClr val="black">
                    <a:alpha val="32000"/>
                  </a:prstClr>
                </a:outerShdw>
              </a:effectLst>
            </a:rPr>
            <a:t>, to the intent that we should not lust after evil things as they also lusted. </a:t>
          </a:r>
          <a:endParaRPr lang="en-US" sz="2400" dirty="0">
            <a:effectLst>
              <a:outerShdw blurRad="60007" dist="310007" dir="7680000" sy="30000" kx="1300200" algn="ctr" rotWithShape="0">
                <a:prstClr val="black">
                  <a:alpha val="32000"/>
                </a:prstClr>
              </a:outerShdw>
            </a:effectLst>
          </a:endParaRPr>
        </a:p>
      </dgm:t>
    </dgm:pt>
    <dgm:pt modelId="{1F9C18C1-6BFF-C346-85FC-E59F652DED82}" type="parTrans" cxnId="{C73B2464-A8E7-7F4F-975E-18E431273448}">
      <dgm:prSet/>
      <dgm:spPr/>
      <dgm:t>
        <a:bodyPr/>
        <a:lstStyle/>
        <a:p>
          <a:endParaRPr lang="en-US"/>
        </a:p>
      </dgm:t>
    </dgm:pt>
    <dgm:pt modelId="{4EBFCC5A-92C7-E045-999B-45B4CACAB6A7}" type="sibTrans" cxnId="{C73B2464-A8E7-7F4F-975E-18E431273448}">
      <dgm:prSet/>
      <dgm:spPr/>
      <dgm:t>
        <a:bodyPr/>
        <a:lstStyle/>
        <a:p>
          <a:endParaRPr lang="en-US"/>
        </a:p>
      </dgm:t>
    </dgm:pt>
    <dgm:pt modelId="{CDD8268B-B365-4442-B911-70D9D444F975}">
      <dgm:prSet phldrT="[Text]" custT="1"/>
      <dgm:spPr>
        <a:solidFill>
          <a:schemeClr val="bg2"/>
        </a:solidFill>
      </dgm:spPr>
      <dgm:t>
        <a:bodyPr/>
        <a:lstStyle/>
        <a:p>
          <a:r>
            <a:rPr lang="en-US" sz="2400" dirty="0" smtClean="0">
              <a:effectLst>
                <a:outerShdw blurRad="60007" dist="310007" dir="7680000" sy="30000" kx="1300200" algn="ctr" rotWithShape="0">
                  <a:prstClr val="black">
                    <a:alpha val="32000"/>
                  </a:prstClr>
                </a:outerShdw>
              </a:effectLst>
            </a:rPr>
            <a:t>1 Corinthians 10:11 (NKJV) </a:t>
          </a:r>
        </a:p>
        <a:p>
          <a:r>
            <a:rPr lang="en-US" sz="2400" dirty="0" smtClean="0">
              <a:effectLst>
                <a:outerShdw blurRad="60007" dist="310007" dir="7680000" sy="30000" kx="1300200" algn="ctr" rotWithShape="0">
                  <a:prstClr val="black">
                    <a:alpha val="32000"/>
                  </a:prstClr>
                </a:outerShdw>
              </a:effectLst>
            </a:rPr>
            <a:t>Now all these things happened to them as </a:t>
          </a:r>
          <a:r>
            <a:rPr lang="en-US" sz="2400" b="1" u="sng" dirty="0" smtClean="0">
              <a:effectLst>
                <a:outerShdw blurRad="60007" dist="310007" dir="7680000" sy="30000" kx="1300200" algn="ctr" rotWithShape="0">
                  <a:prstClr val="black">
                    <a:alpha val="32000"/>
                  </a:prstClr>
                </a:outerShdw>
              </a:effectLst>
            </a:rPr>
            <a:t>examples,</a:t>
          </a:r>
          <a:r>
            <a:rPr lang="en-US" sz="2400" dirty="0" smtClean="0">
              <a:effectLst>
                <a:outerShdw blurRad="60007" dist="310007" dir="7680000" sy="30000" kx="1300200" algn="ctr" rotWithShape="0">
                  <a:prstClr val="black">
                    <a:alpha val="32000"/>
                  </a:prstClr>
                </a:outerShdw>
              </a:effectLst>
            </a:rPr>
            <a:t> and they were written for our admonition, upon whom the ends of the ages have come. </a:t>
          </a:r>
          <a:endParaRPr lang="en-US" sz="2400" dirty="0">
            <a:effectLst>
              <a:outerShdw blurRad="60007" dist="310007" dir="7680000" sy="30000" kx="1300200" algn="ctr" rotWithShape="0">
                <a:prstClr val="black">
                  <a:alpha val="32000"/>
                </a:prstClr>
              </a:outerShdw>
            </a:effectLst>
          </a:endParaRPr>
        </a:p>
      </dgm:t>
    </dgm:pt>
    <dgm:pt modelId="{4A7B4255-1447-AC40-9D56-23A4C327974F}" type="parTrans" cxnId="{33C7284C-2711-124B-B4A7-5E62DA1F334B}">
      <dgm:prSet/>
      <dgm:spPr/>
      <dgm:t>
        <a:bodyPr/>
        <a:lstStyle/>
        <a:p>
          <a:endParaRPr lang="en-US"/>
        </a:p>
      </dgm:t>
    </dgm:pt>
    <dgm:pt modelId="{8DDAC38F-7FC6-3B4A-8547-D354DD1763E9}" type="sibTrans" cxnId="{33C7284C-2711-124B-B4A7-5E62DA1F334B}">
      <dgm:prSet/>
      <dgm:spPr/>
      <dgm:t>
        <a:bodyPr/>
        <a:lstStyle/>
        <a:p>
          <a:endParaRPr lang="en-US"/>
        </a:p>
      </dgm:t>
    </dgm:pt>
    <dgm:pt modelId="{9731A5DF-27A7-0746-AB11-6C9E2172A365}" type="pres">
      <dgm:prSet presAssocID="{9A20D071-9B69-6F4B-9A19-DCA0E4FDD3E3}" presName="cycle" presStyleCnt="0">
        <dgm:presLayoutVars>
          <dgm:chMax val="1"/>
          <dgm:dir/>
          <dgm:animLvl val="ctr"/>
          <dgm:resizeHandles val="exact"/>
        </dgm:presLayoutVars>
      </dgm:prSet>
      <dgm:spPr/>
      <dgm:t>
        <a:bodyPr/>
        <a:lstStyle/>
        <a:p>
          <a:endParaRPr lang="en-US"/>
        </a:p>
      </dgm:t>
    </dgm:pt>
    <dgm:pt modelId="{2A365A6A-A7F2-3845-8244-BCF98316C9AE}" type="pres">
      <dgm:prSet presAssocID="{7B1C295F-22B0-7549-B76D-CCFD6EEA01F0}" presName="centerShape" presStyleLbl="node0" presStyleIdx="0" presStyleCnt="1" custScaleY="187720" custLinFactNeighborY="-12910"/>
      <dgm:spPr>
        <a:prstGeom prst="rect">
          <a:avLst/>
        </a:prstGeom>
      </dgm:spPr>
      <dgm:t>
        <a:bodyPr/>
        <a:lstStyle/>
        <a:p>
          <a:endParaRPr lang="en-US"/>
        </a:p>
      </dgm:t>
    </dgm:pt>
    <dgm:pt modelId="{4E61EFF6-7970-A847-926D-DAE9878898B1}" type="pres">
      <dgm:prSet presAssocID="{1F9C18C1-6BFF-C346-85FC-E59F652DED82}" presName="parTrans" presStyleLbl="bgSibTrans2D1" presStyleIdx="0" presStyleCnt="2"/>
      <dgm:spPr/>
      <dgm:t>
        <a:bodyPr/>
        <a:lstStyle/>
        <a:p>
          <a:endParaRPr lang="en-US"/>
        </a:p>
      </dgm:t>
    </dgm:pt>
    <dgm:pt modelId="{A7FC08D4-EF41-C54F-AE9C-07EC650FBC42}" type="pres">
      <dgm:prSet presAssocID="{24F32F79-4589-3949-B28D-D6D7CC627AD4}" presName="node" presStyleLbl="node1" presStyleIdx="0" presStyleCnt="2" custScaleY="210013" custRadScaleRad="84520" custRadScaleInc="-23049">
        <dgm:presLayoutVars>
          <dgm:bulletEnabled val="1"/>
        </dgm:presLayoutVars>
      </dgm:prSet>
      <dgm:spPr/>
      <dgm:t>
        <a:bodyPr/>
        <a:lstStyle/>
        <a:p>
          <a:endParaRPr lang="en-US"/>
        </a:p>
      </dgm:t>
    </dgm:pt>
    <dgm:pt modelId="{897E389E-AC05-C349-A654-F9805C36B84B}" type="pres">
      <dgm:prSet presAssocID="{4A7B4255-1447-AC40-9D56-23A4C327974F}" presName="parTrans" presStyleLbl="bgSibTrans2D1" presStyleIdx="1" presStyleCnt="2"/>
      <dgm:spPr/>
      <dgm:t>
        <a:bodyPr/>
        <a:lstStyle/>
        <a:p>
          <a:endParaRPr lang="en-US"/>
        </a:p>
      </dgm:t>
    </dgm:pt>
    <dgm:pt modelId="{FB0C4229-7A60-5946-93D9-0B78DB498BB0}" type="pres">
      <dgm:prSet presAssocID="{CDD8268B-B365-4442-B911-70D9D444F975}" presName="node" presStyleLbl="node1" presStyleIdx="1" presStyleCnt="2" custScaleY="210013" custRadScaleRad="84520" custRadScaleInc="23049">
        <dgm:presLayoutVars>
          <dgm:bulletEnabled val="1"/>
        </dgm:presLayoutVars>
      </dgm:prSet>
      <dgm:spPr/>
      <dgm:t>
        <a:bodyPr/>
        <a:lstStyle/>
        <a:p>
          <a:endParaRPr lang="en-US"/>
        </a:p>
      </dgm:t>
    </dgm:pt>
  </dgm:ptLst>
  <dgm:cxnLst>
    <dgm:cxn modelId="{58256C76-A189-9F42-8323-966353014110}" type="presOf" srcId="{1F9C18C1-6BFF-C346-85FC-E59F652DED82}" destId="{4E61EFF6-7970-A847-926D-DAE9878898B1}" srcOrd="0" destOrd="0" presId="urn:microsoft.com/office/officeart/2005/8/layout/radial4"/>
    <dgm:cxn modelId="{0F30DD64-6EF3-F44A-8A5C-994E1FECA249}" type="presOf" srcId="{7B1C295F-22B0-7549-B76D-CCFD6EEA01F0}" destId="{2A365A6A-A7F2-3845-8244-BCF98316C9AE}" srcOrd="0" destOrd="0" presId="urn:microsoft.com/office/officeart/2005/8/layout/radial4"/>
    <dgm:cxn modelId="{046563D5-F1EB-D54D-A06C-73A16AA7604F}" type="presOf" srcId="{9A20D071-9B69-6F4B-9A19-DCA0E4FDD3E3}" destId="{9731A5DF-27A7-0746-AB11-6C9E2172A365}" srcOrd="0" destOrd="0" presId="urn:microsoft.com/office/officeart/2005/8/layout/radial4"/>
    <dgm:cxn modelId="{79E26C0F-7A60-3B45-8274-709F8E895641}" type="presOf" srcId="{CDD8268B-B365-4442-B911-70D9D444F975}" destId="{FB0C4229-7A60-5946-93D9-0B78DB498BB0}" srcOrd="0" destOrd="0" presId="urn:microsoft.com/office/officeart/2005/8/layout/radial4"/>
    <dgm:cxn modelId="{C73B2464-A8E7-7F4F-975E-18E431273448}" srcId="{7B1C295F-22B0-7549-B76D-CCFD6EEA01F0}" destId="{24F32F79-4589-3949-B28D-D6D7CC627AD4}" srcOrd="0" destOrd="0" parTransId="{1F9C18C1-6BFF-C346-85FC-E59F652DED82}" sibTransId="{4EBFCC5A-92C7-E045-999B-45B4CACAB6A7}"/>
    <dgm:cxn modelId="{B9C67682-20C6-8242-A39B-82273B925C4A}" type="presOf" srcId="{4A7B4255-1447-AC40-9D56-23A4C327974F}" destId="{897E389E-AC05-C349-A654-F9805C36B84B}" srcOrd="0" destOrd="0" presId="urn:microsoft.com/office/officeart/2005/8/layout/radial4"/>
    <dgm:cxn modelId="{33C7284C-2711-124B-B4A7-5E62DA1F334B}" srcId="{7B1C295F-22B0-7549-B76D-CCFD6EEA01F0}" destId="{CDD8268B-B365-4442-B911-70D9D444F975}" srcOrd="1" destOrd="0" parTransId="{4A7B4255-1447-AC40-9D56-23A4C327974F}" sibTransId="{8DDAC38F-7FC6-3B4A-8547-D354DD1763E9}"/>
    <dgm:cxn modelId="{C1EF5129-717B-0A48-8DB8-3044F5D90390}" type="presOf" srcId="{24F32F79-4589-3949-B28D-D6D7CC627AD4}" destId="{A7FC08D4-EF41-C54F-AE9C-07EC650FBC42}" srcOrd="0" destOrd="0" presId="urn:microsoft.com/office/officeart/2005/8/layout/radial4"/>
    <dgm:cxn modelId="{3B2A9309-E16E-2A48-8E9F-6C6216DAC8C6}" srcId="{9A20D071-9B69-6F4B-9A19-DCA0E4FDD3E3}" destId="{7B1C295F-22B0-7549-B76D-CCFD6EEA01F0}" srcOrd="0" destOrd="0" parTransId="{E3AB6497-BBFC-8647-9666-239E90F6ADE8}" sibTransId="{2638F973-3B74-0541-8D8F-73E974A049DE}"/>
    <dgm:cxn modelId="{5E4DF54D-5F8E-5641-9B41-73633AF7E4D7}" type="presParOf" srcId="{9731A5DF-27A7-0746-AB11-6C9E2172A365}" destId="{2A365A6A-A7F2-3845-8244-BCF98316C9AE}" srcOrd="0" destOrd="0" presId="urn:microsoft.com/office/officeart/2005/8/layout/radial4"/>
    <dgm:cxn modelId="{006C7B4C-1BEC-4044-A28E-FFDD5B9E757D}" type="presParOf" srcId="{9731A5DF-27A7-0746-AB11-6C9E2172A365}" destId="{4E61EFF6-7970-A847-926D-DAE9878898B1}" srcOrd="1" destOrd="0" presId="urn:microsoft.com/office/officeart/2005/8/layout/radial4"/>
    <dgm:cxn modelId="{05C52FC9-02F2-8046-9CE9-AE1BAE084AD0}" type="presParOf" srcId="{9731A5DF-27A7-0746-AB11-6C9E2172A365}" destId="{A7FC08D4-EF41-C54F-AE9C-07EC650FBC42}" srcOrd="2" destOrd="0" presId="urn:microsoft.com/office/officeart/2005/8/layout/radial4"/>
    <dgm:cxn modelId="{3D73E9D0-9424-DB48-94C8-37BE221F8702}" type="presParOf" srcId="{9731A5DF-27A7-0746-AB11-6C9E2172A365}" destId="{897E389E-AC05-C349-A654-F9805C36B84B}" srcOrd="3" destOrd="0" presId="urn:microsoft.com/office/officeart/2005/8/layout/radial4"/>
    <dgm:cxn modelId="{CBD47041-04B2-F943-BA93-E024024F61EB}" type="presParOf" srcId="{9731A5DF-27A7-0746-AB11-6C9E2172A365}" destId="{FB0C4229-7A60-5946-93D9-0B78DB498BB0}"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A95688-A3B0-9A4E-B6CA-A33999F5ACFC}" type="doc">
      <dgm:prSet loTypeId="urn:microsoft.com/office/officeart/2005/8/layout/hierarchy3" loCatId="" qsTypeId="urn:microsoft.com/office/officeart/2005/8/quickstyle/3D3" qsCatId="3D" csTypeId="urn:microsoft.com/office/officeart/2005/8/colors/accent1_2" csCatId="accent1" phldr="1"/>
      <dgm:spPr/>
      <dgm:t>
        <a:bodyPr/>
        <a:lstStyle/>
        <a:p>
          <a:endParaRPr lang="en-US"/>
        </a:p>
      </dgm:t>
    </dgm:pt>
    <dgm:pt modelId="{9B676B01-92EB-3B46-B1B4-9609F931EE60}">
      <dgm:prSet phldrT="[Text]" custT="1"/>
      <dgm:spPr>
        <a:effectLst>
          <a:outerShdw blurRad="50800" dist="38100" dir="2700000" algn="tl" rotWithShape="0">
            <a:prstClr val="black">
              <a:alpha val="40000"/>
            </a:prstClr>
          </a:outerShdw>
        </a:effectLst>
      </dgm:spPr>
      <dgm:t>
        <a:bodyPr/>
        <a:lstStyle/>
        <a:p>
          <a:r>
            <a:rPr lang="en-US" sz="3200" dirty="0" smtClean="0">
              <a:effectLst>
                <a:outerShdw blurRad="60007" dist="310007" dir="7680000" sy="30000" kx="1300200" algn="ctr" rotWithShape="0">
                  <a:prstClr val="black">
                    <a:alpha val="32000"/>
                  </a:prstClr>
                </a:outerShdw>
              </a:effectLst>
            </a:rPr>
            <a:t>The Type</a:t>
          </a:r>
          <a:endParaRPr lang="en-US" sz="3200" dirty="0">
            <a:effectLst>
              <a:outerShdw blurRad="60007" dist="310007" dir="7680000" sy="30000" kx="1300200" algn="ctr" rotWithShape="0">
                <a:prstClr val="black">
                  <a:alpha val="32000"/>
                </a:prstClr>
              </a:outerShdw>
            </a:effectLst>
          </a:endParaRPr>
        </a:p>
      </dgm:t>
    </dgm:pt>
    <dgm:pt modelId="{317ED2BA-9C38-584A-BC8C-67E2F2B734B3}" type="parTrans" cxnId="{5D4360F3-87B4-A341-939E-7D78E3EAD1D3}">
      <dgm:prSet/>
      <dgm:spPr/>
      <dgm:t>
        <a:bodyPr/>
        <a:lstStyle/>
        <a:p>
          <a:endParaRPr lang="en-US" sz="2400"/>
        </a:p>
      </dgm:t>
    </dgm:pt>
    <dgm:pt modelId="{C71D57A8-7CE0-E144-8C19-0BBF997440E4}" type="sibTrans" cxnId="{5D4360F3-87B4-A341-939E-7D78E3EAD1D3}">
      <dgm:prSet/>
      <dgm:spPr/>
      <dgm:t>
        <a:bodyPr/>
        <a:lstStyle/>
        <a:p>
          <a:endParaRPr lang="en-US" sz="2400"/>
        </a:p>
      </dgm:t>
    </dgm:pt>
    <dgm:pt modelId="{3D5357B5-502D-DB4E-A1AC-71B0B2AD9BA9}">
      <dgm:prSet phldrT="[Tex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Egypt </a:t>
          </a:r>
          <a:endParaRPr lang="en-US" sz="2400" dirty="0"/>
        </a:p>
      </dgm:t>
    </dgm:pt>
    <dgm:pt modelId="{272A734C-13B8-1F4B-AFC0-65F0F9BA5087}" type="parTrans" cxnId="{75A3C07B-257F-6D46-9D90-90778D3C0330}">
      <dgm:prSet/>
      <dgm:spPr/>
      <dgm:t>
        <a:bodyPr/>
        <a:lstStyle/>
        <a:p>
          <a:endParaRPr lang="en-US" sz="2400"/>
        </a:p>
      </dgm:t>
    </dgm:pt>
    <dgm:pt modelId="{7E0069DC-4687-4947-8440-57572013025F}" type="sibTrans" cxnId="{75A3C07B-257F-6D46-9D90-90778D3C0330}">
      <dgm:prSet/>
      <dgm:spPr/>
      <dgm:t>
        <a:bodyPr/>
        <a:lstStyle/>
        <a:p>
          <a:endParaRPr lang="en-US" sz="2400"/>
        </a:p>
      </dgm:t>
    </dgm:pt>
    <dgm:pt modelId="{D607C5D9-1EFA-554E-A890-872C5D240784}">
      <dgm:prSet phldrT="[Text]" custT="1"/>
      <dgm:spPr>
        <a:effectLst>
          <a:outerShdw blurRad="50800" dist="38100" dir="2700000" algn="tl" rotWithShape="0">
            <a:prstClr val="black">
              <a:alpha val="40000"/>
            </a:prstClr>
          </a:outerShdw>
        </a:effectLst>
      </dgm:spPr>
      <dgm:t>
        <a:bodyPr/>
        <a:lstStyle/>
        <a:p>
          <a:r>
            <a:rPr lang="en-US" sz="3200" dirty="0" smtClean="0">
              <a:effectLst>
                <a:outerShdw blurRad="60007" dist="310007" dir="7680000" sy="30000" kx="1300200" algn="ctr" rotWithShape="0">
                  <a:prstClr val="black">
                    <a:alpha val="32000"/>
                  </a:prstClr>
                </a:outerShdw>
              </a:effectLst>
            </a:rPr>
            <a:t>The Antitype</a:t>
          </a:r>
          <a:endParaRPr lang="en-US" sz="3200" dirty="0">
            <a:effectLst>
              <a:outerShdw blurRad="60007" dist="310007" dir="7680000" sy="30000" kx="1300200" algn="ctr" rotWithShape="0">
                <a:prstClr val="black">
                  <a:alpha val="32000"/>
                </a:prstClr>
              </a:outerShdw>
            </a:effectLst>
          </a:endParaRPr>
        </a:p>
      </dgm:t>
    </dgm:pt>
    <dgm:pt modelId="{8F0C4E0A-1AF1-6E43-94D0-DE3589504D63}" type="parTrans" cxnId="{0713D2BF-D72E-7048-B3F8-5D5F4772D519}">
      <dgm:prSet/>
      <dgm:spPr/>
      <dgm:t>
        <a:bodyPr/>
        <a:lstStyle/>
        <a:p>
          <a:endParaRPr lang="en-US" sz="2400"/>
        </a:p>
      </dgm:t>
    </dgm:pt>
    <dgm:pt modelId="{198DAEC0-DCE0-3F47-90FE-CC963F6F536B}" type="sibTrans" cxnId="{0713D2BF-D72E-7048-B3F8-5D5F4772D519}">
      <dgm:prSet/>
      <dgm:spPr/>
      <dgm:t>
        <a:bodyPr/>
        <a:lstStyle/>
        <a:p>
          <a:endParaRPr lang="en-US" sz="2400"/>
        </a:p>
      </dgm:t>
    </dgm:pt>
    <dgm:pt modelId="{DF239416-B36A-2D41-99E3-F24C50B20DA0}">
      <dgm:prSet phldrT="[Text]" custT="1"/>
      <dgm:spPr>
        <a:effectLst>
          <a:outerShdw blurRad="50800" dist="38100" dir="2700000" algn="tl" rotWithShape="0">
            <a:prstClr val="black">
              <a:alpha val="40000"/>
            </a:prstClr>
          </a:outerShdw>
        </a:effectLst>
      </dgm:spPr>
      <dgm:t>
        <a:bodyPr/>
        <a:lstStyle/>
        <a:p>
          <a:pPr rtl="0"/>
          <a:r>
            <a:rPr lang="en-US" sz="2400" dirty="0" smtClean="0">
              <a:latin typeface="Humanst521 BT" pitchFamily="34" charset="0"/>
            </a:rPr>
            <a:t>The world</a:t>
          </a:r>
          <a:endParaRPr lang="en-US" sz="2400" dirty="0"/>
        </a:p>
      </dgm:t>
    </dgm:pt>
    <dgm:pt modelId="{B26AFB17-DBB9-404B-8D34-A9AA0D933DC4}" type="parTrans" cxnId="{7B2C0CD3-8195-EC40-9B18-F53AC16BC4C0}">
      <dgm:prSet/>
      <dgm:spPr/>
      <dgm:t>
        <a:bodyPr/>
        <a:lstStyle/>
        <a:p>
          <a:endParaRPr lang="en-US" sz="2400"/>
        </a:p>
      </dgm:t>
    </dgm:pt>
    <dgm:pt modelId="{0AB0DE06-8ED8-7149-ABF8-0D34DCBD37D4}" type="sibTrans" cxnId="{7B2C0CD3-8195-EC40-9B18-F53AC16BC4C0}">
      <dgm:prSet/>
      <dgm:spPr/>
      <dgm:t>
        <a:bodyPr/>
        <a:lstStyle/>
        <a:p>
          <a:endParaRPr lang="en-US" sz="2400"/>
        </a:p>
      </dgm:t>
    </dgm:pt>
    <dgm:pt modelId="{7BF76D45-CC7F-254A-BB00-4BC3F75CE781}">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Pharaoh</a:t>
          </a:r>
        </a:p>
      </dgm:t>
    </dgm:pt>
    <dgm:pt modelId="{6C9BAD69-49B5-694D-96CB-612EA70F26CA}" type="parTrans" cxnId="{23F7DC32-C551-7049-B2BE-50BF7BE070A2}">
      <dgm:prSet/>
      <dgm:spPr/>
      <dgm:t>
        <a:bodyPr/>
        <a:lstStyle/>
        <a:p>
          <a:endParaRPr lang="en-US" sz="2400"/>
        </a:p>
      </dgm:t>
    </dgm:pt>
    <dgm:pt modelId="{56B6E5D7-8CC0-244D-8F46-7AAD132A6E86}" type="sibTrans" cxnId="{23F7DC32-C551-7049-B2BE-50BF7BE070A2}">
      <dgm:prSet/>
      <dgm:spPr/>
      <dgm:t>
        <a:bodyPr/>
        <a:lstStyle/>
        <a:p>
          <a:endParaRPr lang="en-US" sz="2400"/>
        </a:p>
      </dgm:t>
    </dgm:pt>
    <dgm:pt modelId="{EFE8FB77-E008-8940-83DF-D5438D80443B}">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Moses (deliverer)</a:t>
          </a:r>
          <a:endParaRPr lang="en-US" sz="2400" dirty="0" smtClean="0">
            <a:latin typeface="Humanst521 BT" pitchFamily="34" charset="0"/>
          </a:endParaRPr>
        </a:p>
      </dgm:t>
    </dgm:pt>
    <dgm:pt modelId="{1DFCADE1-C111-6F4D-A426-0BA5817BABCC}" type="parTrans" cxnId="{EDB6A6A6-4529-C84E-8185-624E42D09616}">
      <dgm:prSet/>
      <dgm:spPr/>
      <dgm:t>
        <a:bodyPr/>
        <a:lstStyle/>
        <a:p>
          <a:endParaRPr lang="en-US" sz="2400"/>
        </a:p>
      </dgm:t>
    </dgm:pt>
    <dgm:pt modelId="{4B2A020E-012E-A645-858C-AEC72782F8D4}" type="sibTrans" cxnId="{EDB6A6A6-4529-C84E-8185-624E42D09616}">
      <dgm:prSet/>
      <dgm:spPr/>
      <dgm:t>
        <a:bodyPr/>
        <a:lstStyle/>
        <a:p>
          <a:endParaRPr lang="en-US" sz="2400"/>
        </a:p>
      </dgm:t>
    </dgm:pt>
    <dgm:pt modelId="{855F7192-83A7-384C-A91A-C31017D35BDC}">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Israel</a:t>
          </a:r>
          <a:endParaRPr lang="en-US" sz="2400" dirty="0" smtClean="0">
            <a:latin typeface="Humanst521 BT" pitchFamily="34" charset="0"/>
          </a:endParaRPr>
        </a:p>
      </dgm:t>
    </dgm:pt>
    <dgm:pt modelId="{F9211B64-927B-A24A-99DE-06DDBEE747B2}" type="parTrans" cxnId="{304BECDA-A5A8-4E47-8667-71803FE6A80B}">
      <dgm:prSet/>
      <dgm:spPr/>
      <dgm:t>
        <a:bodyPr/>
        <a:lstStyle/>
        <a:p>
          <a:endParaRPr lang="en-US" sz="2400"/>
        </a:p>
      </dgm:t>
    </dgm:pt>
    <dgm:pt modelId="{2FFE15AE-1CE4-FF4A-88EA-9CD5DA987697}" type="sibTrans" cxnId="{304BECDA-A5A8-4E47-8667-71803FE6A80B}">
      <dgm:prSet/>
      <dgm:spPr/>
      <dgm:t>
        <a:bodyPr/>
        <a:lstStyle/>
        <a:p>
          <a:endParaRPr lang="en-US" sz="2400"/>
        </a:p>
      </dgm:t>
    </dgm:pt>
    <dgm:pt modelId="{C4880742-F698-354B-AF6D-43479313B839}">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Moses (Law giver)</a:t>
          </a:r>
          <a:endParaRPr lang="en-US" sz="2400" dirty="0" smtClean="0">
            <a:latin typeface="Humanst521 BT" pitchFamily="34" charset="0"/>
          </a:endParaRPr>
        </a:p>
      </dgm:t>
    </dgm:pt>
    <dgm:pt modelId="{F3DA0F9A-1FDE-9145-8EE4-220E375DE33B}" type="parTrans" cxnId="{8C40AE9B-4543-1047-B8C0-761FF6B7B842}">
      <dgm:prSet/>
      <dgm:spPr/>
      <dgm:t>
        <a:bodyPr/>
        <a:lstStyle/>
        <a:p>
          <a:endParaRPr lang="en-US" sz="2400"/>
        </a:p>
      </dgm:t>
    </dgm:pt>
    <dgm:pt modelId="{A379011F-21A0-9A49-A5B6-7019E56C2ED3}" type="sibTrans" cxnId="{8C40AE9B-4543-1047-B8C0-761FF6B7B842}">
      <dgm:prSet/>
      <dgm:spPr/>
      <dgm:t>
        <a:bodyPr/>
        <a:lstStyle/>
        <a:p>
          <a:endParaRPr lang="en-US" sz="2400"/>
        </a:p>
      </dgm:t>
    </dgm:pt>
    <dgm:pt modelId="{0025EC64-C0B8-3043-B437-99E2BB9F0F6A}">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Cloud &amp; Sea 	</a:t>
          </a:r>
          <a:endParaRPr lang="en-US" sz="2400" dirty="0" smtClean="0">
            <a:latin typeface="Humanst521 BT" pitchFamily="34" charset="0"/>
          </a:endParaRPr>
        </a:p>
      </dgm:t>
    </dgm:pt>
    <dgm:pt modelId="{986AB994-C258-1345-B3EE-FC69CB7D0B3B}" type="parTrans" cxnId="{4E58AE65-3DEB-7248-8A6E-3840488ED0C4}">
      <dgm:prSet/>
      <dgm:spPr/>
      <dgm:t>
        <a:bodyPr/>
        <a:lstStyle/>
        <a:p>
          <a:endParaRPr lang="en-US" sz="2400"/>
        </a:p>
      </dgm:t>
    </dgm:pt>
    <dgm:pt modelId="{93D0D653-2A02-B142-AB6F-2D7041BA6D7F}" type="sibTrans" cxnId="{4E58AE65-3DEB-7248-8A6E-3840488ED0C4}">
      <dgm:prSet/>
      <dgm:spPr/>
      <dgm:t>
        <a:bodyPr/>
        <a:lstStyle/>
        <a:p>
          <a:endParaRPr lang="en-US" sz="2400"/>
        </a:p>
      </dgm:t>
    </dgm:pt>
    <dgm:pt modelId="{D1BB8A04-4F46-A84B-943F-BA7BC8222249}">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Wilderness	</a:t>
          </a:r>
        </a:p>
      </dgm:t>
    </dgm:pt>
    <dgm:pt modelId="{9A071FE4-C149-F14C-B6E9-8FAAF6BDEC8B}" type="parTrans" cxnId="{0ED71FE2-623E-534E-847D-0F9D1E20B74A}">
      <dgm:prSet/>
      <dgm:spPr/>
      <dgm:t>
        <a:bodyPr/>
        <a:lstStyle/>
        <a:p>
          <a:endParaRPr lang="en-US" sz="2400"/>
        </a:p>
      </dgm:t>
    </dgm:pt>
    <dgm:pt modelId="{DEFCEFC9-525A-A948-A209-EB4C89DFC0B9}" type="sibTrans" cxnId="{0ED71FE2-623E-534E-847D-0F9D1E20B74A}">
      <dgm:prSet/>
      <dgm:spPr/>
      <dgm:t>
        <a:bodyPr/>
        <a:lstStyle/>
        <a:p>
          <a:endParaRPr lang="en-US" sz="2400"/>
        </a:p>
      </dgm:t>
    </dgm:pt>
    <dgm:pt modelId="{7A53550F-02FC-0F42-9A28-E36EF3D42618}">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Canaan</a:t>
          </a:r>
          <a:endParaRPr lang="en-US" sz="2400" dirty="0"/>
        </a:p>
      </dgm:t>
    </dgm:pt>
    <dgm:pt modelId="{A325E491-E091-8040-8060-5450AFABB320}" type="parTrans" cxnId="{D8F9F5D3-1184-8B4E-860F-AB17E3DC0A53}">
      <dgm:prSet/>
      <dgm:spPr/>
      <dgm:t>
        <a:bodyPr/>
        <a:lstStyle/>
        <a:p>
          <a:endParaRPr lang="en-US" sz="2400"/>
        </a:p>
      </dgm:t>
    </dgm:pt>
    <dgm:pt modelId="{0E27D0F0-AC78-4A42-8D52-BE1FC8FC58D1}" type="sibTrans" cxnId="{D8F9F5D3-1184-8B4E-860F-AB17E3DC0A53}">
      <dgm:prSet/>
      <dgm:spPr/>
      <dgm:t>
        <a:bodyPr/>
        <a:lstStyle/>
        <a:p>
          <a:endParaRPr lang="en-US" sz="2400"/>
        </a:p>
      </dgm:t>
    </dgm:pt>
    <dgm:pt modelId="{13F32B68-9D65-7A47-AE4E-C07AF9613793}">
      <dgm:prSet custT="1"/>
      <dgm:spPr>
        <a:effectLst>
          <a:outerShdw blurRad="50800" dist="38100" dir="2700000" algn="tl" rotWithShape="0">
            <a:prstClr val="black">
              <a:alpha val="40000"/>
            </a:prstClr>
          </a:outerShdw>
        </a:effectLst>
      </dgm:spPr>
      <dgm:t>
        <a:bodyPr/>
        <a:lstStyle/>
        <a:p>
          <a:pPr rtl="0"/>
          <a:r>
            <a:rPr lang="en-US" sz="2400" smtClean="0">
              <a:latin typeface="Humanst521 BT" pitchFamily="34" charset="0"/>
            </a:rPr>
            <a:t>Satan</a:t>
          </a:r>
          <a:endParaRPr lang="en-US" sz="2400" dirty="0" smtClean="0">
            <a:latin typeface="Humanst521 BT" pitchFamily="34" charset="0"/>
          </a:endParaRPr>
        </a:p>
      </dgm:t>
    </dgm:pt>
    <dgm:pt modelId="{67CABBBB-4ED3-4243-A91A-DDF544E31BC7}" type="parTrans" cxnId="{4FBC0AE5-B1F6-6742-8788-69BC872138E7}">
      <dgm:prSet/>
      <dgm:spPr/>
      <dgm:t>
        <a:bodyPr/>
        <a:lstStyle/>
        <a:p>
          <a:endParaRPr lang="en-US" sz="2400"/>
        </a:p>
      </dgm:t>
    </dgm:pt>
    <dgm:pt modelId="{31F7E26A-7F5A-9440-A236-DBD7A37CA48E}" type="sibTrans" cxnId="{4FBC0AE5-B1F6-6742-8788-69BC872138E7}">
      <dgm:prSet/>
      <dgm:spPr/>
      <dgm:t>
        <a:bodyPr/>
        <a:lstStyle/>
        <a:p>
          <a:endParaRPr lang="en-US" sz="2400"/>
        </a:p>
      </dgm:t>
    </dgm:pt>
    <dgm:pt modelId="{DA48EF22-DADC-7346-A497-5B9336A47B38}">
      <dgm:prSet custT="1"/>
      <dgm:spPr>
        <a:effectLst>
          <a:outerShdw blurRad="50800" dist="38100" dir="2700000" algn="tl" rotWithShape="0">
            <a:prstClr val="black">
              <a:alpha val="40000"/>
            </a:prstClr>
          </a:outerShdw>
        </a:effectLst>
      </dgm:spPr>
      <dgm:t>
        <a:bodyPr/>
        <a:lstStyle/>
        <a:p>
          <a:pPr rtl="0"/>
          <a:r>
            <a:rPr lang="en-US" sz="2400" smtClean="0">
              <a:latin typeface="Humanst521 BT" pitchFamily="34" charset="0"/>
            </a:rPr>
            <a:t>Jesus (deliverer)</a:t>
          </a:r>
          <a:endParaRPr lang="en-US" sz="2400" dirty="0" smtClean="0">
            <a:latin typeface="Humanst521 BT" pitchFamily="34" charset="0"/>
          </a:endParaRPr>
        </a:p>
      </dgm:t>
    </dgm:pt>
    <dgm:pt modelId="{F5B1D37C-9D21-144A-9AA4-12434CB46B81}" type="parTrans" cxnId="{8963242A-80A5-4749-9CFD-08E90E75FCAF}">
      <dgm:prSet/>
      <dgm:spPr/>
      <dgm:t>
        <a:bodyPr/>
        <a:lstStyle/>
        <a:p>
          <a:endParaRPr lang="en-US" sz="2400"/>
        </a:p>
      </dgm:t>
    </dgm:pt>
    <dgm:pt modelId="{8C926F6C-C8D4-9348-87C8-40C37577FAFC}" type="sibTrans" cxnId="{8963242A-80A5-4749-9CFD-08E90E75FCAF}">
      <dgm:prSet/>
      <dgm:spPr/>
      <dgm:t>
        <a:bodyPr/>
        <a:lstStyle/>
        <a:p>
          <a:endParaRPr lang="en-US" sz="2400"/>
        </a:p>
      </dgm:t>
    </dgm:pt>
    <dgm:pt modelId="{EAB804DF-E101-AB47-9A00-07F18051EBBE}">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The church</a:t>
          </a:r>
          <a:endParaRPr lang="en-US" sz="2400" dirty="0" smtClean="0">
            <a:latin typeface="Humanst521 BT" pitchFamily="34" charset="0"/>
          </a:endParaRPr>
        </a:p>
      </dgm:t>
    </dgm:pt>
    <dgm:pt modelId="{54BCF6E7-4465-A142-AE25-D719A39320BB}" type="parTrans" cxnId="{8404CFBB-59FD-A14C-9F09-11298DF84004}">
      <dgm:prSet/>
      <dgm:spPr/>
      <dgm:t>
        <a:bodyPr/>
        <a:lstStyle/>
        <a:p>
          <a:endParaRPr lang="en-US" sz="2400"/>
        </a:p>
      </dgm:t>
    </dgm:pt>
    <dgm:pt modelId="{19719797-EF34-F645-AB9C-3468DB379533}" type="sibTrans" cxnId="{8404CFBB-59FD-A14C-9F09-11298DF84004}">
      <dgm:prSet/>
      <dgm:spPr/>
      <dgm:t>
        <a:bodyPr/>
        <a:lstStyle/>
        <a:p>
          <a:endParaRPr lang="en-US" sz="2400"/>
        </a:p>
      </dgm:t>
    </dgm:pt>
    <dgm:pt modelId="{99682685-E04B-1147-9314-1809217D7408}">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Jesus (Law giver)</a:t>
          </a:r>
          <a:endParaRPr lang="en-US" sz="2400" dirty="0" smtClean="0">
            <a:latin typeface="Humanst521 BT" pitchFamily="34" charset="0"/>
          </a:endParaRPr>
        </a:p>
      </dgm:t>
    </dgm:pt>
    <dgm:pt modelId="{C68C2445-17E6-6444-99DA-2316F1FC95FB}" type="parTrans" cxnId="{055EB50C-D416-F648-B7C4-9578EEBFC0EA}">
      <dgm:prSet/>
      <dgm:spPr/>
      <dgm:t>
        <a:bodyPr/>
        <a:lstStyle/>
        <a:p>
          <a:endParaRPr lang="en-US" sz="2400"/>
        </a:p>
      </dgm:t>
    </dgm:pt>
    <dgm:pt modelId="{FA8DE6D6-6F6C-7C4D-B70E-4B69B5C5111C}" type="sibTrans" cxnId="{055EB50C-D416-F648-B7C4-9578EEBFC0EA}">
      <dgm:prSet/>
      <dgm:spPr/>
      <dgm:t>
        <a:bodyPr/>
        <a:lstStyle/>
        <a:p>
          <a:endParaRPr lang="en-US" sz="2400"/>
        </a:p>
      </dgm:t>
    </dgm:pt>
    <dgm:pt modelId="{571CE30E-7FA4-D648-9576-C00DB8C01A52}">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Baptism</a:t>
          </a:r>
          <a:endParaRPr lang="en-US" sz="2400" dirty="0" smtClean="0">
            <a:latin typeface="Humanst521 BT" pitchFamily="34" charset="0"/>
          </a:endParaRPr>
        </a:p>
      </dgm:t>
    </dgm:pt>
    <dgm:pt modelId="{29362840-E1D5-B949-8C5F-2A43B10EDEC9}" type="parTrans" cxnId="{709A586F-9158-4E46-9A6A-B0A9A6636D64}">
      <dgm:prSet/>
      <dgm:spPr/>
      <dgm:t>
        <a:bodyPr/>
        <a:lstStyle/>
        <a:p>
          <a:endParaRPr lang="en-US" sz="2400"/>
        </a:p>
      </dgm:t>
    </dgm:pt>
    <dgm:pt modelId="{37871E34-F244-5344-BAA0-CEE197C9A3A0}" type="sibTrans" cxnId="{709A586F-9158-4E46-9A6A-B0A9A6636D64}">
      <dgm:prSet/>
      <dgm:spPr/>
      <dgm:t>
        <a:bodyPr/>
        <a:lstStyle/>
        <a:p>
          <a:endParaRPr lang="en-US" sz="2400"/>
        </a:p>
      </dgm:t>
    </dgm:pt>
    <dgm:pt modelId="{5E0927AE-C921-444A-898C-C647B114D081}">
      <dgm:prSet custT="1"/>
      <dgm:spPr>
        <a:effectLst>
          <a:outerShdw blurRad="50800" dist="38100" dir="2700000" algn="tl" rotWithShape="0">
            <a:prstClr val="black">
              <a:alpha val="40000"/>
            </a:prstClr>
          </a:outerShdw>
        </a:effectLst>
      </dgm:spPr>
      <dgm:t>
        <a:bodyPr/>
        <a:lstStyle/>
        <a:p>
          <a:r>
            <a:rPr lang="en-US" sz="2400" smtClean="0">
              <a:latin typeface="Humanst521 BT" pitchFamily="34" charset="0"/>
            </a:rPr>
            <a:t>Christian life</a:t>
          </a:r>
          <a:endParaRPr lang="en-US" sz="2400" dirty="0" smtClean="0">
            <a:latin typeface="Humanst521 BT" pitchFamily="34" charset="0"/>
          </a:endParaRPr>
        </a:p>
      </dgm:t>
    </dgm:pt>
    <dgm:pt modelId="{B860B3B2-28FD-144A-80D4-61CB5CC08270}" type="parTrans" cxnId="{11E5B13D-83C1-1E42-A0E0-EA347F1B8747}">
      <dgm:prSet/>
      <dgm:spPr/>
      <dgm:t>
        <a:bodyPr/>
        <a:lstStyle/>
        <a:p>
          <a:endParaRPr lang="en-US" sz="2400"/>
        </a:p>
      </dgm:t>
    </dgm:pt>
    <dgm:pt modelId="{6E2D1FD6-3D30-294E-871D-4160A37EB50D}" type="sibTrans" cxnId="{11E5B13D-83C1-1E42-A0E0-EA347F1B8747}">
      <dgm:prSet/>
      <dgm:spPr/>
      <dgm:t>
        <a:bodyPr/>
        <a:lstStyle/>
        <a:p>
          <a:endParaRPr lang="en-US" sz="2400"/>
        </a:p>
      </dgm:t>
    </dgm:pt>
    <dgm:pt modelId="{39BEE467-A643-664D-9F28-3B1EF48F874D}">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Heaven</a:t>
          </a:r>
          <a:endParaRPr lang="en-US" sz="2400" dirty="0"/>
        </a:p>
      </dgm:t>
    </dgm:pt>
    <dgm:pt modelId="{7F84FFBE-31D8-E947-B490-5C91367560E9}" type="parTrans" cxnId="{E7AD4657-F5A5-6647-9400-4526C225A84E}">
      <dgm:prSet/>
      <dgm:spPr/>
      <dgm:t>
        <a:bodyPr/>
        <a:lstStyle/>
        <a:p>
          <a:endParaRPr lang="en-US" sz="2400"/>
        </a:p>
      </dgm:t>
    </dgm:pt>
    <dgm:pt modelId="{C1809533-972A-E643-B4AE-76F7C1E9A18C}" type="sibTrans" cxnId="{E7AD4657-F5A5-6647-9400-4526C225A84E}">
      <dgm:prSet/>
      <dgm:spPr/>
      <dgm:t>
        <a:bodyPr/>
        <a:lstStyle/>
        <a:p>
          <a:endParaRPr lang="en-US" sz="2400"/>
        </a:p>
      </dgm:t>
    </dgm:pt>
    <dgm:pt modelId="{CB11EC19-1607-2048-8C80-2B43A8AFD72D}" type="pres">
      <dgm:prSet presAssocID="{ABA95688-A3B0-9A4E-B6CA-A33999F5ACFC}" presName="diagram" presStyleCnt="0">
        <dgm:presLayoutVars>
          <dgm:chPref val="1"/>
          <dgm:dir/>
          <dgm:animOne val="branch"/>
          <dgm:animLvl val="lvl"/>
          <dgm:resizeHandles/>
        </dgm:presLayoutVars>
      </dgm:prSet>
      <dgm:spPr/>
      <dgm:t>
        <a:bodyPr/>
        <a:lstStyle/>
        <a:p>
          <a:endParaRPr lang="en-US"/>
        </a:p>
      </dgm:t>
    </dgm:pt>
    <dgm:pt modelId="{47EAC9AE-600A-5C49-A6F6-1B649125134B}" type="pres">
      <dgm:prSet presAssocID="{9B676B01-92EB-3B46-B1B4-9609F931EE60}" presName="root" presStyleCnt="0"/>
      <dgm:spPr/>
    </dgm:pt>
    <dgm:pt modelId="{56FEDDD6-099D-6943-93E7-5F18AEBC1A3A}" type="pres">
      <dgm:prSet presAssocID="{9B676B01-92EB-3B46-B1B4-9609F931EE60}" presName="rootComposite" presStyleCnt="0"/>
      <dgm:spPr/>
    </dgm:pt>
    <dgm:pt modelId="{AD44D78A-C14A-8A43-BD84-29E906CBFC04}" type="pres">
      <dgm:prSet presAssocID="{9B676B01-92EB-3B46-B1B4-9609F931EE60}" presName="rootText" presStyleLbl="node1" presStyleIdx="0" presStyleCnt="2" custScaleX="339273" custScaleY="128133"/>
      <dgm:spPr/>
      <dgm:t>
        <a:bodyPr/>
        <a:lstStyle/>
        <a:p>
          <a:endParaRPr lang="en-US"/>
        </a:p>
      </dgm:t>
    </dgm:pt>
    <dgm:pt modelId="{59EF8F41-7CDF-8448-ABF3-C6EA21683E2B}" type="pres">
      <dgm:prSet presAssocID="{9B676B01-92EB-3B46-B1B4-9609F931EE60}" presName="rootConnector" presStyleLbl="node1" presStyleIdx="0" presStyleCnt="2"/>
      <dgm:spPr/>
      <dgm:t>
        <a:bodyPr/>
        <a:lstStyle/>
        <a:p>
          <a:endParaRPr lang="en-US"/>
        </a:p>
      </dgm:t>
    </dgm:pt>
    <dgm:pt modelId="{E099E708-FE02-9B4E-823F-9A36B70C4D7F}" type="pres">
      <dgm:prSet presAssocID="{9B676B01-92EB-3B46-B1B4-9609F931EE60}" presName="childShape" presStyleCnt="0"/>
      <dgm:spPr/>
    </dgm:pt>
    <dgm:pt modelId="{39D902D1-60A8-AE47-A309-D8CFF9AF7CCF}" type="pres">
      <dgm:prSet presAssocID="{272A734C-13B8-1F4B-AFC0-65F0F9BA5087}" presName="Name13" presStyleLbl="parChTrans1D2" presStyleIdx="0" presStyleCnt="16"/>
      <dgm:spPr/>
      <dgm:t>
        <a:bodyPr/>
        <a:lstStyle/>
        <a:p>
          <a:endParaRPr lang="en-US"/>
        </a:p>
      </dgm:t>
    </dgm:pt>
    <dgm:pt modelId="{10F4BCCF-A191-544D-B787-C90A2F701EEC}" type="pres">
      <dgm:prSet presAssocID="{3D5357B5-502D-DB4E-A1AC-71B0B2AD9BA9}" presName="childText" presStyleLbl="bgAcc1" presStyleIdx="0" presStyleCnt="16" custScaleX="372879" custScaleY="78567">
        <dgm:presLayoutVars>
          <dgm:bulletEnabled val="1"/>
        </dgm:presLayoutVars>
      </dgm:prSet>
      <dgm:spPr/>
      <dgm:t>
        <a:bodyPr/>
        <a:lstStyle/>
        <a:p>
          <a:endParaRPr lang="en-US"/>
        </a:p>
      </dgm:t>
    </dgm:pt>
    <dgm:pt modelId="{F6BBF3EA-601A-434A-A526-AF861F7204D2}" type="pres">
      <dgm:prSet presAssocID="{6C9BAD69-49B5-694D-96CB-612EA70F26CA}" presName="Name13" presStyleLbl="parChTrans1D2" presStyleIdx="1" presStyleCnt="16"/>
      <dgm:spPr/>
      <dgm:t>
        <a:bodyPr/>
        <a:lstStyle/>
        <a:p>
          <a:endParaRPr lang="en-US"/>
        </a:p>
      </dgm:t>
    </dgm:pt>
    <dgm:pt modelId="{84671B84-DF4F-884E-A912-B7E4F0D93B41}" type="pres">
      <dgm:prSet presAssocID="{7BF76D45-CC7F-254A-BB00-4BC3F75CE781}" presName="childText" presStyleLbl="bgAcc1" presStyleIdx="1" presStyleCnt="16" custScaleX="372879" custScaleY="78567">
        <dgm:presLayoutVars>
          <dgm:bulletEnabled val="1"/>
        </dgm:presLayoutVars>
      </dgm:prSet>
      <dgm:spPr/>
      <dgm:t>
        <a:bodyPr/>
        <a:lstStyle/>
        <a:p>
          <a:endParaRPr lang="en-US"/>
        </a:p>
      </dgm:t>
    </dgm:pt>
    <dgm:pt modelId="{77890FB9-9C12-3D47-907C-44B817C7BD63}" type="pres">
      <dgm:prSet presAssocID="{1DFCADE1-C111-6F4D-A426-0BA5817BABCC}" presName="Name13" presStyleLbl="parChTrans1D2" presStyleIdx="2" presStyleCnt="16"/>
      <dgm:spPr/>
      <dgm:t>
        <a:bodyPr/>
        <a:lstStyle/>
        <a:p>
          <a:endParaRPr lang="en-US"/>
        </a:p>
      </dgm:t>
    </dgm:pt>
    <dgm:pt modelId="{6F3E27C8-F6C6-8F41-B619-819E8DDAE859}" type="pres">
      <dgm:prSet presAssocID="{EFE8FB77-E008-8940-83DF-D5438D80443B}" presName="childText" presStyleLbl="bgAcc1" presStyleIdx="2" presStyleCnt="16" custScaleX="372879" custScaleY="78567">
        <dgm:presLayoutVars>
          <dgm:bulletEnabled val="1"/>
        </dgm:presLayoutVars>
      </dgm:prSet>
      <dgm:spPr/>
      <dgm:t>
        <a:bodyPr/>
        <a:lstStyle/>
        <a:p>
          <a:endParaRPr lang="en-US"/>
        </a:p>
      </dgm:t>
    </dgm:pt>
    <dgm:pt modelId="{E54BB4B3-4718-C445-A976-4C2E34FAF4F4}" type="pres">
      <dgm:prSet presAssocID="{F9211B64-927B-A24A-99DE-06DDBEE747B2}" presName="Name13" presStyleLbl="parChTrans1D2" presStyleIdx="3" presStyleCnt="16"/>
      <dgm:spPr/>
      <dgm:t>
        <a:bodyPr/>
        <a:lstStyle/>
        <a:p>
          <a:endParaRPr lang="en-US"/>
        </a:p>
      </dgm:t>
    </dgm:pt>
    <dgm:pt modelId="{79F6A8F9-365C-E249-90D0-5A55EC02E8D3}" type="pres">
      <dgm:prSet presAssocID="{855F7192-83A7-384C-A91A-C31017D35BDC}" presName="childText" presStyleLbl="bgAcc1" presStyleIdx="3" presStyleCnt="16" custScaleX="372879" custScaleY="78567">
        <dgm:presLayoutVars>
          <dgm:bulletEnabled val="1"/>
        </dgm:presLayoutVars>
      </dgm:prSet>
      <dgm:spPr/>
      <dgm:t>
        <a:bodyPr/>
        <a:lstStyle/>
        <a:p>
          <a:endParaRPr lang="en-US"/>
        </a:p>
      </dgm:t>
    </dgm:pt>
    <dgm:pt modelId="{B2909B92-79B1-E343-9FCC-67719BB55B98}" type="pres">
      <dgm:prSet presAssocID="{F3DA0F9A-1FDE-9145-8EE4-220E375DE33B}" presName="Name13" presStyleLbl="parChTrans1D2" presStyleIdx="4" presStyleCnt="16"/>
      <dgm:spPr/>
      <dgm:t>
        <a:bodyPr/>
        <a:lstStyle/>
        <a:p>
          <a:endParaRPr lang="en-US"/>
        </a:p>
      </dgm:t>
    </dgm:pt>
    <dgm:pt modelId="{731193EA-F650-8946-B541-02CB1E1911C0}" type="pres">
      <dgm:prSet presAssocID="{C4880742-F698-354B-AF6D-43479313B839}" presName="childText" presStyleLbl="bgAcc1" presStyleIdx="4" presStyleCnt="16" custScaleX="372879" custScaleY="78567">
        <dgm:presLayoutVars>
          <dgm:bulletEnabled val="1"/>
        </dgm:presLayoutVars>
      </dgm:prSet>
      <dgm:spPr/>
      <dgm:t>
        <a:bodyPr/>
        <a:lstStyle/>
        <a:p>
          <a:endParaRPr lang="en-US"/>
        </a:p>
      </dgm:t>
    </dgm:pt>
    <dgm:pt modelId="{F3BF4A16-8502-C841-BB38-BB9B22B39058}" type="pres">
      <dgm:prSet presAssocID="{986AB994-C258-1345-B3EE-FC69CB7D0B3B}" presName="Name13" presStyleLbl="parChTrans1D2" presStyleIdx="5" presStyleCnt="16"/>
      <dgm:spPr/>
      <dgm:t>
        <a:bodyPr/>
        <a:lstStyle/>
        <a:p>
          <a:endParaRPr lang="en-US"/>
        </a:p>
      </dgm:t>
    </dgm:pt>
    <dgm:pt modelId="{F7BAC8C7-3B33-0B41-B574-E3FAB7E4869E}" type="pres">
      <dgm:prSet presAssocID="{0025EC64-C0B8-3043-B437-99E2BB9F0F6A}" presName="childText" presStyleLbl="bgAcc1" presStyleIdx="5" presStyleCnt="16" custScaleX="372879" custScaleY="78567">
        <dgm:presLayoutVars>
          <dgm:bulletEnabled val="1"/>
        </dgm:presLayoutVars>
      </dgm:prSet>
      <dgm:spPr/>
      <dgm:t>
        <a:bodyPr/>
        <a:lstStyle/>
        <a:p>
          <a:endParaRPr lang="en-US"/>
        </a:p>
      </dgm:t>
    </dgm:pt>
    <dgm:pt modelId="{BDB70431-D287-0D43-8C04-C6876D96707D}" type="pres">
      <dgm:prSet presAssocID="{9A071FE4-C149-F14C-B6E9-8FAAF6BDEC8B}" presName="Name13" presStyleLbl="parChTrans1D2" presStyleIdx="6" presStyleCnt="16"/>
      <dgm:spPr/>
      <dgm:t>
        <a:bodyPr/>
        <a:lstStyle/>
        <a:p>
          <a:endParaRPr lang="en-US"/>
        </a:p>
      </dgm:t>
    </dgm:pt>
    <dgm:pt modelId="{B2FFF23E-599E-7745-8563-25BE7D6290D4}" type="pres">
      <dgm:prSet presAssocID="{D1BB8A04-4F46-A84B-943F-BA7BC8222249}" presName="childText" presStyleLbl="bgAcc1" presStyleIdx="6" presStyleCnt="16" custScaleX="372879" custScaleY="78567">
        <dgm:presLayoutVars>
          <dgm:bulletEnabled val="1"/>
        </dgm:presLayoutVars>
      </dgm:prSet>
      <dgm:spPr/>
      <dgm:t>
        <a:bodyPr/>
        <a:lstStyle/>
        <a:p>
          <a:endParaRPr lang="en-US"/>
        </a:p>
      </dgm:t>
    </dgm:pt>
    <dgm:pt modelId="{2523CEA7-FD4F-044A-88CB-252B96AD7A92}" type="pres">
      <dgm:prSet presAssocID="{A325E491-E091-8040-8060-5450AFABB320}" presName="Name13" presStyleLbl="parChTrans1D2" presStyleIdx="7" presStyleCnt="16"/>
      <dgm:spPr/>
      <dgm:t>
        <a:bodyPr/>
        <a:lstStyle/>
        <a:p>
          <a:endParaRPr lang="en-US"/>
        </a:p>
      </dgm:t>
    </dgm:pt>
    <dgm:pt modelId="{878E6796-F013-9246-AA15-E73F24FBCC2F}" type="pres">
      <dgm:prSet presAssocID="{7A53550F-02FC-0F42-9A28-E36EF3D42618}" presName="childText" presStyleLbl="bgAcc1" presStyleIdx="7" presStyleCnt="16" custScaleX="372879" custScaleY="78567">
        <dgm:presLayoutVars>
          <dgm:bulletEnabled val="1"/>
        </dgm:presLayoutVars>
      </dgm:prSet>
      <dgm:spPr/>
      <dgm:t>
        <a:bodyPr/>
        <a:lstStyle/>
        <a:p>
          <a:endParaRPr lang="en-US"/>
        </a:p>
      </dgm:t>
    </dgm:pt>
    <dgm:pt modelId="{6F356A12-A373-1D43-8F85-CCFD6A405DA7}" type="pres">
      <dgm:prSet presAssocID="{D607C5D9-1EFA-554E-A890-872C5D240784}" presName="root" presStyleCnt="0"/>
      <dgm:spPr/>
    </dgm:pt>
    <dgm:pt modelId="{7CA6D6E6-05C2-C248-9AD3-8E9711E238AC}" type="pres">
      <dgm:prSet presAssocID="{D607C5D9-1EFA-554E-A890-872C5D240784}" presName="rootComposite" presStyleCnt="0"/>
      <dgm:spPr/>
    </dgm:pt>
    <dgm:pt modelId="{71A4C74D-208A-2541-B4B4-2084E1776C42}" type="pres">
      <dgm:prSet presAssocID="{D607C5D9-1EFA-554E-A890-872C5D240784}" presName="rootText" presStyleLbl="node1" presStyleIdx="1" presStyleCnt="2" custScaleX="446813" custScaleY="128133"/>
      <dgm:spPr/>
      <dgm:t>
        <a:bodyPr/>
        <a:lstStyle/>
        <a:p>
          <a:endParaRPr lang="en-US"/>
        </a:p>
      </dgm:t>
    </dgm:pt>
    <dgm:pt modelId="{C5EB2AF6-E900-5D49-B0B0-6936BDED4248}" type="pres">
      <dgm:prSet presAssocID="{D607C5D9-1EFA-554E-A890-872C5D240784}" presName="rootConnector" presStyleLbl="node1" presStyleIdx="1" presStyleCnt="2"/>
      <dgm:spPr/>
      <dgm:t>
        <a:bodyPr/>
        <a:lstStyle/>
        <a:p>
          <a:endParaRPr lang="en-US"/>
        </a:p>
      </dgm:t>
    </dgm:pt>
    <dgm:pt modelId="{0CAADB3D-22CE-0C43-8EBB-19A9CA2F3532}" type="pres">
      <dgm:prSet presAssocID="{D607C5D9-1EFA-554E-A890-872C5D240784}" presName="childShape" presStyleCnt="0"/>
      <dgm:spPr/>
    </dgm:pt>
    <dgm:pt modelId="{ADAF3C22-955D-704E-B131-E79F1B92BBC8}" type="pres">
      <dgm:prSet presAssocID="{B26AFB17-DBB9-404B-8D34-A9AA0D933DC4}" presName="Name13" presStyleLbl="parChTrans1D2" presStyleIdx="8" presStyleCnt="16"/>
      <dgm:spPr/>
      <dgm:t>
        <a:bodyPr/>
        <a:lstStyle/>
        <a:p>
          <a:endParaRPr lang="en-US"/>
        </a:p>
      </dgm:t>
    </dgm:pt>
    <dgm:pt modelId="{9E9C5E9A-28B7-B945-AC9C-45CDE3570C7F}" type="pres">
      <dgm:prSet presAssocID="{DF239416-B36A-2D41-99E3-F24C50B20DA0}" presName="childText" presStyleLbl="bgAcc1" presStyleIdx="8" presStyleCnt="16" custScaleX="372879" custScaleY="78567">
        <dgm:presLayoutVars>
          <dgm:bulletEnabled val="1"/>
        </dgm:presLayoutVars>
      </dgm:prSet>
      <dgm:spPr/>
      <dgm:t>
        <a:bodyPr/>
        <a:lstStyle/>
        <a:p>
          <a:endParaRPr lang="en-US"/>
        </a:p>
      </dgm:t>
    </dgm:pt>
    <dgm:pt modelId="{D50EE3F5-1873-9846-AFA9-8D6C94196DEE}" type="pres">
      <dgm:prSet presAssocID="{67CABBBB-4ED3-4243-A91A-DDF544E31BC7}" presName="Name13" presStyleLbl="parChTrans1D2" presStyleIdx="9" presStyleCnt="16"/>
      <dgm:spPr/>
      <dgm:t>
        <a:bodyPr/>
        <a:lstStyle/>
        <a:p>
          <a:endParaRPr lang="en-US"/>
        </a:p>
      </dgm:t>
    </dgm:pt>
    <dgm:pt modelId="{CE5907EE-8300-4B48-AC5D-0890C14DF857}" type="pres">
      <dgm:prSet presAssocID="{13F32B68-9D65-7A47-AE4E-C07AF9613793}" presName="childText" presStyleLbl="bgAcc1" presStyleIdx="9" presStyleCnt="16" custScaleX="372879" custScaleY="78567">
        <dgm:presLayoutVars>
          <dgm:bulletEnabled val="1"/>
        </dgm:presLayoutVars>
      </dgm:prSet>
      <dgm:spPr/>
      <dgm:t>
        <a:bodyPr/>
        <a:lstStyle/>
        <a:p>
          <a:endParaRPr lang="en-US"/>
        </a:p>
      </dgm:t>
    </dgm:pt>
    <dgm:pt modelId="{D53090E0-3C27-A948-8EBB-F42A35BA607B}" type="pres">
      <dgm:prSet presAssocID="{F5B1D37C-9D21-144A-9AA4-12434CB46B81}" presName="Name13" presStyleLbl="parChTrans1D2" presStyleIdx="10" presStyleCnt="16"/>
      <dgm:spPr/>
      <dgm:t>
        <a:bodyPr/>
        <a:lstStyle/>
        <a:p>
          <a:endParaRPr lang="en-US"/>
        </a:p>
      </dgm:t>
    </dgm:pt>
    <dgm:pt modelId="{4EF0E517-32D5-D94D-823C-19A4E686ED0E}" type="pres">
      <dgm:prSet presAssocID="{DA48EF22-DADC-7346-A497-5B9336A47B38}" presName="childText" presStyleLbl="bgAcc1" presStyleIdx="10" presStyleCnt="16" custScaleX="372879" custScaleY="78567">
        <dgm:presLayoutVars>
          <dgm:bulletEnabled val="1"/>
        </dgm:presLayoutVars>
      </dgm:prSet>
      <dgm:spPr/>
      <dgm:t>
        <a:bodyPr/>
        <a:lstStyle/>
        <a:p>
          <a:endParaRPr lang="en-US"/>
        </a:p>
      </dgm:t>
    </dgm:pt>
    <dgm:pt modelId="{E14128AB-3E16-F64A-8055-4AF3B116C11E}" type="pres">
      <dgm:prSet presAssocID="{54BCF6E7-4465-A142-AE25-D719A39320BB}" presName="Name13" presStyleLbl="parChTrans1D2" presStyleIdx="11" presStyleCnt="16"/>
      <dgm:spPr/>
      <dgm:t>
        <a:bodyPr/>
        <a:lstStyle/>
        <a:p>
          <a:endParaRPr lang="en-US"/>
        </a:p>
      </dgm:t>
    </dgm:pt>
    <dgm:pt modelId="{A446E322-7C50-F343-B6AA-F48863EE9E1A}" type="pres">
      <dgm:prSet presAssocID="{EAB804DF-E101-AB47-9A00-07F18051EBBE}" presName="childText" presStyleLbl="bgAcc1" presStyleIdx="11" presStyleCnt="16" custScaleX="372879" custScaleY="78567">
        <dgm:presLayoutVars>
          <dgm:bulletEnabled val="1"/>
        </dgm:presLayoutVars>
      </dgm:prSet>
      <dgm:spPr/>
      <dgm:t>
        <a:bodyPr/>
        <a:lstStyle/>
        <a:p>
          <a:endParaRPr lang="en-US"/>
        </a:p>
      </dgm:t>
    </dgm:pt>
    <dgm:pt modelId="{0334F762-86CB-0C45-8D9E-E426B48EBF80}" type="pres">
      <dgm:prSet presAssocID="{C68C2445-17E6-6444-99DA-2316F1FC95FB}" presName="Name13" presStyleLbl="parChTrans1D2" presStyleIdx="12" presStyleCnt="16"/>
      <dgm:spPr/>
      <dgm:t>
        <a:bodyPr/>
        <a:lstStyle/>
        <a:p>
          <a:endParaRPr lang="en-US"/>
        </a:p>
      </dgm:t>
    </dgm:pt>
    <dgm:pt modelId="{C3735448-7923-6543-9590-3918DA836B40}" type="pres">
      <dgm:prSet presAssocID="{99682685-E04B-1147-9314-1809217D7408}" presName="childText" presStyleLbl="bgAcc1" presStyleIdx="12" presStyleCnt="16" custScaleX="372879" custScaleY="78567">
        <dgm:presLayoutVars>
          <dgm:bulletEnabled val="1"/>
        </dgm:presLayoutVars>
      </dgm:prSet>
      <dgm:spPr/>
      <dgm:t>
        <a:bodyPr/>
        <a:lstStyle/>
        <a:p>
          <a:endParaRPr lang="en-US"/>
        </a:p>
      </dgm:t>
    </dgm:pt>
    <dgm:pt modelId="{ADBFFBE8-8AE0-C84E-9122-52AF451C5BC3}" type="pres">
      <dgm:prSet presAssocID="{29362840-E1D5-B949-8C5F-2A43B10EDEC9}" presName="Name13" presStyleLbl="parChTrans1D2" presStyleIdx="13" presStyleCnt="16"/>
      <dgm:spPr/>
      <dgm:t>
        <a:bodyPr/>
        <a:lstStyle/>
        <a:p>
          <a:endParaRPr lang="en-US"/>
        </a:p>
      </dgm:t>
    </dgm:pt>
    <dgm:pt modelId="{46A6ADE9-52B8-3B41-8501-F14D9F5B9132}" type="pres">
      <dgm:prSet presAssocID="{571CE30E-7FA4-D648-9576-C00DB8C01A52}" presName="childText" presStyleLbl="bgAcc1" presStyleIdx="13" presStyleCnt="16" custScaleX="372879" custScaleY="78567">
        <dgm:presLayoutVars>
          <dgm:bulletEnabled val="1"/>
        </dgm:presLayoutVars>
      </dgm:prSet>
      <dgm:spPr/>
      <dgm:t>
        <a:bodyPr/>
        <a:lstStyle/>
        <a:p>
          <a:endParaRPr lang="en-US"/>
        </a:p>
      </dgm:t>
    </dgm:pt>
    <dgm:pt modelId="{504E6727-22BF-6249-A130-4BB3959FDE93}" type="pres">
      <dgm:prSet presAssocID="{B860B3B2-28FD-144A-80D4-61CB5CC08270}" presName="Name13" presStyleLbl="parChTrans1D2" presStyleIdx="14" presStyleCnt="16"/>
      <dgm:spPr/>
      <dgm:t>
        <a:bodyPr/>
        <a:lstStyle/>
        <a:p>
          <a:endParaRPr lang="en-US"/>
        </a:p>
      </dgm:t>
    </dgm:pt>
    <dgm:pt modelId="{D0B25D5A-A627-2343-B0C6-ABFA543955DF}" type="pres">
      <dgm:prSet presAssocID="{5E0927AE-C921-444A-898C-C647B114D081}" presName="childText" presStyleLbl="bgAcc1" presStyleIdx="14" presStyleCnt="16" custScaleX="372879" custScaleY="78567">
        <dgm:presLayoutVars>
          <dgm:bulletEnabled val="1"/>
        </dgm:presLayoutVars>
      </dgm:prSet>
      <dgm:spPr/>
      <dgm:t>
        <a:bodyPr/>
        <a:lstStyle/>
        <a:p>
          <a:endParaRPr lang="en-US"/>
        </a:p>
      </dgm:t>
    </dgm:pt>
    <dgm:pt modelId="{0B664B1A-97BA-6942-B4FD-462A3FA5BEEF}" type="pres">
      <dgm:prSet presAssocID="{7F84FFBE-31D8-E947-B490-5C91367560E9}" presName="Name13" presStyleLbl="parChTrans1D2" presStyleIdx="15" presStyleCnt="16"/>
      <dgm:spPr/>
      <dgm:t>
        <a:bodyPr/>
        <a:lstStyle/>
        <a:p>
          <a:endParaRPr lang="en-US"/>
        </a:p>
      </dgm:t>
    </dgm:pt>
    <dgm:pt modelId="{F13D1E47-0903-0649-B978-1D7E134B96B3}" type="pres">
      <dgm:prSet presAssocID="{39BEE467-A643-664D-9F28-3B1EF48F874D}" presName="childText" presStyleLbl="bgAcc1" presStyleIdx="15" presStyleCnt="16" custScaleX="372879" custScaleY="78567">
        <dgm:presLayoutVars>
          <dgm:bulletEnabled val="1"/>
        </dgm:presLayoutVars>
      </dgm:prSet>
      <dgm:spPr/>
      <dgm:t>
        <a:bodyPr/>
        <a:lstStyle/>
        <a:p>
          <a:endParaRPr lang="en-US"/>
        </a:p>
      </dgm:t>
    </dgm:pt>
  </dgm:ptLst>
  <dgm:cxnLst>
    <dgm:cxn modelId="{7C169559-C42B-0446-B187-6160730CC0D3}" type="presOf" srcId="{F3DA0F9A-1FDE-9145-8EE4-220E375DE33B}" destId="{B2909B92-79B1-E343-9FCC-67719BB55B98}" srcOrd="0" destOrd="0" presId="urn:microsoft.com/office/officeart/2005/8/layout/hierarchy3"/>
    <dgm:cxn modelId="{CE2E5A42-D658-4849-B354-48A783946D92}" type="presOf" srcId="{F9211B64-927B-A24A-99DE-06DDBEE747B2}" destId="{E54BB4B3-4718-C445-A976-4C2E34FAF4F4}" srcOrd="0" destOrd="0" presId="urn:microsoft.com/office/officeart/2005/8/layout/hierarchy3"/>
    <dgm:cxn modelId="{4E58AE65-3DEB-7248-8A6E-3840488ED0C4}" srcId="{9B676B01-92EB-3B46-B1B4-9609F931EE60}" destId="{0025EC64-C0B8-3043-B437-99E2BB9F0F6A}" srcOrd="5" destOrd="0" parTransId="{986AB994-C258-1345-B3EE-FC69CB7D0B3B}" sibTransId="{93D0D653-2A02-B142-AB6F-2D7041BA6D7F}"/>
    <dgm:cxn modelId="{97AE179A-E769-1045-AB55-C1DA5CF4650C}" type="presOf" srcId="{29362840-E1D5-B949-8C5F-2A43B10EDEC9}" destId="{ADBFFBE8-8AE0-C84E-9122-52AF451C5BC3}" srcOrd="0" destOrd="0" presId="urn:microsoft.com/office/officeart/2005/8/layout/hierarchy3"/>
    <dgm:cxn modelId="{1E1A4CFF-E09F-794F-BFF6-A169E2D4CABC}" type="presOf" srcId="{EFE8FB77-E008-8940-83DF-D5438D80443B}" destId="{6F3E27C8-F6C6-8F41-B619-819E8DDAE859}" srcOrd="0" destOrd="0" presId="urn:microsoft.com/office/officeart/2005/8/layout/hierarchy3"/>
    <dgm:cxn modelId="{CF000289-9B2B-3F48-9B76-EC10B29684C2}" type="presOf" srcId="{B860B3B2-28FD-144A-80D4-61CB5CC08270}" destId="{504E6727-22BF-6249-A130-4BB3959FDE93}" srcOrd="0" destOrd="0" presId="urn:microsoft.com/office/officeart/2005/8/layout/hierarchy3"/>
    <dgm:cxn modelId="{8404CFBB-59FD-A14C-9F09-11298DF84004}" srcId="{D607C5D9-1EFA-554E-A890-872C5D240784}" destId="{EAB804DF-E101-AB47-9A00-07F18051EBBE}" srcOrd="3" destOrd="0" parTransId="{54BCF6E7-4465-A142-AE25-D719A39320BB}" sibTransId="{19719797-EF34-F645-AB9C-3468DB379533}"/>
    <dgm:cxn modelId="{249BAA28-906D-CC4F-BF6A-7D614D11C698}" type="presOf" srcId="{39BEE467-A643-664D-9F28-3B1EF48F874D}" destId="{F13D1E47-0903-0649-B978-1D7E134B96B3}" srcOrd="0" destOrd="0" presId="urn:microsoft.com/office/officeart/2005/8/layout/hierarchy3"/>
    <dgm:cxn modelId="{27A61EBC-639A-554E-BE46-1BB9F3EB4895}" type="presOf" srcId="{9B676B01-92EB-3B46-B1B4-9609F931EE60}" destId="{59EF8F41-7CDF-8448-ABF3-C6EA21683E2B}" srcOrd="1" destOrd="0" presId="urn:microsoft.com/office/officeart/2005/8/layout/hierarchy3"/>
    <dgm:cxn modelId="{EE5E986F-0E13-0E41-8914-B622A67F7BD3}" type="presOf" srcId="{F5B1D37C-9D21-144A-9AA4-12434CB46B81}" destId="{D53090E0-3C27-A948-8EBB-F42A35BA607B}" srcOrd="0" destOrd="0" presId="urn:microsoft.com/office/officeart/2005/8/layout/hierarchy3"/>
    <dgm:cxn modelId="{23F7DC32-C551-7049-B2BE-50BF7BE070A2}" srcId="{9B676B01-92EB-3B46-B1B4-9609F931EE60}" destId="{7BF76D45-CC7F-254A-BB00-4BC3F75CE781}" srcOrd="1" destOrd="0" parTransId="{6C9BAD69-49B5-694D-96CB-612EA70F26CA}" sibTransId="{56B6E5D7-8CC0-244D-8F46-7AAD132A6E86}"/>
    <dgm:cxn modelId="{93085ED8-E65E-2048-A304-3A8330E19D5E}" type="presOf" srcId="{99682685-E04B-1147-9314-1809217D7408}" destId="{C3735448-7923-6543-9590-3918DA836B40}" srcOrd="0" destOrd="0" presId="urn:microsoft.com/office/officeart/2005/8/layout/hierarchy3"/>
    <dgm:cxn modelId="{BBBAC7C7-09E5-8F4C-9C01-3A80467F62D3}" type="presOf" srcId="{3D5357B5-502D-DB4E-A1AC-71B0B2AD9BA9}" destId="{10F4BCCF-A191-544D-B787-C90A2F701EEC}" srcOrd="0" destOrd="0" presId="urn:microsoft.com/office/officeart/2005/8/layout/hierarchy3"/>
    <dgm:cxn modelId="{0367042D-4855-A84A-8554-8DEDBC80BB42}" type="presOf" srcId="{7BF76D45-CC7F-254A-BB00-4BC3F75CE781}" destId="{84671B84-DF4F-884E-A912-B7E4F0D93B41}" srcOrd="0" destOrd="0" presId="urn:microsoft.com/office/officeart/2005/8/layout/hierarchy3"/>
    <dgm:cxn modelId="{F432C73B-0DCA-B84B-9D8E-482A7BDD6274}" type="presOf" srcId="{D607C5D9-1EFA-554E-A890-872C5D240784}" destId="{C5EB2AF6-E900-5D49-B0B0-6936BDED4248}" srcOrd="1" destOrd="0" presId="urn:microsoft.com/office/officeart/2005/8/layout/hierarchy3"/>
    <dgm:cxn modelId="{0713D2BF-D72E-7048-B3F8-5D5F4772D519}" srcId="{ABA95688-A3B0-9A4E-B6CA-A33999F5ACFC}" destId="{D607C5D9-1EFA-554E-A890-872C5D240784}" srcOrd="1" destOrd="0" parTransId="{8F0C4E0A-1AF1-6E43-94D0-DE3589504D63}" sibTransId="{198DAEC0-DCE0-3F47-90FE-CC963F6F536B}"/>
    <dgm:cxn modelId="{11E5B13D-83C1-1E42-A0E0-EA347F1B8747}" srcId="{D607C5D9-1EFA-554E-A890-872C5D240784}" destId="{5E0927AE-C921-444A-898C-C647B114D081}" srcOrd="6" destOrd="0" parTransId="{B860B3B2-28FD-144A-80D4-61CB5CC08270}" sibTransId="{6E2D1FD6-3D30-294E-871D-4160A37EB50D}"/>
    <dgm:cxn modelId="{A4DC80BB-F08E-9345-91E0-6A3675DFDA9A}" type="presOf" srcId="{13F32B68-9D65-7A47-AE4E-C07AF9613793}" destId="{CE5907EE-8300-4B48-AC5D-0890C14DF857}" srcOrd="0" destOrd="0" presId="urn:microsoft.com/office/officeart/2005/8/layout/hierarchy3"/>
    <dgm:cxn modelId="{E7AD4657-F5A5-6647-9400-4526C225A84E}" srcId="{D607C5D9-1EFA-554E-A890-872C5D240784}" destId="{39BEE467-A643-664D-9F28-3B1EF48F874D}" srcOrd="7" destOrd="0" parTransId="{7F84FFBE-31D8-E947-B490-5C91367560E9}" sibTransId="{C1809533-972A-E643-B4AE-76F7C1E9A18C}"/>
    <dgm:cxn modelId="{9B509D79-15B5-BF43-A399-A9F1AB6CB857}" type="presOf" srcId="{9A071FE4-C149-F14C-B6E9-8FAAF6BDEC8B}" destId="{BDB70431-D287-0D43-8C04-C6876D96707D}" srcOrd="0" destOrd="0" presId="urn:microsoft.com/office/officeart/2005/8/layout/hierarchy3"/>
    <dgm:cxn modelId="{11A186AA-2F6D-564D-B181-B38BD833BAD1}" type="presOf" srcId="{272A734C-13B8-1F4B-AFC0-65F0F9BA5087}" destId="{39D902D1-60A8-AE47-A309-D8CFF9AF7CCF}" srcOrd="0" destOrd="0" presId="urn:microsoft.com/office/officeart/2005/8/layout/hierarchy3"/>
    <dgm:cxn modelId="{8C40AE9B-4543-1047-B8C0-761FF6B7B842}" srcId="{9B676B01-92EB-3B46-B1B4-9609F931EE60}" destId="{C4880742-F698-354B-AF6D-43479313B839}" srcOrd="4" destOrd="0" parTransId="{F3DA0F9A-1FDE-9145-8EE4-220E375DE33B}" sibTransId="{A379011F-21A0-9A49-A5B6-7019E56C2ED3}"/>
    <dgm:cxn modelId="{80AD0E18-B01A-1840-93D8-D8D1E67FF722}" type="presOf" srcId="{ABA95688-A3B0-9A4E-B6CA-A33999F5ACFC}" destId="{CB11EC19-1607-2048-8C80-2B43A8AFD72D}" srcOrd="0" destOrd="0" presId="urn:microsoft.com/office/officeart/2005/8/layout/hierarchy3"/>
    <dgm:cxn modelId="{45483DE5-19FF-EF4C-AF90-9B9294CA0FCF}" type="presOf" srcId="{C68C2445-17E6-6444-99DA-2316F1FC95FB}" destId="{0334F762-86CB-0C45-8D9E-E426B48EBF80}" srcOrd="0" destOrd="0" presId="urn:microsoft.com/office/officeart/2005/8/layout/hierarchy3"/>
    <dgm:cxn modelId="{709A586F-9158-4E46-9A6A-B0A9A6636D64}" srcId="{D607C5D9-1EFA-554E-A890-872C5D240784}" destId="{571CE30E-7FA4-D648-9576-C00DB8C01A52}" srcOrd="5" destOrd="0" parTransId="{29362840-E1D5-B949-8C5F-2A43B10EDEC9}" sibTransId="{37871E34-F244-5344-BAA0-CEE197C9A3A0}"/>
    <dgm:cxn modelId="{40E813D3-B58F-D64E-A33C-FB0097E47778}" type="presOf" srcId="{7F84FFBE-31D8-E947-B490-5C91367560E9}" destId="{0B664B1A-97BA-6942-B4FD-462A3FA5BEEF}" srcOrd="0" destOrd="0" presId="urn:microsoft.com/office/officeart/2005/8/layout/hierarchy3"/>
    <dgm:cxn modelId="{71BB4434-405D-1A40-8B71-32A92D699BFA}" type="presOf" srcId="{DA48EF22-DADC-7346-A497-5B9336A47B38}" destId="{4EF0E517-32D5-D94D-823C-19A4E686ED0E}" srcOrd="0" destOrd="0" presId="urn:microsoft.com/office/officeart/2005/8/layout/hierarchy3"/>
    <dgm:cxn modelId="{0ED71FE2-623E-534E-847D-0F9D1E20B74A}" srcId="{9B676B01-92EB-3B46-B1B4-9609F931EE60}" destId="{D1BB8A04-4F46-A84B-943F-BA7BC8222249}" srcOrd="6" destOrd="0" parTransId="{9A071FE4-C149-F14C-B6E9-8FAAF6BDEC8B}" sibTransId="{DEFCEFC9-525A-A948-A209-EB4C89DFC0B9}"/>
    <dgm:cxn modelId="{BB3C7D97-9B2F-504F-A986-DFE5C058ABFB}" type="presOf" srcId="{1DFCADE1-C111-6F4D-A426-0BA5817BABCC}" destId="{77890FB9-9C12-3D47-907C-44B817C7BD63}" srcOrd="0" destOrd="0" presId="urn:microsoft.com/office/officeart/2005/8/layout/hierarchy3"/>
    <dgm:cxn modelId="{6AAFC5AA-B3ED-E04D-B87D-EA4E0B62472F}" type="presOf" srcId="{EAB804DF-E101-AB47-9A00-07F18051EBBE}" destId="{A446E322-7C50-F343-B6AA-F48863EE9E1A}" srcOrd="0" destOrd="0" presId="urn:microsoft.com/office/officeart/2005/8/layout/hierarchy3"/>
    <dgm:cxn modelId="{C7E3303E-2670-EC41-9758-3813CB4BA642}" type="presOf" srcId="{B26AFB17-DBB9-404B-8D34-A9AA0D933DC4}" destId="{ADAF3C22-955D-704E-B131-E79F1B92BBC8}" srcOrd="0" destOrd="0" presId="urn:microsoft.com/office/officeart/2005/8/layout/hierarchy3"/>
    <dgm:cxn modelId="{6498F381-92CB-4B4B-892F-A57146018125}" type="presOf" srcId="{A325E491-E091-8040-8060-5450AFABB320}" destId="{2523CEA7-FD4F-044A-88CB-252B96AD7A92}" srcOrd="0" destOrd="0" presId="urn:microsoft.com/office/officeart/2005/8/layout/hierarchy3"/>
    <dgm:cxn modelId="{DBFF7FBC-DAFE-054C-83C4-0B95F9E02AAC}" type="presOf" srcId="{986AB994-C258-1345-B3EE-FC69CB7D0B3B}" destId="{F3BF4A16-8502-C841-BB38-BB9B22B39058}" srcOrd="0" destOrd="0" presId="urn:microsoft.com/office/officeart/2005/8/layout/hierarchy3"/>
    <dgm:cxn modelId="{D3C1CFC0-591C-9C4C-8F8A-55B69FED439F}" type="presOf" srcId="{DF239416-B36A-2D41-99E3-F24C50B20DA0}" destId="{9E9C5E9A-28B7-B945-AC9C-45CDE3570C7F}" srcOrd="0" destOrd="0" presId="urn:microsoft.com/office/officeart/2005/8/layout/hierarchy3"/>
    <dgm:cxn modelId="{2F4CB1C8-0313-FD4E-9A09-A605679CF2F7}" type="presOf" srcId="{9B676B01-92EB-3B46-B1B4-9609F931EE60}" destId="{AD44D78A-C14A-8A43-BD84-29E906CBFC04}" srcOrd="0" destOrd="0" presId="urn:microsoft.com/office/officeart/2005/8/layout/hierarchy3"/>
    <dgm:cxn modelId="{EDB6A6A6-4529-C84E-8185-624E42D09616}" srcId="{9B676B01-92EB-3B46-B1B4-9609F931EE60}" destId="{EFE8FB77-E008-8940-83DF-D5438D80443B}" srcOrd="2" destOrd="0" parTransId="{1DFCADE1-C111-6F4D-A426-0BA5817BABCC}" sibTransId="{4B2A020E-012E-A645-858C-AEC72782F8D4}"/>
    <dgm:cxn modelId="{7B2C0CD3-8195-EC40-9B18-F53AC16BC4C0}" srcId="{D607C5D9-1EFA-554E-A890-872C5D240784}" destId="{DF239416-B36A-2D41-99E3-F24C50B20DA0}" srcOrd="0" destOrd="0" parTransId="{B26AFB17-DBB9-404B-8D34-A9AA0D933DC4}" sibTransId="{0AB0DE06-8ED8-7149-ABF8-0D34DCBD37D4}"/>
    <dgm:cxn modelId="{9B10E587-FEEE-0F49-AB43-F68130683743}" type="presOf" srcId="{571CE30E-7FA4-D648-9576-C00DB8C01A52}" destId="{46A6ADE9-52B8-3B41-8501-F14D9F5B9132}" srcOrd="0" destOrd="0" presId="urn:microsoft.com/office/officeart/2005/8/layout/hierarchy3"/>
    <dgm:cxn modelId="{ED7FE4D7-2AA7-EE46-8654-0833C85170B4}" type="presOf" srcId="{D1BB8A04-4F46-A84B-943F-BA7BC8222249}" destId="{B2FFF23E-599E-7745-8563-25BE7D6290D4}" srcOrd="0" destOrd="0" presId="urn:microsoft.com/office/officeart/2005/8/layout/hierarchy3"/>
    <dgm:cxn modelId="{5D4360F3-87B4-A341-939E-7D78E3EAD1D3}" srcId="{ABA95688-A3B0-9A4E-B6CA-A33999F5ACFC}" destId="{9B676B01-92EB-3B46-B1B4-9609F931EE60}" srcOrd="0" destOrd="0" parTransId="{317ED2BA-9C38-584A-BC8C-67E2F2B734B3}" sibTransId="{C71D57A8-7CE0-E144-8C19-0BBF997440E4}"/>
    <dgm:cxn modelId="{8E58B32A-CAEF-914C-9FE7-10603E9A443F}" type="presOf" srcId="{67CABBBB-4ED3-4243-A91A-DDF544E31BC7}" destId="{D50EE3F5-1873-9846-AFA9-8D6C94196DEE}" srcOrd="0" destOrd="0" presId="urn:microsoft.com/office/officeart/2005/8/layout/hierarchy3"/>
    <dgm:cxn modelId="{75A3C07B-257F-6D46-9D90-90778D3C0330}" srcId="{9B676B01-92EB-3B46-B1B4-9609F931EE60}" destId="{3D5357B5-502D-DB4E-A1AC-71B0B2AD9BA9}" srcOrd="0" destOrd="0" parTransId="{272A734C-13B8-1F4B-AFC0-65F0F9BA5087}" sibTransId="{7E0069DC-4687-4947-8440-57572013025F}"/>
    <dgm:cxn modelId="{9E108132-D61C-F94D-ACF1-4C010D566EA9}" type="presOf" srcId="{0025EC64-C0B8-3043-B437-99E2BB9F0F6A}" destId="{F7BAC8C7-3B33-0B41-B574-E3FAB7E4869E}" srcOrd="0" destOrd="0" presId="urn:microsoft.com/office/officeart/2005/8/layout/hierarchy3"/>
    <dgm:cxn modelId="{304BECDA-A5A8-4E47-8667-71803FE6A80B}" srcId="{9B676B01-92EB-3B46-B1B4-9609F931EE60}" destId="{855F7192-83A7-384C-A91A-C31017D35BDC}" srcOrd="3" destOrd="0" parTransId="{F9211B64-927B-A24A-99DE-06DDBEE747B2}" sibTransId="{2FFE15AE-1CE4-FF4A-88EA-9CD5DA987697}"/>
    <dgm:cxn modelId="{2150B957-26F6-E748-BC58-1CA1AF90EF9B}" type="presOf" srcId="{7A53550F-02FC-0F42-9A28-E36EF3D42618}" destId="{878E6796-F013-9246-AA15-E73F24FBCC2F}" srcOrd="0" destOrd="0" presId="urn:microsoft.com/office/officeart/2005/8/layout/hierarchy3"/>
    <dgm:cxn modelId="{055EB50C-D416-F648-B7C4-9578EEBFC0EA}" srcId="{D607C5D9-1EFA-554E-A890-872C5D240784}" destId="{99682685-E04B-1147-9314-1809217D7408}" srcOrd="4" destOrd="0" parTransId="{C68C2445-17E6-6444-99DA-2316F1FC95FB}" sibTransId="{FA8DE6D6-6F6C-7C4D-B70E-4B69B5C5111C}"/>
    <dgm:cxn modelId="{4FBC0AE5-B1F6-6742-8788-69BC872138E7}" srcId="{D607C5D9-1EFA-554E-A890-872C5D240784}" destId="{13F32B68-9D65-7A47-AE4E-C07AF9613793}" srcOrd="1" destOrd="0" parTransId="{67CABBBB-4ED3-4243-A91A-DDF544E31BC7}" sibTransId="{31F7E26A-7F5A-9440-A236-DBD7A37CA48E}"/>
    <dgm:cxn modelId="{8276ACAF-7043-5848-A9ED-06935655E282}" type="presOf" srcId="{C4880742-F698-354B-AF6D-43479313B839}" destId="{731193EA-F650-8946-B541-02CB1E1911C0}" srcOrd="0" destOrd="0" presId="urn:microsoft.com/office/officeart/2005/8/layout/hierarchy3"/>
    <dgm:cxn modelId="{5C939AF0-E1F2-924F-BA7D-68AAFA32A9ED}" type="presOf" srcId="{54BCF6E7-4465-A142-AE25-D719A39320BB}" destId="{E14128AB-3E16-F64A-8055-4AF3B116C11E}" srcOrd="0" destOrd="0" presId="urn:microsoft.com/office/officeart/2005/8/layout/hierarchy3"/>
    <dgm:cxn modelId="{E7BD22BE-2E93-8342-99FB-6D4964BDBFDF}" type="presOf" srcId="{855F7192-83A7-384C-A91A-C31017D35BDC}" destId="{79F6A8F9-365C-E249-90D0-5A55EC02E8D3}" srcOrd="0" destOrd="0" presId="urn:microsoft.com/office/officeart/2005/8/layout/hierarchy3"/>
    <dgm:cxn modelId="{41D37C02-9634-C841-A4E0-AA9E7A2808F1}" type="presOf" srcId="{5E0927AE-C921-444A-898C-C647B114D081}" destId="{D0B25D5A-A627-2343-B0C6-ABFA543955DF}" srcOrd="0" destOrd="0" presId="urn:microsoft.com/office/officeart/2005/8/layout/hierarchy3"/>
    <dgm:cxn modelId="{D0974FDB-796E-CB4C-ACA8-26CC671B7264}" type="presOf" srcId="{D607C5D9-1EFA-554E-A890-872C5D240784}" destId="{71A4C74D-208A-2541-B4B4-2084E1776C42}" srcOrd="0" destOrd="0" presId="urn:microsoft.com/office/officeart/2005/8/layout/hierarchy3"/>
    <dgm:cxn modelId="{E835AE37-9C22-8442-A3A1-122EAB3504DB}" type="presOf" srcId="{6C9BAD69-49B5-694D-96CB-612EA70F26CA}" destId="{F6BBF3EA-601A-434A-A526-AF861F7204D2}" srcOrd="0" destOrd="0" presId="urn:microsoft.com/office/officeart/2005/8/layout/hierarchy3"/>
    <dgm:cxn modelId="{8963242A-80A5-4749-9CFD-08E90E75FCAF}" srcId="{D607C5D9-1EFA-554E-A890-872C5D240784}" destId="{DA48EF22-DADC-7346-A497-5B9336A47B38}" srcOrd="2" destOrd="0" parTransId="{F5B1D37C-9D21-144A-9AA4-12434CB46B81}" sibTransId="{8C926F6C-C8D4-9348-87C8-40C37577FAFC}"/>
    <dgm:cxn modelId="{D8F9F5D3-1184-8B4E-860F-AB17E3DC0A53}" srcId="{9B676B01-92EB-3B46-B1B4-9609F931EE60}" destId="{7A53550F-02FC-0F42-9A28-E36EF3D42618}" srcOrd="7" destOrd="0" parTransId="{A325E491-E091-8040-8060-5450AFABB320}" sibTransId="{0E27D0F0-AC78-4A42-8D52-BE1FC8FC58D1}"/>
    <dgm:cxn modelId="{B6C4D367-CCB6-A54D-906F-1AFABF482FB6}" type="presParOf" srcId="{CB11EC19-1607-2048-8C80-2B43A8AFD72D}" destId="{47EAC9AE-600A-5C49-A6F6-1B649125134B}" srcOrd="0" destOrd="0" presId="urn:microsoft.com/office/officeart/2005/8/layout/hierarchy3"/>
    <dgm:cxn modelId="{E433A322-7AC0-344A-9691-A350DB590CBD}" type="presParOf" srcId="{47EAC9AE-600A-5C49-A6F6-1B649125134B}" destId="{56FEDDD6-099D-6943-93E7-5F18AEBC1A3A}" srcOrd="0" destOrd="0" presId="urn:microsoft.com/office/officeart/2005/8/layout/hierarchy3"/>
    <dgm:cxn modelId="{5823B075-6F9B-194E-8356-F620CABCA451}" type="presParOf" srcId="{56FEDDD6-099D-6943-93E7-5F18AEBC1A3A}" destId="{AD44D78A-C14A-8A43-BD84-29E906CBFC04}" srcOrd="0" destOrd="0" presId="urn:microsoft.com/office/officeart/2005/8/layout/hierarchy3"/>
    <dgm:cxn modelId="{B216663C-382D-4347-8E24-E1FAB87F653C}" type="presParOf" srcId="{56FEDDD6-099D-6943-93E7-5F18AEBC1A3A}" destId="{59EF8F41-7CDF-8448-ABF3-C6EA21683E2B}" srcOrd="1" destOrd="0" presId="urn:microsoft.com/office/officeart/2005/8/layout/hierarchy3"/>
    <dgm:cxn modelId="{E572B4B4-CB97-BC47-B4B6-553DBA591E79}" type="presParOf" srcId="{47EAC9AE-600A-5C49-A6F6-1B649125134B}" destId="{E099E708-FE02-9B4E-823F-9A36B70C4D7F}" srcOrd="1" destOrd="0" presId="urn:microsoft.com/office/officeart/2005/8/layout/hierarchy3"/>
    <dgm:cxn modelId="{EC0958D3-8F48-5148-93DF-EF6EFED01402}" type="presParOf" srcId="{E099E708-FE02-9B4E-823F-9A36B70C4D7F}" destId="{39D902D1-60A8-AE47-A309-D8CFF9AF7CCF}" srcOrd="0" destOrd="0" presId="urn:microsoft.com/office/officeart/2005/8/layout/hierarchy3"/>
    <dgm:cxn modelId="{D9AA4E27-61FA-D149-B6A3-63013B4605DA}" type="presParOf" srcId="{E099E708-FE02-9B4E-823F-9A36B70C4D7F}" destId="{10F4BCCF-A191-544D-B787-C90A2F701EEC}" srcOrd="1" destOrd="0" presId="urn:microsoft.com/office/officeart/2005/8/layout/hierarchy3"/>
    <dgm:cxn modelId="{AD9C35A7-1C21-6248-A1DD-0DF3214845BF}" type="presParOf" srcId="{E099E708-FE02-9B4E-823F-9A36B70C4D7F}" destId="{F6BBF3EA-601A-434A-A526-AF861F7204D2}" srcOrd="2" destOrd="0" presId="urn:microsoft.com/office/officeart/2005/8/layout/hierarchy3"/>
    <dgm:cxn modelId="{F470D071-456B-AB42-BCE8-EC493FAFA27A}" type="presParOf" srcId="{E099E708-FE02-9B4E-823F-9A36B70C4D7F}" destId="{84671B84-DF4F-884E-A912-B7E4F0D93B41}" srcOrd="3" destOrd="0" presId="urn:microsoft.com/office/officeart/2005/8/layout/hierarchy3"/>
    <dgm:cxn modelId="{B339AC53-2A38-744E-AE70-3552466FB1E2}" type="presParOf" srcId="{E099E708-FE02-9B4E-823F-9A36B70C4D7F}" destId="{77890FB9-9C12-3D47-907C-44B817C7BD63}" srcOrd="4" destOrd="0" presId="urn:microsoft.com/office/officeart/2005/8/layout/hierarchy3"/>
    <dgm:cxn modelId="{E4E38D86-6CAA-294D-9DE9-5B52C885E2DF}" type="presParOf" srcId="{E099E708-FE02-9B4E-823F-9A36B70C4D7F}" destId="{6F3E27C8-F6C6-8F41-B619-819E8DDAE859}" srcOrd="5" destOrd="0" presId="urn:microsoft.com/office/officeart/2005/8/layout/hierarchy3"/>
    <dgm:cxn modelId="{DC110D79-5279-AD49-AA87-EFF37099C3A8}" type="presParOf" srcId="{E099E708-FE02-9B4E-823F-9A36B70C4D7F}" destId="{E54BB4B3-4718-C445-A976-4C2E34FAF4F4}" srcOrd="6" destOrd="0" presId="urn:microsoft.com/office/officeart/2005/8/layout/hierarchy3"/>
    <dgm:cxn modelId="{7AFE5A34-43AA-D540-A3B3-48CEE0317658}" type="presParOf" srcId="{E099E708-FE02-9B4E-823F-9A36B70C4D7F}" destId="{79F6A8F9-365C-E249-90D0-5A55EC02E8D3}" srcOrd="7" destOrd="0" presId="urn:microsoft.com/office/officeart/2005/8/layout/hierarchy3"/>
    <dgm:cxn modelId="{F686845B-B12D-DC48-B759-273D5DB25DB5}" type="presParOf" srcId="{E099E708-FE02-9B4E-823F-9A36B70C4D7F}" destId="{B2909B92-79B1-E343-9FCC-67719BB55B98}" srcOrd="8" destOrd="0" presId="urn:microsoft.com/office/officeart/2005/8/layout/hierarchy3"/>
    <dgm:cxn modelId="{710A0180-DE67-FC40-845B-33691D27CCD4}" type="presParOf" srcId="{E099E708-FE02-9B4E-823F-9A36B70C4D7F}" destId="{731193EA-F650-8946-B541-02CB1E1911C0}" srcOrd="9" destOrd="0" presId="urn:microsoft.com/office/officeart/2005/8/layout/hierarchy3"/>
    <dgm:cxn modelId="{1205EBEC-1FDF-CA4E-ABD2-F39289B6AAC6}" type="presParOf" srcId="{E099E708-FE02-9B4E-823F-9A36B70C4D7F}" destId="{F3BF4A16-8502-C841-BB38-BB9B22B39058}" srcOrd="10" destOrd="0" presId="urn:microsoft.com/office/officeart/2005/8/layout/hierarchy3"/>
    <dgm:cxn modelId="{7C234982-34F9-804C-A63D-CD7E6A3BE08E}" type="presParOf" srcId="{E099E708-FE02-9B4E-823F-9A36B70C4D7F}" destId="{F7BAC8C7-3B33-0B41-B574-E3FAB7E4869E}" srcOrd="11" destOrd="0" presId="urn:microsoft.com/office/officeart/2005/8/layout/hierarchy3"/>
    <dgm:cxn modelId="{0A55BC80-724C-0340-9253-1F8E0AB2F414}" type="presParOf" srcId="{E099E708-FE02-9B4E-823F-9A36B70C4D7F}" destId="{BDB70431-D287-0D43-8C04-C6876D96707D}" srcOrd="12" destOrd="0" presId="urn:microsoft.com/office/officeart/2005/8/layout/hierarchy3"/>
    <dgm:cxn modelId="{5C4EF2AF-4593-6C46-9B33-308814938414}" type="presParOf" srcId="{E099E708-FE02-9B4E-823F-9A36B70C4D7F}" destId="{B2FFF23E-599E-7745-8563-25BE7D6290D4}" srcOrd="13" destOrd="0" presId="urn:microsoft.com/office/officeart/2005/8/layout/hierarchy3"/>
    <dgm:cxn modelId="{078B030E-0B5E-7C42-91CB-179689D10E7B}" type="presParOf" srcId="{E099E708-FE02-9B4E-823F-9A36B70C4D7F}" destId="{2523CEA7-FD4F-044A-88CB-252B96AD7A92}" srcOrd="14" destOrd="0" presId="urn:microsoft.com/office/officeart/2005/8/layout/hierarchy3"/>
    <dgm:cxn modelId="{A01AB294-02D7-1644-86E5-03A6B65A70BC}" type="presParOf" srcId="{E099E708-FE02-9B4E-823F-9A36B70C4D7F}" destId="{878E6796-F013-9246-AA15-E73F24FBCC2F}" srcOrd="15" destOrd="0" presId="urn:microsoft.com/office/officeart/2005/8/layout/hierarchy3"/>
    <dgm:cxn modelId="{5A6BF492-BBC8-3742-8C4D-9A8810F4FE6C}" type="presParOf" srcId="{CB11EC19-1607-2048-8C80-2B43A8AFD72D}" destId="{6F356A12-A373-1D43-8F85-CCFD6A405DA7}" srcOrd="1" destOrd="0" presId="urn:microsoft.com/office/officeart/2005/8/layout/hierarchy3"/>
    <dgm:cxn modelId="{E5F5D9FA-CD42-4C44-920E-CAEAF94C03CA}" type="presParOf" srcId="{6F356A12-A373-1D43-8F85-CCFD6A405DA7}" destId="{7CA6D6E6-05C2-C248-9AD3-8E9711E238AC}" srcOrd="0" destOrd="0" presId="urn:microsoft.com/office/officeart/2005/8/layout/hierarchy3"/>
    <dgm:cxn modelId="{C722022F-4DF4-2343-A96E-8E2335B6C38F}" type="presParOf" srcId="{7CA6D6E6-05C2-C248-9AD3-8E9711E238AC}" destId="{71A4C74D-208A-2541-B4B4-2084E1776C42}" srcOrd="0" destOrd="0" presId="urn:microsoft.com/office/officeart/2005/8/layout/hierarchy3"/>
    <dgm:cxn modelId="{1EA6A58A-84EB-9541-AA4E-B6C064F62401}" type="presParOf" srcId="{7CA6D6E6-05C2-C248-9AD3-8E9711E238AC}" destId="{C5EB2AF6-E900-5D49-B0B0-6936BDED4248}" srcOrd="1" destOrd="0" presId="urn:microsoft.com/office/officeart/2005/8/layout/hierarchy3"/>
    <dgm:cxn modelId="{3023B013-26E6-FC43-80FE-4DD755061C0D}" type="presParOf" srcId="{6F356A12-A373-1D43-8F85-CCFD6A405DA7}" destId="{0CAADB3D-22CE-0C43-8EBB-19A9CA2F3532}" srcOrd="1" destOrd="0" presId="urn:microsoft.com/office/officeart/2005/8/layout/hierarchy3"/>
    <dgm:cxn modelId="{30321D81-F455-394C-850B-1FD8CB96BF0D}" type="presParOf" srcId="{0CAADB3D-22CE-0C43-8EBB-19A9CA2F3532}" destId="{ADAF3C22-955D-704E-B131-E79F1B92BBC8}" srcOrd="0" destOrd="0" presId="urn:microsoft.com/office/officeart/2005/8/layout/hierarchy3"/>
    <dgm:cxn modelId="{376F64CD-F93F-8048-946E-85B00D037C77}" type="presParOf" srcId="{0CAADB3D-22CE-0C43-8EBB-19A9CA2F3532}" destId="{9E9C5E9A-28B7-B945-AC9C-45CDE3570C7F}" srcOrd="1" destOrd="0" presId="urn:microsoft.com/office/officeart/2005/8/layout/hierarchy3"/>
    <dgm:cxn modelId="{1C344678-FBDB-A648-85CD-3FC238EC05F5}" type="presParOf" srcId="{0CAADB3D-22CE-0C43-8EBB-19A9CA2F3532}" destId="{D50EE3F5-1873-9846-AFA9-8D6C94196DEE}" srcOrd="2" destOrd="0" presId="urn:microsoft.com/office/officeart/2005/8/layout/hierarchy3"/>
    <dgm:cxn modelId="{1DE17554-3EA2-E045-BBB4-DAE3136CAAFF}" type="presParOf" srcId="{0CAADB3D-22CE-0C43-8EBB-19A9CA2F3532}" destId="{CE5907EE-8300-4B48-AC5D-0890C14DF857}" srcOrd="3" destOrd="0" presId="urn:microsoft.com/office/officeart/2005/8/layout/hierarchy3"/>
    <dgm:cxn modelId="{3A9A7E22-36A3-964D-BC22-98B21C8EADB5}" type="presParOf" srcId="{0CAADB3D-22CE-0C43-8EBB-19A9CA2F3532}" destId="{D53090E0-3C27-A948-8EBB-F42A35BA607B}" srcOrd="4" destOrd="0" presId="urn:microsoft.com/office/officeart/2005/8/layout/hierarchy3"/>
    <dgm:cxn modelId="{DE4B2F8C-0FE8-A745-83A4-40D726CD4B3E}" type="presParOf" srcId="{0CAADB3D-22CE-0C43-8EBB-19A9CA2F3532}" destId="{4EF0E517-32D5-D94D-823C-19A4E686ED0E}" srcOrd="5" destOrd="0" presId="urn:microsoft.com/office/officeart/2005/8/layout/hierarchy3"/>
    <dgm:cxn modelId="{C3DF8995-5BEF-EF4F-AD2B-5BF356453D8A}" type="presParOf" srcId="{0CAADB3D-22CE-0C43-8EBB-19A9CA2F3532}" destId="{E14128AB-3E16-F64A-8055-4AF3B116C11E}" srcOrd="6" destOrd="0" presId="urn:microsoft.com/office/officeart/2005/8/layout/hierarchy3"/>
    <dgm:cxn modelId="{AC644041-FE0E-524F-ACC2-FA01A47050ED}" type="presParOf" srcId="{0CAADB3D-22CE-0C43-8EBB-19A9CA2F3532}" destId="{A446E322-7C50-F343-B6AA-F48863EE9E1A}" srcOrd="7" destOrd="0" presId="urn:microsoft.com/office/officeart/2005/8/layout/hierarchy3"/>
    <dgm:cxn modelId="{97EB06EC-7DA2-5743-B5B3-D908E0CBF03A}" type="presParOf" srcId="{0CAADB3D-22CE-0C43-8EBB-19A9CA2F3532}" destId="{0334F762-86CB-0C45-8D9E-E426B48EBF80}" srcOrd="8" destOrd="0" presId="urn:microsoft.com/office/officeart/2005/8/layout/hierarchy3"/>
    <dgm:cxn modelId="{D9949723-966E-6342-852F-90A3DDB6ADC9}" type="presParOf" srcId="{0CAADB3D-22CE-0C43-8EBB-19A9CA2F3532}" destId="{C3735448-7923-6543-9590-3918DA836B40}" srcOrd="9" destOrd="0" presId="urn:microsoft.com/office/officeart/2005/8/layout/hierarchy3"/>
    <dgm:cxn modelId="{C4EC2CB6-5446-264F-A8D7-BF6CE36854D3}" type="presParOf" srcId="{0CAADB3D-22CE-0C43-8EBB-19A9CA2F3532}" destId="{ADBFFBE8-8AE0-C84E-9122-52AF451C5BC3}" srcOrd="10" destOrd="0" presId="urn:microsoft.com/office/officeart/2005/8/layout/hierarchy3"/>
    <dgm:cxn modelId="{6092804B-85EB-F242-8471-BE9520E1C315}" type="presParOf" srcId="{0CAADB3D-22CE-0C43-8EBB-19A9CA2F3532}" destId="{46A6ADE9-52B8-3B41-8501-F14D9F5B9132}" srcOrd="11" destOrd="0" presId="urn:microsoft.com/office/officeart/2005/8/layout/hierarchy3"/>
    <dgm:cxn modelId="{E9F618E9-5AAA-6341-947C-0628A1DC7868}" type="presParOf" srcId="{0CAADB3D-22CE-0C43-8EBB-19A9CA2F3532}" destId="{504E6727-22BF-6249-A130-4BB3959FDE93}" srcOrd="12" destOrd="0" presId="urn:microsoft.com/office/officeart/2005/8/layout/hierarchy3"/>
    <dgm:cxn modelId="{E3152022-14A0-B34C-9F54-F3BF40B278A6}" type="presParOf" srcId="{0CAADB3D-22CE-0C43-8EBB-19A9CA2F3532}" destId="{D0B25D5A-A627-2343-B0C6-ABFA543955DF}" srcOrd="13" destOrd="0" presId="urn:microsoft.com/office/officeart/2005/8/layout/hierarchy3"/>
    <dgm:cxn modelId="{5373E0D1-F071-5848-8A08-D967B3A4E6D7}" type="presParOf" srcId="{0CAADB3D-22CE-0C43-8EBB-19A9CA2F3532}" destId="{0B664B1A-97BA-6942-B4FD-462A3FA5BEEF}" srcOrd="14" destOrd="0" presId="urn:microsoft.com/office/officeart/2005/8/layout/hierarchy3"/>
    <dgm:cxn modelId="{3CB511A1-6845-1743-AE48-28C6726864EC}" type="presParOf" srcId="{0CAADB3D-22CE-0C43-8EBB-19A9CA2F3532}" destId="{F13D1E47-0903-0649-B978-1D7E134B96B3}" srcOrd="1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8382B3-0406-4846-BAE5-55415E80777C}" type="doc">
      <dgm:prSet loTypeId="urn:microsoft.com/office/officeart/2008/layout/NameandTitleOrganizationalChart" loCatId="" qsTypeId="urn:microsoft.com/office/officeart/2005/8/quickstyle/3D2" qsCatId="3D" csTypeId="urn:microsoft.com/office/officeart/2005/8/colors/accent1_4" csCatId="accent1" phldr="1"/>
      <dgm:spPr/>
      <dgm:t>
        <a:bodyPr/>
        <a:lstStyle/>
        <a:p>
          <a:endParaRPr lang="en-US"/>
        </a:p>
      </dgm:t>
    </dgm:pt>
    <dgm:pt modelId="{8870F86B-AF50-244A-B049-F759D1F9E683}">
      <dgm:prSet phldrT="[Text]" custT="1"/>
      <dgm:spPr>
        <a:solidFill>
          <a:schemeClr val="bg2">
            <a:lumMod val="75000"/>
          </a:schemeClr>
        </a:solidFill>
      </dgm:spPr>
      <dgm:t>
        <a:bodyPr/>
        <a:lstStyle/>
        <a:p>
          <a:r>
            <a:rPr lang="en-US" sz="3600" smtClean="0">
              <a:solidFill>
                <a:schemeClr val="bg2">
                  <a:lumMod val="20000"/>
                  <a:lumOff val="80000"/>
                </a:schemeClr>
              </a:solidFill>
              <a:effectLst>
                <a:outerShdw blurRad="60007" dist="310007" dir="7680000" sy="30000" kx="1300200" algn="ctr" rotWithShape="0">
                  <a:prstClr val="black">
                    <a:alpha val="32000"/>
                  </a:prstClr>
                </a:outerShdw>
              </a:effectLst>
              <a:latin typeface="Boulder Regular"/>
              <a:cs typeface="Boulder Regular"/>
            </a:rPr>
            <a:t>Brethren</a:t>
          </a:r>
          <a:endParaRPr lang="en-US" sz="3600" dirty="0">
            <a:solidFill>
              <a:schemeClr val="bg2">
                <a:lumMod val="20000"/>
                <a:lumOff val="80000"/>
              </a:schemeClr>
            </a:solidFill>
            <a:effectLst>
              <a:outerShdw blurRad="60007" dist="310007" dir="7680000" sy="30000" kx="1300200" algn="ctr" rotWithShape="0">
                <a:prstClr val="black">
                  <a:alpha val="32000"/>
                </a:prstClr>
              </a:outerShdw>
            </a:effectLst>
            <a:latin typeface="Boulder Regular"/>
            <a:cs typeface="Boulder Regular"/>
          </a:endParaRPr>
        </a:p>
      </dgm:t>
    </dgm:pt>
    <dgm:pt modelId="{8B989D43-2803-8647-B5D5-DFE77440CE0E}" type="parTrans" cxnId="{38A9BB63-BC9D-2E4D-B216-6CFC99E397D8}">
      <dgm:prSet/>
      <dgm:spPr/>
      <dgm:t>
        <a:bodyPr/>
        <a:lstStyle/>
        <a:p>
          <a:endParaRPr lang="en-US"/>
        </a:p>
      </dgm:t>
    </dgm:pt>
    <dgm:pt modelId="{DE5DA702-134A-CE40-A644-12BA2550CE8B}" type="sibTrans" cxnId="{38A9BB63-BC9D-2E4D-B216-6CFC99E397D8}">
      <dgm:prSet/>
      <dgm:spPr/>
      <dgm:t>
        <a:bodyPr/>
        <a:lstStyle/>
        <a:p>
          <a:pPr algn="ctr"/>
          <a:r>
            <a:rPr lang="en-US" dirty="0" smtClean="0"/>
            <a:t>Hebrews 3:1 </a:t>
          </a:r>
          <a:endParaRPr lang="en-US" dirty="0"/>
        </a:p>
      </dgm:t>
    </dgm:pt>
    <dgm:pt modelId="{AE4AF11B-0563-2A46-A1B1-1D40D60C5D09}" type="asst">
      <dgm:prSet phldrT="[Text]" custT="1"/>
      <dgm:spPr>
        <a:solidFill>
          <a:schemeClr val="accent1">
            <a:lumMod val="75000"/>
          </a:schemeClr>
        </a:solidFill>
      </dgm:spPr>
      <dgm:t>
        <a:bodyPr/>
        <a:lstStyle/>
        <a:p>
          <a:r>
            <a:rPr lang="en-US" sz="2800" dirty="0" smtClean="0">
              <a:effectLst>
                <a:outerShdw blurRad="60007" dist="310007" dir="7680000" sy="30000" kx="1300200" algn="ctr" rotWithShape="0">
                  <a:prstClr val="black">
                    <a:alpha val="32000"/>
                  </a:prstClr>
                </a:outerShdw>
              </a:effectLst>
            </a:rPr>
            <a:t>Holy</a:t>
          </a:r>
          <a:endParaRPr lang="en-US" sz="1900" dirty="0">
            <a:effectLst>
              <a:outerShdw blurRad="60007" dist="310007" dir="7680000" sy="30000" kx="1300200" algn="ctr" rotWithShape="0">
                <a:prstClr val="black">
                  <a:alpha val="32000"/>
                </a:prstClr>
              </a:outerShdw>
            </a:effectLst>
          </a:endParaRPr>
        </a:p>
      </dgm:t>
    </dgm:pt>
    <dgm:pt modelId="{B3E563E3-753D-5949-A19E-C94B5F43B597}" type="parTrans" cxnId="{313F511C-D12B-5A41-A21E-5A50A2CF80BD}">
      <dgm:prSet/>
      <dgm:spPr>
        <a:ln w="57150" cmpd="sng">
          <a:solidFill>
            <a:schemeClr val="accent2">
              <a:lumMod val="75000"/>
            </a:schemeClr>
          </a:solidFill>
        </a:ln>
      </dgm:spPr>
      <dgm:t>
        <a:bodyPr/>
        <a:lstStyle/>
        <a:p>
          <a:endParaRPr lang="en-US"/>
        </a:p>
      </dgm:t>
    </dgm:pt>
    <dgm:pt modelId="{4F02E830-FD94-B846-A104-EFE98847D150}" type="sibTrans" cxnId="{313F511C-D12B-5A41-A21E-5A50A2CF80BD}">
      <dgm:prSet custT="1"/>
      <dgm:spPr/>
      <dgm:t>
        <a:bodyPr/>
        <a:lstStyle/>
        <a:p>
          <a:pPr algn="ctr"/>
          <a:r>
            <a:rPr lang="en-US" sz="1800" dirty="0" smtClean="0"/>
            <a:t>Hebrews 3:1</a:t>
          </a:r>
          <a:endParaRPr lang="en-US" sz="1800" dirty="0"/>
        </a:p>
      </dgm:t>
    </dgm:pt>
    <dgm:pt modelId="{F831DB27-214D-AC46-894C-3797D2E0EBA1}">
      <dgm:prSet phldrT="[Text]" custT="1"/>
      <dgm:spPr>
        <a:solidFill>
          <a:schemeClr val="accent2">
            <a:lumMod val="60000"/>
            <a:lumOff val="40000"/>
          </a:schemeClr>
        </a:solidFill>
      </dgm:spPr>
      <dgm:t>
        <a:bodyPr/>
        <a:lstStyle/>
        <a:p>
          <a:r>
            <a:rPr lang="en-US" sz="2400" dirty="0" smtClean="0">
              <a:solidFill>
                <a:srgbClr val="000000"/>
              </a:solidFill>
              <a:effectLst>
                <a:outerShdw blurRad="60007" dist="310007" dir="7680000" sy="30000" kx="1300200" algn="ctr" rotWithShape="0">
                  <a:prstClr val="black">
                    <a:alpha val="32000"/>
                  </a:prstClr>
                </a:outerShdw>
              </a:effectLst>
            </a:rPr>
            <a:t>Partakers of the heavenly calling</a:t>
          </a:r>
          <a:endParaRPr lang="en-US" sz="2400" dirty="0">
            <a:solidFill>
              <a:srgbClr val="000000"/>
            </a:solidFill>
            <a:effectLst>
              <a:outerShdw blurRad="60007" dist="310007" dir="7680000" sy="30000" kx="1300200" algn="ctr" rotWithShape="0">
                <a:prstClr val="black">
                  <a:alpha val="32000"/>
                </a:prstClr>
              </a:outerShdw>
            </a:effectLst>
          </a:endParaRPr>
        </a:p>
      </dgm:t>
    </dgm:pt>
    <dgm:pt modelId="{F1FE7F0A-F41E-4A4A-8351-48B826665527}" type="parTrans" cxnId="{6CCCF33A-328B-B343-8FA8-A9197AC2ECBA}">
      <dgm:prSet/>
      <dgm:spPr>
        <a:ln w="57150" cmpd="sng">
          <a:solidFill>
            <a:schemeClr val="bg2">
              <a:lumMod val="60000"/>
              <a:lumOff val="40000"/>
            </a:schemeClr>
          </a:solidFill>
        </a:ln>
      </dgm:spPr>
      <dgm:t>
        <a:bodyPr/>
        <a:lstStyle/>
        <a:p>
          <a:endParaRPr lang="en-US"/>
        </a:p>
      </dgm:t>
    </dgm:pt>
    <dgm:pt modelId="{7DF6AD3E-75A1-3546-9DC6-F4328D977309}" type="sibTrans" cxnId="{6CCCF33A-328B-B343-8FA8-A9197AC2ECBA}">
      <dgm:prSet/>
      <dgm:spPr/>
      <dgm:t>
        <a:bodyPr/>
        <a:lstStyle/>
        <a:p>
          <a:pPr algn="ctr"/>
          <a:r>
            <a:rPr lang="en-US" dirty="0" smtClean="0"/>
            <a:t>Hebrews 3:1,14</a:t>
          </a:r>
          <a:endParaRPr lang="en-US" dirty="0"/>
        </a:p>
      </dgm:t>
    </dgm:pt>
    <dgm:pt modelId="{30C5EEA2-9890-094C-B23F-A19556A932D8}">
      <dgm:prSet phldrT="[Text]" custT="1"/>
      <dgm:spPr>
        <a:solidFill>
          <a:schemeClr val="accent2">
            <a:lumMod val="50000"/>
          </a:schemeClr>
        </a:solidFill>
      </dgm:spPr>
      <dgm:t>
        <a:bodyPr/>
        <a:lstStyle/>
        <a:p>
          <a:r>
            <a:rPr lang="en-US" sz="2400" dirty="0" smtClean="0">
              <a:effectLst>
                <a:outerShdw blurRad="60007" dist="310007" dir="7680000" sy="30000" kx="1300200" algn="ctr" rotWithShape="0">
                  <a:prstClr val="black">
                    <a:alpha val="32000"/>
                  </a:prstClr>
                </a:outerShdw>
              </a:effectLst>
            </a:rPr>
            <a:t>Fellowship w/ God</a:t>
          </a:r>
          <a:endParaRPr lang="en-US" sz="2400" dirty="0">
            <a:effectLst>
              <a:outerShdw blurRad="60007" dist="310007" dir="7680000" sy="30000" kx="1300200" algn="ctr" rotWithShape="0">
                <a:prstClr val="black">
                  <a:alpha val="32000"/>
                </a:prstClr>
              </a:outerShdw>
            </a:effectLst>
          </a:endParaRPr>
        </a:p>
      </dgm:t>
    </dgm:pt>
    <dgm:pt modelId="{17B694D5-2B87-0E4B-A681-CBDC2324F82E}" type="parTrans" cxnId="{3CA8BFB4-298F-2F47-8887-484541E6D0E4}">
      <dgm:prSet/>
      <dgm:spPr>
        <a:ln w="57150" cmpd="sng">
          <a:solidFill>
            <a:schemeClr val="accent2">
              <a:lumMod val="75000"/>
            </a:schemeClr>
          </a:solidFill>
        </a:ln>
      </dgm:spPr>
      <dgm:t>
        <a:bodyPr/>
        <a:lstStyle/>
        <a:p>
          <a:endParaRPr lang="en-US"/>
        </a:p>
      </dgm:t>
    </dgm:pt>
    <dgm:pt modelId="{A4AA2786-3B6D-5D40-BE99-9CC99AA43444}" type="sibTrans" cxnId="{3CA8BFB4-298F-2F47-8887-484541E6D0E4}">
      <dgm:prSet/>
      <dgm:spPr/>
      <dgm:t>
        <a:bodyPr/>
        <a:lstStyle/>
        <a:p>
          <a:pPr algn="ctr"/>
          <a:r>
            <a:rPr lang="en-US" dirty="0" smtClean="0"/>
            <a:t>Hebrews 3:12</a:t>
          </a:r>
          <a:endParaRPr lang="en-US" dirty="0"/>
        </a:p>
      </dgm:t>
    </dgm:pt>
    <dgm:pt modelId="{17A6096A-3FD1-5C47-98EE-65F778F60B32}">
      <dgm:prSet phldrT="[Text]" custT="1"/>
      <dgm:spPr>
        <a:solidFill>
          <a:schemeClr val="bg2">
            <a:lumMod val="50000"/>
          </a:schemeClr>
        </a:solidFill>
      </dgm:spPr>
      <dgm:t>
        <a:bodyPr/>
        <a:lstStyle/>
        <a:p>
          <a:r>
            <a:rPr lang="en-US" sz="2400" dirty="0" smtClean="0">
              <a:effectLst>
                <a:outerShdw blurRad="60007" dist="310007" dir="7680000" sy="30000" kx="1300200" algn="ctr" rotWithShape="0">
                  <a:prstClr val="black">
                    <a:alpha val="32000"/>
                  </a:prstClr>
                </a:outerShdw>
              </a:effectLst>
            </a:rPr>
            <a:t>Confidence (faith / hope)</a:t>
          </a:r>
          <a:endParaRPr lang="en-US" sz="2400" dirty="0">
            <a:effectLst>
              <a:outerShdw blurRad="60007" dist="310007" dir="7680000" sy="30000" kx="1300200" algn="ctr" rotWithShape="0">
                <a:prstClr val="black">
                  <a:alpha val="32000"/>
                </a:prstClr>
              </a:outerShdw>
            </a:effectLst>
          </a:endParaRPr>
        </a:p>
      </dgm:t>
    </dgm:pt>
    <dgm:pt modelId="{84A32468-F002-B04D-9997-692A804B5372}" type="parTrans" cxnId="{6A3D899E-6C12-D143-B789-E50483D60D97}">
      <dgm:prSet/>
      <dgm:spPr>
        <a:ln w="57150" cmpd="sng">
          <a:solidFill>
            <a:schemeClr val="accent2">
              <a:lumMod val="75000"/>
            </a:schemeClr>
          </a:solidFill>
        </a:ln>
      </dgm:spPr>
      <dgm:t>
        <a:bodyPr/>
        <a:lstStyle/>
        <a:p>
          <a:endParaRPr lang="en-US"/>
        </a:p>
      </dgm:t>
    </dgm:pt>
    <dgm:pt modelId="{D05ECE98-5BC5-DF42-93C5-3BFE0602338D}" type="sibTrans" cxnId="{6A3D899E-6C12-D143-B789-E50483D60D97}">
      <dgm:prSet/>
      <dgm:spPr/>
      <dgm:t>
        <a:bodyPr/>
        <a:lstStyle/>
        <a:p>
          <a:pPr algn="ctr"/>
          <a:r>
            <a:rPr lang="en-US" dirty="0" smtClean="0"/>
            <a:t>Hebrews 3:14</a:t>
          </a:r>
          <a:endParaRPr lang="en-US" dirty="0"/>
        </a:p>
      </dgm:t>
    </dgm:pt>
    <dgm:pt modelId="{6D7542FA-9F19-AF47-8C4D-CD4F5926DAA4}">
      <dgm:prSet phldrT="[Text]" custT="1"/>
      <dgm:spPr>
        <a:solidFill>
          <a:schemeClr val="accent2">
            <a:lumMod val="20000"/>
            <a:lumOff val="80000"/>
          </a:schemeClr>
        </a:solidFill>
      </dgm:spPr>
      <dgm:t>
        <a:bodyPr/>
        <a:lstStyle/>
        <a:p>
          <a:r>
            <a:rPr lang="en-US" sz="2400" dirty="0" smtClean="0">
              <a:solidFill>
                <a:schemeClr val="bg1"/>
              </a:solidFill>
              <a:effectLst>
                <a:outerShdw blurRad="60007" dist="310007" dir="7680000" sy="30000" kx="1300200" algn="ctr" rotWithShape="0">
                  <a:prstClr val="black">
                    <a:alpha val="32000"/>
                  </a:prstClr>
                </a:outerShdw>
              </a:effectLst>
            </a:rPr>
            <a:t>Confessing Christ</a:t>
          </a:r>
          <a:endParaRPr lang="en-US" sz="2400" dirty="0">
            <a:solidFill>
              <a:schemeClr val="bg1"/>
            </a:solidFill>
            <a:effectLst>
              <a:outerShdw blurRad="60007" dist="310007" dir="7680000" sy="30000" kx="1300200" algn="ctr" rotWithShape="0">
                <a:prstClr val="black">
                  <a:alpha val="32000"/>
                </a:prstClr>
              </a:outerShdw>
            </a:effectLst>
          </a:endParaRPr>
        </a:p>
      </dgm:t>
    </dgm:pt>
    <dgm:pt modelId="{7928605C-D108-5C4D-B20D-185B59886ABC}" type="parTrans" cxnId="{B1277735-CF16-444F-8CCE-D053742D77E6}">
      <dgm:prSet/>
      <dgm:spPr>
        <a:ln w="57150" cmpd="sng">
          <a:solidFill>
            <a:schemeClr val="accent2">
              <a:lumMod val="75000"/>
            </a:schemeClr>
          </a:solidFill>
        </a:ln>
      </dgm:spPr>
      <dgm:t>
        <a:bodyPr/>
        <a:lstStyle/>
        <a:p>
          <a:endParaRPr lang="en-US"/>
        </a:p>
      </dgm:t>
    </dgm:pt>
    <dgm:pt modelId="{F157EF41-520A-7045-B1A0-0F033776B7A5}" type="sibTrans" cxnId="{B1277735-CF16-444F-8CCE-D053742D77E6}">
      <dgm:prSet/>
      <dgm:spPr/>
      <dgm:t>
        <a:bodyPr/>
        <a:lstStyle/>
        <a:p>
          <a:pPr algn="ctr"/>
          <a:r>
            <a:rPr lang="en-US" dirty="0" smtClean="0"/>
            <a:t>Hebrews 3:1</a:t>
          </a:r>
          <a:endParaRPr lang="en-US" dirty="0"/>
        </a:p>
      </dgm:t>
    </dgm:pt>
    <dgm:pt modelId="{E07E9576-E569-4F4E-8FA1-C3A41491C1E0}" type="asst">
      <dgm:prSet phldrT="[Text]" custT="1"/>
      <dgm:spPr>
        <a:solidFill>
          <a:schemeClr val="accent1">
            <a:lumMod val="75000"/>
          </a:schemeClr>
        </a:solidFill>
      </dgm:spPr>
      <dgm:t>
        <a:bodyPr/>
        <a:lstStyle/>
        <a:p>
          <a:r>
            <a:rPr lang="en-US" sz="2800" dirty="0" smtClean="0">
              <a:effectLst>
                <a:outerShdw blurRad="60007" dist="310007" dir="7680000" sy="30000" kx="1300200" algn="ctr" rotWithShape="0">
                  <a:prstClr val="black">
                    <a:alpha val="32000"/>
                  </a:prstClr>
                </a:outerShdw>
              </a:effectLst>
            </a:rPr>
            <a:t>Sanctified</a:t>
          </a:r>
          <a:endParaRPr lang="en-US" sz="1900" dirty="0">
            <a:effectLst>
              <a:outerShdw blurRad="60007" dist="310007" dir="7680000" sy="30000" kx="1300200" algn="ctr" rotWithShape="0">
                <a:prstClr val="black">
                  <a:alpha val="32000"/>
                </a:prstClr>
              </a:outerShdw>
            </a:effectLst>
          </a:endParaRPr>
        </a:p>
      </dgm:t>
    </dgm:pt>
    <dgm:pt modelId="{BCE0D25F-FDB3-914C-93E9-54E49909CAE0}" type="parTrans" cxnId="{F3D1AA5D-0E96-1C41-80A9-6C7C4F7623A5}">
      <dgm:prSet/>
      <dgm:spPr/>
      <dgm:t>
        <a:bodyPr/>
        <a:lstStyle/>
        <a:p>
          <a:endParaRPr lang="en-US"/>
        </a:p>
      </dgm:t>
    </dgm:pt>
    <dgm:pt modelId="{9A26D73A-C28A-A64A-97FB-B4B1F7055866}" type="sibTrans" cxnId="{F3D1AA5D-0E96-1C41-80A9-6C7C4F7623A5}">
      <dgm:prSet custT="1"/>
      <dgm:spPr/>
      <dgm:t>
        <a:bodyPr/>
        <a:lstStyle/>
        <a:p>
          <a:r>
            <a:rPr lang="en-US" sz="1800" dirty="0" smtClean="0"/>
            <a:t>Hebrews 10:29</a:t>
          </a:r>
          <a:endParaRPr lang="en-US" sz="1800" dirty="0"/>
        </a:p>
      </dgm:t>
    </dgm:pt>
    <dgm:pt modelId="{D790E54E-1DEE-C942-B1BF-05169363989A}" type="pres">
      <dgm:prSet presAssocID="{AD8382B3-0406-4846-BAE5-55415E80777C}" presName="hierChild1" presStyleCnt="0">
        <dgm:presLayoutVars>
          <dgm:orgChart val="1"/>
          <dgm:chPref val="1"/>
          <dgm:dir/>
          <dgm:animOne val="branch"/>
          <dgm:animLvl val="lvl"/>
          <dgm:resizeHandles/>
        </dgm:presLayoutVars>
      </dgm:prSet>
      <dgm:spPr/>
      <dgm:t>
        <a:bodyPr/>
        <a:lstStyle/>
        <a:p>
          <a:endParaRPr lang="en-US"/>
        </a:p>
      </dgm:t>
    </dgm:pt>
    <dgm:pt modelId="{D408774B-BC90-934F-8A1A-2DD1EAFE86C6}" type="pres">
      <dgm:prSet presAssocID="{8870F86B-AF50-244A-B049-F759D1F9E683}" presName="hierRoot1" presStyleCnt="0">
        <dgm:presLayoutVars>
          <dgm:hierBranch val="init"/>
        </dgm:presLayoutVars>
      </dgm:prSet>
      <dgm:spPr/>
    </dgm:pt>
    <dgm:pt modelId="{4E962513-489C-F741-A4CA-B244CEBFAB61}" type="pres">
      <dgm:prSet presAssocID="{8870F86B-AF50-244A-B049-F759D1F9E683}" presName="rootComposite1" presStyleCnt="0"/>
      <dgm:spPr/>
    </dgm:pt>
    <dgm:pt modelId="{D5FF8DE3-A30B-4845-BF9F-54B665DDACE8}" type="pres">
      <dgm:prSet presAssocID="{8870F86B-AF50-244A-B049-F759D1F9E683}" presName="rootText1" presStyleLbl="node0" presStyleIdx="0" presStyleCnt="1" custScaleX="183300">
        <dgm:presLayoutVars>
          <dgm:chMax/>
          <dgm:chPref val="3"/>
        </dgm:presLayoutVars>
      </dgm:prSet>
      <dgm:spPr/>
      <dgm:t>
        <a:bodyPr/>
        <a:lstStyle/>
        <a:p>
          <a:endParaRPr lang="en-US"/>
        </a:p>
      </dgm:t>
    </dgm:pt>
    <dgm:pt modelId="{724290D4-855F-6945-8941-806DEA0F5705}" type="pres">
      <dgm:prSet presAssocID="{8870F86B-AF50-244A-B049-F759D1F9E683}" presName="titleText1" presStyleLbl="fgAcc0" presStyleIdx="0" presStyleCnt="1">
        <dgm:presLayoutVars>
          <dgm:chMax val="0"/>
          <dgm:chPref val="0"/>
        </dgm:presLayoutVars>
      </dgm:prSet>
      <dgm:spPr/>
      <dgm:t>
        <a:bodyPr/>
        <a:lstStyle/>
        <a:p>
          <a:endParaRPr lang="en-US"/>
        </a:p>
      </dgm:t>
    </dgm:pt>
    <dgm:pt modelId="{B3832F52-F59B-F04E-A70A-F7731DF8BD2B}" type="pres">
      <dgm:prSet presAssocID="{8870F86B-AF50-244A-B049-F759D1F9E683}" presName="rootConnector1" presStyleLbl="node1" presStyleIdx="0" presStyleCnt="4"/>
      <dgm:spPr/>
      <dgm:t>
        <a:bodyPr/>
        <a:lstStyle/>
        <a:p>
          <a:endParaRPr lang="en-US"/>
        </a:p>
      </dgm:t>
    </dgm:pt>
    <dgm:pt modelId="{4DE0DE0C-1362-1D42-87A6-99B681A2E81F}" type="pres">
      <dgm:prSet presAssocID="{8870F86B-AF50-244A-B049-F759D1F9E683}" presName="hierChild2" presStyleCnt="0"/>
      <dgm:spPr/>
    </dgm:pt>
    <dgm:pt modelId="{0CECC2EB-24D5-6C4E-96AB-F1A41CCAD55A}" type="pres">
      <dgm:prSet presAssocID="{7928605C-D108-5C4D-B20D-185B59886ABC}" presName="Name37" presStyleLbl="parChTrans1D2" presStyleIdx="0" presStyleCnt="6"/>
      <dgm:spPr/>
      <dgm:t>
        <a:bodyPr/>
        <a:lstStyle/>
        <a:p>
          <a:endParaRPr lang="en-US"/>
        </a:p>
      </dgm:t>
    </dgm:pt>
    <dgm:pt modelId="{1FEE9AF7-6F5B-FB4A-A077-BB0360F2ED37}" type="pres">
      <dgm:prSet presAssocID="{6D7542FA-9F19-AF47-8C4D-CD4F5926DAA4}" presName="hierRoot2" presStyleCnt="0">
        <dgm:presLayoutVars>
          <dgm:hierBranch val="init"/>
        </dgm:presLayoutVars>
      </dgm:prSet>
      <dgm:spPr/>
    </dgm:pt>
    <dgm:pt modelId="{13676FFD-4641-504B-B9DC-5C2622A0F040}" type="pres">
      <dgm:prSet presAssocID="{6D7542FA-9F19-AF47-8C4D-CD4F5926DAA4}" presName="rootComposite" presStyleCnt="0"/>
      <dgm:spPr/>
    </dgm:pt>
    <dgm:pt modelId="{864EE77F-00F4-9C4D-BA0F-22BE9F460891}" type="pres">
      <dgm:prSet presAssocID="{6D7542FA-9F19-AF47-8C4D-CD4F5926DAA4}" presName="rootText" presStyleLbl="node1" presStyleIdx="0" presStyleCnt="4" custScaleX="156703" custScaleY="162926">
        <dgm:presLayoutVars>
          <dgm:chMax/>
          <dgm:chPref val="3"/>
        </dgm:presLayoutVars>
      </dgm:prSet>
      <dgm:spPr/>
      <dgm:t>
        <a:bodyPr/>
        <a:lstStyle/>
        <a:p>
          <a:endParaRPr lang="en-US"/>
        </a:p>
      </dgm:t>
    </dgm:pt>
    <dgm:pt modelId="{36534228-11A9-F84A-9021-FA418A6B2B38}" type="pres">
      <dgm:prSet presAssocID="{6D7542FA-9F19-AF47-8C4D-CD4F5926DAA4}" presName="titleText2" presStyleLbl="fgAcc1" presStyleIdx="0" presStyleCnt="4" custLinFactY="9910" custLinFactNeighborX="15363" custLinFactNeighborY="100000">
        <dgm:presLayoutVars>
          <dgm:chMax val="0"/>
          <dgm:chPref val="0"/>
        </dgm:presLayoutVars>
      </dgm:prSet>
      <dgm:spPr/>
      <dgm:t>
        <a:bodyPr/>
        <a:lstStyle/>
        <a:p>
          <a:endParaRPr lang="en-US"/>
        </a:p>
      </dgm:t>
    </dgm:pt>
    <dgm:pt modelId="{44B67C59-3889-424A-9C89-EEC775FE95C7}" type="pres">
      <dgm:prSet presAssocID="{6D7542FA-9F19-AF47-8C4D-CD4F5926DAA4}" presName="rootConnector" presStyleLbl="node2" presStyleIdx="0" presStyleCnt="0"/>
      <dgm:spPr/>
      <dgm:t>
        <a:bodyPr/>
        <a:lstStyle/>
        <a:p>
          <a:endParaRPr lang="en-US"/>
        </a:p>
      </dgm:t>
    </dgm:pt>
    <dgm:pt modelId="{71714273-3348-C441-A436-3C17D5906C7A}" type="pres">
      <dgm:prSet presAssocID="{6D7542FA-9F19-AF47-8C4D-CD4F5926DAA4}" presName="hierChild4" presStyleCnt="0"/>
      <dgm:spPr/>
    </dgm:pt>
    <dgm:pt modelId="{2B1BF5CB-ABC7-3849-B9A3-90B77698EC6B}" type="pres">
      <dgm:prSet presAssocID="{6D7542FA-9F19-AF47-8C4D-CD4F5926DAA4}" presName="hierChild5" presStyleCnt="0"/>
      <dgm:spPr/>
    </dgm:pt>
    <dgm:pt modelId="{87AB4934-97AB-124F-BE84-1C69994C6BAC}" type="pres">
      <dgm:prSet presAssocID="{F1FE7F0A-F41E-4A4A-8351-48B826665527}" presName="Name37" presStyleLbl="parChTrans1D2" presStyleIdx="1" presStyleCnt="6"/>
      <dgm:spPr/>
      <dgm:t>
        <a:bodyPr/>
        <a:lstStyle/>
        <a:p>
          <a:endParaRPr lang="en-US"/>
        </a:p>
      </dgm:t>
    </dgm:pt>
    <dgm:pt modelId="{57FF8661-639E-4F49-8249-DF9B91B91203}" type="pres">
      <dgm:prSet presAssocID="{F831DB27-214D-AC46-894C-3797D2E0EBA1}" presName="hierRoot2" presStyleCnt="0">
        <dgm:presLayoutVars>
          <dgm:hierBranch val="init"/>
        </dgm:presLayoutVars>
      </dgm:prSet>
      <dgm:spPr/>
    </dgm:pt>
    <dgm:pt modelId="{03EBAECC-73A1-C249-A517-3660B1DBFA0D}" type="pres">
      <dgm:prSet presAssocID="{F831DB27-214D-AC46-894C-3797D2E0EBA1}" presName="rootComposite" presStyleCnt="0"/>
      <dgm:spPr/>
    </dgm:pt>
    <dgm:pt modelId="{15B9F659-F51F-314A-A119-7CCFABA3D8F6}" type="pres">
      <dgm:prSet presAssocID="{F831DB27-214D-AC46-894C-3797D2E0EBA1}" presName="rootText" presStyleLbl="node1" presStyleIdx="1" presStyleCnt="4" custScaleX="156703" custScaleY="162926">
        <dgm:presLayoutVars>
          <dgm:chMax/>
          <dgm:chPref val="3"/>
        </dgm:presLayoutVars>
      </dgm:prSet>
      <dgm:spPr/>
      <dgm:t>
        <a:bodyPr/>
        <a:lstStyle/>
        <a:p>
          <a:endParaRPr lang="en-US"/>
        </a:p>
      </dgm:t>
    </dgm:pt>
    <dgm:pt modelId="{7597F1CE-205C-AF42-9FE5-B1AE55AC7B3B}" type="pres">
      <dgm:prSet presAssocID="{F831DB27-214D-AC46-894C-3797D2E0EBA1}" presName="titleText2" presStyleLbl="fgAcc1" presStyleIdx="1" presStyleCnt="4" custLinFactY="9910" custLinFactNeighborX="15363" custLinFactNeighborY="100000">
        <dgm:presLayoutVars>
          <dgm:chMax val="0"/>
          <dgm:chPref val="0"/>
        </dgm:presLayoutVars>
      </dgm:prSet>
      <dgm:spPr/>
      <dgm:t>
        <a:bodyPr/>
        <a:lstStyle/>
        <a:p>
          <a:endParaRPr lang="en-US"/>
        </a:p>
      </dgm:t>
    </dgm:pt>
    <dgm:pt modelId="{F2DB8A6B-866F-8E4E-B4E4-58F7A89BBA09}" type="pres">
      <dgm:prSet presAssocID="{F831DB27-214D-AC46-894C-3797D2E0EBA1}" presName="rootConnector" presStyleLbl="node2" presStyleIdx="0" presStyleCnt="0"/>
      <dgm:spPr/>
      <dgm:t>
        <a:bodyPr/>
        <a:lstStyle/>
        <a:p>
          <a:endParaRPr lang="en-US"/>
        </a:p>
      </dgm:t>
    </dgm:pt>
    <dgm:pt modelId="{941E3B15-C873-B247-B8A0-33B7F804238C}" type="pres">
      <dgm:prSet presAssocID="{F831DB27-214D-AC46-894C-3797D2E0EBA1}" presName="hierChild4" presStyleCnt="0"/>
      <dgm:spPr/>
    </dgm:pt>
    <dgm:pt modelId="{BBA2996E-716F-6F41-A128-F7BCB3ED8E4A}" type="pres">
      <dgm:prSet presAssocID="{F831DB27-214D-AC46-894C-3797D2E0EBA1}" presName="hierChild5" presStyleCnt="0"/>
      <dgm:spPr/>
    </dgm:pt>
    <dgm:pt modelId="{78205F43-DF25-2748-8ED3-4D8AD3BFA82E}" type="pres">
      <dgm:prSet presAssocID="{17B694D5-2B87-0E4B-A681-CBDC2324F82E}" presName="Name37" presStyleLbl="parChTrans1D2" presStyleIdx="2" presStyleCnt="6"/>
      <dgm:spPr/>
      <dgm:t>
        <a:bodyPr/>
        <a:lstStyle/>
        <a:p>
          <a:endParaRPr lang="en-US"/>
        </a:p>
      </dgm:t>
    </dgm:pt>
    <dgm:pt modelId="{8871C6D0-85EB-CB4C-A90A-5AD6E29F6134}" type="pres">
      <dgm:prSet presAssocID="{30C5EEA2-9890-094C-B23F-A19556A932D8}" presName="hierRoot2" presStyleCnt="0">
        <dgm:presLayoutVars>
          <dgm:hierBranch val="init"/>
        </dgm:presLayoutVars>
      </dgm:prSet>
      <dgm:spPr/>
    </dgm:pt>
    <dgm:pt modelId="{23BDD7A4-740B-224D-9FEF-98E2B6E1ADC7}" type="pres">
      <dgm:prSet presAssocID="{30C5EEA2-9890-094C-B23F-A19556A932D8}" presName="rootComposite" presStyleCnt="0"/>
      <dgm:spPr/>
    </dgm:pt>
    <dgm:pt modelId="{3CDBA007-9EB8-204A-8B7F-2D30B6857EBB}" type="pres">
      <dgm:prSet presAssocID="{30C5EEA2-9890-094C-B23F-A19556A932D8}" presName="rootText" presStyleLbl="node1" presStyleIdx="2" presStyleCnt="4" custScaleX="156703" custScaleY="162926">
        <dgm:presLayoutVars>
          <dgm:chMax/>
          <dgm:chPref val="3"/>
        </dgm:presLayoutVars>
      </dgm:prSet>
      <dgm:spPr/>
      <dgm:t>
        <a:bodyPr/>
        <a:lstStyle/>
        <a:p>
          <a:endParaRPr lang="en-US"/>
        </a:p>
      </dgm:t>
    </dgm:pt>
    <dgm:pt modelId="{6B191304-E59D-384B-80CC-3344DC2B89D5}" type="pres">
      <dgm:prSet presAssocID="{30C5EEA2-9890-094C-B23F-A19556A932D8}" presName="titleText2" presStyleLbl="fgAcc1" presStyleIdx="2" presStyleCnt="4" custLinFactY="9910" custLinFactNeighborX="15363" custLinFactNeighborY="100000">
        <dgm:presLayoutVars>
          <dgm:chMax val="0"/>
          <dgm:chPref val="0"/>
        </dgm:presLayoutVars>
      </dgm:prSet>
      <dgm:spPr/>
      <dgm:t>
        <a:bodyPr/>
        <a:lstStyle/>
        <a:p>
          <a:endParaRPr lang="en-US"/>
        </a:p>
      </dgm:t>
    </dgm:pt>
    <dgm:pt modelId="{9C2F68CC-D32C-1A43-8C24-DF406DC83FBD}" type="pres">
      <dgm:prSet presAssocID="{30C5EEA2-9890-094C-B23F-A19556A932D8}" presName="rootConnector" presStyleLbl="node2" presStyleIdx="0" presStyleCnt="0"/>
      <dgm:spPr/>
      <dgm:t>
        <a:bodyPr/>
        <a:lstStyle/>
        <a:p>
          <a:endParaRPr lang="en-US"/>
        </a:p>
      </dgm:t>
    </dgm:pt>
    <dgm:pt modelId="{42D6AA14-A5E7-2A45-8EAE-7BA52307266A}" type="pres">
      <dgm:prSet presAssocID="{30C5EEA2-9890-094C-B23F-A19556A932D8}" presName="hierChild4" presStyleCnt="0"/>
      <dgm:spPr/>
    </dgm:pt>
    <dgm:pt modelId="{0871AC8D-9199-F84B-870F-D5654745A39C}" type="pres">
      <dgm:prSet presAssocID="{30C5EEA2-9890-094C-B23F-A19556A932D8}" presName="hierChild5" presStyleCnt="0"/>
      <dgm:spPr/>
    </dgm:pt>
    <dgm:pt modelId="{10EA9D61-B091-094F-BA6E-4AE43280D7EF}" type="pres">
      <dgm:prSet presAssocID="{84A32468-F002-B04D-9997-692A804B5372}" presName="Name37" presStyleLbl="parChTrans1D2" presStyleIdx="3" presStyleCnt="6"/>
      <dgm:spPr/>
      <dgm:t>
        <a:bodyPr/>
        <a:lstStyle/>
        <a:p>
          <a:endParaRPr lang="en-US"/>
        </a:p>
      </dgm:t>
    </dgm:pt>
    <dgm:pt modelId="{1B175CE0-07DA-8641-9C77-3CCEAA1CAE6D}" type="pres">
      <dgm:prSet presAssocID="{17A6096A-3FD1-5C47-98EE-65F778F60B32}" presName="hierRoot2" presStyleCnt="0">
        <dgm:presLayoutVars>
          <dgm:hierBranch val="init"/>
        </dgm:presLayoutVars>
      </dgm:prSet>
      <dgm:spPr/>
    </dgm:pt>
    <dgm:pt modelId="{70C99654-2080-D94F-A220-B6266E8806EB}" type="pres">
      <dgm:prSet presAssocID="{17A6096A-3FD1-5C47-98EE-65F778F60B32}" presName="rootComposite" presStyleCnt="0"/>
      <dgm:spPr/>
    </dgm:pt>
    <dgm:pt modelId="{76356584-3139-E949-BEF9-74CEE4B5CEC8}" type="pres">
      <dgm:prSet presAssocID="{17A6096A-3FD1-5C47-98EE-65F778F60B32}" presName="rootText" presStyleLbl="node1" presStyleIdx="3" presStyleCnt="4" custScaleX="156703" custScaleY="162926">
        <dgm:presLayoutVars>
          <dgm:chMax/>
          <dgm:chPref val="3"/>
        </dgm:presLayoutVars>
      </dgm:prSet>
      <dgm:spPr/>
      <dgm:t>
        <a:bodyPr/>
        <a:lstStyle/>
        <a:p>
          <a:endParaRPr lang="en-US"/>
        </a:p>
      </dgm:t>
    </dgm:pt>
    <dgm:pt modelId="{64F3B19E-FA35-F640-8829-BA95187A6578}" type="pres">
      <dgm:prSet presAssocID="{17A6096A-3FD1-5C47-98EE-65F778F60B32}" presName="titleText2" presStyleLbl="fgAcc1" presStyleIdx="3" presStyleCnt="4" custLinFactY="9910" custLinFactNeighborX="15363" custLinFactNeighborY="100000">
        <dgm:presLayoutVars>
          <dgm:chMax val="0"/>
          <dgm:chPref val="0"/>
        </dgm:presLayoutVars>
      </dgm:prSet>
      <dgm:spPr/>
      <dgm:t>
        <a:bodyPr/>
        <a:lstStyle/>
        <a:p>
          <a:endParaRPr lang="en-US"/>
        </a:p>
      </dgm:t>
    </dgm:pt>
    <dgm:pt modelId="{BC3E8397-65C3-774A-9275-A9615E965A1A}" type="pres">
      <dgm:prSet presAssocID="{17A6096A-3FD1-5C47-98EE-65F778F60B32}" presName="rootConnector" presStyleLbl="node2" presStyleIdx="0" presStyleCnt="0"/>
      <dgm:spPr/>
      <dgm:t>
        <a:bodyPr/>
        <a:lstStyle/>
        <a:p>
          <a:endParaRPr lang="en-US"/>
        </a:p>
      </dgm:t>
    </dgm:pt>
    <dgm:pt modelId="{A3538F94-1BAF-6943-936E-0C6F2FE15CA7}" type="pres">
      <dgm:prSet presAssocID="{17A6096A-3FD1-5C47-98EE-65F778F60B32}" presName="hierChild4" presStyleCnt="0"/>
      <dgm:spPr/>
    </dgm:pt>
    <dgm:pt modelId="{B756FB9C-3A1A-BD47-B6ED-F2D462E23A9A}" type="pres">
      <dgm:prSet presAssocID="{17A6096A-3FD1-5C47-98EE-65F778F60B32}" presName="hierChild5" presStyleCnt="0"/>
      <dgm:spPr/>
    </dgm:pt>
    <dgm:pt modelId="{5247A966-6252-6C4D-840C-EE6FC155E8AB}" type="pres">
      <dgm:prSet presAssocID="{8870F86B-AF50-244A-B049-F759D1F9E683}" presName="hierChild3" presStyleCnt="0"/>
      <dgm:spPr/>
    </dgm:pt>
    <dgm:pt modelId="{B4D1C51C-BB36-3F43-8480-4A5BDCC81E87}" type="pres">
      <dgm:prSet presAssocID="{B3E563E3-753D-5949-A19E-C94B5F43B597}" presName="Name96" presStyleLbl="parChTrans1D2" presStyleIdx="4" presStyleCnt="6"/>
      <dgm:spPr/>
      <dgm:t>
        <a:bodyPr/>
        <a:lstStyle/>
        <a:p>
          <a:endParaRPr lang="en-US"/>
        </a:p>
      </dgm:t>
    </dgm:pt>
    <dgm:pt modelId="{00945250-C22B-0848-B317-59C14E4A9C6B}" type="pres">
      <dgm:prSet presAssocID="{AE4AF11B-0563-2A46-A1B1-1D40D60C5D09}" presName="hierRoot3" presStyleCnt="0">
        <dgm:presLayoutVars>
          <dgm:hierBranch val="init"/>
        </dgm:presLayoutVars>
      </dgm:prSet>
      <dgm:spPr/>
    </dgm:pt>
    <dgm:pt modelId="{1A878728-937C-CD46-9554-D077CE162CB2}" type="pres">
      <dgm:prSet presAssocID="{AE4AF11B-0563-2A46-A1B1-1D40D60C5D09}" presName="rootComposite3" presStyleCnt="0"/>
      <dgm:spPr/>
    </dgm:pt>
    <dgm:pt modelId="{13197786-54EF-4A41-92B0-8F06AAFD1DD9}" type="pres">
      <dgm:prSet presAssocID="{AE4AF11B-0563-2A46-A1B1-1D40D60C5D09}" presName="rootText3" presStyleLbl="asst1" presStyleIdx="0" presStyleCnt="2">
        <dgm:presLayoutVars>
          <dgm:chPref val="3"/>
        </dgm:presLayoutVars>
      </dgm:prSet>
      <dgm:spPr/>
      <dgm:t>
        <a:bodyPr/>
        <a:lstStyle/>
        <a:p>
          <a:endParaRPr lang="en-US"/>
        </a:p>
      </dgm:t>
    </dgm:pt>
    <dgm:pt modelId="{7FBE97BA-19C6-474D-B559-519C937727CA}" type="pres">
      <dgm:prSet presAssocID="{AE4AF11B-0563-2A46-A1B1-1D40D60C5D09}" presName="titleText3" presStyleLbl="fgAcc2" presStyleIdx="0" presStyleCnt="2" custScaleX="124393" custScaleY="113392">
        <dgm:presLayoutVars>
          <dgm:chMax val="0"/>
          <dgm:chPref val="0"/>
        </dgm:presLayoutVars>
      </dgm:prSet>
      <dgm:spPr/>
      <dgm:t>
        <a:bodyPr/>
        <a:lstStyle/>
        <a:p>
          <a:endParaRPr lang="en-US"/>
        </a:p>
      </dgm:t>
    </dgm:pt>
    <dgm:pt modelId="{2942A1CC-7BFE-4545-96D4-223730A1C14C}" type="pres">
      <dgm:prSet presAssocID="{AE4AF11B-0563-2A46-A1B1-1D40D60C5D09}" presName="rootConnector3" presStyleLbl="asst1" presStyleIdx="0" presStyleCnt="2"/>
      <dgm:spPr/>
      <dgm:t>
        <a:bodyPr/>
        <a:lstStyle/>
        <a:p>
          <a:endParaRPr lang="en-US"/>
        </a:p>
      </dgm:t>
    </dgm:pt>
    <dgm:pt modelId="{EBDCD209-EEC1-3940-81C2-6EA9CD37F4EF}" type="pres">
      <dgm:prSet presAssocID="{AE4AF11B-0563-2A46-A1B1-1D40D60C5D09}" presName="hierChild6" presStyleCnt="0"/>
      <dgm:spPr/>
    </dgm:pt>
    <dgm:pt modelId="{9446BFC3-4D57-9342-9F73-DFA572E54954}" type="pres">
      <dgm:prSet presAssocID="{AE4AF11B-0563-2A46-A1B1-1D40D60C5D09}" presName="hierChild7" presStyleCnt="0"/>
      <dgm:spPr/>
    </dgm:pt>
    <dgm:pt modelId="{E2EFD63F-D144-A745-990D-8F6B0BD8F62A}" type="pres">
      <dgm:prSet presAssocID="{BCE0D25F-FDB3-914C-93E9-54E49909CAE0}" presName="Name96" presStyleLbl="parChTrans1D2" presStyleIdx="5" presStyleCnt="6"/>
      <dgm:spPr/>
      <dgm:t>
        <a:bodyPr/>
        <a:lstStyle/>
        <a:p>
          <a:endParaRPr lang="en-US"/>
        </a:p>
      </dgm:t>
    </dgm:pt>
    <dgm:pt modelId="{54524B68-A68D-9D43-9A8E-EF2E9E43F16C}" type="pres">
      <dgm:prSet presAssocID="{E07E9576-E569-4F4E-8FA1-C3A41491C1E0}" presName="hierRoot3" presStyleCnt="0">
        <dgm:presLayoutVars>
          <dgm:hierBranch val="init"/>
        </dgm:presLayoutVars>
      </dgm:prSet>
      <dgm:spPr/>
    </dgm:pt>
    <dgm:pt modelId="{CC1E3C8D-A3CC-A949-B1B1-AE43C5EAB0C3}" type="pres">
      <dgm:prSet presAssocID="{E07E9576-E569-4F4E-8FA1-C3A41491C1E0}" presName="rootComposite3" presStyleCnt="0"/>
      <dgm:spPr/>
    </dgm:pt>
    <dgm:pt modelId="{80756FA1-A888-A34A-AFCF-2AE8E342D016}" type="pres">
      <dgm:prSet presAssocID="{E07E9576-E569-4F4E-8FA1-C3A41491C1E0}" presName="rootText3" presStyleLbl="asst1" presStyleIdx="1" presStyleCnt="2" custScaleX="183306">
        <dgm:presLayoutVars>
          <dgm:chPref val="3"/>
        </dgm:presLayoutVars>
      </dgm:prSet>
      <dgm:spPr/>
      <dgm:t>
        <a:bodyPr/>
        <a:lstStyle/>
        <a:p>
          <a:endParaRPr lang="en-US"/>
        </a:p>
      </dgm:t>
    </dgm:pt>
    <dgm:pt modelId="{19F3D5C2-8D32-1E42-B2C2-F586CBE21039}" type="pres">
      <dgm:prSet presAssocID="{E07E9576-E569-4F4E-8FA1-C3A41491C1E0}" presName="titleText3" presStyleLbl="fgAcc2" presStyleIdx="1" presStyleCnt="2" custScaleX="132979" custScaleY="117591">
        <dgm:presLayoutVars>
          <dgm:chMax val="0"/>
          <dgm:chPref val="0"/>
        </dgm:presLayoutVars>
      </dgm:prSet>
      <dgm:spPr/>
      <dgm:t>
        <a:bodyPr/>
        <a:lstStyle/>
        <a:p>
          <a:endParaRPr lang="en-US"/>
        </a:p>
      </dgm:t>
    </dgm:pt>
    <dgm:pt modelId="{2268B5D2-B334-D144-8CC4-B405A5AAE4C7}" type="pres">
      <dgm:prSet presAssocID="{E07E9576-E569-4F4E-8FA1-C3A41491C1E0}" presName="rootConnector3" presStyleLbl="asst1" presStyleIdx="1" presStyleCnt="2"/>
      <dgm:spPr/>
      <dgm:t>
        <a:bodyPr/>
        <a:lstStyle/>
        <a:p>
          <a:endParaRPr lang="en-US"/>
        </a:p>
      </dgm:t>
    </dgm:pt>
    <dgm:pt modelId="{F9BDF9F8-78AE-3644-95F3-5173B4B282DC}" type="pres">
      <dgm:prSet presAssocID="{E07E9576-E569-4F4E-8FA1-C3A41491C1E0}" presName="hierChild6" presStyleCnt="0"/>
      <dgm:spPr/>
    </dgm:pt>
    <dgm:pt modelId="{66890162-6746-B74E-BD10-5AF9FE7D295F}" type="pres">
      <dgm:prSet presAssocID="{E07E9576-E569-4F4E-8FA1-C3A41491C1E0}" presName="hierChild7" presStyleCnt="0"/>
      <dgm:spPr/>
    </dgm:pt>
  </dgm:ptLst>
  <dgm:cxnLst>
    <dgm:cxn modelId="{BC04755D-9CF3-D84C-BC45-6FF5BED4F726}" type="presOf" srcId="{30C5EEA2-9890-094C-B23F-A19556A932D8}" destId="{3CDBA007-9EB8-204A-8B7F-2D30B6857EBB}" srcOrd="0" destOrd="0" presId="urn:microsoft.com/office/officeart/2008/layout/NameandTitleOrganizationalChart"/>
    <dgm:cxn modelId="{9A603085-E397-E24A-8821-D420765FAF70}" type="presOf" srcId="{8870F86B-AF50-244A-B049-F759D1F9E683}" destId="{B3832F52-F59B-F04E-A70A-F7731DF8BD2B}" srcOrd="1" destOrd="0" presId="urn:microsoft.com/office/officeart/2008/layout/NameandTitleOrganizationalChart"/>
    <dgm:cxn modelId="{BC7ED8BC-8B9F-6A46-AF5F-4506B7F1AE6E}" type="presOf" srcId="{AD8382B3-0406-4846-BAE5-55415E80777C}" destId="{D790E54E-1DEE-C942-B1BF-05169363989A}" srcOrd="0" destOrd="0" presId="urn:microsoft.com/office/officeart/2008/layout/NameandTitleOrganizationalChart"/>
    <dgm:cxn modelId="{178FCCDC-1755-1042-8984-E0495FC8CC72}" type="presOf" srcId="{F157EF41-520A-7045-B1A0-0F033776B7A5}" destId="{36534228-11A9-F84A-9021-FA418A6B2B38}" srcOrd="0" destOrd="0" presId="urn:microsoft.com/office/officeart/2008/layout/NameandTitleOrganizationalChart"/>
    <dgm:cxn modelId="{F3D1AA5D-0E96-1C41-80A9-6C7C4F7623A5}" srcId="{8870F86B-AF50-244A-B049-F759D1F9E683}" destId="{E07E9576-E569-4F4E-8FA1-C3A41491C1E0}" srcOrd="1" destOrd="0" parTransId="{BCE0D25F-FDB3-914C-93E9-54E49909CAE0}" sibTransId="{9A26D73A-C28A-A64A-97FB-B4B1F7055866}"/>
    <dgm:cxn modelId="{16E8B376-ED5D-3946-B62D-BBC1434C8F2C}" type="presOf" srcId="{17A6096A-3FD1-5C47-98EE-65F778F60B32}" destId="{76356584-3139-E949-BEF9-74CEE4B5CEC8}" srcOrd="0" destOrd="0" presId="urn:microsoft.com/office/officeart/2008/layout/NameandTitleOrganizationalChart"/>
    <dgm:cxn modelId="{6319345F-440D-524E-9A40-E2B02248FE7A}" type="presOf" srcId="{E07E9576-E569-4F4E-8FA1-C3A41491C1E0}" destId="{2268B5D2-B334-D144-8CC4-B405A5AAE4C7}" srcOrd="1" destOrd="0" presId="urn:microsoft.com/office/officeart/2008/layout/NameandTitleOrganizationalChart"/>
    <dgm:cxn modelId="{3F2B6E16-25C5-3545-A4ED-0EC65143F0BE}" type="presOf" srcId="{84A32468-F002-B04D-9997-692A804B5372}" destId="{10EA9D61-B091-094F-BA6E-4AE43280D7EF}" srcOrd="0" destOrd="0" presId="urn:microsoft.com/office/officeart/2008/layout/NameandTitleOrganizationalChart"/>
    <dgm:cxn modelId="{D35AA851-E0BA-0F48-91C2-2C5013667D80}" type="presOf" srcId="{6D7542FA-9F19-AF47-8C4D-CD4F5926DAA4}" destId="{864EE77F-00F4-9C4D-BA0F-22BE9F460891}" srcOrd="0" destOrd="0" presId="urn:microsoft.com/office/officeart/2008/layout/NameandTitleOrganizationalChart"/>
    <dgm:cxn modelId="{C4B238EB-231A-C842-A08F-A55E6ADE07B2}" type="presOf" srcId="{AE4AF11B-0563-2A46-A1B1-1D40D60C5D09}" destId="{2942A1CC-7BFE-4545-96D4-223730A1C14C}" srcOrd="1" destOrd="0" presId="urn:microsoft.com/office/officeart/2008/layout/NameandTitleOrganizationalChart"/>
    <dgm:cxn modelId="{60828323-D31D-014A-A944-25821E977449}" type="presOf" srcId="{9A26D73A-C28A-A64A-97FB-B4B1F7055866}" destId="{19F3D5C2-8D32-1E42-B2C2-F586CBE21039}" srcOrd="0" destOrd="0" presId="urn:microsoft.com/office/officeart/2008/layout/NameandTitleOrganizationalChart"/>
    <dgm:cxn modelId="{0C19F9AA-F819-8B4C-A66B-1F8A17986359}" type="presOf" srcId="{6D7542FA-9F19-AF47-8C4D-CD4F5926DAA4}" destId="{44B67C59-3889-424A-9C89-EEC775FE95C7}" srcOrd="1" destOrd="0" presId="urn:microsoft.com/office/officeart/2008/layout/NameandTitleOrganizationalChart"/>
    <dgm:cxn modelId="{246FF7B9-E53D-0A4F-9D9D-EF7A2C696A77}" type="presOf" srcId="{7928605C-D108-5C4D-B20D-185B59886ABC}" destId="{0CECC2EB-24D5-6C4E-96AB-F1A41CCAD55A}" srcOrd="0" destOrd="0" presId="urn:microsoft.com/office/officeart/2008/layout/NameandTitleOrganizationalChart"/>
    <dgm:cxn modelId="{EA5D99D1-0F0E-C845-927E-12D24FAB2B64}" type="presOf" srcId="{7DF6AD3E-75A1-3546-9DC6-F4328D977309}" destId="{7597F1CE-205C-AF42-9FE5-B1AE55AC7B3B}" srcOrd="0" destOrd="0" presId="urn:microsoft.com/office/officeart/2008/layout/NameandTitleOrganizationalChart"/>
    <dgm:cxn modelId="{2BB827D9-662B-D045-8BF6-4C98816F7877}" type="presOf" srcId="{A4AA2786-3B6D-5D40-BE99-9CC99AA43444}" destId="{6B191304-E59D-384B-80CC-3344DC2B89D5}" srcOrd="0" destOrd="0" presId="urn:microsoft.com/office/officeart/2008/layout/NameandTitleOrganizationalChart"/>
    <dgm:cxn modelId="{76359187-DC36-D049-A4EC-EF81BC149BCB}" type="presOf" srcId="{AE4AF11B-0563-2A46-A1B1-1D40D60C5D09}" destId="{13197786-54EF-4A41-92B0-8F06AAFD1DD9}" srcOrd="0" destOrd="0" presId="urn:microsoft.com/office/officeart/2008/layout/NameandTitleOrganizationalChart"/>
    <dgm:cxn modelId="{6CCCF33A-328B-B343-8FA8-A9197AC2ECBA}" srcId="{8870F86B-AF50-244A-B049-F759D1F9E683}" destId="{F831DB27-214D-AC46-894C-3797D2E0EBA1}" srcOrd="3" destOrd="0" parTransId="{F1FE7F0A-F41E-4A4A-8351-48B826665527}" sibTransId="{7DF6AD3E-75A1-3546-9DC6-F4328D977309}"/>
    <dgm:cxn modelId="{6A3D899E-6C12-D143-B789-E50483D60D97}" srcId="{8870F86B-AF50-244A-B049-F759D1F9E683}" destId="{17A6096A-3FD1-5C47-98EE-65F778F60B32}" srcOrd="5" destOrd="0" parTransId="{84A32468-F002-B04D-9997-692A804B5372}" sibTransId="{D05ECE98-5BC5-DF42-93C5-3BFE0602338D}"/>
    <dgm:cxn modelId="{FD0A0E0A-1583-0B4B-B44B-F6EE64B65EA6}" type="presOf" srcId="{30C5EEA2-9890-094C-B23F-A19556A932D8}" destId="{9C2F68CC-D32C-1A43-8C24-DF406DC83FBD}" srcOrd="1" destOrd="0" presId="urn:microsoft.com/office/officeart/2008/layout/NameandTitleOrganizationalChart"/>
    <dgm:cxn modelId="{38A9BB63-BC9D-2E4D-B216-6CFC99E397D8}" srcId="{AD8382B3-0406-4846-BAE5-55415E80777C}" destId="{8870F86B-AF50-244A-B049-F759D1F9E683}" srcOrd="0" destOrd="0" parTransId="{8B989D43-2803-8647-B5D5-DFE77440CE0E}" sibTransId="{DE5DA702-134A-CE40-A644-12BA2550CE8B}"/>
    <dgm:cxn modelId="{A1548F27-D091-9149-9B6D-9B08B3B36AAE}" type="presOf" srcId="{DE5DA702-134A-CE40-A644-12BA2550CE8B}" destId="{724290D4-855F-6945-8941-806DEA0F5705}" srcOrd="0" destOrd="0" presId="urn:microsoft.com/office/officeart/2008/layout/NameandTitleOrganizationalChart"/>
    <dgm:cxn modelId="{EA02D840-7DB1-C741-AE5F-C7C71B076BED}" type="presOf" srcId="{F831DB27-214D-AC46-894C-3797D2E0EBA1}" destId="{F2DB8A6B-866F-8E4E-B4E4-58F7A89BBA09}" srcOrd="1" destOrd="0" presId="urn:microsoft.com/office/officeart/2008/layout/NameandTitleOrganizationalChart"/>
    <dgm:cxn modelId="{DF550FB9-B56D-FF49-8412-41B704E599FB}" type="presOf" srcId="{D05ECE98-5BC5-DF42-93C5-3BFE0602338D}" destId="{64F3B19E-FA35-F640-8829-BA95187A6578}" srcOrd="0" destOrd="0" presId="urn:microsoft.com/office/officeart/2008/layout/NameandTitleOrganizationalChart"/>
    <dgm:cxn modelId="{37195249-EA57-7F4F-9DB1-4D4834E23F1F}" type="presOf" srcId="{B3E563E3-753D-5949-A19E-C94B5F43B597}" destId="{B4D1C51C-BB36-3F43-8480-4A5BDCC81E87}" srcOrd="0" destOrd="0" presId="urn:microsoft.com/office/officeart/2008/layout/NameandTitleOrganizationalChart"/>
    <dgm:cxn modelId="{46A17764-2D78-E84A-A116-9C842E95A22E}" type="presOf" srcId="{E07E9576-E569-4F4E-8FA1-C3A41491C1E0}" destId="{80756FA1-A888-A34A-AFCF-2AE8E342D016}" srcOrd="0" destOrd="0" presId="urn:microsoft.com/office/officeart/2008/layout/NameandTitleOrganizationalChart"/>
    <dgm:cxn modelId="{13F80A9B-F22A-E04B-B6B2-B4892A17FB5C}" type="presOf" srcId="{4F02E830-FD94-B846-A104-EFE98847D150}" destId="{7FBE97BA-19C6-474D-B559-519C937727CA}" srcOrd="0" destOrd="0" presId="urn:microsoft.com/office/officeart/2008/layout/NameandTitleOrganizationalChart"/>
    <dgm:cxn modelId="{B13738EE-35D8-574A-852E-019C9E8DB45E}" type="presOf" srcId="{F831DB27-214D-AC46-894C-3797D2E0EBA1}" destId="{15B9F659-F51F-314A-A119-7CCFABA3D8F6}" srcOrd="0" destOrd="0" presId="urn:microsoft.com/office/officeart/2008/layout/NameandTitleOrganizationalChart"/>
    <dgm:cxn modelId="{E83BB9DC-A047-1645-AA9C-1DECDF30BC3D}" type="presOf" srcId="{8870F86B-AF50-244A-B049-F759D1F9E683}" destId="{D5FF8DE3-A30B-4845-BF9F-54B665DDACE8}" srcOrd="0" destOrd="0" presId="urn:microsoft.com/office/officeart/2008/layout/NameandTitleOrganizationalChart"/>
    <dgm:cxn modelId="{F0AB1F59-3D8D-B445-BB7C-942F69C67BF6}" type="presOf" srcId="{BCE0D25F-FDB3-914C-93E9-54E49909CAE0}" destId="{E2EFD63F-D144-A745-990D-8F6B0BD8F62A}" srcOrd="0" destOrd="0" presId="urn:microsoft.com/office/officeart/2008/layout/NameandTitleOrganizationalChart"/>
    <dgm:cxn modelId="{FC7D5649-47DA-5041-BBCF-BD416FC981C9}" type="presOf" srcId="{17A6096A-3FD1-5C47-98EE-65F778F60B32}" destId="{BC3E8397-65C3-774A-9275-A9615E965A1A}" srcOrd="1" destOrd="0" presId="urn:microsoft.com/office/officeart/2008/layout/NameandTitleOrganizationalChart"/>
    <dgm:cxn modelId="{313F511C-D12B-5A41-A21E-5A50A2CF80BD}" srcId="{8870F86B-AF50-244A-B049-F759D1F9E683}" destId="{AE4AF11B-0563-2A46-A1B1-1D40D60C5D09}" srcOrd="0" destOrd="0" parTransId="{B3E563E3-753D-5949-A19E-C94B5F43B597}" sibTransId="{4F02E830-FD94-B846-A104-EFE98847D150}"/>
    <dgm:cxn modelId="{EEB4D426-CEED-C04A-8198-085F2F2192AE}" type="presOf" srcId="{17B694D5-2B87-0E4B-A681-CBDC2324F82E}" destId="{78205F43-DF25-2748-8ED3-4D8AD3BFA82E}" srcOrd="0" destOrd="0" presId="urn:microsoft.com/office/officeart/2008/layout/NameandTitleOrganizationalChart"/>
    <dgm:cxn modelId="{B1277735-CF16-444F-8CCE-D053742D77E6}" srcId="{8870F86B-AF50-244A-B049-F759D1F9E683}" destId="{6D7542FA-9F19-AF47-8C4D-CD4F5926DAA4}" srcOrd="2" destOrd="0" parTransId="{7928605C-D108-5C4D-B20D-185B59886ABC}" sibTransId="{F157EF41-520A-7045-B1A0-0F033776B7A5}"/>
    <dgm:cxn modelId="{6BDA8200-FDF0-9A47-963C-8E93172A4A07}" type="presOf" srcId="{F1FE7F0A-F41E-4A4A-8351-48B826665527}" destId="{87AB4934-97AB-124F-BE84-1C69994C6BAC}" srcOrd="0" destOrd="0" presId="urn:microsoft.com/office/officeart/2008/layout/NameandTitleOrganizationalChart"/>
    <dgm:cxn modelId="{3CA8BFB4-298F-2F47-8887-484541E6D0E4}" srcId="{8870F86B-AF50-244A-B049-F759D1F9E683}" destId="{30C5EEA2-9890-094C-B23F-A19556A932D8}" srcOrd="4" destOrd="0" parTransId="{17B694D5-2B87-0E4B-A681-CBDC2324F82E}" sibTransId="{A4AA2786-3B6D-5D40-BE99-9CC99AA43444}"/>
    <dgm:cxn modelId="{79AE2CA3-86A8-6047-BE85-5B30A12EF7B5}" type="presParOf" srcId="{D790E54E-1DEE-C942-B1BF-05169363989A}" destId="{D408774B-BC90-934F-8A1A-2DD1EAFE86C6}" srcOrd="0" destOrd="0" presId="urn:microsoft.com/office/officeart/2008/layout/NameandTitleOrganizationalChart"/>
    <dgm:cxn modelId="{B110D8C6-F325-1C4D-A43A-789A6D030034}" type="presParOf" srcId="{D408774B-BC90-934F-8A1A-2DD1EAFE86C6}" destId="{4E962513-489C-F741-A4CA-B244CEBFAB61}" srcOrd="0" destOrd="0" presId="urn:microsoft.com/office/officeart/2008/layout/NameandTitleOrganizationalChart"/>
    <dgm:cxn modelId="{B45AE008-86F0-1745-86FF-4A7354E1ADFB}" type="presParOf" srcId="{4E962513-489C-F741-A4CA-B244CEBFAB61}" destId="{D5FF8DE3-A30B-4845-BF9F-54B665DDACE8}" srcOrd="0" destOrd="0" presId="urn:microsoft.com/office/officeart/2008/layout/NameandTitleOrganizationalChart"/>
    <dgm:cxn modelId="{5210185D-8E37-5C4E-8A1D-F8A074D17CE0}" type="presParOf" srcId="{4E962513-489C-F741-A4CA-B244CEBFAB61}" destId="{724290D4-855F-6945-8941-806DEA0F5705}" srcOrd="1" destOrd="0" presId="urn:microsoft.com/office/officeart/2008/layout/NameandTitleOrganizationalChart"/>
    <dgm:cxn modelId="{69268347-9B1D-494A-957C-B199D6F469EC}" type="presParOf" srcId="{4E962513-489C-F741-A4CA-B244CEBFAB61}" destId="{B3832F52-F59B-F04E-A70A-F7731DF8BD2B}" srcOrd="2" destOrd="0" presId="urn:microsoft.com/office/officeart/2008/layout/NameandTitleOrganizationalChart"/>
    <dgm:cxn modelId="{51854E13-3BA9-884A-B535-EBE7587FC451}" type="presParOf" srcId="{D408774B-BC90-934F-8A1A-2DD1EAFE86C6}" destId="{4DE0DE0C-1362-1D42-87A6-99B681A2E81F}" srcOrd="1" destOrd="0" presId="urn:microsoft.com/office/officeart/2008/layout/NameandTitleOrganizationalChart"/>
    <dgm:cxn modelId="{FC34413C-3EDA-8E41-872C-1B4C634D42F2}" type="presParOf" srcId="{4DE0DE0C-1362-1D42-87A6-99B681A2E81F}" destId="{0CECC2EB-24D5-6C4E-96AB-F1A41CCAD55A}" srcOrd="0" destOrd="0" presId="urn:microsoft.com/office/officeart/2008/layout/NameandTitleOrganizationalChart"/>
    <dgm:cxn modelId="{882A700E-F727-E847-9ED2-DE7B4932AB0C}" type="presParOf" srcId="{4DE0DE0C-1362-1D42-87A6-99B681A2E81F}" destId="{1FEE9AF7-6F5B-FB4A-A077-BB0360F2ED37}" srcOrd="1" destOrd="0" presId="urn:microsoft.com/office/officeart/2008/layout/NameandTitleOrganizationalChart"/>
    <dgm:cxn modelId="{61F3C2D9-44E6-E845-A4D1-97E3A7F1004A}" type="presParOf" srcId="{1FEE9AF7-6F5B-FB4A-A077-BB0360F2ED37}" destId="{13676FFD-4641-504B-B9DC-5C2622A0F040}" srcOrd="0" destOrd="0" presId="urn:microsoft.com/office/officeart/2008/layout/NameandTitleOrganizationalChart"/>
    <dgm:cxn modelId="{09C71F00-2FB8-2D47-BA32-E082C8B17B15}" type="presParOf" srcId="{13676FFD-4641-504B-B9DC-5C2622A0F040}" destId="{864EE77F-00F4-9C4D-BA0F-22BE9F460891}" srcOrd="0" destOrd="0" presId="urn:microsoft.com/office/officeart/2008/layout/NameandTitleOrganizationalChart"/>
    <dgm:cxn modelId="{1AD6BCA4-129B-2440-A363-50DE7CE28421}" type="presParOf" srcId="{13676FFD-4641-504B-B9DC-5C2622A0F040}" destId="{36534228-11A9-F84A-9021-FA418A6B2B38}" srcOrd="1" destOrd="0" presId="urn:microsoft.com/office/officeart/2008/layout/NameandTitleOrganizationalChart"/>
    <dgm:cxn modelId="{CF3AF736-F578-B04A-B1B3-488496502906}" type="presParOf" srcId="{13676FFD-4641-504B-B9DC-5C2622A0F040}" destId="{44B67C59-3889-424A-9C89-EEC775FE95C7}" srcOrd="2" destOrd="0" presId="urn:microsoft.com/office/officeart/2008/layout/NameandTitleOrganizationalChart"/>
    <dgm:cxn modelId="{943DC474-CAC0-5B4D-AF02-5F7EE93473D2}" type="presParOf" srcId="{1FEE9AF7-6F5B-FB4A-A077-BB0360F2ED37}" destId="{71714273-3348-C441-A436-3C17D5906C7A}" srcOrd="1" destOrd="0" presId="urn:microsoft.com/office/officeart/2008/layout/NameandTitleOrganizationalChart"/>
    <dgm:cxn modelId="{59CEEFA5-166A-294F-8931-995E64C1795B}" type="presParOf" srcId="{1FEE9AF7-6F5B-FB4A-A077-BB0360F2ED37}" destId="{2B1BF5CB-ABC7-3849-B9A3-90B77698EC6B}" srcOrd="2" destOrd="0" presId="urn:microsoft.com/office/officeart/2008/layout/NameandTitleOrganizationalChart"/>
    <dgm:cxn modelId="{5BF37774-6222-0F48-A62D-4E70C605C4F3}" type="presParOf" srcId="{4DE0DE0C-1362-1D42-87A6-99B681A2E81F}" destId="{87AB4934-97AB-124F-BE84-1C69994C6BAC}" srcOrd="2" destOrd="0" presId="urn:microsoft.com/office/officeart/2008/layout/NameandTitleOrganizationalChart"/>
    <dgm:cxn modelId="{A7F35A3F-7594-0047-BA02-BB3ADA4E21DA}" type="presParOf" srcId="{4DE0DE0C-1362-1D42-87A6-99B681A2E81F}" destId="{57FF8661-639E-4F49-8249-DF9B91B91203}" srcOrd="3" destOrd="0" presId="urn:microsoft.com/office/officeart/2008/layout/NameandTitleOrganizationalChart"/>
    <dgm:cxn modelId="{62975045-F690-7B48-B7B5-4C904D68F103}" type="presParOf" srcId="{57FF8661-639E-4F49-8249-DF9B91B91203}" destId="{03EBAECC-73A1-C249-A517-3660B1DBFA0D}" srcOrd="0" destOrd="0" presId="urn:microsoft.com/office/officeart/2008/layout/NameandTitleOrganizationalChart"/>
    <dgm:cxn modelId="{32FE3F1C-DD0C-3743-8DC5-DDBB0E10D1E2}" type="presParOf" srcId="{03EBAECC-73A1-C249-A517-3660B1DBFA0D}" destId="{15B9F659-F51F-314A-A119-7CCFABA3D8F6}" srcOrd="0" destOrd="0" presId="urn:microsoft.com/office/officeart/2008/layout/NameandTitleOrganizationalChart"/>
    <dgm:cxn modelId="{C5D6A6E3-41C2-284F-87EF-B80B5B784F80}" type="presParOf" srcId="{03EBAECC-73A1-C249-A517-3660B1DBFA0D}" destId="{7597F1CE-205C-AF42-9FE5-B1AE55AC7B3B}" srcOrd="1" destOrd="0" presId="urn:microsoft.com/office/officeart/2008/layout/NameandTitleOrganizationalChart"/>
    <dgm:cxn modelId="{1AEFE561-10FD-644A-84AE-1F98C0183A2A}" type="presParOf" srcId="{03EBAECC-73A1-C249-A517-3660B1DBFA0D}" destId="{F2DB8A6B-866F-8E4E-B4E4-58F7A89BBA09}" srcOrd="2" destOrd="0" presId="urn:microsoft.com/office/officeart/2008/layout/NameandTitleOrganizationalChart"/>
    <dgm:cxn modelId="{2EC8AB70-A55E-7743-B3A7-F309FAD56C83}" type="presParOf" srcId="{57FF8661-639E-4F49-8249-DF9B91B91203}" destId="{941E3B15-C873-B247-B8A0-33B7F804238C}" srcOrd="1" destOrd="0" presId="urn:microsoft.com/office/officeart/2008/layout/NameandTitleOrganizationalChart"/>
    <dgm:cxn modelId="{7D50622C-64B9-5C4A-B11A-52295F4FFD1F}" type="presParOf" srcId="{57FF8661-639E-4F49-8249-DF9B91B91203}" destId="{BBA2996E-716F-6F41-A128-F7BCB3ED8E4A}" srcOrd="2" destOrd="0" presId="urn:microsoft.com/office/officeart/2008/layout/NameandTitleOrganizationalChart"/>
    <dgm:cxn modelId="{53FC3539-485A-A241-A4BF-B549BE7E47EC}" type="presParOf" srcId="{4DE0DE0C-1362-1D42-87A6-99B681A2E81F}" destId="{78205F43-DF25-2748-8ED3-4D8AD3BFA82E}" srcOrd="4" destOrd="0" presId="urn:microsoft.com/office/officeart/2008/layout/NameandTitleOrganizationalChart"/>
    <dgm:cxn modelId="{7B1AEFBE-3FC3-114D-84CD-73E541C38A71}" type="presParOf" srcId="{4DE0DE0C-1362-1D42-87A6-99B681A2E81F}" destId="{8871C6D0-85EB-CB4C-A90A-5AD6E29F6134}" srcOrd="5" destOrd="0" presId="urn:microsoft.com/office/officeart/2008/layout/NameandTitleOrganizationalChart"/>
    <dgm:cxn modelId="{B02CAB2A-0BA4-A14E-AE08-59A714C9086B}" type="presParOf" srcId="{8871C6D0-85EB-CB4C-A90A-5AD6E29F6134}" destId="{23BDD7A4-740B-224D-9FEF-98E2B6E1ADC7}" srcOrd="0" destOrd="0" presId="urn:microsoft.com/office/officeart/2008/layout/NameandTitleOrganizationalChart"/>
    <dgm:cxn modelId="{A8FFCDD3-C86E-8448-A022-F244347CEDA3}" type="presParOf" srcId="{23BDD7A4-740B-224D-9FEF-98E2B6E1ADC7}" destId="{3CDBA007-9EB8-204A-8B7F-2D30B6857EBB}" srcOrd="0" destOrd="0" presId="urn:microsoft.com/office/officeart/2008/layout/NameandTitleOrganizationalChart"/>
    <dgm:cxn modelId="{B0E6FD07-1081-3442-9DDC-AA381360A782}" type="presParOf" srcId="{23BDD7A4-740B-224D-9FEF-98E2B6E1ADC7}" destId="{6B191304-E59D-384B-80CC-3344DC2B89D5}" srcOrd="1" destOrd="0" presId="urn:microsoft.com/office/officeart/2008/layout/NameandTitleOrganizationalChart"/>
    <dgm:cxn modelId="{8BA9ED04-D9C7-1C4D-A1BD-376991C2735F}" type="presParOf" srcId="{23BDD7A4-740B-224D-9FEF-98E2B6E1ADC7}" destId="{9C2F68CC-D32C-1A43-8C24-DF406DC83FBD}" srcOrd="2" destOrd="0" presId="urn:microsoft.com/office/officeart/2008/layout/NameandTitleOrganizationalChart"/>
    <dgm:cxn modelId="{078C52B0-F0C3-7948-A8A2-18298EEC3E62}" type="presParOf" srcId="{8871C6D0-85EB-CB4C-A90A-5AD6E29F6134}" destId="{42D6AA14-A5E7-2A45-8EAE-7BA52307266A}" srcOrd="1" destOrd="0" presId="urn:microsoft.com/office/officeart/2008/layout/NameandTitleOrganizationalChart"/>
    <dgm:cxn modelId="{61C8BD21-39AE-364D-918E-1C965E456D4C}" type="presParOf" srcId="{8871C6D0-85EB-CB4C-A90A-5AD6E29F6134}" destId="{0871AC8D-9199-F84B-870F-D5654745A39C}" srcOrd="2" destOrd="0" presId="urn:microsoft.com/office/officeart/2008/layout/NameandTitleOrganizationalChart"/>
    <dgm:cxn modelId="{1779B52F-ADBC-9D4C-8A54-A732ABA08EAE}" type="presParOf" srcId="{4DE0DE0C-1362-1D42-87A6-99B681A2E81F}" destId="{10EA9D61-B091-094F-BA6E-4AE43280D7EF}" srcOrd="6" destOrd="0" presId="urn:microsoft.com/office/officeart/2008/layout/NameandTitleOrganizationalChart"/>
    <dgm:cxn modelId="{2D492047-065D-6B47-B558-20809FF63132}" type="presParOf" srcId="{4DE0DE0C-1362-1D42-87A6-99B681A2E81F}" destId="{1B175CE0-07DA-8641-9C77-3CCEAA1CAE6D}" srcOrd="7" destOrd="0" presId="urn:microsoft.com/office/officeart/2008/layout/NameandTitleOrganizationalChart"/>
    <dgm:cxn modelId="{375B8673-5E6B-5944-B4C2-64F88A6F8A6E}" type="presParOf" srcId="{1B175CE0-07DA-8641-9C77-3CCEAA1CAE6D}" destId="{70C99654-2080-D94F-A220-B6266E8806EB}" srcOrd="0" destOrd="0" presId="urn:microsoft.com/office/officeart/2008/layout/NameandTitleOrganizationalChart"/>
    <dgm:cxn modelId="{A9A4A6C6-3FFC-4945-BDD5-B5083C2F0E2C}" type="presParOf" srcId="{70C99654-2080-D94F-A220-B6266E8806EB}" destId="{76356584-3139-E949-BEF9-74CEE4B5CEC8}" srcOrd="0" destOrd="0" presId="urn:microsoft.com/office/officeart/2008/layout/NameandTitleOrganizationalChart"/>
    <dgm:cxn modelId="{FDBF01C9-5002-4841-8470-98ED8C6806B8}" type="presParOf" srcId="{70C99654-2080-D94F-A220-B6266E8806EB}" destId="{64F3B19E-FA35-F640-8829-BA95187A6578}" srcOrd="1" destOrd="0" presId="urn:microsoft.com/office/officeart/2008/layout/NameandTitleOrganizationalChart"/>
    <dgm:cxn modelId="{89EAE459-F2B6-8C4A-98DB-D15B5AEC1BD0}" type="presParOf" srcId="{70C99654-2080-D94F-A220-B6266E8806EB}" destId="{BC3E8397-65C3-774A-9275-A9615E965A1A}" srcOrd="2" destOrd="0" presId="urn:microsoft.com/office/officeart/2008/layout/NameandTitleOrganizationalChart"/>
    <dgm:cxn modelId="{9E98A735-1433-8C45-BB2E-B57629FA359E}" type="presParOf" srcId="{1B175CE0-07DA-8641-9C77-3CCEAA1CAE6D}" destId="{A3538F94-1BAF-6943-936E-0C6F2FE15CA7}" srcOrd="1" destOrd="0" presId="urn:microsoft.com/office/officeart/2008/layout/NameandTitleOrganizationalChart"/>
    <dgm:cxn modelId="{AE47E674-41FF-4343-BE0A-464557FBAB14}" type="presParOf" srcId="{1B175CE0-07DA-8641-9C77-3CCEAA1CAE6D}" destId="{B756FB9C-3A1A-BD47-B6ED-F2D462E23A9A}" srcOrd="2" destOrd="0" presId="urn:microsoft.com/office/officeart/2008/layout/NameandTitleOrganizationalChart"/>
    <dgm:cxn modelId="{2E63104C-5645-7541-9338-1AB89AC3C908}" type="presParOf" srcId="{D408774B-BC90-934F-8A1A-2DD1EAFE86C6}" destId="{5247A966-6252-6C4D-840C-EE6FC155E8AB}" srcOrd="2" destOrd="0" presId="urn:microsoft.com/office/officeart/2008/layout/NameandTitleOrganizationalChart"/>
    <dgm:cxn modelId="{7B04C28F-4B5C-2E47-8631-ED04952E329A}" type="presParOf" srcId="{5247A966-6252-6C4D-840C-EE6FC155E8AB}" destId="{B4D1C51C-BB36-3F43-8480-4A5BDCC81E87}" srcOrd="0" destOrd="0" presId="urn:microsoft.com/office/officeart/2008/layout/NameandTitleOrganizationalChart"/>
    <dgm:cxn modelId="{1FA42109-444E-3344-9EE6-20A0C86F1E14}" type="presParOf" srcId="{5247A966-6252-6C4D-840C-EE6FC155E8AB}" destId="{00945250-C22B-0848-B317-59C14E4A9C6B}" srcOrd="1" destOrd="0" presId="urn:microsoft.com/office/officeart/2008/layout/NameandTitleOrganizationalChart"/>
    <dgm:cxn modelId="{8421294F-4C0E-DD44-BA2F-205480C4BBF1}" type="presParOf" srcId="{00945250-C22B-0848-B317-59C14E4A9C6B}" destId="{1A878728-937C-CD46-9554-D077CE162CB2}" srcOrd="0" destOrd="0" presId="urn:microsoft.com/office/officeart/2008/layout/NameandTitleOrganizationalChart"/>
    <dgm:cxn modelId="{877F44CB-F42D-A040-9E41-F9EB99973EEC}" type="presParOf" srcId="{1A878728-937C-CD46-9554-D077CE162CB2}" destId="{13197786-54EF-4A41-92B0-8F06AAFD1DD9}" srcOrd="0" destOrd="0" presId="urn:microsoft.com/office/officeart/2008/layout/NameandTitleOrganizationalChart"/>
    <dgm:cxn modelId="{A2189B35-5B45-824A-BF68-891B40BC096A}" type="presParOf" srcId="{1A878728-937C-CD46-9554-D077CE162CB2}" destId="{7FBE97BA-19C6-474D-B559-519C937727CA}" srcOrd="1" destOrd="0" presId="urn:microsoft.com/office/officeart/2008/layout/NameandTitleOrganizationalChart"/>
    <dgm:cxn modelId="{DCA502C0-A319-A04F-909D-F4C878A22125}" type="presParOf" srcId="{1A878728-937C-CD46-9554-D077CE162CB2}" destId="{2942A1CC-7BFE-4545-96D4-223730A1C14C}" srcOrd="2" destOrd="0" presId="urn:microsoft.com/office/officeart/2008/layout/NameandTitleOrganizationalChart"/>
    <dgm:cxn modelId="{A56B5B2A-5D5F-4841-846B-B0E828C9EF63}" type="presParOf" srcId="{00945250-C22B-0848-B317-59C14E4A9C6B}" destId="{EBDCD209-EEC1-3940-81C2-6EA9CD37F4EF}" srcOrd="1" destOrd="0" presId="urn:microsoft.com/office/officeart/2008/layout/NameandTitleOrganizationalChart"/>
    <dgm:cxn modelId="{06DC8B37-447F-5D48-900E-9C838781D7F4}" type="presParOf" srcId="{00945250-C22B-0848-B317-59C14E4A9C6B}" destId="{9446BFC3-4D57-9342-9F73-DFA572E54954}" srcOrd="2" destOrd="0" presId="urn:microsoft.com/office/officeart/2008/layout/NameandTitleOrganizationalChart"/>
    <dgm:cxn modelId="{E89E957B-BC82-2C44-99D1-CB58F8006ED6}" type="presParOf" srcId="{5247A966-6252-6C4D-840C-EE6FC155E8AB}" destId="{E2EFD63F-D144-A745-990D-8F6B0BD8F62A}" srcOrd="2" destOrd="0" presId="urn:microsoft.com/office/officeart/2008/layout/NameandTitleOrganizationalChart"/>
    <dgm:cxn modelId="{D8B6E93C-FBAC-FD47-B536-B7989BD70AA6}" type="presParOf" srcId="{5247A966-6252-6C4D-840C-EE6FC155E8AB}" destId="{54524B68-A68D-9D43-9A8E-EF2E9E43F16C}" srcOrd="3" destOrd="0" presId="urn:microsoft.com/office/officeart/2008/layout/NameandTitleOrganizationalChart"/>
    <dgm:cxn modelId="{EC8EF099-8099-D84D-AA69-2B57821F7FF2}" type="presParOf" srcId="{54524B68-A68D-9D43-9A8E-EF2E9E43F16C}" destId="{CC1E3C8D-A3CC-A949-B1B1-AE43C5EAB0C3}" srcOrd="0" destOrd="0" presId="urn:microsoft.com/office/officeart/2008/layout/NameandTitleOrganizationalChart"/>
    <dgm:cxn modelId="{23748A2F-D0E5-0D46-8A5E-D1DEF8898117}" type="presParOf" srcId="{CC1E3C8D-A3CC-A949-B1B1-AE43C5EAB0C3}" destId="{80756FA1-A888-A34A-AFCF-2AE8E342D016}" srcOrd="0" destOrd="0" presId="urn:microsoft.com/office/officeart/2008/layout/NameandTitleOrganizationalChart"/>
    <dgm:cxn modelId="{F022A38C-54F2-7D4D-9D55-8B82EFF660D7}" type="presParOf" srcId="{CC1E3C8D-A3CC-A949-B1B1-AE43C5EAB0C3}" destId="{19F3D5C2-8D32-1E42-B2C2-F586CBE21039}" srcOrd="1" destOrd="0" presId="urn:microsoft.com/office/officeart/2008/layout/NameandTitleOrganizationalChart"/>
    <dgm:cxn modelId="{D8917C27-D04E-014C-8C4F-238223337A20}" type="presParOf" srcId="{CC1E3C8D-A3CC-A949-B1B1-AE43C5EAB0C3}" destId="{2268B5D2-B334-D144-8CC4-B405A5AAE4C7}" srcOrd="2" destOrd="0" presId="urn:microsoft.com/office/officeart/2008/layout/NameandTitleOrganizationalChart"/>
    <dgm:cxn modelId="{478D1D64-24F4-1D4C-9EA3-F0927A660C81}" type="presParOf" srcId="{54524B68-A68D-9D43-9A8E-EF2E9E43F16C}" destId="{F9BDF9F8-78AE-3644-95F3-5173B4B282DC}" srcOrd="1" destOrd="0" presId="urn:microsoft.com/office/officeart/2008/layout/NameandTitleOrganizationalChart"/>
    <dgm:cxn modelId="{CE6E99AD-6F7B-814E-9AC6-4073F6F5B86E}" type="presParOf" srcId="{54524B68-A68D-9D43-9A8E-EF2E9E43F16C}" destId="{66890162-6746-B74E-BD10-5AF9FE7D295F}" srcOrd="2" destOrd="0" presId="urn:microsoft.com/office/officeart/2008/layout/NameandTitleOrganizationalChar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A95688-A3B0-9A4E-B6CA-A33999F5ACFC}" type="doc">
      <dgm:prSet loTypeId="urn:microsoft.com/office/officeart/2005/8/layout/hierarchy3" loCatId="" qsTypeId="urn:microsoft.com/office/officeart/2005/8/quickstyle/3D3" qsCatId="3D" csTypeId="urn:microsoft.com/office/officeart/2005/8/colors/accent1_2" csCatId="accent1" phldr="1"/>
      <dgm:spPr/>
      <dgm:t>
        <a:bodyPr/>
        <a:lstStyle/>
        <a:p>
          <a:endParaRPr lang="en-US"/>
        </a:p>
      </dgm:t>
    </dgm:pt>
    <dgm:pt modelId="{9B676B01-92EB-3B46-B1B4-9609F931EE60}">
      <dgm:prSet phldrT="[Text]" custT="1"/>
      <dgm:spPr>
        <a:effectLst>
          <a:outerShdw blurRad="50800" dist="38100" dir="2700000" algn="tl" rotWithShape="0">
            <a:prstClr val="black">
              <a:alpha val="40000"/>
            </a:prstClr>
          </a:outerShdw>
        </a:effectLst>
      </dgm:spPr>
      <dgm:t>
        <a:bodyPr/>
        <a:lstStyle/>
        <a:p>
          <a:r>
            <a:rPr lang="en-US" sz="3200" dirty="0" smtClean="0">
              <a:effectLst>
                <a:outerShdw blurRad="60007" dist="310007" dir="7680000" sy="30000" kx="1300200" algn="ctr" rotWithShape="0">
                  <a:prstClr val="black">
                    <a:alpha val="32000"/>
                  </a:prstClr>
                </a:outerShdw>
              </a:effectLst>
            </a:rPr>
            <a:t>The Example</a:t>
          </a:r>
          <a:endParaRPr lang="en-US" sz="3200" dirty="0">
            <a:effectLst>
              <a:outerShdw blurRad="60007" dist="310007" dir="7680000" sy="30000" kx="1300200" algn="ctr" rotWithShape="0">
                <a:prstClr val="black">
                  <a:alpha val="32000"/>
                </a:prstClr>
              </a:outerShdw>
            </a:effectLst>
          </a:endParaRPr>
        </a:p>
      </dgm:t>
    </dgm:pt>
    <dgm:pt modelId="{317ED2BA-9C38-584A-BC8C-67E2F2B734B3}" type="parTrans" cxnId="{5D4360F3-87B4-A341-939E-7D78E3EAD1D3}">
      <dgm:prSet/>
      <dgm:spPr/>
      <dgm:t>
        <a:bodyPr/>
        <a:lstStyle/>
        <a:p>
          <a:endParaRPr lang="en-US" sz="2400"/>
        </a:p>
      </dgm:t>
    </dgm:pt>
    <dgm:pt modelId="{C71D57A8-7CE0-E144-8C19-0BBF997440E4}" type="sibTrans" cxnId="{5D4360F3-87B4-A341-939E-7D78E3EAD1D3}">
      <dgm:prSet/>
      <dgm:spPr/>
      <dgm:t>
        <a:bodyPr/>
        <a:lstStyle/>
        <a:p>
          <a:endParaRPr lang="en-US" sz="2400"/>
        </a:p>
      </dgm:t>
    </dgm:pt>
    <dgm:pt modelId="{3D5357B5-502D-DB4E-A1AC-71B0B2AD9BA9}">
      <dgm:prSet phldrT="[Tex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Partakers of God</a:t>
          </a:r>
          <a:endParaRPr lang="en-US" sz="2400" dirty="0"/>
        </a:p>
      </dgm:t>
    </dgm:pt>
    <dgm:pt modelId="{272A734C-13B8-1F4B-AFC0-65F0F9BA5087}" type="parTrans" cxnId="{75A3C07B-257F-6D46-9D90-90778D3C0330}">
      <dgm:prSet/>
      <dgm:spPr/>
      <dgm:t>
        <a:bodyPr/>
        <a:lstStyle/>
        <a:p>
          <a:endParaRPr lang="en-US" sz="2400"/>
        </a:p>
      </dgm:t>
    </dgm:pt>
    <dgm:pt modelId="{7E0069DC-4687-4947-8440-57572013025F}" type="sibTrans" cxnId="{75A3C07B-257F-6D46-9D90-90778D3C0330}">
      <dgm:prSet/>
      <dgm:spPr/>
      <dgm:t>
        <a:bodyPr/>
        <a:lstStyle/>
        <a:p>
          <a:endParaRPr lang="en-US" sz="2400"/>
        </a:p>
      </dgm:t>
    </dgm:pt>
    <dgm:pt modelId="{D607C5D9-1EFA-554E-A890-872C5D240784}">
      <dgm:prSet phldrT="[Text]" custT="1"/>
      <dgm:spPr>
        <a:effectLst>
          <a:outerShdw blurRad="50800" dist="38100" dir="2700000" algn="tl" rotWithShape="0">
            <a:prstClr val="black">
              <a:alpha val="40000"/>
            </a:prstClr>
          </a:outerShdw>
        </a:effectLst>
      </dgm:spPr>
      <dgm:t>
        <a:bodyPr/>
        <a:lstStyle/>
        <a:p>
          <a:r>
            <a:rPr lang="en-US" sz="3200" dirty="0" smtClean="0">
              <a:effectLst>
                <a:outerShdw blurRad="60007" dist="310007" dir="7680000" sy="30000" kx="1300200" algn="ctr" rotWithShape="0">
                  <a:prstClr val="black">
                    <a:alpha val="32000"/>
                  </a:prstClr>
                </a:outerShdw>
              </a:effectLst>
            </a:rPr>
            <a:t>The Application</a:t>
          </a:r>
          <a:endParaRPr lang="en-US" sz="3200" dirty="0">
            <a:effectLst>
              <a:outerShdw blurRad="60007" dist="310007" dir="7680000" sy="30000" kx="1300200" algn="ctr" rotWithShape="0">
                <a:prstClr val="black">
                  <a:alpha val="32000"/>
                </a:prstClr>
              </a:outerShdw>
            </a:effectLst>
          </a:endParaRPr>
        </a:p>
      </dgm:t>
    </dgm:pt>
    <dgm:pt modelId="{8F0C4E0A-1AF1-6E43-94D0-DE3589504D63}" type="parTrans" cxnId="{0713D2BF-D72E-7048-B3F8-5D5F4772D519}">
      <dgm:prSet/>
      <dgm:spPr/>
      <dgm:t>
        <a:bodyPr/>
        <a:lstStyle/>
        <a:p>
          <a:endParaRPr lang="en-US" sz="2400"/>
        </a:p>
      </dgm:t>
    </dgm:pt>
    <dgm:pt modelId="{198DAEC0-DCE0-3F47-90FE-CC963F6F536B}" type="sibTrans" cxnId="{0713D2BF-D72E-7048-B3F8-5D5F4772D519}">
      <dgm:prSet/>
      <dgm:spPr/>
      <dgm:t>
        <a:bodyPr/>
        <a:lstStyle/>
        <a:p>
          <a:endParaRPr lang="en-US" sz="2400"/>
        </a:p>
      </dgm:t>
    </dgm:pt>
    <dgm:pt modelId="{DF239416-B36A-2D41-99E3-F24C50B20DA0}">
      <dgm:prSet phldrT="[Text]" custT="1"/>
      <dgm:spPr>
        <a:effectLst>
          <a:outerShdw blurRad="50800" dist="38100" dir="2700000" algn="tl" rotWithShape="0">
            <a:prstClr val="black">
              <a:alpha val="40000"/>
            </a:prstClr>
          </a:outerShdw>
        </a:effectLst>
      </dgm:spPr>
      <dgm:t>
        <a:bodyPr/>
        <a:lstStyle/>
        <a:p>
          <a:pPr rtl="0"/>
          <a:r>
            <a:rPr lang="en-US" sz="2400" dirty="0" smtClean="0">
              <a:latin typeface="Humanst521 BT" pitchFamily="34" charset="0"/>
            </a:rPr>
            <a:t>Partakers of God</a:t>
          </a:r>
          <a:endParaRPr lang="en-US" sz="2400" dirty="0"/>
        </a:p>
      </dgm:t>
    </dgm:pt>
    <dgm:pt modelId="{B26AFB17-DBB9-404B-8D34-A9AA0D933DC4}" type="parTrans" cxnId="{7B2C0CD3-8195-EC40-9B18-F53AC16BC4C0}">
      <dgm:prSet/>
      <dgm:spPr/>
      <dgm:t>
        <a:bodyPr/>
        <a:lstStyle/>
        <a:p>
          <a:endParaRPr lang="en-US" sz="2400"/>
        </a:p>
      </dgm:t>
    </dgm:pt>
    <dgm:pt modelId="{0AB0DE06-8ED8-7149-ABF8-0D34DCBD37D4}" type="sibTrans" cxnId="{7B2C0CD3-8195-EC40-9B18-F53AC16BC4C0}">
      <dgm:prSet/>
      <dgm:spPr/>
      <dgm:t>
        <a:bodyPr/>
        <a:lstStyle/>
        <a:p>
          <a:endParaRPr lang="en-US" sz="2400"/>
        </a:p>
      </dgm:t>
    </dgm:pt>
    <dgm:pt modelId="{7BF76D45-CC7F-254A-BB00-4BC3F75CE781}">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Followed Moses</a:t>
          </a:r>
        </a:p>
      </dgm:t>
    </dgm:pt>
    <dgm:pt modelId="{6C9BAD69-49B5-694D-96CB-612EA70F26CA}" type="parTrans" cxnId="{23F7DC32-C551-7049-B2BE-50BF7BE070A2}">
      <dgm:prSet/>
      <dgm:spPr/>
      <dgm:t>
        <a:bodyPr/>
        <a:lstStyle/>
        <a:p>
          <a:endParaRPr lang="en-US" sz="2400"/>
        </a:p>
      </dgm:t>
    </dgm:pt>
    <dgm:pt modelId="{56B6E5D7-8CC0-244D-8F46-7AAD132A6E86}" type="sibTrans" cxnId="{23F7DC32-C551-7049-B2BE-50BF7BE070A2}">
      <dgm:prSet/>
      <dgm:spPr/>
      <dgm:t>
        <a:bodyPr/>
        <a:lstStyle/>
        <a:p>
          <a:endParaRPr lang="en-US" sz="2400"/>
        </a:p>
      </dgm:t>
    </dgm:pt>
    <dgm:pt modelId="{EFE8FB77-E008-8940-83DF-D5438D80443B}">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National Israel</a:t>
          </a:r>
        </a:p>
      </dgm:t>
    </dgm:pt>
    <dgm:pt modelId="{1DFCADE1-C111-6F4D-A426-0BA5817BABCC}" type="parTrans" cxnId="{EDB6A6A6-4529-C84E-8185-624E42D09616}">
      <dgm:prSet/>
      <dgm:spPr/>
      <dgm:t>
        <a:bodyPr/>
        <a:lstStyle/>
        <a:p>
          <a:endParaRPr lang="en-US" sz="2400"/>
        </a:p>
      </dgm:t>
    </dgm:pt>
    <dgm:pt modelId="{4B2A020E-012E-A645-858C-AEC72782F8D4}" type="sibTrans" cxnId="{EDB6A6A6-4529-C84E-8185-624E42D09616}">
      <dgm:prSet/>
      <dgm:spPr/>
      <dgm:t>
        <a:bodyPr/>
        <a:lstStyle/>
        <a:p>
          <a:endParaRPr lang="en-US" sz="2400"/>
        </a:p>
      </dgm:t>
    </dgm:pt>
    <dgm:pt modelId="{855F7192-83A7-384C-A91A-C31017D35BDC}">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Delivered by Faith</a:t>
          </a:r>
        </a:p>
      </dgm:t>
    </dgm:pt>
    <dgm:pt modelId="{F9211B64-927B-A24A-99DE-06DDBEE747B2}" type="parTrans" cxnId="{304BECDA-A5A8-4E47-8667-71803FE6A80B}">
      <dgm:prSet/>
      <dgm:spPr/>
      <dgm:t>
        <a:bodyPr/>
        <a:lstStyle/>
        <a:p>
          <a:endParaRPr lang="en-US" sz="2400"/>
        </a:p>
      </dgm:t>
    </dgm:pt>
    <dgm:pt modelId="{2FFE15AE-1CE4-FF4A-88EA-9CD5DA987697}" type="sibTrans" cxnId="{304BECDA-A5A8-4E47-8667-71803FE6A80B}">
      <dgm:prSet/>
      <dgm:spPr/>
      <dgm:t>
        <a:bodyPr/>
        <a:lstStyle/>
        <a:p>
          <a:endParaRPr lang="en-US" sz="2400"/>
        </a:p>
      </dgm:t>
    </dgm:pt>
    <dgm:pt modelId="{C4880742-F698-354B-AF6D-43479313B839}">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Heard The Gospel</a:t>
          </a:r>
        </a:p>
      </dgm:t>
    </dgm:pt>
    <dgm:pt modelId="{F3DA0F9A-1FDE-9145-8EE4-220E375DE33B}" type="parTrans" cxnId="{8C40AE9B-4543-1047-B8C0-761FF6B7B842}">
      <dgm:prSet/>
      <dgm:spPr/>
      <dgm:t>
        <a:bodyPr/>
        <a:lstStyle/>
        <a:p>
          <a:endParaRPr lang="en-US" sz="2400"/>
        </a:p>
      </dgm:t>
    </dgm:pt>
    <dgm:pt modelId="{A379011F-21A0-9A49-A5B6-7019E56C2ED3}" type="sibTrans" cxnId="{8C40AE9B-4543-1047-B8C0-761FF6B7B842}">
      <dgm:prSet/>
      <dgm:spPr/>
      <dgm:t>
        <a:bodyPr/>
        <a:lstStyle/>
        <a:p>
          <a:endParaRPr lang="en-US" sz="2400"/>
        </a:p>
      </dgm:t>
    </dgm:pt>
    <dgm:pt modelId="{0025EC64-C0B8-3043-B437-99E2BB9F0F6A}">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Delivered But Fell</a:t>
          </a:r>
        </a:p>
      </dgm:t>
    </dgm:pt>
    <dgm:pt modelId="{986AB994-C258-1345-B3EE-FC69CB7D0B3B}" type="parTrans" cxnId="{4E58AE65-3DEB-7248-8A6E-3840488ED0C4}">
      <dgm:prSet/>
      <dgm:spPr/>
      <dgm:t>
        <a:bodyPr/>
        <a:lstStyle/>
        <a:p>
          <a:endParaRPr lang="en-US" sz="2400"/>
        </a:p>
      </dgm:t>
    </dgm:pt>
    <dgm:pt modelId="{93D0D653-2A02-B142-AB6F-2D7041BA6D7F}" type="sibTrans" cxnId="{4E58AE65-3DEB-7248-8A6E-3840488ED0C4}">
      <dgm:prSet/>
      <dgm:spPr/>
      <dgm:t>
        <a:bodyPr/>
        <a:lstStyle/>
        <a:p>
          <a:endParaRPr lang="en-US" sz="2400"/>
        </a:p>
      </dgm:t>
    </dgm:pt>
    <dgm:pt modelId="{13F32B68-9D65-7A47-AE4E-C07AF9613793}">
      <dgm:prSet custT="1"/>
      <dgm:spPr>
        <a:effectLst>
          <a:outerShdw blurRad="50800" dist="38100" dir="2700000" algn="tl" rotWithShape="0">
            <a:prstClr val="black">
              <a:alpha val="40000"/>
            </a:prstClr>
          </a:outerShdw>
        </a:effectLst>
      </dgm:spPr>
      <dgm:t>
        <a:bodyPr/>
        <a:lstStyle/>
        <a:p>
          <a:pPr rtl="0"/>
          <a:r>
            <a:rPr lang="en-US" sz="2400" dirty="0" smtClean="0">
              <a:latin typeface="Humanst521 BT" pitchFamily="34" charset="0"/>
            </a:rPr>
            <a:t>Followed Christ</a:t>
          </a:r>
        </a:p>
      </dgm:t>
    </dgm:pt>
    <dgm:pt modelId="{67CABBBB-4ED3-4243-A91A-DDF544E31BC7}" type="parTrans" cxnId="{4FBC0AE5-B1F6-6742-8788-69BC872138E7}">
      <dgm:prSet/>
      <dgm:spPr/>
      <dgm:t>
        <a:bodyPr/>
        <a:lstStyle/>
        <a:p>
          <a:endParaRPr lang="en-US" sz="2400"/>
        </a:p>
      </dgm:t>
    </dgm:pt>
    <dgm:pt modelId="{31F7E26A-7F5A-9440-A236-DBD7A37CA48E}" type="sibTrans" cxnId="{4FBC0AE5-B1F6-6742-8788-69BC872138E7}">
      <dgm:prSet/>
      <dgm:spPr/>
      <dgm:t>
        <a:bodyPr/>
        <a:lstStyle/>
        <a:p>
          <a:endParaRPr lang="en-US" sz="2400"/>
        </a:p>
      </dgm:t>
    </dgm:pt>
    <dgm:pt modelId="{DA48EF22-DADC-7346-A497-5B9336A47B38}">
      <dgm:prSet custT="1"/>
      <dgm:spPr>
        <a:effectLst>
          <a:outerShdw blurRad="50800" dist="38100" dir="2700000" algn="tl" rotWithShape="0">
            <a:prstClr val="black">
              <a:alpha val="40000"/>
            </a:prstClr>
          </a:outerShdw>
        </a:effectLst>
      </dgm:spPr>
      <dgm:t>
        <a:bodyPr/>
        <a:lstStyle/>
        <a:p>
          <a:pPr rtl="0"/>
          <a:r>
            <a:rPr lang="en-US" sz="2400" dirty="0" smtClean="0">
              <a:latin typeface="Humanst521 BT" pitchFamily="34" charset="0"/>
            </a:rPr>
            <a:t>The Church</a:t>
          </a:r>
        </a:p>
      </dgm:t>
    </dgm:pt>
    <dgm:pt modelId="{F5B1D37C-9D21-144A-9AA4-12434CB46B81}" type="parTrans" cxnId="{8963242A-80A5-4749-9CFD-08E90E75FCAF}">
      <dgm:prSet/>
      <dgm:spPr/>
      <dgm:t>
        <a:bodyPr/>
        <a:lstStyle/>
        <a:p>
          <a:endParaRPr lang="en-US" sz="2400"/>
        </a:p>
      </dgm:t>
    </dgm:pt>
    <dgm:pt modelId="{8C926F6C-C8D4-9348-87C8-40C37577FAFC}" type="sibTrans" cxnId="{8963242A-80A5-4749-9CFD-08E90E75FCAF}">
      <dgm:prSet/>
      <dgm:spPr/>
      <dgm:t>
        <a:bodyPr/>
        <a:lstStyle/>
        <a:p>
          <a:endParaRPr lang="en-US" sz="2400"/>
        </a:p>
      </dgm:t>
    </dgm:pt>
    <dgm:pt modelId="{EAB804DF-E101-AB47-9A00-07F18051EBBE}">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Delivered by Faith</a:t>
          </a:r>
        </a:p>
      </dgm:t>
    </dgm:pt>
    <dgm:pt modelId="{54BCF6E7-4465-A142-AE25-D719A39320BB}" type="parTrans" cxnId="{8404CFBB-59FD-A14C-9F09-11298DF84004}">
      <dgm:prSet/>
      <dgm:spPr/>
      <dgm:t>
        <a:bodyPr/>
        <a:lstStyle/>
        <a:p>
          <a:endParaRPr lang="en-US" sz="2400"/>
        </a:p>
      </dgm:t>
    </dgm:pt>
    <dgm:pt modelId="{19719797-EF34-F645-AB9C-3468DB379533}" type="sibTrans" cxnId="{8404CFBB-59FD-A14C-9F09-11298DF84004}">
      <dgm:prSet/>
      <dgm:spPr/>
      <dgm:t>
        <a:bodyPr/>
        <a:lstStyle/>
        <a:p>
          <a:endParaRPr lang="en-US" sz="2400"/>
        </a:p>
      </dgm:t>
    </dgm:pt>
    <dgm:pt modelId="{99682685-E04B-1147-9314-1809217D7408}">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Heard The Gospel</a:t>
          </a:r>
        </a:p>
      </dgm:t>
    </dgm:pt>
    <dgm:pt modelId="{C68C2445-17E6-6444-99DA-2316F1FC95FB}" type="parTrans" cxnId="{055EB50C-D416-F648-B7C4-9578EEBFC0EA}">
      <dgm:prSet/>
      <dgm:spPr/>
      <dgm:t>
        <a:bodyPr/>
        <a:lstStyle/>
        <a:p>
          <a:endParaRPr lang="en-US" sz="2400"/>
        </a:p>
      </dgm:t>
    </dgm:pt>
    <dgm:pt modelId="{FA8DE6D6-6F6C-7C4D-B70E-4B69B5C5111C}" type="sibTrans" cxnId="{055EB50C-D416-F648-B7C4-9578EEBFC0EA}">
      <dgm:prSet/>
      <dgm:spPr/>
      <dgm:t>
        <a:bodyPr/>
        <a:lstStyle/>
        <a:p>
          <a:endParaRPr lang="en-US" sz="2400"/>
        </a:p>
      </dgm:t>
    </dgm:pt>
    <dgm:pt modelId="{571CE30E-7FA4-D648-9576-C00DB8C01A52}">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Same Possible w/ Us</a:t>
          </a:r>
        </a:p>
      </dgm:t>
    </dgm:pt>
    <dgm:pt modelId="{29362840-E1D5-B949-8C5F-2A43B10EDEC9}" type="parTrans" cxnId="{709A586F-9158-4E46-9A6A-B0A9A6636D64}">
      <dgm:prSet/>
      <dgm:spPr/>
      <dgm:t>
        <a:bodyPr/>
        <a:lstStyle/>
        <a:p>
          <a:endParaRPr lang="en-US" sz="2400"/>
        </a:p>
      </dgm:t>
    </dgm:pt>
    <dgm:pt modelId="{37871E34-F244-5344-BAA0-CEE197C9A3A0}" type="sibTrans" cxnId="{709A586F-9158-4E46-9A6A-B0A9A6636D64}">
      <dgm:prSet/>
      <dgm:spPr/>
      <dgm:t>
        <a:bodyPr/>
        <a:lstStyle/>
        <a:p>
          <a:endParaRPr lang="en-US" sz="2400"/>
        </a:p>
      </dgm:t>
    </dgm:pt>
    <dgm:pt modelId="{5E0927AE-C921-444A-898C-C647B114D081}">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Same Is Possible w/ Us – Must Be Diligent</a:t>
          </a:r>
        </a:p>
      </dgm:t>
    </dgm:pt>
    <dgm:pt modelId="{B860B3B2-28FD-144A-80D4-61CB5CC08270}" type="parTrans" cxnId="{11E5B13D-83C1-1E42-A0E0-EA347F1B8747}">
      <dgm:prSet/>
      <dgm:spPr/>
      <dgm:t>
        <a:bodyPr/>
        <a:lstStyle/>
        <a:p>
          <a:endParaRPr lang="en-US" sz="2400"/>
        </a:p>
      </dgm:t>
    </dgm:pt>
    <dgm:pt modelId="{6E2D1FD6-3D30-294E-871D-4160A37EB50D}" type="sibTrans" cxnId="{11E5B13D-83C1-1E42-A0E0-EA347F1B8747}">
      <dgm:prSet/>
      <dgm:spPr/>
      <dgm:t>
        <a:bodyPr/>
        <a:lstStyle/>
        <a:p>
          <a:endParaRPr lang="en-US" sz="2400"/>
        </a:p>
      </dgm:t>
    </dgm:pt>
    <dgm:pt modelId="{175A6940-4ADD-4343-9833-403D05D83138}">
      <dgm:prSet custT="1"/>
      <dgm:spPr>
        <a:effectLst>
          <a:outerShdw blurRad="50800" dist="38100" dir="2700000" algn="tl" rotWithShape="0">
            <a:prstClr val="black">
              <a:alpha val="40000"/>
            </a:prstClr>
          </a:outerShdw>
        </a:effectLst>
      </dgm:spPr>
      <dgm:t>
        <a:bodyPr/>
        <a:lstStyle/>
        <a:p>
          <a:r>
            <a:rPr lang="en-US" sz="2400" dirty="0" smtClean="0">
              <a:latin typeface="Humanst521 BT" pitchFamily="34" charset="0"/>
            </a:rPr>
            <a:t>Failed To Reach The Promise</a:t>
          </a:r>
        </a:p>
      </dgm:t>
    </dgm:pt>
    <dgm:pt modelId="{AC820ABC-396A-0941-9DF8-3D5124D7BA2B}" type="parTrans" cxnId="{3AAAE4E3-C3FA-1E49-B8C5-D425F1307523}">
      <dgm:prSet/>
      <dgm:spPr/>
      <dgm:t>
        <a:bodyPr/>
        <a:lstStyle/>
        <a:p>
          <a:endParaRPr lang="en-US"/>
        </a:p>
      </dgm:t>
    </dgm:pt>
    <dgm:pt modelId="{9C823959-B154-914F-A687-26C159DEDE53}" type="sibTrans" cxnId="{3AAAE4E3-C3FA-1E49-B8C5-D425F1307523}">
      <dgm:prSet/>
      <dgm:spPr/>
      <dgm:t>
        <a:bodyPr/>
        <a:lstStyle/>
        <a:p>
          <a:endParaRPr lang="en-US"/>
        </a:p>
      </dgm:t>
    </dgm:pt>
    <dgm:pt modelId="{CB11EC19-1607-2048-8C80-2B43A8AFD72D}" type="pres">
      <dgm:prSet presAssocID="{ABA95688-A3B0-9A4E-B6CA-A33999F5ACFC}" presName="diagram" presStyleCnt="0">
        <dgm:presLayoutVars>
          <dgm:chPref val="1"/>
          <dgm:dir/>
          <dgm:animOne val="branch"/>
          <dgm:animLvl val="lvl"/>
          <dgm:resizeHandles/>
        </dgm:presLayoutVars>
      </dgm:prSet>
      <dgm:spPr/>
      <dgm:t>
        <a:bodyPr/>
        <a:lstStyle/>
        <a:p>
          <a:endParaRPr lang="en-US"/>
        </a:p>
      </dgm:t>
    </dgm:pt>
    <dgm:pt modelId="{47EAC9AE-600A-5C49-A6F6-1B649125134B}" type="pres">
      <dgm:prSet presAssocID="{9B676B01-92EB-3B46-B1B4-9609F931EE60}" presName="root" presStyleCnt="0"/>
      <dgm:spPr/>
    </dgm:pt>
    <dgm:pt modelId="{56FEDDD6-099D-6943-93E7-5F18AEBC1A3A}" type="pres">
      <dgm:prSet presAssocID="{9B676B01-92EB-3B46-B1B4-9609F931EE60}" presName="rootComposite" presStyleCnt="0"/>
      <dgm:spPr/>
    </dgm:pt>
    <dgm:pt modelId="{AD44D78A-C14A-8A43-BD84-29E906CBFC04}" type="pres">
      <dgm:prSet presAssocID="{9B676B01-92EB-3B46-B1B4-9609F931EE60}" presName="rootText" presStyleLbl="node1" presStyleIdx="0" presStyleCnt="2" custScaleX="339273" custScaleY="128133"/>
      <dgm:spPr/>
      <dgm:t>
        <a:bodyPr/>
        <a:lstStyle/>
        <a:p>
          <a:endParaRPr lang="en-US"/>
        </a:p>
      </dgm:t>
    </dgm:pt>
    <dgm:pt modelId="{59EF8F41-7CDF-8448-ABF3-C6EA21683E2B}" type="pres">
      <dgm:prSet presAssocID="{9B676B01-92EB-3B46-B1B4-9609F931EE60}" presName="rootConnector" presStyleLbl="node1" presStyleIdx="0" presStyleCnt="2"/>
      <dgm:spPr/>
      <dgm:t>
        <a:bodyPr/>
        <a:lstStyle/>
        <a:p>
          <a:endParaRPr lang="en-US"/>
        </a:p>
      </dgm:t>
    </dgm:pt>
    <dgm:pt modelId="{E099E708-FE02-9B4E-823F-9A36B70C4D7F}" type="pres">
      <dgm:prSet presAssocID="{9B676B01-92EB-3B46-B1B4-9609F931EE60}" presName="childShape" presStyleCnt="0"/>
      <dgm:spPr/>
    </dgm:pt>
    <dgm:pt modelId="{39D902D1-60A8-AE47-A309-D8CFF9AF7CCF}" type="pres">
      <dgm:prSet presAssocID="{272A734C-13B8-1F4B-AFC0-65F0F9BA5087}" presName="Name13" presStyleLbl="parChTrans1D2" presStyleIdx="0" presStyleCnt="14"/>
      <dgm:spPr/>
      <dgm:t>
        <a:bodyPr/>
        <a:lstStyle/>
        <a:p>
          <a:endParaRPr lang="en-US"/>
        </a:p>
      </dgm:t>
    </dgm:pt>
    <dgm:pt modelId="{10F4BCCF-A191-544D-B787-C90A2F701EEC}" type="pres">
      <dgm:prSet presAssocID="{3D5357B5-502D-DB4E-A1AC-71B0B2AD9BA9}" presName="childText" presStyleLbl="bgAcc1" presStyleIdx="0" presStyleCnt="14" custScaleX="372879" custScaleY="78567">
        <dgm:presLayoutVars>
          <dgm:bulletEnabled val="1"/>
        </dgm:presLayoutVars>
      </dgm:prSet>
      <dgm:spPr/>
      <dgm:t>
        <a:bodyPr/>
        <a:lstStyle/>
        <a:p>
          <a:endParaRPr lang="en-US"/>
        </a:p>
      </dgm:t>
    </dgm:pt>
    <dgm:pt modelId="{F6BBF3EA-601A-434A-A526-AF861F7204D2}" type="pres">
      <dgm:prSet presAssocID="{6C9BAD69-49B5-694D-96CB-612EA70F26CA}" presName="Name13" presStyleLbl="parChTrans1D2" presStyleIdx="1" presStyleCnt="14"/>
      <dgm:spPr/>
      <dgm:t>
        <a:bodyPr/>
        <a:lstStyle/>
        <a:p>
          <a:endParaRPr lang="en-US"/>
        </a:p>
      </dgm:t>
    </dgm:pt>
    <dgm:pt modelId="{84671B84-DF4F-884E-A912-B7E4F0D93B41}" type="pres">
      <dgm:prSet presAssocID="{7BF76D45-CC7F-254A-BB00-4BC3F75CE781}" presName="childText" presStyleLbl="bgAcc1" presStyleIdx="1" presStyleCnt="14" custScaleX="372879" custScaleY="78567">
        <dgm:presLayoutVars>
          <dgm:bulletEnabled val="1"/>
        </dgm:presLayoutVars>
      </dgm:prSet>
      <dgm:spPr/>
      <dgm:t>
        <a:bodyPr/>
        <a:lstStyle/>
        <a:p>
          <a:endParaRPr lang="en-US"/>
        </a:p>
      </dgm:t>
    </dgm:pt>
    <dgm:pt modelId="{77890FB9-9C12-3D47-907C-44B817C7BD63}" type="pres">
      <dgm:prSet presAssocID="{1DFCADE1-C111-6F4D-A426-0BA5817BABCC}" presName="Name13" presStyleLbl="parChTrans1D2" presStyleIdx="2" presStyleCnt="14"/>
      <dgm:spPr/>
      <dgm:t>
        <a:bodyPr/>
        <a:lstStyle/>
        <a:p>
          <a:endParaRPr lang="en-US"/>
        </a:p>
      </dgm:t>
    </dgm:pt>
    <dgm:pt modelId="{6F3E27C8-F6C6-8F41-B619-819E8DDAE859}" type="pres">
      <dgm:prSet presAssocID="{EFE8FB77-E008-8940-83DF-D5438D80443B}" presName="childText" presStyleLbl="bgAcc1" presStyleIdx="2" presStyleCnt="14" custScaleX="372879" custScaleY="78567">
        <dgm:presLayoutVars>
          <dgm:bulletEnabled val="1"/>
        </dgm:presLayoutVars>
      </dgm:prSet>
      <dgm:spPr/>
      <dgm:t>
        <a:bodyPr/>
        <a:lstStyle/>
        <a:p>
          <a:endParaRPr lang="en-US"/>
        </a:p>
      </dgm:t>
    </dgm:pt>
    <dgm:pt modelId="{B2909B92-79B1-E343-9FCC-67719BB55B98}" type="pres">
      <dgm:prSet presAssocID="{F3DA0F9A-1FDE-9145-8EE4-220E375DE33B}" presName="Name13" presStyleLbl="parChTrans1D2" presStyleIdx="3" presStyleCnt="14"/>
      <dgm:spPr/>
      <dgm:t>
        <a:bodyPr/>
        <a:lstStyle/>
        <a:p>
          <a:endParaRPr lang="en-US"/>
        </a:p>
      </dgm:t>
    </dgm:pt>
    <dgm:pt modelId="{731193EA-F650-8946-B541-02CB1E1911C0}" type="pres">
      <dgm:prSet presAssocID="{C4880742-F698-354B-AF6D-43479313B839}" presName="childText" presStyleLbl="bgAcc1" presStyleIdx="3" presStyleCnt="14" custScaleX="372879" custScaleY="78567">
        <dgm:presLayoutVars>
          <dgm:bulletEnabled val="1"/>
        </dgm:presLayoutVars>
      </dgm:prSet>
      <dgm:spPr/>
      <dgm:t>
        <a:bodyPr/>
        <a:lstStyle/>
        <a:p>
          <a:endParaRPr lang="en-US"/>
        </a:p>
      </dgm:t>
    </dgm:pt>
    <dgm:pt modelId="{E54BB4B3-4718-C445-A976-4C2E34FAF4F4}" type="pres">
      <dgm:prSet presAssocID="{F9211B64-927B-A24A-99DE-06DDBEE747B2}" presName="Name13" presStyleLbl="parChTrans1D2" presStyleIdx="4" presStyleCnt="14"/>
      <dgm:spPr/>
      <dgm:t>
        <a:bodyPr/>
        <a:lstStyle/>
        <a:p>
          <a:endParaRPr lang="en-US"/>
        </a:p>
      </dgm:t>
    </dgm:pt>
    <dgm:pt modelId="{79F6A8F9-365C-E249-90D0-5A55EC02E8D3}" type="pres">
      <dgm:prSet presAssocID="{855F7192-83A7-384C-A91A-C31017D35BDC}" presName="childText" presStyleLbl="bgAcc1" presStyleIdx="4" presStyleCnt="14" custScaleX="372879" custScaleY="78567">
        <dgm:presLayoutVars>
          <dgm:bulletEnabled val="1"/>
        </dgm:presLayoutVars>
      </dgm:prSet>
      <dgm:spPr/>
      <dgm:t>
        <a:bodyPr/>
        <a:lstStyle/>
        <a:p>
          <a:endParaRPr lang="en-US"/>
        </a:p>
      </dgm:t>
    </dgm:pt>
    <dgm:pt modelId="{F3BF4A16-8502-C841-BB38-BB9B22B39058}" type="pres">
      <dgm:prSet presAssocID="{986AB994-C258-1345-B3EE-FC69CB7D0B3B}" presName="Name13" presStyleLbl="parChTrans1D2" presStyleIdx="5" presStyleCnt="14"/>
      <dgm:spPr/>
      <dgm:t>
        <a:bodyPr/>
        <a:lstStyle/>
        <a:p>
          <a:endParaRPr lang="en-US"/>
        </a:p>
      </dgm:t>
    </dgm:pt>
    <dgm:pt modelId="{F7BAC8C7-3B33-0B41-B574-E3FAB7E4869E}" type="pres">
      <dgm:prSet presAssocID="{0025EC64-C0B8-3043-B437-99E2BB9F0F6A}" presName="childText" presStyleLbl="bgAcc1" presStyleIdx="5" presStyleCnt="14" custScaleX="372879" custScaleY="78567">
        <dgm:presLayoutVars>
          <dgm:bulletEnabled val="1"/>
        </dgm:presLayoutVars>
      </dgm:prSet>
      <dgm:spPr/>
      <dgm:t>
        <a:bodyPr/>
        <a:lstStyle/>
        <a:p>
          <a:endParaRPr lang="en-US"/>
        </a:p>
      </dgm:t>
    </dgm:pt>
    <dgm:pt modelId="{0D851743-B84C-6542-8E7F-6C55C81D98DC}" type="pres">
      <dgm:prSet presAssocID="{AC820ABC-396A-0941-9DF8-3D5124D7BA2B}" presName="Name13" presStyleLbl="parChTrans1D2" presStyleIdx="6" presStyleCnt="14"/>
      <dgm:spPr/>
      <dgm:t>
        <a:bodyPr/>
        <a:lstStyle/>
        <a:p>
          <a:endParaRPr lang="en-US"/>
        </a:p>
      </dgm:t>
    </dgm:pt>
    <dgm:pt modelId="{9760FB60-B2FB-A94B-9D6C-AB163764986F}" type="pres">
      <dgm:prSet presAssocID="{175A6940-4ADD-4343-9833-403D05D83138}" presName="childText" presStyleLbl="bgAcc1" presStyleIdx="6" presStyleCnt="14" custScaleX="371606" custScaleY="181080">
        <dgm:presLayoutVars>
          <dgm:bulletEnabled val="1"/>
        </dgm:presLayoutVars>
      </dgm:prSet>
      <dgm:spPr/>
      <dgm:t>
        <a:bodyPr/>
        <a:lstStyle/>
        <a:p>
          <a:endParaRPr lang="en-US"/>
        </a:p>
      </dgm:t>
    </dgm:pt>
    <dgm:pt modelId="{6F356A12-A373-1D43-8F85-CCFD6A405DA7}" type="pres">
      <dgm:prSet presAssocID="{D607C5D9-1EFA-554E-A890-872C5D240784}" presName="root" presStyleCnt="0"/>
      <dgm:spPr/>
    </dgm:pt>
    <dgm:pt modelId="{7CA6D6E6-05C2-C248-9AD3-8E9711E238AC}" type="pres">
      <dgm:prSet presAssocID="{D607C5D9-1EFA-554E-A890-872C5D240784}" presName="rootComposite" presStyleCnt="0"/>
      <dgm:spPr/>
    </dgm:pt>
    <dgm:pt modelId="{71A4C74D-208A-2541-B4B4-2084E1776C42}" type="pres">
      <dgm:prSet presAssocID="{D607C5D9-1EFA-554E-A890-872C5D240784}" presName="rootText" presStyleLbl="node1" presStyleIdx="1" presStyleCnt="2" custScaleX="446813" custScaleY="128133"/>
      <dgm:spPr/>
      <dgm:t>
        <a:bodyPr/>
        <a:lstStyle/>
        <a:p>
          <a:endParaRPr lang="en-US"/>
        </a:p>
      </dgm:t>
    </dgm:pt>
    <dgm:pt modelId="{C5EB2AF6-E900-5D49-B0B0-6936BDED4248}" type="pres">
      <dgm:prSet presAssocID="{D607C5D9-1EFA-554E-A890-872C5D240784}" presName="rootConnector" presStyleLbl="node1" presStyleIdx="1" presStyleCnt="2"/>
      <dgm:spPr/>
      <dgm:t>
        <a:bodyPr/>
        <a:lstStyle/>
        <a:p>
          <a:endParaRPr lang="en-US"/>
        </a:p>
      </dgm:t>
    </dgm:pt>
    <dgm:pt modelId="{0CAADB3D-22CE-0C43-8EBB-19A9CA2F3532}" type="pres">
      <dgm:prSet presAssocID="{D607C5D9-1EFA-554E-A890-872C5D240784}" presName="childShape" presStyleCnt="0"/>
      <dgm:spPr/>
    </dgm:pt>
    <dgm:pt modelId="{ADAF3C22-955D-704E-B131-E79F1B92BBC8}" type="pres">
      <dgm:prSet presAssocID="{B26AFB17-DBB9-404B-8D34-A9AA0D933DC4}" presName="Name13" presStyleLbl="parChTrans1D2" presStyleIdx="7" presStyleCnt="14"/>
      <dgm:spPr/>
      <dgm:t>
        <a:bodyPr/>
        <a:lstStyle/>
        <a:p>
          <a:endParaRPr lang="en-US"/>
        </a:p>
      </dgm:t>
    </dgm:pt>
    <dgm:pt modelId="{9E9C5E9A-28B7-B945-AC9C-45CDE3570C7F}" type="pres">
      <dgm:prSet presAssocID="{DF239416-B36A-2D41-99E3-F24C50B20DA0}" presName="childText" presStyleLbl="bgAcc1" presStyleIdx="7" presStyleCnt="14" custScaleX="372879" custScaleY="78567">
        <dgm:presLayoutVars>
          <dgm:bulletEnabled val="1"/>
        </dgm:presLayoutVars>
      </dgm:prSet>
      <dgm:spPr/>
      <dgm:t>
        <a:bodyPr/>
        <a:lstStyle/>
        <a:p>
          <a:endParaRPr lang="en-US"/>
        </a:p>
      </dgm:t>
    </dgm:pt>
    <dgm:pt modelId="{D50EE3F5-1873-9846-AFA9-8D6C94196DEE}" type="pres">
      <dgm:prSet presAssocID="{67CABBBB-4ED3-4243-A91A-DDF544E31BC7}" presName="Name13" presStyleLbl="parChTrans1D2" presStyleIdx="8" presStyleCnt="14"/>
      <dgm:spPr/>
      <dgm:t>
        <a:bodyPr/>
        <a:lstStyle/>
        <a:p>
          <a:endParaRPr lang="en-US"/>
        </a:p>
      </dgm:t>
    </dgm:pt>
    <dgm:pt modelId="{CE5907EE-8300-4B48-AC5D-0890C14DF857}" type="pres">
      <dgm:prSet presAssocID="{13F32B68-9D65-7A47-AE4E-C07AF9613793}" presName="childText" presStyleLbl="bgAcc1" presStyleIdx="8" presStyleCnt="14" custScaleX="372879" custScaleY="78567">
        <dgm:presLayoutVars>
          <dgm:bulletEnabled val="1"/>
        </dgm:presLayoutVars>
      </dgm:prSet>
      <dgm:spPr/>
      <dgm:t>
        <a:bodyPr/>
        <a:lstStyle/>
        <a:p>
          <a:endParaRPr lang="en-US"/>
        </a:p>
      </dgm:t>
    </dgm:pt>
    <dgm:pt modelId="{D53090E0-3C27-A948-8EBB-F42A35BA607B}" type="pres">
      <dgm:prSet presAssocID="{F5B1D37C-9D21-144A-9AA4-12434CB46B81}" presName="Name13" presStyleLbl="parChTrans1D2" presStyleIdx="9" presStyleCnt="14"/>
      <dgm:spPr/>
      <dgm:t>
        <a:bodyPr/>
        <a:lstStyle/>
        <a:p>
          <a:endParaRPr lang="en-US"/>
        </a:p>
      </dgm:t>
    </dgm:pt>
    <dgm:pt modelId="{4EF0E517-32D5-D94D-823C-19A4E686ED0E}" type="pres">
      <dgm:prSet presAssocID="{DA48EF22-DADC-7346-A497-5B9336A47B38}" presName="childText" presStyleLbl="bgAcc1" presStyleIdx="9" presStyleCnt="14" custScaleX="372879" custScaleY="78567">
        <dgm:presLayoutVars>
          <dgm:bulletEnabled val="1"/>
        </dgm:presLayoutVars>
      </dgm:prSet>
      <dgm:spPr/>
      <dgm:t>
        <a:bodyPr/>
        <a:lstStyle/>
        <a:p>
          <a:endParaRPr lang="en-US"/>
        </a:p>
      </dgm:t>
    </dgm:pt>
    <dgm:pt modelId="{0334F762-86CB-0C45-8D9E-E426B48EBF80}" type="pres">
      <dgm:prSet presAssocID="{C68C2445-17E6-6444-99DA-2316F1FC95FB}" presName="Name13" presStyleLbl="parChTrans1D2" presStyleIdx="10" presStyleCnt="14"/>
      <dgm:spPr/>
      <dgm:t>
        <a:bodyPr/>
        <a:lstStyle/>
        <a:p>
          <a:endParaRPr lang="en-US"/>
        </a:p>
      </dgm:t>
    </dgm:pt>
    <dgm:pt modelId="{C3735448-7923-6543-9590-3918DA836B40}" type="pres">
      <dgm:prSet presAssocID="{99682685-E04B-1147-9314-1809217D7408}" presName="childText" presStyleLbl="bgAcc1" presStyleIdx="10" presStyleCnt="14" custScaleX="372879" custScaleY="78567">
        <dgm:presLayoutVars>
          <dgm:bulletEnabled val="1"/>
        </dgm:presLayoutVars>
      </dgm:prSet>
      <dgm:spPr/>
      <dgm:t>
        <a:bodyPr/>
        <a:lstStyle/>
        <a:p>
          <a:endParaRPr lang="en-US"/>
        </a:p>
      </dgm:t>
    </dgm:pt>
    <dgm:pt modelId="{E14128AB-3E16-F64A-8055-4AF3B116C11E}" type="pres">
      <dgm:prSet presAssocID="{54BCF6E7-4465-A142-AE25-D719A39320BB}" presName="Name13" presStyleLbl="parChTrans1D2" presStyleIdx="11" presStyleCnt="14"/>
      <dgm:spPr/>
      <dgm:t>
        <a:bodyPr/>
        <a:lstStyle/>
        <a:p>
          <a:endParaRPr lang="en-US"/>
        </a:p>
      </dgm:t>
    </dgm:pt>
    <dgm:pt modelId="{A446E322-7C50-F343-B6AA-F48863EE9E1A}" type="pres">
      <dgm:prSet presAssocID="{EAB804DF-E101-AB47-9A00-07F18051EBBE}" presName="childText" presStyleLbl="bgAcc1" presStyleIdx="11" presStyleCnt="14" custScaleX="372879" custScaleY="78567">
        <dgm:presLayoutVars>
          <dgm:bulletEnabled val="1"/>
        </dgm:presLayoutVars>
      </dgm:prSet>
      <dgm:spPr/>
      <dgm:t>
        <a:bodyPr/>
        <a:lstStyle/>
        <a:p>
          <a:endParaRPr lang="en-US"/>
        </a:p>
      </dgm:t>
    </dgm:pt>
    <dgm:pt modelId="{ADBFFBE8-8AE0-C84E-9122-52AF451C5BC3}" type="pres">
      <dgm:prSet presAssocID="{29362840-E1D5-B949-8C5F-2A43B10EDEC9}" presName="Name13" presStyleLbl="parChTrans1D2" presStyleIdx="12" presStyleCnt="14"/>
      <dgm:spPr/>
      <dgm:t>
        <a:bodyPr/>
        <a:lstStyle/>
        <a:p>
          <a:endParaRPr lang="en-US"/>
        </a:p>
      </dgm:t>
    </dgm:pt>
    <dgm:pt modelId="{46A6ADE9-52B8-3B41-8501-F14D9F5B9132}" type="pres">
      <dgm:prSet presAssocID="{571CE30E-7FA4-D648-9576-C00DB8C01A52}" presName="childText" presStyleLbl="bgAcc1" presStyleIdx="12" presStyleCnt="14" custScaleX="372879" custScaleY="78567">
        <dgm:presLayoutVars>
          <dgm:bulletEnabled val="1"/>
        </dgm:presLayoutVars>
      </dgm:prSet>
      <dgm:spPr/>
      <dgm:t>
        <a:bodyPr/>
        <a:lstStyle/>
        <a:p>
          <a:endParaRPr lang="en-US"/>
        </a:p>
      </dgm:t>
    </dgm:pt>
    <dgm:pt modelId="{504E6727-22BF-6249-A130-4BB3959FDE93}" type="pres">
      <dgm:prSet presAssocID="{B860B3B2-28FD-144A-80D4-61CB5CC08270}" presName="Name13" presStyleLbl="parChTrans1D2" presStyleIdx="13" presStyleCnt="14"/>
      <dgm:spPr/>
      <dgm:t>
        <a:bodyPr/>
        <a:lstStyle/>
        <a:p>
          <a:endParaRPr lang="en-US"/>
        </a:p>
      </dgm:t>
    </dgm:pt>
    <dgm:pt modelId="{D0B25D5A-A627-2343-B0C6-ABFA543955DF}" type="pres">
      <dgm:prSet presAssocID="{5E0927AE-C921-444A-898C-C647B114D081}" presName="childText" presStyleLbl="bgAcc1" presStyleIdx="13" presStyleCnt="14" custScaleX="372879" custScaleY="173730">
        <dgm:presLayoutVars>
          <dgm:bulletEnabled val="1"/>
        </dgm:presLayoutVars>
      </dgm:prSet>
      <dgm:spPr/>
      <dgm:t>
        <a:bodyPr/>
        <a:lstStyle/>
        <a:p>
          <a:endParaRPr lang="en-US"/>
        </a:p>
      </dgm:t>
    </dgm:pt>
  </dgm:ptLst>
  <dgm:cxnLst>
    <dgm:cxn modelId="{7C3B3A3E-C2E8-2544-A19D-B782B3AFEAC8}" type="presOf" srcId="{ABA95688-A3B0-9A4E-B6CA-A33999F5ACFC}" destId="{CB11EC19-1607-2048-8C80-2B43A8AFD72D}" srcOrd="0" destOrd="0" presId="urn:microsoft.com/office/officeart/2005/8/layout/hierarchy3"/>
    <dgm:cxn modelId="{B1F1F061-2F0B-1347-8739-71249B275685}" type="presOf" srcId="{EFE8FB77-E008-8940-83DF-D5438D80443B}" destId="{6F3E27C8-F6C6-8F41-B619-819E8DDAE859}" srcOrd="0" destOrd="0" presId="urn:microsoft.com/office/officeart/2005/8/layout/hierarchy3"/>
    <dgm:cxn modelId="{DF564674-301A-554E-8FD9-B9D425233E29}" type="presOf" srcId="{F5B1D37C-9D21-144A-9AA4-12434CB46B81}" destId="{D53090E0-3C27-A948-8EBB-F42A35BA607B}" srcOrd="0" destOrd="0" presId="urn:microsoft.com/office/officeart/2005/8/layout/hierarchy3"/>
    <dgm:cxn modelId="{8978E966-DEF2-F94C-9EFB-5977E732FC30}" type="presOf" srcId="{9B676B01-92EB-3B46-B1B4-9609F931EE60}" destId="{AD44D78A-C14A-8A43-BD84-29E906CBFC04}" srcOrd="0" destOrd="0" presId="urn:microsoft.com/office/officeart/2005/8/layout/hierarchy3"/>
    <dgm:cxn modelId="{F35B426C-6019-A347-9D86-085CCA190E7A}" type="presOf" srcId="{986AB994-C258-1345-B3EE-FC69CB7D0B3B}" destId="{F3BF4A16-8502-C841-BB38-BB9B22B39058}" srcOrd="0" destOrd="0" presId="urn:microsoft.com/office/officeart/2005/8/layout/hierarchy3"/>
    <dgm:cxn modelId="{144E2ECA-A1CA-B748-9C4F-452B088ACA75}" type="presOf" srcId="{29362840-E1D5-B949-8C5F-2A43B10EDEC9}" destId="{ADBFFBE8-8AE0-C84E-9122-52AF451C5BC3}" srcOrd="0" destOrd="0" presId="urn:microsoft.com/office/officeart/2005/8/layout/hierarchy3"/>
    <dgm:cxn modelId="{4E58AE65-3DEB-7248-8A6E-3840488ED0C4}" srcId="{9B676B01-92EB-3B46-B1B4-9609F931EE60}" destId="{0025EC64-C0B8-3043-B437-99E2BB9F0F6A}" srcOrd="5" destOrd="0" parTransId="{986AB994-C258-1345-B3EE-FC69CB7D0B3B}" sibTransId="{93D0D653-2A02-B142-AB6F-2D7041BA6D7F}"/>
    <dgm:cxn modelId="{3AAAE4E3-C3FA-1E49-B8C5-D425F1307523}" srcId="{9B676B01-92EB-3B46-B1B4-9609F931EE60}" destId="{175A6940-4ADD-4343-9833-403D05D83138}" srcOrd="6" destOrd="0" parTransId="{AC820ABC-396A-0941-9DF8-3D5124D7BA2B}" sibTransId="{9C823959-B154-914F-A687-26C159DEDE53}"/>
    <dgm:cxn modelId="{6F8A3757-D5EF-A747-8F19-BD322A196D14}" type="presOf" srcId="{D607C5D9-1EFA-554E-A890-872C5D240784}" destId="{C5EB2AF6-E900-5D49-B0B0-6936BDED4248}" srcOrd="1" destOrd="0" presId="urn:microsoft.com/office/officeart/2005/8/layout/hierarchy3"/>
    <dgm:cxn modelId="{8404CFBB-59FD-A14C-9F09-11298DF84004}" srcId="{D607C5D9-1EFA-554E-A890-872C5D240784}" destId="{EAB804DF-E101-AB47-9A00-07F18051EBBE}" srcOrd="4" destOrd="0" parTransId="{54BCF6E7-4465-A142-AE25-D719A39320BB}" sibTransId="{19719797-EF34-F645-AB9C-3468DB379533}"/>
    <dgm:cxn modelId="{AA455BDD-1B91-0446-97CA-FFF50FE539B5}" type="presOf" srcId="{F9211B64-927B-A24A-99DE-06DDBEE747B2}" destId="{E54BB4B3-4718-C445-A976-4C2E34FAF4F4}" srcOrd="0" destOrd="0" presId="urn:microsoft.com/office/officeart/2005/8/layout/hierarchy3"/>
    <dgm:cxn modelId="{23F7DC32-C551-7049-B2BE-50BF7BE070A2}" srcId="{9B676B01-92EB-3B46-B1B4-9609F931EE60}" destId="{7BF76D45-CC7F-254A-BB00-4BC3F75CE781}" srcOrd="1" destOrd="0" parTransId="{6C9BAD69-49B5-694D-96CB-612EA70F26CA}" sibTransId="{56B6E5D7-8CC0-244D-8F46-7AAD132A6E86}"/>
    <dgm:cxn modelId="{0713D2BF-D72E-7048-B3F8-5D5F4772D519}" srcId="{ABA95688-A3B0-9A4E-B6CA-A33999F5ACFC}" destId="{D607C5D9-1EFA-554E-A890-872C5D240784}" srcOrd="1" destOrd="0" parTransId="{8F0C4E0A-1AF1-6E43-94D0-DE3589504D63}" sibTransId="{198DAEC0-DCE0-3F47-90FE-CC963F6F536B}"/>
    <dgm:cxn modelId="{11E5B13D-83C1-1E42-A0E0-EA347F1B8747}" srcId="{D607C5D9-1EFA-554E-A890-872C5D240784}" destId="{5E0927AE-C921-444A-898C-C647B114D081}" srcOrd="6" destOrd="0" parTransId="{B860B3B2-28FD-144A-80D4-61CB5CC08270}" sibTransId="{6E2D1FD6-3D30-294E-871D-4160A37EB50D}"/>
    <dgm:cxn modelId="{23A5A501-A059-4C44-9B92-970B5BF744BB}" type="presOf" srcId="{AC820ABC-396A-0941-9DF8-3D5124D7BA2B}" destId="{0D851743-B84C-6542-8E7F-6C55C81D98DC}" srcOrd="0" destOrd="0" presId="urn:microsoft.com/office/officeart/2005/8/layout/hierarchy3"/>
    <dgm:cxn modelId="{4A44A867-22DF-5046-8C23-4171EB1FB5C5}" type="presOf" srcId="{54BCF6E7-4465-A142-AE25-D719A39320BB}" destId="{E14128AB-3E16-F64A-8055-4AF3B116C11E}" srcOrd="0" destOrd="0" presId="urn:microsoft.com/office/officeart/2005/8/layout/hierarchy3"/>
    <dgm:cxn modelId="{6E9BF4DC-CE02-8F45-B37E-E54313169F0D}" type="presOf" srcId="{13F32B68-9D65-7A47-AE4E-C07AF9613793}" destId="{CE5907EE-8300-4B48-AC5D-0890C14DF857}" srcOrd="0" destOrd="0" presId="urn:microsoft.com/office/officeart/2005/8/layout/hierarchy3"/>
    <dgm:cxn modelId="{8C40AE9B-4543-1047-B8C0-761FF6B7B842}" srcId="{9B676B01-92EB-3B46-B1B4-9609F931EE60}" destId="{C4880742-F698-354B-AF6D-43479313B839}" srcOrd="3" destOrd="0" parTransId="{F3DA0F9A-1FDE-9145-8EE4-220E375DE33B}" sibTransId="{A379011F-21A0-9A49-A5B6-7019E56C2ED3}"/>
    <dgm:cxn modelId="{637074BC-0D77-F142-813B-19E1183E996D}" type="presOf" srcId="{6C9BAD69-49B5-694D-96CB-612EA70F26CA}" destId="{F6BBF3EA-601A-434A-A526-AF861F7204D2}" srcOrd="0" destOrd="0" presId="urn:microsoft.com/office/officeart/2005/8/layout/hierarchy3"/>
    <dgm:cxn modelId="{F3819526-CDC2-3641-AA88-6F4D7D2D6D64}" type="presOf" srcId="{855F7192-83A7-384C-A91A-C31017D35BDC}" destId="{79F6A8F9-365C-E249-90D0-5A55EC02E8D3}" srcOrd="0" destOrd="0" presId="urn:microsoft.com/office/officeart/2005/8/layout/hierarchy3"/>
    <dgm:cxn modelId="{709A586F-9158-4E46-9A6A-B0A9A6636D64}" srcId="{D607C5D9-1EFA-554E-A890-872C5D240784}" destId="{571CE30E-7FA4-D648-9576-C00DB8C01A52}" srcOrd="5" destOrd="0" parTransId="{29362840-E1D5-B949-8C5F-2A43B10EDEC9}" sibTransId="{37871E34-F244-5344-BAA0-CEE197C9A3A0}"/>
    <dgm:cxn modelId="{0DBCE05C-8531-6A46-A9F4-A854EB9C8C65}" type="presOf" srcId="{67CABBBB-4ED3-4243-A91A-DDF544E31BC7}" destId="{D50EE3F5-1873-9846-AFA9-8D6C94196DEE}" srcOrd="0" destOrd="0" presId="urn:microsoft.com/office/officeart/2005/8/layout/hierarchy3"/>
    <dgm:cxn modelId="{0CFBBAA9-0A5F-9E4A-BE56-5A540F2FC08A}" type="presOf" srcId="{272A734C-13B8-1F4B-AFC0-65F0F9BA5087}" destId="{39D902D1-60A8-AE47-A309-D8CFF9AF7CCF}" srcOrd="0" destOrd="0" presId="urn:microsoft.com/office/officeart/2005/8/layout/hierarchy3"/>
    <dgm:cxn modelId="{512823DD-7139-1C4B-B0C4-24CB104CF083}" type="presOf" srcId="{175A6940-4ADD-4343-9833-403D05D83138}" destId="{9760FB60-B2FB-A94B-9D6C-AB163764986F}" srcOrd="0" destOrd="0" presId="urn:microsoft.com/office/officeart/2005/8/layout/hierarchy3"/>
    <dgm:cxn modelId="{9B01828F-AC4F-E247-9A8F-DE91D41D9A29}" type="presOf" srcId="{D607C5D9-1EFA-554E-A890-872C5D240784}" destId="{71A4C74D-208A-2541-B4B4-2084E1776C42}" srcOrd="0" destOrd="0" presId="urn:microsoft.com/office/officeart/2005/8/layout/hierarchy3"/>
    <dgm:cxn modelId="{EDB6A6A6-4529-C84E-8185-624E42D09616}" srcId="{9B676B01-92EB-3B46-B1B4-9609F931EE60}" destId="{EFE8FB77-E008-8940-83DF-D5438D80443B}" srcOrd="2" destOrd="0" parTransId="{1DFCADE1-C111-6F4D-A426-0BA5817BABCC}" sibTransId="{4B2A020E-012E-A645-858C-AEC72782F8D4}"/>
    <dgm:cxn modelId="{C0936E73-F74C-C34A-A0A5-DB9F66002A7A}" type="presOf" srcId="{B26AFB17-DBB9-404B-8D34-A9AA0D933DC4}" destId="{ADAF3C22-955D-704E-B131-E79F1B92BBC8}" srcOrd="0" destOrd="0" presId="urn:microsoft.com/office/officeart/2005/8/layout/hierarchy3"/>
    <dgm:cxn modelId="{7B2C0CD3-8195-EC40-9B18-F53AC16BC4C0}" srcId="{D607C5D9-1EFA-554E-A890-872C5D240784}" destId="{DF239416-B36A-2D41-99E3-F24C50B20DA0}" srcOrd="0" destOrd="0" parTransId="{B26AFB17-DBB9-404B-8D34-A9AA0D933DC4}" sibTransId="{0AB0DE06-8ED8-7149-ABF8-0D34DCBD37D4}"/>
    <dgm:cxn modelId="{B91978F9-F9E7-4445-AE9F-421BA00208E9}" type="presOf" srcId="{571CE30E-7FA4-D648-9576-C00DB8C01A52}" destId="{46A6ADE9-52B8-3B41-8501-F14D9F5B9132}" srcOrd="0" destOrd="0" presId="urn:microsoft.com/office/officeart/2005/8/layout/hierarchy3"/>
    <dgm:cxn modelId="{C3D14055-8231-0444-BA51-63F9255558E2}" type="presOf" srcId="{C4880742-F698-354B-AF6D-43479313B839}" destId="{731193EA-F650-8946-B541-02CB1E1911C0}" srcOrd="0" destOrd="0" presId="urn:microsoft.com/office/officeart/2005/8/layout/hierarchy3"/>
    <dgm:cxn modelId="{42FE47F0-9E66-CF4F-8105-883275FA180B}" type="presOf" srcId="{C68C2445-17E6-6444-99DA-2316F1FC95FB}" destId="{0334F762-86CB-0C45-8D9E-E426B48EBF80}" srcOrd="0" destOrd="0" presId="urn:microsoft.com/office/officeart/2005/8/layout/hierarchy3"/>
    <dgm:cxn modelId="{3E4C1280-7D55-D341-AAC9-3472BDD4FC3D}" type="presOf" srcId="{DF239416-B36A-2D41-99E3-F24C50B20DA0}" destId="{9E9C5E9A-28B7-B945-AC9C-45CDE3570C7F}" srcOrd="0" destOrd="0" presId="urn:microsoft.com/office/officeart/2005/8/layout/hierarchy3"/>
    <dgm:cxn modelId="{033E7F34-55A1-EA4D-9B87-156D57EBCA52}" type="presOf" srcId="{9B676B01-92EB-3B46-B1B4-9609F931EE60}" destId="{59EF8F41-7CDF-8448-ABF3-C6EA21683E2B}" srcOrd="1" destOrd="0" presId="urn:microsoft.com/office/officeart/2005/8/layout/hierarchy3"/>
    <dgm:cxn modelId="{5D4360F3-87B4-A341-939E-7D78E3EAD1D3}" srcId="{ABA95688-A3B0-9A4E-B6CA-A33999F5ACFC}" destId="{9B676B01-92EB-3B46-B1B4-9609F931EE60}" srcOrd="0" destOrd="0" parTransId="{317ED2BA-9C38-584A-BC8C-67E2F2B734B3}" sibTransId="{C71D57A8-7CE0-E144-8C19-0BBF997440E4}"/>
    <dgm:cxn modelId="{3CCC183B-ABE7-164B-B969-874CE6C4B50E}" type="presOf" srcId="{5E0927AE-C921-444A-898C-C647B114D081}" destId="{D0B25D5A-A627-2343-B0C6-ABFA543955DF}" srcOrd="0" destOrd="0" presId="urn:microsoft.com/office/officeart/2005/8/layout/hierarchy3"/>
    <dgm:cxn modelId="{EFDCC809-8480-3542-82DA-59A728731FDD}" type="presOf" srcId="{B860B3B2-28FD-144A-80D4-61CB5CC08270}" destId="{504E6727-22BF-6249-A130-4BB3959FDE93}" srcOrd="0" destOrd="0" presId="urn:microsoft.com/office/officeart/2005/8/layout/hierarchy3"/>
    <dgm:cxn modelId="{85B80336-381B-BE45-8B57-7E737724A811}" type="presOf" srcId="{DA48EF22-DADC-7346-A497-5B9336A47B38}" destId="{4EF0E517-32D5-D94D-823C-19A4E686ED0E}" srcOrd="0" destOrd="0" presId="urn:microsoft.com/office/officeart/2005/8/layout/hierarchy3"/>
    <dgm:cxn modelId="{435D7A12-9699-FB44-8298-BF6265D4E49A}" type="presOf" srcId="{F3DA0F9A-1FDE-9145-8EE4-220E375DE33B}" destId="{B2909B92-79B1-E343-9FCC-67719BB55B98}" srcOrd="0" destOrd="0" presId="urn:microsoft.com/office/officeart/2005/8/layout/hierarchy3"/>
    <dgm:cxn modelId="{15FA718F-DA20-9547-9ABF-2F6447599394}" type="presOf" srcId="{99682685-E04B-1147-9314-1809217D7408}" destId="{C3735448-7923-6543-9590-3918DA836B40}" srcOrd="0" destOrd="0" presId="urn:microsoft.com/office/officeart/2005/8/layout/hierarchy3"/>
    <dgm:cxn modelId="{58FD181C-3421-BD42-8D05-5C70E32BC07E}" type="presOf" srcId="{3D5357B5-502D-DB4E-A1AC-71B0B2AD9BA9}" destId="{10F4BCCF-A191-544D-B787-C90A2F701EEC}" srcOrd="0" destOrd="0" presId="urn:microsoft.com/office/officeart/2005/8/layout/hierarchy3"/>
    <dgm:cxn modelId="{75A3C07B-257F-6D46-9D90-90778D3C0330}" srcId="{9B676B01-92EB-3B46-B1B4-9609F931EE60}" destId="{3D5357B5-502D-DB4E-A1AC-71B0B2AD9BA9}" srcOrd="0" destOrd="0" parTransId="{272A734C-13B8-1F4B-AFC0-65F0F9BA5087}" sibTransId="{7E0069DC-4687-4947-8440-57572013025F}"/>
    <dgm:cxn modelId="{304BECDA-A5A8-4E47-8667-71803FE6A80B}" srcId="{9B676B01-92EB-3B46-B1B4-9609F931EE60}" destId="{855F7192-83A7-384C-A91A-C31017D35BDC}" srcOrd="4" destOrd="0" parTransId="{F9211B64-927B-A24A-99DE-06DDBEE747B2}" sibTransId="{2FFE15AE-1CE4-FF4A-88EA-9CD5DA987697}"/>
    <dgm:cxn modelId="{A1F8AC45-8BBF-5E4B-A55C-7CF3B72FDA0C}" type="presOf" srcId="{0025EC64-C0B8-3043-B437-99E2BB9F0F6A}" destId="{F7BAC8C7-3B33-0B41-B574-E3FAB7E4869E}" srcOrd="0" destOrd="0" presId="urn:microsoft.com/office/officeart/2005/8/layout/hierarchy3"/>
    <dgm:cxn modelId="{055EB50C-D416-F648-B7C4-9578EEBFC0EA}" srcId="{D607C5D9-1EFA-554E-A890-872C5D240784}" destId="{99682685-E04B-1147-9314-1809217D7408}" srcOrd="3" destOrd="0" parTransId="{C68C2445-17E6-6444-99DA-2316F1FC95FB}" sibTransId="{FA8DE6D6-6F6C-7C4D-B70E-4B69B5C5111C}"/>
    <dgm:cxn modelId="{EB4DB2D5-C715-DE4A-B794-F90896027B08}" type="presOf" srcId="{EAB804DF-E101-AB47-9A00-07F18051EBBE}" destId="{A446E322-7C50-F343-B6AA-F48863EE9E1A}" srcOrd="0" destOrd="0" presId="urn:microsoft.com/office/officeart/2005/8/layout/hierarchy3"/>
    <dgm:cxn modelId="{4FBC0AE5-B1F6-6742-8788-69BC872138E7}" srcId="{D607C5D9-1EFA-554E-A890-872C5D240784}" destId="{13F32B68-9D65-7A47-AE4E-C07AF9613793}" srcOrd="1" destOrd="0" parTransId="{67CABBBB-4ED3-4243-A91A-DDF544E31BC7}" sibTransId="{31F7E26A-7F5A-9440-A236-DBD7A37CA48E}"/>
    <dgm:cxn modelId="{531E6542-F3C4-6045-B276-C2D20F2BD39A}" type="presOf" srcId="{1DFCADE1-C111-6F4D-A426-0BA5817BABCC}" destId="{77890FB9-9C12-3D47-907C-44B817C7BD63}" srcOrd="0" destOrd="0" presId="urn:microsoft.com/office/officeart/2005/8/layout/hierarchy3"/>
    <dgm:cxn modelId="{8963242A-80A5-4749-9CFD-08E90E75FCAF}" srcId="{D607C5D9-1EFA-554E-A890-872C5D240784}" destId="{DA48EF22-DADC-7346-A497-5B9336A47B38}" srcOrd="2" destOrd="0" parTransId="{F5B1D37C-9D21-144A-9AA4-12434CB46B81}" sibTransId="{8C926F6C-C8D4-9348-87C8-40C37577FAFC}"/>
    <dgm:cxn modelId="{13C36628-2511-454B-AF89-D82EFEDAB6F1}" type="presOf" srcId="{7BF76D45-CC7F-254A-BB00-4BC3F75CE781}" destId="{84671B84-DF4F-884E-A912-B7E4F0D93B41}" srcOrd="0" destOrd="0" presId="urn:microsoft.com/office/officeart/2005/8/layout/hierarchy3"/>
    <dgm:cxn modelId="{03A1A532-97D6-9E4C-BECD-0A082AF8860C}" type="presParOf" srcId="{CB11EC19-1607-2048-8C80-2B43A8AFD72D}" destId="{47EAC9AE-600A-5C49-A6F6-1B649125134B}" srcOrd="0" destOrd="0" presId="urn:microsoft.com/office/officeart/2005/8/layout/hierarchy3"/>
    <dgm:cxn modelId="{E60F76E0-A2B1-334B-BB9C-5E81121CC39C}" type="presParOf" srcId="{47EAC9AE-600A-5C49-A6F6-1B649125134B}" destId="{56FEDDD6-099D-6943-93E7-5F18AEBC1A3A}" srcOrd="0" destOrd="0" presId="urn:microsoft.com/office/officeart/2005/8/layout/hierarchy3"/>
    <dgm:cxn modelId="{D17FFE7F-C29E-4A45-90A0-C60CE34A3E43}" type="presParOf" srcId="{56FEDDD6-099D-6943-93E7-5F18AEBC1A3A}" destId="{AD44D78A-C14A-8A43-BD84-29E906CBFC04}" srcOrd="0" destOrd="0" presId="urn:microsoft.com/office/officeart/2005/8/layout/hierarchy3"/>
    <dgm:cxn modelId="{A1712DC3-6947-234B-8E1E-BA17973B88E4}" type="presParOf" srcId="{56FEDDD6-099D-6943-93E7-5F18AEBC1A3A}" destId="{59EF8F41-7CDF-8448-ABF3-C6EA21683E2B}" srcOrd="1" destOrd="0" presId="urn:microsoft.com/office/officeart/2005/8/layout/hierarchy3"/>
    <dgm:cxn modelId="{72888222-3477-9940-A91D-A381A91EFA79}" type="presParOf" srcId="{47EAC9AE-600A-5C49-A6F6-1B649125134B}" destId="{E099E708-FE02-9B4E-823F-9A36B70C4D7F}" srcOrd="1" destOrd="0" presId="urn:microsoft.com/office/officeart/2005/8/layout/hierarchy3"/>
    <dgm:cxn modelId="{0B27DD8A-E9E8-A247-9C20-EAE122A92D65}" type="presParOf" srcId="{E099E708-FE02-9B4E-823F-9A36B70C4D7F}" destId="{39D902D1-60A8-AE47-A309-D8CFF9AF7CCF}" srcOrd="0" destOrd="0" presId="urn:microsoft.com/office/officeart/2005/8/layout/hierarchy3"/>
    <dgm:cxn modelId="{229EE9DF-03EE-DB49-B84F-E89D95166246}" type="presParOf" srcId="{E099E708-FE02-9B4E-823F-9A36B70C4D7F}" destId="{10F4BCCF-A191-544D-B787-C90A2F701EEC}" srcOrd="1" destOrd="0" presId="urn:microsoft.com/office/officeart/2005/8/layout/hierarchy3"/>
    <dgm:cxn modelId="{09E83F9D-C340-2B40-9D2A-AFFB5FC43F73}" type="presParOf" srcId="{E099E708-FE02-9B4E-823F-9A36B70C4D7F}" destId="{F6BBF3EA-601A-434A-A526-AF861F7204D2}" srcOrd="2" destOrd="0" presId="urn:microsoft.com/office/officeart/2005/8/layout/hierarchy3"/>
    <dgm:cxn modelId="{F180F6D5-C4C0-1A42-AC6C-8433BDAA842F}" type="presParOf" srcId="{E099E708-FE02-9B4E-823F-9A36B70C4D7F}" destId="{84671B84-DF4F-884E-A912-B7E4F0D93B41}" srcOrd="3" destOrd="0" presId="urn:microsoft.com/office/officeart/2005/8/layout/hierarchy3"/>
    <dgm:cxn modelId="{2BDCD02E-145A-A24F-AA86-44FB196E9A10}" type="presParOf" srcId="{E099E708-FE02-9B4E-823F-9A36B70C4D7F}" destId="{77890FB9-9C12-3D47-907C-44B817C7BD63}" srcOrd="4" destOrd="0" presId="urn:microsoft.com/office/officeart/2005/8/layout/hierarchy3"/>
    <dgm:cxn modelId="{F9437C47-F686-4F4D-8FFE-602DF9A717E9}" type="presParOf" srcId="{E099E708-FE02-9B4E-823F-9A36B70C4D7F}" destId="{6F3E27C8-F6C6-8F41-B619-819E8DDAE859}" srcOrd="5" destOrd="0" presId="urn:microsoft.com/office/officeart/2005/8/layout/hierarchy3"/>
    <dgm:cxn modelId="{A1E4C372-D690-3642-92E8-A34B2B06184B}" type="presParOf" srcId="{E099E708-FE02-9B4E-823F-9A36B70C4D7F}" destId="{B2909B92-79B1-E343-9FCC-67719BB55B98}" srcOrd="6" destOrd="0" presId="urn:microsoft.com/office/officeart/2005/8/layout/hierarchy3"/>
    <dgm:cxn modelId="{670C4977-C7F6-1348-87B9-980ACD3B1A82}" type="presParOf" srcId="{E099E708-FE02-9B4E-823F-9A36B70C4D7F}" destId="{731193EA-F650-8946-B541-02CB1E1911C0}" srcOrd="7" destOrd="0" presId="urn:microsoft.com/office/officeart/2005/8/layout/hierarchy3"/>
    <dgm:cxn modelId="{66EFF119-4DEF-8F48-AAA1-1E2059CE28CA}" type="presParOf" srcId="{E099E708-FE02-9B4E-823F-9A36B70C4D7F}" destId="{E54BB4B3-4718-C445-A976-4C2E34FAF4F4}" srcOrd="8" destOrd="0" presId="urn:microsoft.com/office/officeart/2005/8/layout/hierarchy3"/>
    <dgm:cxn modelId="{88E980BF-FB62-5641-8DE8-1A34D1F8140C}" type="presParOf" srcId="{E099E708-FE02-9B4E-823F-9A36B70C4D7F}" destId="{79F6A8F9-365C-E249-90D0-5A55EC02E8D3}" srcOrd="9" destOrd="0" presId="urn:microsoft.com/office/officeart/2005/8/layout/hierarchy3"/>
    <dgm:cxn modelId="{4232C7DF-43C4-2845-9889-B8E67B8C8DD8}" type="presParOf" srcId="{E099E708-FE02-9B4E-823F-9A36B70C4D7F}" destId="{F3BF4A16-8502-C841-BB38-BB9B22B39058}" srcOrd="10" destOrd="0" presId="urn:microsoft.com/office/officeart/2005/8/layout/hierarchy3"/>
    <dgm:cxn modelId="{DDC677FB-AF8E-4642-8625-F79602E4C152}" type="presParOf" srcId="{E099E708-FE02-9B4E-823F-9A36B70C4D7F}" destId="{F7BAC8C7-3B33-0B41-B574-E3FAB7E4869E}" srcOrd="11" destOrd="0" presId="urn:microsoft.com/office/officeart/2005/8/layout/hierarchy3"/>
    <dgm:cxn modelId="{32666E80-1A6A-A242-B0CF-2C93C2BD96E0}" type="presParOf" srcId="{E099E708-FE02-9B4E-823F-9A36B70C4D7F}" destId="{0D851743-B84C-6542-8E7F-6C55C81D98DC}" srcOrd="12" destOrd="0" presId="urn:microsoft.com/office/officeart/2005/8/layout/hierarchy3"/>
    <dgm:cxn modelId="{9E52F503-9ABC-0C4B-BFB1-F79EF4EE8876}" type="presParOf" srcId="{E099E708-FE02-9B4E-823F-9A36B70C4D7F}" destId="{9760FB60-B2FB-A94B-9D6C-AB163764986F}" srcOrd="13" destOrd="0" presId="urn:microsoft.com/office/officeart/2005/8/layout/hierarchy3"/>
    <dgm:cxn modelId="{D94A3260-CBEE-7E43-81B4-D2662B53B107}" type="presParOf" srcId="{CB11EC19-1607-2048-8C80-2B43A8AFD72D}" destId="{6F356A12-A373-1D43-8F85-CCFD6A405DA7}" srcOrd="1" destOrd="0" presId="urn:microsoft.com/office/officeart/2005/8/layout/hierarchy3"/>
    <dgm:cxn modelId="{6DC35EF0-60E4-9C4E-BB5A-3038EED03E10}" type="presParOf" srcId="{6F356A12-A373-1D43-8F85-CCFD6A405DA7}" destId="{7CA6D6E6-05C2-C248-9AD3-8E9711E238AC}" srcOrd="0" destOrd="0" presId="urn:microsoft.com/office/officeart/2005/8/layout/hierarchy3"/>
    <dgm:cxn modelId="{1218C3FB-768A-6547-837E-4649BCC77B49}" type="presParOf" srcId="{7CA6D6E6-05C2-C248-9AD3-8E9711E238AC}" destId="{71A4C74D-208A-2541-B4B4-2084E1776C42}" srcOrd="0" destOrd="0" presId="urn:microsoft.com/office/officeart/2005/8/layout/hierarchy3"/>
    <dgm:cxn modelId="{DA201F07-1BCB-D042-BDAD-6B67244C4475}" type="presParOf" srcId="{7CA6D6E6-05C2-C248-9AD3-8E9711E238AC}" destId="{C5EB2AF6-E900-5D49-B0B0-6936BDED4248}" srcOrd="1" destOrd="0" presId="urn:microsoft.com/office/officeart/2005/8/layout/hierarchy3"/>
    <dgm:cxn modelId="{6594CA67-2D9F-AE43-9C26-0309E7961D11}" type="presParOf" srcId="{6F356A12-A373-1D43-8F85-CCFD6A405DA7}" destId="{0CAADB3D-22CE-0C43-8EBB-19A9CA2F3532}" srcOrd="1" destOrd="0" presId="urn:microsoft.com/office/officeart/2005/8/layout/hierarchy3"/>
    <dgm:cxn modelId="{B6A41E7E-DAB5-D44D-B82F-604274F6601E}" type="presParOf" srcId="{0CAADB3D-22CE-0C43-8EBB-19A9CA2F3532}" destId="{ADAF3C22-955D-704E-B131-E79F1B92BBC8}" srcOrd="0" destOrd="0" presId="urn:microsoft.com/office/officeart/2005/8/layout/hierarchy3"/>
    <dgm:cxn modelId="{E1D98D5E-8BCE-5E43-B42A-07C156BA9D6B}" type="presParOf" srcId="{0CAADB3D-22CE-0C43-8EBB-19A9CA2F3532}" destId="{9E9C5E9A-28B7-B945-AC9C-45CDE3570C7F}" srcOrd="1" destOrd="0" presId="urn:microsoft.com/office/officeart/2005/8/layout/hierarchy3"/>
    <dgm:cxn modelId="{32A5BBF3-24D4-B24D-9C9D-EE6B8898F478}" type="presParOf" srcId="{0CAADB3D-22CE-0C43-8EBB-19A9CA2F3532}" destId="{D50EE3F5-1873-9846-AFA9-8D6C94196DEE}" srcOrd="2" destOrd="0" presId="urn:microsoft.com/office/officeart/2005/8/layout/hierarchy3"/>
    <dgm:cxn modelId="{D260D57D-ABCF-334E-87CE-B2B3756E5DB7}" type="presParOf" srcId="{0CAADB3D-22CE-0C43-8EBB-19A9CA2F3532}" destId="{CE5907EE-8300-4B48-AC5D-0890C14DF857}" srcOrd="3" destOrd="0" presId="urn:microsoft.com/office/officeart/2005/8/layout/hierarchy3"/>
    <dgm:cxn modelId="{1F5A1F84-B0DF-DD46-8C69-B7362472206E}" type="presParOf" srcId="{0CAADB3D-22CE-0C43-8EBB-19A9CA2F3532}" destId="{D53090E0-3C27-A948-8EBB-F42A35BA607B}" srcOrd="4" destOrd="0" presId="urn:microsoft.com/office/officeart/2005/8/layout/hierarchy3"/>
    <dgm:cxn modelId="{90AC169F-00AF-4745-B311-8AEAB944467A}" type="presParOf" srcId="{0CAADB3D-22CE-0C43-8EBB-19A9CA2F3532}" destId="{4EF0E517-32D5-D94D-823C-19A4E686ED0E}" srcOrd="5" destOrd="0" presId="urn:microsoft.com/office/officeart/2005/8/layout/hierarchy3"/>
    <dgm:cxn modelId="{7683E47E-08DE-FD4D-8D63-E4743F3C4FDF}" type="presParOf" srcId="{0CAADB3D-22CE-0C43-8EBB-19A9CA2F3532}" destId="{0334F762-86CB-0C45-8D9E-E426B48EBF80}" srcOrd="6" destOrd="0" presId="urn:microsoft.com/office/officeart/2005/8/layout/hierarchy3"/>
    <dgm:cxn modelId="{AAF6E443-860E-7646-9B93-69A559F4F0DB}" type="presParOf" srcId="{0CAADB3D-22CE-0C43-8EBB-19A9CA2F3532}" destId="{C3735448-7923-6543-9590-3918DA836B40}" srcOrd="7" destOrd="0" presId="urn:microsoft.com/office/officeart/2005/8/layout/hierarchy3"/>
    <dgm:cxn modelId="{7211BCB0-1609-BA4F-AC97-C517A4FC7F33}" type="presParOf" srcId="{0CAADB3D-22CE-0C43-8EBB-19A9CA2F3532}" destId="{E14128AB-3E16-F64A-8055-4AF3B116C11E}" srcOrd="8" destOrd="0" presId="urn:microsoft.com/office/officeart/2005/8/layout/hierarchy3"/>
    <dgm:cxn modelId="{094B86AB-1DC0-D74A-9B74-6E97A209AA17}" type="presParOf" srcId="{0CAADB3D-22CE-0C43-8EBB-19A9CA2F3532}" destId="{A446E322-7C50-F343-B6AA-F48863EE9E1A}" srcOrd="9" destOrd="0" presId="urn:microsoft.com/office/officeart/2005/8/layout/hierarchy3"/>
    <dgm:cxn modelId="{9A6F08D7-99D6-0D46-8A1A-4D42DFC51218}" type="presParOf" srcId="{0CAADB3D-22CE-0C43-8EBB-19A9CA2F3532}" destId="{ADBFFBE8-8AE0-C84E-9122-52AF451C5BC3}" srcOrd="10" destOrd="0" presId="urn:microsoft.com/office/officeart/2005/8/layout/hierarchy3"/>
    <dgm:cxn modelId="{7C43A82F-8030-C748-8BB1-F312B8825165}" type="presParOf" srcId="{0CAADB3D-22CE-0C43-8EBB-19A9CA2F3532}" destId="{46A6ADE9-52B8-3B41-8501-F14D9F5B9132}" srcOrd="11" destOrd="0" presId="urn:microsoft.com/office/officeart/2005/8/layout/hierarchy3"/>
    <dgm:cxn modelId="{4B1A3FE6-B06C-6742-AD9B-A2C73F18B1D5}" type="presParOf" srcId="{0CAADB3D-22CE-0C43-8EBB-19A9CA2F3532}" destId="{504E6727-22BF-6249-A130-4BB3959FDE93}" srcOrd="12" destOrd="0" presId="urn:microsoft.com/office/officeart/2005/8/layout/hierarchy3"/>
    <dgm:cxn modelId="{E76E3358-028C-2E46-81CA-DACC061BD745}" type="presParOf" srcId="{0CAADB3D-22CE-0C43-8EBB-19A9CA2F3532}" destId="{D0B25D5A-A627-2343-B0C6-ABFA543955DF}" srcOrd="1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D3E2A-847D-4A08-B66E-3D676641C1F4}">
      <dsp:nvSpPr>
        <dsp:cNvPr id="0" name=""/>
        <dsp:cNvSpPr/>
      </dsp:nvSpPr>
      <dsp:spPr>
        <a:xfrm>
          <a:off x="1623923" y="759218"/>
          <a:ext cx="5305856" cy="5305856"/>
        </a:xfrm>
        <a:prstGeom prst="blockArc">
          <a:avLst>
            <a:gd name="adj1" fmla="val 12574252"/>
            <a:gd name="adj2" fmla="val 16592176"/>
            <a:gd name="adj3" fmla="val 4530"/>
          </a:avLst>
        </a:prstGeom>
        <a:solidFill>
          <a:schemeClr val="accent3">
            <a:lumMod val="40000"/>
            <a:lumOff val="6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82000">
          <a:bevelT w="190500" h="38100"/>
        </a:sp3d>
      </dsp:spPr>
      <dsp:style>
        <a:lnRef idx="0">
          <a:scrgbClr r="0" g="0" b="0"/>
        </a:lnRef>
        <a:fillRef idx="1">
          <a:scrgbClr r="0" g="0" b="0"/>
        </a:fillRef>
        <a:effectRef idx="0">
          <a:scrgbClr r="0" g="0" b="0"/>
        </a:effectRef>
        <a:fontRef idx="minor">
          <a:schemeClr val="lt1"/>
        </a:fontRef>
      </dsp:style>
    </dsp:sp>
    <dsp:sp modelId="{152AC0DE-C3F2-4AEA-833D-A1B3486A0513}">
      <dsp:nvSpPr>
        <dsp:cNvPr id="0" name=""/>
        <dsp:cNvSpPr/>
      </dsp:nvSpPr>
      <dsp:spPr>
        <a:xfrm>
          <a:off x="1614276" y="776071"/>
          <a:ext cx="5305856" cy="5305856"/>
        </a:xfrm>
        <a:prstGeom prst="blockArc">
          <a:avLst>
            <a:gd name="adj1" fmla="val 9000002"/>
            <a:gd name="adj2" fmla="val 12599998"/>
            <a:gd name="adj3" fmla="val 4530"/>
          </a:avLst>
        </a:prstGeom>
        <a:solidFill>
          <a:schemeClr val="accent3">
            <a:lumMod val="40000"/>
            <a:lumOff val="60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D80930D-1341-47B0-819F-BC9949DCB70C}">
      <dsp:nvSpPr>
        <dsp:cNvPr id="0" name=""/>
        <dsp:cNvSpPr/>
      </dsp:nvSpPr>
      <dsp:spPr>
        <a:xfrm>
          <a:off x="1623923" y="792925"/>
          <a:ext cx="5305856" cy="5305856"/>
        </a:xfrm>
        <a:prstGeom prst="blockArc">
          <a:avLst>
            <a:gd name="adj1" fmla="val 5007824"/>
            <a:gd name="adj2" fmla="val 9025748"/>
            <a:gd name="adj3" fmla="val 4530"/>
          </a:avLst>
        </a:prstGeom>
        <a:solidFill>
          <a:schemeClr val="accent3">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211E076-6231-43AD-A69E-1F689E2F3CB1}">
      <dsp:nvSpPr>
        <dsp:cNvPr id="0" name=""/>
        <dsp:cNvSpPr/>
      </dsp:nvSpPr>
      <dsp:spPr>
        <a:xfrm>
          <a:off x="2285271" y="802062"/>
          <a:ext cx="5305856" cy="5305856"/>
        </a:xfrm>
        <a:prstGeom prst="blockArc">
          <a:avLst>
            <a:gd name="adj1" fmla="val 1760338"/>
            <a:gd name="adj2" fmla="val 5887157"/>
            <a:gd name="adj3" fmla="val 4530"/>
          </a:avLst>
        </a:prstGeom>
        <a:solidFill>
          <a:schemeClr val="bg2"/>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FC66F9D-8A7D-4EEA-B3B1-13E5BE8912D1}">
      <dsp:nvSpPr>
        <dsp:cNvPr id="0" name=""/>
        <dsp:cNvSpPr/>
      </dsp:nvSpPr>
      <dsp:spPr>
        <a:xfrm>
          <a:off x="2300077" y="776071"/>
          <a:ext cx="5305856" cy="5305856"/>
        </a:xfrm>
        <a:prstGeom prst="blockArc">
          <a:avLst>
            <a:gd name="adj1" fmla="val 19800003"/>
            <a:gd name="adj2" fmla="val 1799997"/>
            <a:gd name="adj3" fmla="val 4530"/>
          </a:avLst>
        </a:prstGeom>
        <a:solidFill>
          <a:schemeClr val="tx2">
            <a:lumMod val="50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6211D0B-B0A6-4F7C-A869-0BA0ED70C18C}">
      <dsp:nvSpPr>
        <dsp:cNvPr id="0" name=""/>
        <dsp:cNvSpPr/>
      </dsp:nvSpPr>
      <dsp:spPr>
        <a:xfrm>
          <a:off x="2285271" y="750081"/>
          <a:ext cx="5305856" cy="5305856"/>
        </a:xfrm>
        <a:prstGeom prst="blockArc">
          <a:avLst>
            <a:gd name="adj1" fmla="val 15712843"/>
            <a:gd name="adj2" fmla="val 19839662"/>
            <a:gd name="adj3" fmla="val 4530"/>
          </a:avLst>
        </a:prstGeom>
        <a:solidFill>
          <a:schemeClr val="tx2">
            <a:lumMod val="75000"/>
          </a:schemeClr>
        </a:solidFill>
        <a:ln>
          <a:solidFill>
            <a:schemeClr val="accent3">
              <a:lumMod val="40000"/>
              <a:lumOff val="60000"/>
            </a:schemeClr>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B627EE6-1EFF-4721-A206-E8DDD01D5680}">
      <dsp:nvSpPr>
        <dsp:cNvPr id="0" name=""/>
        <dsp:cNvSpPr/>
      </dsp:nvSpPr>
      <dsp:spPr>
        <a:xfrm>
          <a:off x="3188504" y="2236886"/>
          <a:ext cx="2766990" cy="2384226"/>
        </a:xfrm>
        <a:prstGeom prst="ellipse">
          <a:avLst/>
        </a:prstGeom>
        <a:solidFill>
          <a:srgbClr val="D5BEAB"/>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sp3d extrusionH="57150">
            <a:bevelT w="38100" h="38100"/>
          </a:sp3d>
        </a:bodyPr>
        <a:lstStyle/>
        <a:p>
          <a:pPr lvl="0" algn="ctr" defTabSz="1200150">
            <a:lnSpc>
              <a:spcPct val="90000"/>
            </a:lnSpc>
            <a:spcBef>
              <a:spcPct val="0"/>
            </a:spcBef>
            <a:spcAft>
              <a:spcPct val="35000"/>
            </a:spcAft>
          </a:pPr>
          <a:r>
            <a:rPr lang="en-US" sz="2700" kern="1200" dirty="0" smtClean="0">
              <a:solidFill>
                <a:schemeClr val="bg1"/>
              </a:solidFill>
              <a:effectLst>
                <a:outerShdw blurRad="50800" dist="38100" algn="l" rotWithShape="0">
                  <a:prstClr val="black">
                    <a:alpha val="40000"/>
                  </a:prstClr>
                </a:outerShdw>
              </a:effectLst>
              <a:latin typeface="Pythagoras" pitchFamily="2" charset="0"/>
            </a:rPr>
            <a:t>The Circular Reasoning  of False Theology </a:t>
          </a:r>
          <a:endParaRPr lang="en-US" sz="2700" kern="1200" dirty="0">
            <a:solidFill>
              <a:schemeClr val="bg1"/>
            </a:solidFill>
            <a:effectLst>
              <a:outerShdw blurRad="50800" dist="38100" algn="l" rotWithShape="0">
                <a:prstClr val="black">
                  <a:alpha val="40000"/>
                </a:prstClr>
              </a:outerShdw>
            </a:effectLst>
            <a:latin typeface="Pythagoras" pitchFamily="2" charset="0"/>
          </a:endParaRPr>
        </a:p>
      </dsp:txBody>
      <dsp:txXfrm>
        <a:off x="3593720" y="2586048"/>
        <a:ext cx="1956558" cy="1685902"/>
      </dsp:txXfrm>
    </dsp:sp>
    <dsp:sp modelId="{10BB0E7C-E53C-4217-B678-B3BA981C08DF}">
      <dsp:nvSpPr>
        <dsp:cNvPr id="0" name=""/>
        <dsp:cNvSpPr/>
      </dsp:nvSpPr>
      <dsp:spPr>
        <a:xfrm>
          <a:off x="3083672" y="1675"/>
          <a:ext cx="2976654" cy="1668958"/>
        </a:xfrm>
        <a:prstGeom prst="ellipse">
          <a:avLst/>
        </a:prstGeom>
        <a:solidFill>
          <a:schemeClr val="bg2">
            <a:lumMod val="40000"/>
            <a:lumOff val="60000"/>
          </a:schemeClr>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50800" dist="38100" algn="l" rotWithShape="0">
                  <a:prstClr val="black">
                    <a:alpha val="40000"/>
                  </a:prstClr>
                </a:outerShdw>
              </a:effectLst>
            </a:rPr>
            <a:t>False View of God’s Sovereignty</a:t>
          </a:r>
          <a:endParaRPr lang="en-US" sz="2400" kern="1200" dirty="0">
            <a:solidFill>
              <a:schemeClr val="bg1"/>
            </a:solidFill>
            <a:effectLst>
              <a:outerShdw blurRad="50800" dist="38100" algn="l" rotWithShape="0">
                <a:prstClr val="black">
                  <a:alpha val="40000"/>
                </a:prstClr>
              </a:outerShdw>
            </a:effectLst>
          </a:endParaRPr>
        </a:p>
      </dsp:txBody>
      <dsp:txXfrm>
        <a:off x="3519593" y="246088"/>
        <a:ext cx="2104812" cy="1180132"/>
      </dsp:txXfrm>
    </dsp:sp>
    <dsp:sp modelId="{B4BCCCB8-6569-4A0A-B73D-E032145FD374}">
      <dsp:nvSpPr>
        <dsp:cNvPr id="0" name=""/>
        <dsp:cNvSpPr/>
      </dsp:nvSpPr>
      <dsp:spPr>
        <a:xfrm>
          <a:off x="5710149" y="1298100"/>
          <a:ext cx="2976654" cy="1668958"/>
        </a:xfrm>
        <a:prstGeom prst="ellipse">
          <a:avLst/>
        </a:prstGeom>
        <a:solidFill>
          <a:schemeClr val="bg2">
            <a:lumMod val="40000"/>
            <a:lumOff val="60000"/>
          </a:schemeClr>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50800" dist="38100" algn="l" rotWithShape="0">
                  <a:prstClr val="black">
                    <a:alpha val="40000"/>
                  </a:prstClr>
                </a:outerShdw>
              </a:effectLst>
            </a:rPr>
            <a:t>Total Inability</a:t>
          </a:r>
          <a:endParaRPr lang="en-US" sz="2400" kern="1200" dirty="0">
            <a:solidFill>
              <a:schemeClr val="bg1"/>
            </a:solidFill>
            <a:effectLst>
              <a:outerShdw blurRad="50800" dist="38100" algn="l" rotWithShape="0">
                <a:prstClr val="black">
                  <a:alpha val="40000"/>
                </a:prstClr>
              </a:outerShdw>
            </a:effectLst>
          </a:endParaRPr>
        </a:p>
      </dsp:txBody>
      <dsp:txXfrm>
        <a:off x="6146070" y="1542513"/>
        <a:ext cx="2104812" cy="1180132"/>
      </dsp:txXfrm>
    </dsp:sp>
    <dsp:sp modelId="{DC0A4955-C650-4D68-919D-3A3827856F27}">
      <dsp:nvSpPr>
        <dsp:cNvPr id="0" name=""/>
        <dsp:cNvSpPr/>
      </dsp:nvSpPr>
      <dsp:spPr>
        <a:xfrm>
          <a:off x="5710149" y="3890941"/>
          <a:ext cx="2976654" cy="1668958"/>
        </a:xfrm>
        <a:prstGeom prst="ellipse">
          <a:avLst/>
        </a:prstGeom>
        <a:solidFill>
          <a:schemeClr val="bg2">
            <a:lumMod val="40000"/>
            <a:lumOff val="60000"/>
          </a:schemeClr>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50800" dist="38100" algn="l" rotWithShape="0">
                  <a:prstClr val="black">
                    <a:alpha val="40000"/>
                  </a:prstClr>
                </a:outerShdw>
              </a:effectLst>
            </a:rPr>
            <a:t>Unconditional Election</a:t>
          </a:r>
          <a:endParaRPr lang="en-US" sz="2400" kern="1200" dirty="0">
            <a:solidFill>
              <a:schemeClr val="bg1"/>
            </a:solidFill>
            <a:effectLst>
              <a:outerShdw blurRad="50800" dist="38100" algn="l" rotWithShape="0">
                <a:prstClr val="black">
                  <a:alpha val="40000"/>
                </a:prstClr>
              </a:outerShdw>
            </a:effectLst>
          </a:endParaRPr>
        </a:p>
      </dsp:txBody>
      <dsp:txXfrm>
        <a:off x="6146070" y="4135354"/>
        <a:ext cx="2104812" cy="1180132"/>
      </dsp:txXfrm>
    </dsp:sp>
    <dsp:sp modelId="{BA784561-5794-4997-A734-9D6F372B92B9}">
      <dsp:nvSpPr>
        <dsp:cNvPr id="0" name=""/>
        <dsp:cNvSpPr/>
      </dsp:nvSpPr>
      <dsp:spPr>
        <a:xfrm>
          <a:off x="3083672" y="5187366"/>
          <a:ext cx="2976654" cy="1668958"/>
        </a:xfrm>
        <a:prstGeom prst="ellipse">
          <a:avLst/>
        </a:prstGeom>
        <a:solidFill>
          <a:schemeClr val="bg2">
            <a:lumMod val="40000"/>
            <a:lumOff val="60000"/>
          </a:schemeClr>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50800" dist="38100" algn="l" rotWithShape="0">
                  <a:prstClr val="black">
                    <a:alpha val="40000"/>
                  </a:prstClr>
                </a:outerShdw>
              </a:effectLst>
            </a:rPr>
            <a:t>Limited Atonement</a:t>
          </a:r>
          <a:endParaRPr lang="en-US" sz="2400" kern="1200" dirty="0">
            <a:solidFill>
              <a:schemeClr val="bg1"/>
            </a:solidFill>
            <a:effectLst>
              <a:outerShdw blurRad="50800" dist="38100" algn="l" rotWithShape="0">
                <a:prstClr val="black">
                  <a:alpha val="40000"/>
                </a:prstClr>
              </a:outerShdw>
            </a:effectLst>
          </a:endParaRPr>
        </a:p>
      </dsp:txBody>
      <dsp:txXfrm>
        <a:off x="3519593" y="5431779"/>
        <a:ext cx="2104812" cy="1180132"/>
      </dsp:txXfrm>
    </dsp:sp>
    <dsp:sp modelId="{D54E46D2-3E7D-4B04-9D4E-727013A5859E}">
      <dsp:nvSpPr>
        <dsp:cNvPr id="0" name=""/>
        <dsp:cNvSpPr/>
      </dsp:nvSpPr>
      <dsp:spPr>
        <a:xfrm>
          <a:off x="533406" y="3890942"/>
          <a:ext cx="2976654" cy="1668958"/>
        </a:xfrm>
        <a:prstGeom prst="ellipse">
          <a:avLst/>
        </a:prstGeom>
        <a:solidFill>
          <a:schemeClr val="bg2">
            <a:lumMod val="40000"/>
            <a:lumOff val="60000"/>
          </a:schemeClr>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50800" dist="38100" algn="l" rotWithShape="0">
                  <a:prstClr val="black">
                    <a:alpha val="40000"/>
                  </a:prstClr>
                </a:outerShdw>
              </a:effectLst>
            </a:rPr>
            <a:t>Irresistible Grace</a:t>
          </a:r>
          <a:endParaRPr lang="en-US" sz="2400" kern="1200" dirty="0">
            <a:solidFill>
              <a:schemeClr val="bg1"/>
            </a:solidFill>
            <a:effectLst>
              <a:outerShdw blurRad="50800" dist="38100" algn="l" rotWithShape="0">
                <a:prstClr val="black">
                  <a:alpha val="40000"/>
                </a:prstClr>
              </a:outerShdw>
            </a:effectLst>
          </a:endParaRPr>
        </a:p>
      </dsp:txBody>
      <dsp:txXfrm>
        <a:off x="969327" y="4135355"/>
        <a:ext cx="2104812" cy="1180132"/>
      </dsp:txXfrm>
    </dsp:sp>
    <dsp:sp modelId="{B01FB617-8D03-4A05-BFB5-0471164C3D72}">
      <dsp:nvSpPr>
        <dsp:cNvPr id="0" name=""/>
        <dsp:cNvSpPr/>
      </dsp:nvSpPr>
      <dsp:spPr>
        <a:xfrm>
          <a:off x="533406" y="1298099"/>
          <a:ext cx="2976654" cy="1668958"/>
        </a:xfrm>
        <a:prstGeom prst="ellipse">
          <a:avLst/>
        </a:prstGeom>
        <a:solidFill>
          <a:schemeClr val="bg2">
            <a:lumMod val="40000"/>
            <a:lumOff val="60000"/>
          </a:schemeClr>
        </a:solidFill>
        <a:ln>
          <a:noFill/>
        </a:ln>
        <a:effectLst>
          <a:outerShdw blurRad="431800" dist="381000" dir="3300000" algn="tl" rotWithShape="0">
            <a:schemeClr val="accent2">
              <a:lumMod val="40000"/>
              <a:lumOff val="60000"/>
              <a:alpha val="40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50800" dist="38100" algn="l" rotWithShape="0">
                  <a:prstClr val="black">
                    <a:alpha val="40000"/>
                  </a:prstClr>
                </a:outerShdw>
              </a:effectLst>
            </a:rPr>
            <a:t>Perseverance of the Saints </a:t>
          </a:r>
          <a:endParaRPr lang="en-US" sz="2400" kern="1200" dirty="0">
            <a:solidFill>
              <a:schemeClr val="bg1"/>
            </a:solidFill>
            <a:effectLst>
              <a:outerShdw blurRad="50800" dist="38100" algn="l" rotWithShape="0">
                <a:prstClr val="black">
                  <a:alpha val="40000"/>
                </a:prstClr>
              </a:outerShdw>
            </a:effectLst>
          </a:endParaRPr>
        </a:p>
      </dsp:txBody>
      <dsp:txXfrm>
        <a:off x="969327" y="1542512"/>
        <a:ext cx="2104812" cy="1180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65A6A-A7F2-3845-8244-BCF98316C9AE}">
      <dsp:nvSpPr>
        <dsp:cNvPr id="0" name=""/>
        <dsp:cNvSpPr/>
      </dsp:nvSpPr>
      <dsp:spPr>
        <a:xfrm>
          <a:off x="3128962" y="0"/>
          <a:ext cx="2886075" cy="5417739"/>
        </a:xfrm>
        <a:prstGeom prst="rect">
          <a:avLst/>
        </a:prstGeom>
        <a:solidFill>
          <a:schemeClr val="accent2">
            <a:lumMod val="20000"/>
            <a:lumOff val="8000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rgbClr val="000000"/>
              </a:solidFill>
              <a:effectLst>
                <a:outerShdw blurRad="60007" dist="310007" dir="7680000" sy="30000" kx="1300200" algn="ctr" rotWithShape="0">
                  <a:prstClr val="black">
                    <a:alpha val="32000"/>
                  </a:prstClr>
                </a:outerShdw>
              </a:effectLst>
              <a:latin typeface="Copperplate Gothic Bold" pitchFamily="34" charset="0"/>
            </a:rPr>
            <a:t>Vine’s </a:t>
          </a:r>
        </a:p>
        <a:p>
          <a:pPr lvl="0" algn="ctr" defTabSz="1200150">
            <a:lnSpc>
              <a:spcPct val="90000"/>
            </a:lnSpc>
            <a:spcBef>
              <a:spcPct val="0"/>
            </a:spcBef>
            <a:spcAft>
              <a:spcPct val="35000"/>
            </a:spcAft>
          </a:pP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(e) "an ensample," pattern, . . ., "pattern;" in an ethical sense,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1Co_10:6</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Phi_3:17</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1Th_1:7</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2Th_3:9</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1Ti_4:12</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RV, "ensample;"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Tit_2:7</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RV, "ensample," for AV, "pattern;"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1Pe_5:3</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in a doctrinal sense, a type, </a:t>
          </a:r>
          <a:r>
            <a:rPr lang="en-US" sz="2700" u="sng"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Rom_5:14</a:t>
          </a:r>
          <a:r>
            <a:rPr lang="en-US" sz="2700" kern="1200" dirty="0" smtClean="0">
              <a:solidFill>
                <a:srgbClr val="000000"/>
              </a:solidFill>
              <a:effectLst>
                <a:outerShdw blurRad="60007" dist="310007" dir="7680000" sy="30000" kx="1300200" algn="ctr" rotWithShape="0">
                  <a:prstClr val="black">
                    <a:alpha val="32000"/>
                  </a:prstClr>
                </a:outerShdw>
              </a:effectLst>
              <a:latin typeface="Garamond" pitchFamily="18" charset="0"/>
            </a:rPr>
            <a:t>. </a:t>
          </a:r>
          <a:endParaRPr lang="en-US" sz="2700" kern="1200" dirty="0">
            <a:solidFill>
              <a:srgbClr val="000000"/>
            </a:solidFill>
            <a:effectLst>
              <a:outerShdw blurRad="60007" dist="310007" dir="7680000" sy="30000" kx="1300200" algn="ctr" rotWithShape="0">
                <a:prstClr val="black">
                  <a:alpha val="32000"/>
                </a:prstClr>
              </a:outerShdw>
            </a:effectLst>
          </a:endParaRPr>
        </a:p>
      </dsp:txBody>
      <dsp:txXfrm>
        <a:off x="3128962" y="0"/>
        <a:ext cx="2886075" cy="5417739"/>
      </dsp:txXfrm>
    </dsp:sp>
    <dsp:sp modelId="{4E61EFF6-7970-A847-926D-DAE9878898B1}">
      <dsp:nvSpPr>
        <dsp:cNvPr id="0" name=""/>
        <dsp:cNvSpPr/>
      </dsp:nvSpPr>
      <dsp:spPr>
        <a:xfrm rot="10665269">
          <a:off x="1381740" y="2390309"/>
          <a:ext cx="1652091" cy="822531"/>
        </a:xfrm>
        <a:prstGeom prst="leftArrow">
          <a:avLst>
            <a:gd name="adj1" fmla="val 60000"/>
            <a:gd name="adj2" fmla="val 50000"/>
          </a:avLst>
        </a:prstGeom>
        <a:solidFill>
          <a:schemeClr val="accent2">
            <a:shade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7FC08D4-EF41-C54F-AE9C-07EC650FBC42}">
      <dsp:nvSpPr>
        <dsp:cNvPr id="0" name=""/>
        <dsp:cNvSpPr/>
      </dsp:nvSpPr>
      <dsp:spPr>
        <a:xfrm>
          <a:off x="11489" y="530710"/>
          <a:ext cx="2741771" cy="4606460"/>
        </a:xfrm>
        <a:prstGeom prst="roundRect">
          <a:avLst>
            <a:gd name="adj" fmla="val 10000"/>
          </a:avLst>
        </a:prstGeom>
        <a:solidFill>
          <a:schemeClr val="accent2">
            <a:shade val="50000"/>
            <a:hueOff val="0"/>
            <a:satOff val="0"/>
            <a:lumOff val="0"/>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60007" dist="310007" dir="7680000" sy="30000" kx="1300200" algn="ctr" rotWithShape="0">
                  <a:prstClr val="black">
                    <a:alpha val="32000"/>
                  </a:prstClr>
                </a:outerShdw>
              </a:effectLst>
            </a:rPr>
            <a:t>1 Corinthians 10:6 (NKJV) </a:t>
          </a:r>
        </a:p>
        <a:p>
          <a:pPr lvl="0" algn="ctr" defTabSz="1066800">
            <a:lnSpc>
              <a:spcPct val="90000"/>
            </a:lnSpc>
            <a:spcBef>
              <a:spcPct val="0"/>
            </a:spcBef>
            <a:spcAft>
              <a:spcPct val="35000"/>
            </a:spcAft>
          </a:pPr>
          <a:r>
            <a:rPr lang="en-US" sz="2400" kern="1200" dirty="0" smtClean="0">
              <a:effectLst>
                <a:outerShdw blurRad="60007" dist="310007" dir="7680000" sy="30000" kx="1300200" algn="ctr" rotWithShape="0">
                  <a:prstClr val="black">
                    <a:alpha val="32000"/>
                  </a:prstClr>
                </a:outerShdw>
              </a:effectLst>
            </a:rPr>
            <a:t>Now these things became our </a:t>
          </a:r>
          <a:r>
            <a:rPr lang="en-US" sz="2400" b="1" u="sng" kern="1200" dirty="0" smtClean="0">
              <a:solidFill>
                <a:schemeClr val="tx1"/>
              </a:solidFill>
              <a:effectLst>
                <a:outerShdw blurRad="60007" dist="310007" dir="7680000" sy="30000" kx="1300200" algn="ctr" rotWithShape="0">
                  <a:prstClr val="black">
                    <a:alpha val="32000"/>
                  </a:prstClr>
                </a:outerShdw>
              </a:effectLst>
            </a:rPr>
            <a:t>examples</a:t>
          </a:r>
          <a:r>
            <a:rPr lang="en-US" sz="2400" kern="1200" dirty="0" smtClean="0">
              <a:effectLst>
                <a:outerShdw blurRad="60007" dist="310007" dir="7680000" sy="30000" kx="1300200" algn="ctr" rotWithShape="0">
                  <a:prstClr val="black">
                    <a:alpha val="32000"/>
                  </a:prstClr>
                </a:outerShdw>
              </a:effectLst>
            </a:rPr>
            <a:t>, to the intent that we should not lust after evil things as they also lusted. </a:t>
          </a:r>
          <a:endParaRPr lang="en-US" sz="2400" kern="1200" dirty="0">
            <a:effectLst>
              <a:outerShdw blurRad="60007" dist="310007" dir="7680000" sy="30000" kx="1300200" algn="ctr" rotWithShape="0">
                <a:prstClr val="black">
                  <a:alpha val="32000"/>
                </a:prstClr>
              </a:outerShdw>
            </a:effectLst>
          </a:endParaRPr>
        </a:p>
      </dsp:txBody>
      <dsp:txXfrm>
        <a:off x="91793" y="611014"/>
        <a:ext cx="2581163" cy="4445852"/>
      </dsp:txXfrm>
    </dsp:sp>
    <dsp:sp modelId="{897E389E-AC05-C349-A654-F9805C36B84B}">
      <dsp:nvSpPr>
        <dsp:cNvPr id="0" name=""/>
        <dsp:cNvSpPr/>
      </dsp:nvSpPr>
      <dsp:spPr>
        <a:xfrm rot="134731">
          <a:off x="6110168" y="2390309"/>
          <a:ext cx="1652091" cy="822531"/>
        </a:xfrm>
        <a:prstGeom prst="leftArrow">
          <a:avLst>
            <a:gd name="adj1" fmla="val 60000"/>
            <a:gd name="adj2" fmla="val 50000"/>
          </a:avLst>
        </a:prstGeom>
        <a:solidFill>
          <a:schemeClr val="accent2">
            <a:shade val="90000"/>
            <a:hueOff val="-596600"/>
            <a:satOff val="-11234"/>
            <a:lumOff val="3504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B0C4229-7A60-5946-93D9-0B78DB498BB0}">
      <dsp:nvSpPr>
        <dsp:cNvPr id="0" name=""/>
        <dsp:cNvSpPr/>
      </dsp:nvSpPr>
      <dsp:spPr>
        <a:xfrm>
          <a:off x="6390739" y="530710"/>
          <a:ext cx="2741771" cy="4606460"/>
        </a:xfrm>
        <a:prstGeom prst="roundRect">
          <a:avLst>
            <a:gd name="adj" fmla="val 10000"/>
          </a:avLst>
        </a:prstGeom>
        <a:solidFill>
          <a:schemeClr val="bg2"/>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60007" dist="310007" dir="7680000" sy="30000" kx="1300200" algn="ctr" rotWithShape="0">
                  <a:prstClr val="black">
                    <a:alpha val="32000"/>
                  </a:prstClr>
                </a:outerShdw>
              </a:effectLst>
            </a:rPr>
            <a:t>1 Corinthians 10:11 (NKJV) </a:t>
          </a:r>
        </a:p>
        <a:p>
          <a:pPr lvl="0" algn="ctr" defTabSz="1066800">
            <a:lnSpc>
              <a:spcPct val="90000"/>
            </a:lnSpc>
            <a:spcBef>
              <a:spcPct val="0"/>
            </a:spcBef>
            <a:spcAft>
              <a:spcPct val="35000"/>
            </a:spcAft>
          </a:pPr>
          <a:r>
            <a:rPr lang="en-US" sz="2400" kern="1200" dirty="0" smtClean="0">
              <a:effectLst>
                <a:outerShdw blurRad="60007" dist="310007" dir="7680000" sy="30000" kx="1300200" algn="ctr" rotWithShape="0">
                  <a:prstClr val="black">
                    <a:alpha val="32000"/>
                  </a:prstClr>
                </a:outerShdw>
              </a:effectLst>
            </a:rPr>
            <a:t>Now all these things happened to them as </a:t>
          </a:r>
          <a:r>
            <a:rPr lang="en-US" sz="2400" b="1" u="sng" kern="1200" dirty="0" smtClean="0">
              <a:effectLst>
                <a:outerShdw blurRad="60007" dist="310007" dir="7680000" sy="30000" kx="1300200" algn="ctr" rotWithShape="0">
                  <a:prstClr val="black">
                    <a:alpha val="32000"/>
                  </a:prstClr>
                </a:outerShdw>
              </a:effectLst>
            </a:rPr>
            <a:t>examples,</a:t>
          </a:r>
          <a:r>
            <a:rPr lang="en-US" sz="2400" kern="1200" dirty="0" smtClean="0">
              <a:effectLst>
                <a:outerShdw blurRad="60007" dist="310007" dir="7680000" sy="30000" kx="1300200" algn="ctr" rotWithShape="0">
                  <a:prstClr val="black">
                    <a:alpha val="32000"/>
                  </a:prstClr>
                </a:outerShdw>
              </a:effectLst>
            </a:rPr>
            <a:t> and they were written for our admonition, upon whom the ends of the ages have come. </a:t>
          </a:r>
          <a:endParaRPr lang="en-US" sz="2400" kern="1200" dirty="0">
            <a:effectLst>
              <a:outerShdw blurRad="60007" dist="310007" dir="7680000" sy="30000" kx="1300200" algn="ctr" rotWithShape="0">
                <a:prstClr val="black">
                  <a:alpha val="32000"/>
                </a:prstClr>
              </a:outerShdw>
            </a:effectLst>
          </a:endParaRPr>
        </a:p>
      </dsp:txBody>
      <dsp:txXfrm>
        <a:off x="6471043" y="611014"/>
        <a:ext cx="2581163" cy="4445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4D78A-C14A-8A43-BD84-29E906CBFC04}">
      <dsp:nvSpPr>
        <dsp:cNvPr id="0" name=""/>
        <dsp:cNvSpPr/>
      </dsp:nvSpPr>
      <dsp:spPr>
        <a:xfrm>
          <a:off x="17" y="304800"/>
          <a:ext cx="3729250" cy="704211"/>
        </a:xfrm>
        <a:prstGeom prst="roundRect">
          <a:avLst>
            <a:gd name="adj" fmla="val 10000"/>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effectLst>
                <a:outerShdw blurRad="60007" dist="310007" dir="7680000" sy="30000" kx="1300200" algn="ctr" rotWithShape="0">
                  <a:prstClr val="black">
                    <a:alpha val="32000"/>
                  </a:prstClr>
                </a:outerShdw>
              </a:effectLst>
            </a:rPr>
            <a:t>The Type</a:t>
          </a:r>
          <a:endParaRPr lang="en-US" sz="3200" kern="1200" dirty="0">
            <a:effectLst>
              <a:outerShdw blurRad="60007" dist="310007" dir="7680000" sy="30000" kx="1300200" algn="ctr" rotWithShape="0">
                <a:prstClr val="black">
                  <a:alpha val="32000"/>
                </a:prstClr>
              </a:outerShdw>
            </a:effectLst>
          </a:endParaRPr>
        </a:p>
      </dsp:txBody>
      <dsp:txXfrm>
        <a:off x="20643" y="325426"/>
        <a:ext cx="3687998" cy="662959"/>
      </dsp:txXfrm>
    </dsp:sp>
    <dsp:sp modelId="{39D902D1-60A8-AE47-A309-D8CFF9AF7CCF}">
      <dsp:nvSpPr>
        <dsp:cNvPr id="0" name=""/>
        <dsp:cNvSpPr/>
      </dsp:nvSpPr>
      <dsp:spPr>
        <a:xfrm>
          <a:off x="372942" y="1009012"/>
          <a:ext cx="372925" cy="353298"/>
        </a:xfrm>
        <a:custGeom>
          <a:avLst/>
          <a:gdLst/>
          <a:ahLst/>
          <a:cxnLst/>
          <a:rect l="0" t="0" r="0" b="0"/>
          <a:pathLst>
            <a:path>
              <a:moveTo>
                <a:pt x="0" y="0"/>
              </a:moveTo>
              <a:lnTo>
                <a:pt x="0" y="353298"/>
              </a:lnTo>
              <a:lnTo>
                <a:pt x="372925" y="353298"/>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0F4BCCF-A191-544D-B787-C90A2F701EEC}">
      <dsp:nvSpPr>
        <dsp:cNvPr id="0" name=""/>
        <dsp:cNvSpPr/>
      </dsp:nvSpPr>
      <dsp:spPr>
        <a:xfrm>
          <a:off x="745867" y="1146410"/>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Egypt </a:t>
          </a:r>
          <a:endParaRPr lang="en-US" sz="2400" kern="1200" dirty="0"/>
        </a:p>
      </dsp:txBody>
      <dsp:txXfrm>
        <a:off x="758514" y="1159057"/>
        <a:ext cx="3253621" cy="406505"/>
      </dsp:txXfrm>
    </dsp:sp>
    <dsp:sp modelId="{F6BBF3EA-601A-434A-A526-AF861F7204D2}">
      <dsp:nvSpPr>
        <dsp:cNvPr id="0" name=""/>
        <dsp:cNvSpPr/>
      </dsp:nvSpPr>
      <dsp:spPr>
        <a:xfrm>
          <a:off x="372942" y="1009012"/>
          <a:ext cx="372925" cy="922496"/>
        </a:xfrm>
        <a:custGeom>
          <a:avLst/>
          <a:gdLst/>
          <a:ahLst/>
          <a:cxnLst/>
          <a:rect l="0" t="0" r="0" b="0"/>
          <a:pathLst>
            <a:path>
              <a:moveTo>
                <a:pt x="0" y="0"/>
              </a:moveTo>
              <a:lnTo>
                <a:pt x="0" y="922496"/>
              </a:lnTo>
              <a:lnTo>
                <a:pt x="372925" y="922496"/>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4671B84-DF4F-884E-A912-B7E4F0D93B41}">
      <dsp:nvSpPr>
        <dsp:cNvPr id="0" name=""/>
        <dsp:cNvSpPr/>
      </dsp:nvSpPr>
      <dsp:spPr>
        <a:xfrm>
          <a:off x="745867" y="1715609"/>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Humanst521 BT" pitchFamily="34" charset="0"/>
            </a:rPr>
            <a:t>Pharaoh</a:t>
          </a:r>
        </a:p>
      </dsp:txBody>
      <dsp:txXfrm>
        <a:off x="758514" y="1728256"/>
        <a:ext cx="3253621" cy="406505"/>
      </dsp:txXfrm>
    </dsp:sp>
    <dsp:sp modelId="{77890FB9-9C12-3D47-907C-44B817C7BD63}">
      <dsp:nvSpPr>
        <dsp:cNvPr id="0" name=""/>
        <dsp:cNvSpPr/>
      </dsp:nvSpPr>
      <dsp:spPr>
        <a:xfrm>
          <a:off x="372942" y="1009012"/>
          <a:ext cx="372925" cy="1491695"/>
        </a:xfrm>
        <a:custGeom>
          <a:avLst/>
          <a:gdLst/>
          <a:ahLst/>
          <a:cxnLst/>
          <a:rect l="0" t="0" r="0" b="0"/>
          <a:pathLst>
            <a:path>
              <a:moveTo>
                <a:pt x="0" y="0"/>
              </a:moveTo>
              <a:lnTo>
                <a:pt x="0" y="1491695"/>
              </a:lnTo>
              <a:lnTo>
                <a:pt x="372925" y="1491695"/>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F3E27C8-F6C6-8F41-B619-819E8DDAE859}">
      <dsp:nvSpPr>
        <dsp:cNvPr id="0" name=""/>
        <dsp:cNvSpPr/>
      </dsp:nvSpPr>
      <dsp:spPr>
        <a:xfrm>
          <a:off x="745867" y="2284807"/>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Moses (deliverer)</a:t>
          </a:r>
          <a:endParaRPr lang="en-US" sz="2400" kern="1200" dirty="0" smtClean="0">
            <a:latin typeface="Humanst521 BT" pitchFamily="34" charset="0"/>
          </a:endParaRPr>
        </a:p>
      </dsp:txBody>
      <dsp:txXfrm>
        <a:off x="758514" y="2297454"/>
        <a:ext cx="3253621" cy="406505"/>
      </dsp:txXfrm>
    </dsp:sp>
    <dsp:sp modelId="{E54BB4B3-4718-C445-A976-4C2E34FAF4F4}">
      <dsp:nvSpPr>
        <dsp:cNvPr id="0" name=""/>
        <dsp:cNvSpPr/>
      </dsp:nvSpPr>
      <dsp:spPr>
        <a:xfrm>
          <a:off x="372942" y="1009012"/>
          <a:ext cx="372925" cy="2060893"/>
        </a:xfrm>
        <a:custGeom>
          <a:avLst/>
          <a:gdLst/>
          <a:ahLst/>
          <a:cxnLst/>
          <a:rect l="0" t="0" r="0" b="0"/>
          <a:pathLst>
            <a:path>
              <a:moveTo>
                <a:pt x="0" y="0"/>
              </a:moveTo>
              <a:lnTo>
                <a:pt x="0" y="2060893"/>
              </a:lnTo>
              <a:lnTo>
                <a:pt x="372925" y="2060893"/>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F6A8F9-365C-E249-90D0-5A55EC02E8D3}">
      <dsp:nvSpPr>
        <dsp:cNvPr id="0" name=""/>
        <dsp:cNvSpPr/>
      </dsp:nvSpPr>
      <dsp:spPr>
        <a:xfrm>
          <a:off x="745867" y="2854006"/>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Israel</a:t>
          </a:r>
          <a:endParaRPr lang="en-US" sz="2400" kern="1200" dirty="0" smtClean="0">
            <a:latin typeface="Humanst521 BT" pitchFamily="34" charset="0"/>
          </a:endParaRPr>
        </a:p>
      </dsp:txBody>
      <dsp:txXfrm>
        <a:off x="758514" y="2866653"/>
        <a:ext cx="3253621" cy="406505"/>
      </dsp:txXfrm>
    </dsp:sp>
    <dsp:sp modelId="{B2909B92-79B1-E343-9FCC-67719BB55B98}">
      <dsp:nvSpPr>
        <dsp:cNvPr id="0" name=""/>
        <dsp:cNvSpPr/>
      </dsp:nvSpPr>
      <dsp:spPr>
        <a:xfrm>
          <a:off x="372942" y="1009012"/>
          <a:ext cx="372925" cy="2630092"/>
        </a:xfrm>
        <a:custGeom>
          <a:avLst/>
          <a:gdLst/>
          <a:ahLst/>
          <a:cxnLst/>
          <a:rect l="0" t="0" r="0" b="0"/>
          <a:pathLst>
            <a:path>
              <a:moveTo>
                <a:pt x="0" y="0"/>
              </a:moveTo>
              <a:lnTo>
                <a:pt x="0" y="2630092"/>
              </a:lnTo>
              <a:lnTo>
                <a:pt x="372925" y="2630092"/>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1193EA-F650-8946-B541-02CB1E1911C0}">
      <dsp:nvSpPr>
        <dsp:cNvPr id="0" name=""/>
        <dsp:cNvSpPr/>
      </dsp:nvSpPr>
      <dsp:spPr>
        <a:xfrm>
          <a:off x="745867" y="3423204"/>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Moses (Law giver)</a:t>
          </a:r>
          <a:endParaRPr lang="en-US" sz="2400" kern="1200" dirty="0" smtClean="0">
            <a:latin typeface="Humanst521 BT" pitchFamily="34" charset="0"/>
          </a:endParaRPr>
        </a:p>
      </dsp:txBody>
      <dsp:txXfrm>
        <a:off x="758514" y="3435851"/>
        <a:ext cx="3253621" cy="406505"/>
      </dsp:txXfrm>
    </dsp:sp>
    <dsp:sp modelId="{F3BF4A16-8502-C841-BB38-BB9B22B39058}">
      <dsp:nvSpPr>
        <dsp:cNvPr id="0" name=""/>
        <dsp:cNvSpPr/>
      </dsp:nvSpPr>
      <dsp:spPr>
        <a:xfrm>
          <a:off x="372942" y="1009012"/>
          <a:ext cx="372925" cy="3199290"/>
        </a:xfrm>
        <a:custGeom>
          <a:avLst/>
          <a:gdLst/>
          <a:ahLst/>
          <a:cxnLst/>
          <a:rect l="0" t="0" r="0" b="0"/>
          <a:pathLst>
            <a:path>
              <a:moveTo>
                <a:pt x="0" y="0"/>
              </a:moveTo>
              <a:lnTo>
                <a:pt x="0" y="3199290"/>
              </a:lnTo>
              <a:lnTo>
                <a:pt x="372925" y="3199290"/>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7BAC8C7-3B33-0B41-B574-E3FAB7E4869E}">
      <dsp:nvSpPr>
        <dsp:cNvPr id="0" name=""/>
        <dsp:cNvSpPr/>
      </dsp:nvSpPr>
      <dsp:spPr>
        <a:xfrm>
          <a:off x="745867" y="3992402"/>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Cloud &amp; Sea 	</a:t>
          </a:r>
          <a:endParaRPr lang="en-US" sz="2400" kern="1200" dirty="0" smtClean="0">
            <a:latin typeface="Humanst521 BT" pitchFamily="34" charset="0"/>
          </a:endParaRPr>
        </a:p>
      </dsp:txBody>
      <dsp:txXfrm>
        <a:off x="758514" y="4005049"/>
        <a:ext cx="3253621" cy="406505"/>
      </dsp:txXfrm>
    </dsp:sp>
    <dsp:sp modelId="{BDB70431-D287-0D43-8C04-C6876D96707D}">
      <dsp:nvSpPr>
        <dsp:cNvPr id="0" name=""/>
        <dsp:cNvSpPr/>
      </dsp:nvSpPr>
      <dsp:spPr>
        <a:xfrm>
          <a:off x="372942" y="1009012"/>
          <a:ext cx="372925" cy="3768488"/>
        </a:xfrm>
        <a:custGeom>
          <a:avLst/>
          <a:gdLst/>
          <a:ahLst/>
          <a:cxnLst/>
          <a:rect l="0" t="0" r="0" b="0"/>
          <a:pathLst>
            <a:path>
              <a:moveTo>
                <a:pt x="0" y="0"/>
              </a:moveTo>
              <a:lnTo>
                <a:pt x="0" y="3768488"/>
              </a:lnTo>
              <a:lnTo>
                <a:pt x="372925" y="3768488"/>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2FFF23E-599E-7745-8563-25BE7D6290D4}">
      <dsp:nvSpPr>
        <dsp:cNvPr id="0" name=""/>
        <dsp:cNvSpPr/>
      </dsp:nvSpPr>
      <dsp:spPr>
        <a:xfrm>
          <a:off x="745867" y="4561601"/>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Humanst521 BT" pitchFamily="34" charset="0"/>
            </a:rPr>
            <a:t>Wilderness	</a:t>
          </a:r>
        </a:p>
      </dsp:txBody>
      <dsp:txXfrm>
        <a:off x="758514" y="4574248"/>
        <a:ext cx="3253621" cy="406505"/>
      </dsp:txXfrm>
    </dsp:sp>
    <dsp:sp modelId="{2523CEA7-FD4F-044A-88CB-252B96AD7A92}">
      <dsp:nvSpPr>
        <dsp:cNvPr id="0" name=""/>
        <dsp:cNvSpPr/>
      </dsp:nvSpPr>
      <dsp:spPr>
        <a:xfrm>
          <a:off x="372942" y="1009012"/>
          <a:ext cx="372925" cy="4337687"/>
        </a:xfrm>
        <a:custGeom>
          <a:avLst/>
          <a:gdLst/>
          <a:ahLst/>
          <a:cxnLst/>
          <a:rect l="0" t="0" r="0" b="0"/>
          <a:pathLst>
            <a:path>
              <a:moveTo>
                <a:pt x="0" y="0"/>
              </a:moveTo>
              <a:lnTo>
                <a:pt x="0" y="4337687"/>
              </a:lnTo>
              <a:lnTo>
                <a:pt x="372925" y="4337687"/>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78E6796-F013-9246-AA15-E73F24FBCC2F}">
      <dsp:nvSpPr>
        <dsp:cNvPr id="0" name=""/>
        <dsp:cNvSpPr/>
      </dsp:nvSpPr>
      <dsp:spPr>
        <a:xfrm>
          <a:off x="745867" y="5130799"/>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Humanst521 BT" pitchFamily="34" charset="0"/>
            </a:rPr>
            <a:t>Canaan</a:t>
          </a:r>
          <a:endParaRPr lang="en-US" sz="2400" kern="1200" dirty="0"/>
        </a:p>
      </dsp:txBody>
      <dsp:txXfrm>
        <a:off x="758514" y="5143446"/>
        <a:ext cx="3253621" cy="406505"/>
      </dsp:txXfrm>
    </dsp:sp>
    <dsp:sp modelId="{71A4C74D-208A-2541-B4B4-2084E1776C42}">
      <dsp:nvSpPr>
        <dsp:cNvPr id="0" name=""/>
        <dsp:cNvSpPr/>
      </dsp:nvSpPr>
      <dsp:spPr>
        <a:xfrm>
          <a:off x="4004064" y="304800"/>
          <a:ext cx="4911318" cy="704211"/>
        </a:xfrm>
        <a:prstGeom prst="roundRect">
          <a:avLst>
            <a:gd name="adj" fmla="val 10000"/>
          </a:avLst>
        </a:prstGeom>
        <a:solidFill>
          <a:schemeClr val="accent1">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effectLst>
                <a:outerShdw blurRad="60007" dist="310007" dir="7680000" sy="30000" kx="1300200" algn="ctr" rotWithShape="0">
                  <a:prstClr val="black">
                    <a:alpha val="32000"/>
                  </a:prstClr>
                </a:outerShdw>
              </a:effectLst>
            </a:rPr>
            <a:t>The Antitype</a:t>
          </a:r>
          <a:endParaRPr lang="en-US" sz="3200" kern="1200" dirty="0">
            <a:effectLst>
              <a:outerShdw blurRad="60007" dist="310007" dir="7680000" sy="30000" kx="1300200" algn="ctr" rotWithShape="0">
                <a:prstClr val="black">
                  <a:alpha val="32000"/>
                </a:prstClr>
              </a:outerShdw>
            </a:effectLst>
          </a:endParaRPr>
        </a:p>
      </dsp:txBody>
      <dsp:txXfrm>
        <a:off x="4024690" y="325426"/>
        <a:ext cx="4870066" cy="662959"/>
      </dsp:txXfrm>
    </dsp:sp>
    <dsp:sp modelId="{ADAF3C22-955D-704E-B131-E79F1B92BBC8}">
      <dsp:nvSpPr>
        <dsp:cNvPr id="0" name=""/>
        <dsp:cNvSpPr/>
      </dsp:nvSpPr>
      <dsp:spPr>
        <a:xfrm>
          <a:off x="4495196" y="1009012"/>
          <a:ext cx="491131" cy="353298"/>
        </a:xfrm>
        <a:custGeom>
          <a:avLst/>
          <a:gdLst/>
          <a:ahLst/>
          <a:cxnLst/>
          <a:rect l="0" t="0" r="0" b="0"/>
          <a:pathLst>
            <a:path>
              <a:moveTo>
                <a:pt x="0" y="0"/>
              </a:moveTo>
              <a:lnTo>
                <a:pt x="0" y="353298"/>
              </a:lnTo>
              <a:lnTo>
                <a:pt x="491131" y="353298"/>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E9C5E9A-28B7-B945-AC9C-45CDE3570C7F}">
      <dsp:nvSpPr>
        <dsp:cNvPr id="0" name=""/>
        <dsp:cNvSpPr/>
      </dsp:nvSpPr>
      <dsp:spPr>
        <a:xfrm>
          <a:off x="4986328" y="1146410"/>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dirty="0" smtClean="0">
              <a:latin typeface="Humanst521 BT" pitchFamily="34" charset="0"/>
            </a:rPr>
            <a:t>The world</a:t>
          </a:r>
          <a:endParaRPr lang="en-US" sz="2400" kern="1200" dirty="0"/>
        </a:p>
      </dsp:txBody>
      <dsp:txXfrm>
        <a:off x="4998975" y="1159057"/>
        <a:ext cx="3253621" cy="406505"/>
      </dsp:txXfrm>
    </dsp:sp>
    <dsp:sp modelId="{D50EE3F5-1873-9846-AFA9-8D6C94196DEE}">
      <dsp:nvSpPr>
        <dsp:cNvPr id="0" name=""/>
        <dsp:cNvSpPr/>
      </dsp:nvSpPr>
      <dsp:spPr>
        <a:xfrm>
          <a:off x="4495196" y="1009012"/>
          <a:ext cx="491131" cy="922496"/>
        </a:xfrm>
        <a:custGeom>
          <a:avLst/>
          <a:gdLst/>
          <a:ahLst/>
          <a:cxnLst/>
          <a:rect l="0" t="0" r="0" b="0"/>
          <a:pathLst>
            <a:path>
              <a:moveTo>
                <a:pt x="0" y="0"/>
              </a:moveTo>
              <a:lnTo>
                <a:pt x="0" y="922496"/>
              </a:lnTo>
              <a:lnTo>
                <a:pt x="491131" y="922496"/>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E5907EE-8300-4B48-AC5D-0890C14DF857}">
      <dsp:nvSpPr>
        <dsp:cNvPr id="0" name=""/>
        <dsp:cNvSpPr/>
      </dsp:nvSpPr>
      <dsp:spPr>
        <a:xfrm>
          <a:off x="4986328" y="1715609"/>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smtClean="0">
              <a:latin typeface="Humanst521 BT" pitchFamily="34" charset="0"/>
            </a:rPr>
            <a:t>Satan</a:t>
          </a:r>
          <a:endParaRPr lang="en-US" sz="2400" kern="1200" dirty="0" smtClean="0">
            <a:latin typeface="Humanst521 BT" pitchFamily="34" charset="0"/>
          </a:endParaRPr>
        </a:p>
      </dsp:txBody>
      <dsp:txXfrm>
        <a:off x="4998975" y="1728256"/>
        <a:ext cx="3253621" cy="406505"/>
      </dsp:txXfrm>
    </dsp:sp>
    <dsp:sp modelId="{D53090E0-3C27-A948-8EBB-F42A35BA607B}">
      <dsp:nvSpPr>
        <dsp:cNvPr id="0" name=""/>
        <dsp:cNvSpPr/>
      </dsp:nvSpPr>
      <dsp:spPr>
        <a:xfrm>
          <a:off x="4495196" y="1009012"/>
          <a:ext cx="491131" cy="1491695"/>
        </a:xfrm>
        <a:custGeom>
          <a:avLst/>
          <a:gdLst/>
          <a:ahLst/>
          <a:cxnLst/>
          <a:rect l="0" t="0" r="0" b="0"/>
          <a:pathLst>
            <a:path>
              <a:moveTo>
                <a:pt x="0" y="0"/>
              </a:moveTo>
              <a:lnTo>
                <a:pt x="0" y="1491695"/>
              </a:lnTo>
              <a:lnTo>
                <a:pt x="491131" y="1491695"/>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EF0E517-32D5-D94D-823C-19A4E686ED0E}">
      <dsp:nvSpPr>
        <dsp:cNvPr id="0" name=""/>
        <dsp:cNvSpPr/>
      </dsp:nvSpPr>
      <dsp:spPr>
        <a:xfrm>
          <a:off x="4986328" y="2284807"/>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smtClean="0">
              <a:latin typeface="Humanst521 BT" pitchFamily="34" charset="0"/>
            </a:rPr>
            <a:t>Jesus (deliverer)</a:t>
          </a:r>
          <a:endParaRPr lang="en-US" sz="2400" kern="1200" dirty="0" smtClean="0">
            <a:latin typeface="Humanst521 BT" pitchFamily="34" charset="0"/>
          </a:endParaRPr>
        </a:p>
      </dsp:txBody>
      <dsp:txXfrm>
        <a:off x="4998975" y="2297454"/>
        <a:ext cx="3253621" cy="406505"/>
      </dsp:txXfrm>
    </dsp:sp>
    <dsp:sp modelId="{E14128AB-3E16-F64A-8055-4AF3B116C11E}">
      <dsp:nvSpPr>
        <dsp:cNvPr id="0" name=""/>
        <dsp:cNvSpPr/>
      </dsp:nvSpPr>
      <dsp:spPr>
        <a:xfrm>
          <a:off x="4495196" y="1009012"/>
          <a:ext cx="491131" cy="2060893"/>
        </a:xfrm>
        <a:custGeom>
          <a:avLst/>
          <a:gdLst/>
          <a:ahLst/>
          <a:cxnLst/>
          <a:rect l="0" t="0" r="0" b="0"/>
          <a:pathLst>
            <a:path>
              <a:moveTo>
                <a:pt x="0" y="0"/>
              </a:moveTo>
              <a:lnTo>
                <a:pt x="0" y="2060893"/>
              </a:lnTo>
              <a:lnTo>
                <a:pt x="491131" y="2060893"/>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446E322-7C50-F343-B6AA-F48863EE9E1A}">
      <dsp:nvSpPr>
        <dsp:cNvPr id="0" name=""/>
        <dsp:cNvSpPr/>
      </dsp:nvSpPr>
      <dsp:spPr>
        <a:xfrm>
          <a:off x="4986328" y="2854006"/>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The church</a:t>
          </a:r>
          <a:endParaRPr lang="en-US" sz="2400" kern="1200" dirty="0" smtClean="0">
            <a:latin typeface="Humanst521 BT" pitchFamily="34" charset="0"/>
          </a:endParaRPr>
        </a:p>
      </dsp:txBody>
      <dsp:txXfrm>
        <a:off x="4998975" y="2866653"/>
        <a:ext cx="3253621" cy="406505"/>
      </dsp:txXfrm>
    </dsp:sp>
    <dsp:sp modelId="{0334F762-86CB-0C45-8D9E-E426B48EBF80}">
      <dsp:nvSpPr>
        <dsp:cNvPr id="0" name=""/>
        <dsp:cNvSpPr/>
      </dsp:nvSpPr>
      <dsp:spPr>
        <a:xfrm>
          <a:off x="4495196" y="1009012"/>
          <a:ext cx="491131" cy="2630092"/>
        </a:xfrm>
        <a:custGeom>
          <a:avLst/>
          <a:gdLst/>
          <a:ahLst/>
          <a:cxnLst/>
          <a:rect l="0" t="0" r="0" b="0"/>
          <a:pathLst>
            <a:path>
              <a:moveTo>
                <a:pt x="0" y="0"/>
              </a:moveTo>
              <a:lnTo>
                <a:pt x="0" y="2630092"/>
              </a:lnTo>
              <a:lnTo>
                <a:pt x="491131" y="2630092"/>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3735448-7923-6543-9590-3918DA836B40}">
      <dsp:nvSpPr>
        <dsp:cNvPr id="0" name=""/>
        <dsp:cNvSpPr/>
      </dsp:nvSpPr>
      <dsp:spPr>
        <a:xfrm>
          <a:off x="4986328" y="3423204"/>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Jesus (Law giver)</a:t>
          </a:r>
          <a:endParaRPr lang="en-US" sz="2400" kern="1200" dirty="0" smtClean="0">
            <a:latin typeface="Humanst521 BT" pitchFamily="34" charset="0"/>
          </a:endParaRPr>
        </a:p>
      </dsp:txBody>
      <dsp:txXfrm>
        <a:off x="4998975" y="3435851"/>
        <a:ext cx="3253621" cy="406505"/>
      </dsp:txXfrm>
    </dsp:sp>
    <dsp:sp modelId="{ADBFFBE8-8AE0-C84E-9122-52AF451C5BC3}">
      <dsp:nvSpPr>
        <dsp:cNvPr id="0" name=""/>
        <dsp:cNvSpPr/>
      </dsp:nvSpPr>
      <dsp:spPr>
        <a:xfrm>
          <a:off x="4495196" y="1009012"/>
          <a:ext cx="491131" cy="3199290"/>
        </a:xfrm>
        <a:custGeom>
          <a:avLst/>
          <a:gdLst/>
          <a:ahLst/>
          <a:cxnLst/>
          <a:rect l="0" t="0" r="0" b="0"/>
          <a:pathLst>
            <a:path>
              <a:moveTo>
                <a:pt x="0" y="0"/>
              </a:moveTo>
              <a:lnTo>
                <a:pt x="0" y="3199290"/>
              </a:lnTo>
              <a:lnTo>
                <a:pt x="491131" y="3199290"/>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6A6ADE9-52B8-3B41-8501-F14D9F5B9132}">
      <dsp:nvSpPr>
        <dsp:cNvPr id="0" name=""/>
        <dsp:cNvSpPr/>
      </dsp:nvSpPr>
      <dsp:spPr>
        <a:xfrm>
          <a:off x="4986328" y="3992402"/>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Baptism</a:t>
          </a:r>
          <a:endParaRPr lang="en-US" sz="2400" kern="1200" dirty="0" smtClean="0">
            <a:latin typeface="Humanst521 BT" pitchFamily="34" charset="0"/>
          </a:endParaRPr>
        </a:p>
      </dsp:txBody>
      <dsp:txXfrm>
        <a:off x="4998975" y="4005049"/>
        <a:ext cx="3253621" cy="406505"/>
      </dsp:txXfrm>
    </dsp:sp>
    <dsp:sp modelId="{504E6727-22BF-6249-A130-4BB3959FDE93}">
      <dsp:nvSpPr>
        <dsp:cNvPr id="0" name=""/>
        <dsp:cNvSpPr/>
      </dsp:nvSpPr>
      <dsp:spPr>
        <a:xfrm>
          <a:off x="4495196" y="1009012"/>
          <a:ext cx="491131" cy="3768488"/>
        </a:xfrm>
        <a:custGeom>
          <a:avLst/>
          <a:gdLst/>
          <a:ahLst/>
          <a:cxnLst/>
          <a:rect l="0" t="0" r="0" b="0"/>
          <a:pathLst>
            <a:path>
              <a:moveTo>
                <a:pt x="0" y="0"/>
              </a:moveTo>
              <a:lnTo>
                <a:pt x="0" y="3768488"/>
              </a:lnTo>
              <a:lnTo>
                <a:pt x="491131" y="3768488"/>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0B25D5A-A627-2343-B0C6-ABFA543955DF}">
      <dsp:nvSpPr>
        <dsp:cNvPr id="0" name=""/>
        <dsp:cNvSpPr/>
      </dsp:nvSpPr>
      <dsp:spPr>
        <a:xfrm>
          <a:off x="4986328" y="4561601"/>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smtClean="0">
              <a:latin typeface="Humanst521 BT" pitchFamily="34" charset="0"/>
            </a:rPr>
            <a:t>Christian life</a:t>
          </a:r>
          <a:endParaRPr lang="en-US" sz="2400" kern="1200" dirty="0" smtClean="0">
            <a:latin typeface="Humanst521 BT" pitchFamily="34" charset="0"/>
          </a:endParaRPr>
        </a:p>
      </dsp:txBody>
      <dsp:txXfrm>
        <a:off x="4998975" y="4574248"/>
        <a:ext cx="3253621" cy="406505"/>
      </dsp:txXfrm>
    </dsp:sp>
    <dsp:sp modelId="{0B664B1A-97BA-6942-B4FD-462A3FA5BEEF}">
      <dsp:nvSpPr>
        <dsp:cNvPr id="0" name=""/>
        <dsp:cNvSpPr/>
      </dsp:nvSpPr>
      <dsp:spPr>
        <a:xfrm>
          <a:off x="4495196" y="1009012"/>
          <a:ext cx="491131" cy="4337687"/>
        </a:xfrm>
        <a:custGeom>
          <a:avLst/>
          <a:gdLst/>
          <a:ahLst/>
          <a:cxnLst/>
          <a:rect l="0" t="0" r="0" b="0"/>
          <a:pathLst>
            <a:path>
              <a:moveTo>
                <a:pt x="0" y="0"/>
              </a:moveTo>
              <a:lnTo>
                <a:pt x="0" y="4337687"/>
              </a:lnTo>
              <a:lnTo>
                <a:pt x="491131" y="4337687"/>
              </a:lnTo>
            </a:path>
          </a:pathLst>
        </a:custGeom>
        <a:noFill/>
        <a:ln w="381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13D1E47-0903-0649-B978-1D7E134B96B3}">
      <dsp:nvSpPr>
        <dsp:cNvPr id="0" name=""/>
        <dsp:cNvSpPr/>
      </dsp:nvSpPr>
      <dsp:spPr>
        <a:xfrm>
          <a:off x="4986328" y="5130799"/>
          <a:ext cx="3278915" cy="431799"/>
        </a:xfrm>
        <a:prstGeom prst="roundRect">
          <a:avLst>
            <a:gd name="adj" fmla="val 10000"/>
          </a:avLst>
        </a:prstGeom>
        <a:solidFill>
          <a:schemeClr val="lt1">
            <a:alpha val="9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Humanst521 BT" pitchFamily="34" charset="0"/>
            </a:rPr>
            <a:t>Heaven</a:t>
          </a:r>
          <a:endParaRPr lang="en-US" sz="2400" kern="1200" dirty="0"/>
        </a:p>
      </dsp:txBody>
      <dsp:txXfrm>
        <a:off x="4998975" y="5143446"/>
        <a:ext cx="3253621" cy="406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FD63F-D144-A745-990D-8F6B0BD8F62A}">
      <dsp:nvSpPr>
        <dsp:cNvPr id="0" name=""/>
        <dsp:cNvSpPr/>
      </dsp:nvSpPr>
      <dsp:spPr>
        <a:xfrm>
          <a:off x="4572000" y="1099073"/>
          <a:ext cx="154706" cy="714598"/>
        </a:xfrm>
        <a:custGeom>
          <a:avLst/>
          <a:gdLst/>
          <a:ahLst/>
          <a:cxnLst/>
          <a:rect l="0" t="0" r="0" b="0"/>
          <a:pathLst>
            <a:path>
              <a:moveTo>
                <a:pt x="0" y="0"/>
              </a:moveTo>
              <a:lnTo>
                <a:pt x="0" y="714598"/>
              </a:lnTo>
              <a:lnTo>
                <a:pt x="154706" y="714598"/>
              </a:lnTo>
            </a:path>
          </a:pathLst>
        </a:custGeom>
        <a:noFill/>
        <a:ln w="38100" cap="flat" cmpd="sng" algn="ctr">
          <a:solidFill>
            <a:schemeClr val="accent1">
              <a:tint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D1C51C-BB36-3F43-8480-4A5BDCC81E87}">
      <dsp:nvSpPr>
        <dsp:cNvPr id="0" name=""/>
        <dsp:cNvSpPr/>
      </dsp:nvSpPr>
      <dsp:spPr>
        <a:xfrm>
          <a:off x="4148667" y="1099073"/>
          <a:ext cx="423332" cy="714598"/>
        </a:xfrm>
        <a:custGeom>
          <a:avLst/>
          <a:gdLst/>
          <a:ahLst/>
          <a:cxnLst/>
          <a:rect l="0" t="0" r="0" b="0"/>
          <a:pathLst>
            <a:path>
              <a:moveTo>
                <a:pt x="423332" y="0"/>
              </a:moveTo>
              <a:lnTo>
                <a:pt x="423332" y="714598"/>
              </a:lnTo>
              <a:lnTo>
                <a:pt x="0" y="714598"/>
              </a:lnTo>
            </a:path>
          </a:pathLst>
        </a:custGeom>
        <a:noFill/>
        <a:ln w="57150" cap="flat" cmpd="sng" algn="ctr">
          <a:solidFill>
            <a:schemeClr val="accent2">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0EA9D61-B091-094F-BA6E-4AE43280D7EF}">
      <dsp:nvSpPr>
        <dsp:cNvPr id="0" name=""/>
        <dsp:cNvSpPr/>
      </dsp:nvSpPr>
      <dsp:spPr>
        <a:xfrm>
          <a:off x="4572000" y="1099073"/>
          <a:ext cx="3474189" cy="1448635"/>
        </a:xfrm>
        <a:custGeom>
          <a:avLst/>
          <a:gdLst/>
          <a:ahLst/>
          <a:cxnLst/>
          <a:rect l="0" t="0" r="0" b="0"/>
          <a:pathLst>
            <a:path>
              <a:moveTo>
                <a:pt x="0" y="0"/>
              </a:moveTo>
              <a:lnTo>
                <a:pt x="0" y="1293928"/>
              </a:lnTo>
              <a:lnTo>
                <a:pt x="3474189" y="1293928"/>
              </a:lnTo>
              <a:lnTo>
                <a:pt x="3474189" y="1448635"/>
              </a:lnTo>
            </a:path>
          </a:pathLst>
        </a:custGeom>
        <a:noFill/>
        <a:ln w="57150" cap="flat" cmpd="sng" algn="ctr">
          <a:solidFill>
            <a:schemeClr val="accent2">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8205F43-DF25-2748-8ED3-4D8AD3BFA82E}">
      <dsp:nvSpPr>
        <dsp:cNvPr id="0" name=""/>
        <dsp:cNvSpPr/>
      </dsp:nvSpPr>
      <dsp:spPr>
        <a:xfrm>
          <a:off x="4572000" y="1099073"/>
          <a:ext cx="1158063" cy="1448635"/>
        </a:xfrm>
        <a:custGeom>
          <a:avLst/>
          <a:gdLst/>
          <a:ahLst/>
          <a:cxnLst/>
          <a:rect l="0" t="0" r="0" b="0"/>
          <a:pathLst>
            <a:path>
              <a:moveTo>
                <a:pt x="0" y="0"/>
              </a:moveTo>
              <a:lnTo>
                <a:pt x="0" y="1293928"/>
              </a:lnTo>
              <a:lnTo>
                <a:pt x="1158063" y="1293928"/>
              </a:lnTo>
              <a:lnTo>
                <a:pt x="1158063" y="1448635"/>
              </a:lnTo>
            </a:path>
          </a:pathLst>
        </a:custGeom>
        <a:noFill/>
        <a:ln w="57150" cap="flat" cmpd="sng" algn="ctr">
          <a:solidFill>
            <a:schemeClr val="accent2">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AB4934-97AB-124F-BE84-1C69994C6BAC}">
      <dsp:nvSpPr>
        <dsp:cNvPr id="0" name=""/>
        <dsp:cNvSpPr/>
      </dsp:nvSpPr>
      <dsp:spPr>
        <a:xfrm>
          <a:off x="3413936" y="1099073"/>
          <a:ext cx="1158063" cy="1448635"/>
        </a:xfrm>
        <a:custGeom>
          <a:avLst/>
          <a:gdLst/>
          <a:ahLst/>
          <a:cxnLst/>
          <a:rect l="0" t="0" r="0" b="0"/>
          <a:pathLst>
            <a:path>
              <a:moveTo>
                <a:pt x="1158063" y="0"/>
              </a:moveTo>
              <a:lnTo>
                <a:pt x="1158063" y="1293928"/>
              </a:lnTo>
              <a:lnTo>
                <a:pt x="0" y="1293928"/>
              </a:lnTo>
              <a:lnTo>
                <a:pt x="0" y="1448635"/>
              </a:lnTo>
            </a:path>
          </a:pathLst>
        </a:custGeom>
        <a:noFill/>
        <a:ln w="57150" cap="flat" cmpd="sng" algn="ctr">
          <a:solidFill>
            <a:schemeClr val="bg2">
              <a:lumMod val="60000"/>
              <a:lumOff val="40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ECC2EB-24D5-6C4E-96AB-F1A41CCAD55A}">
      <dsp:nvSpPr>
        <dsp:cNvPr id="0" name=""/>
        <dsp:cNvSpPr/>
      </dsp:nvSpPr>
      <dsp:spPr>
        <a:xfrm>
          <a:off x="1097810" y="1099073"/>
          <a:ext cx="3474189" cy="1448635"/>
        </a:xfrm>
        <a:custGeom>
          <a:avLst/>
          <a:gdLst/>
          <a:ahLst/>
          <a:cxnLst/>
          <a:rect l="0" t="0" r="0" b="0"/>
          <a:pathLst>
            <a:path>
              <a:moveTo>
                <a:pt x="3474189" y="0"/>
              </a:moveTo>
              <a:lnTo>
                <a:pt x="3474189" y="1293928"/>
              </a:lnTo>
              <a:lnTo>
                <a:pt x="0" y="1293928"/>
              </a:lnTo>
              <a:lnTo>
                <a:pt x="0" y="1448635"/>
              </a:lnTo>
            </a:path>
          </a:pathLst>
        </a:custGeom>
        <a:noFill/>
        <a:ln w="57150" cap="flat" cmpd="sng" algn="ctr">
          <a:solidFill>
            <a:schemeClr val="accent2">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5FF8DE3-A30B-4845-BF9F-54B665DDACE8}">
      <dsp:nvSpPr>
        <dsp:cNvPr id="0" name=""/>
        <dsp:cNvSpPr/>
      </dsp:nvSpPr>
      <dsp:spPr>
        <a:xfrm>
          <a:off x="3398345" y="436044"/>
          <a:ext cx="2347309" cy="663029"/>
        </a:xfrm>
        <a:prstGeom prst="rect">
          <a:avLst/>
        </a:prstGeom>
        <a:solidFill>
          <a:schemeClr val="bg2">
            <a:lumMod val="75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93561"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20000"/>
                  <a:lumOff val="80000"/>
                </a:schemeClr>
              </a:solidFill>
              <a:effectLst>
                <a:outerShdw blurRad="60007" dist="310007" dir="7680000" sy="30000" kx="1300200" algn="ctr" rotWithShape="0">
                  <a:prstClr val="black">
                    <a:alpha val="32000"/>
                  </a:prstClr>
                </a:outerShdw>
              </a:effectLst>
              <a:latin typeface="Boulder Regular"/>
              <a:cs typeface="Boulder Regular"/>
            </a:rPr>
            <a:t>Brethren</a:t>
          </a:r>
          <a:endParaRPr lang="en-US" sz="3600" kern="1200" dirty="0">
            <a:solidFill>
              <a:schemeClr val="bg2">
                <a:lumMod val="20000"/>
                <a:lumOff val="80000"/>
              </a:schemeClr>
            </a:solidFill>
            <a:effectLst>
              <a:outerShdw blurRad="60007" dist="310007" dir="7680000" sy="30000" kx="1300200" algn="ctr" rotWithShape="0">
                <a:prstClr val="black">
                  <a:alpha val="32000"/>
                </a:prstClr>
              </a:outerShdw>
            </a:effectLst>
            <a:latin typeface="Boulder Regular"/>
            <a:cs typeface="Boulder Regular"/>
          </a:endParaRPr>
        </a:p>
      </dsp:txBody>
      <dsp:txXfrm>
        <a:off x="3398345" y="436044"/>
        <a:ext cx="2347309" cy="663029"/>
      </dsp:txXfrm>
    </dsp:sp>
    <dsp:sp modelId="{724290D4-855F-6945-8941-806DEA0F5705}">
      <dsp:nvSpPr>
        <dsp:cNvPr id="0" name=""/>
        <dsp:cNvSpPr/>
      </dsp:nvSpPr>
      <dsp:spPr>
        <a:xfrm>
          <a:off x="4187825" y="951733"/>
          <a:ext cx="1152525" cy="221009"/>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smtClean="0"/>
            <a:t>Hebrews 3:1 </a:t>
          </a:r>
          <a:endParaRPr lang="en-US" sz="1400" kern="1200" dirty="0"/>
        </a:p>
      </dsp:txBody>
      <dsp:txXfrm>
        <a:off x="4187825" y="951733"/>
        <a:ext cx="1152525" cy="221009"/>
      </dsp:txXfrm>
    </dsp:sp>
    <dsp:sp modelId="{864EE77F-00F4-9C4D-BA0F-22BE9F460891}">
      <dsp:nvSpPr>
        <dsp:cNvPr id="0" name=""/>
        <dsp:cNvSpPr/>
      </dsp:nvSpPr>
      <dsp:spPr>
        <a:xfrm>
          <a:off x="94454" y="2547708"/>
          <a:ext cx="2006712" cy="1080247"/>
        </a:xfrm>
        <a:prstGeom prst="rect">
          <a:avLst/>
        </a:prstGeom>
        <a:solidFill>
          <a:schemeClr val="accent2">
            <a:lumMod val="20000"/>
            <a:lumOff val="80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93561"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effectLst>
                <a:outerShdw blurRad="60007" dist="310007" dir="7680000" sy="30000" kx="1300200" algn="ctr" rotWithShape="0">
                  <a:prstClr val="black">
                    <a:alpha val="32000"/>
                  </a:prstClr>
                </a:outerShdw>
              </a:effectLst>
            </a:rPr>
            <a:t>Confessing Christ</a:t>
          </a:r>
          <a:endParaRPr lang="en-US" sz="2400" kern="1200" dirty="0">
            <a:solidFill>
              <a:schemeClr val="bg1"/>
            </a:solidFill>
            <a:effectLst>
              <a:outerShdw blurRad="60007" dist="310007" dir="7680000" sy="30000" kx="1300200" algn="ctr" rotWithShape="0">
                <a:prstClr val="black">
                  <a:alpha val="32000"/>
                </a:prstClr>
              </a:outerShdw>
            </a:effectLst>
          </a:endParaRPr>
        </a:p>
      </dsp:txBody>
      <dsp:txXfrm>
        <a:off x="94454" y="2547708"/>
        <a:ext cx="2006712" cy="1080247"/>
      </dsp:txXfrm>
    </dsp:sp>
    <dsp:sp modelId="{36534228-11A9-F84A-9021-FA418A6B2B38}">
      <dsp:nvSpPr>
        <dsp:cNvPr id="0" name=""/>
        <dsp:cNvSpPr/>
      </dsp:nvSpPr>
      <dsp:spPr>
        <a:xfrm>
          <a:off x="890698" y="3514918"/>
          <a:ext cx="1152524" cy="221009"/>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smtClean="0"/>
            <a:t>Hebrews 3:1</a:t>
          </a:r>
          <a:endParaRPr lang="en-US" sz="1400" kern="1200" dirty="0"/>
        </a:p>
      </dsp:txBody>
      <dsp:txXfrm>
        <a:off x="890698" y="3514918"/>
        <a:ext cx="1152524" cy="221009"/>
      </dsp:txXfrm>
    </dsp:sp>
    <dsp:sp modelId="{15B9F659-F51F-314A-A119-7CCFABA3D8F6}">
      <dsp:nvSpPr>
        <dsp:cNvPr id="0" name=""/>
        <dsp:cNvSpPr/>
      </dsp:nvSpPr>
      <dsp:spPr>
        <a:xfrm>
          <a:off x="2410580" y="2547708"/>
          <a:ext cx="2006712" cy="1080247"/>
        </a:xfrm>
        <a:prstGeom prst="rect">
          <a:avLst/>
        </a:prstGeom>
        <a:solidFill>
          <a:schemeClr val="accent2">
            <a:lumMod val="60000"/>
            <a:lumOff val="40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93561"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effectLst>
                <a:outerShdw blurRad="60007" dist="310007" dir="7680000" sy="30000" kx="1300200" algn="ctr" rotWithShape="0">
                  <a:prstClr val="black">
                    <a:alpha val="32000"/>
                  </a:prstClr>
                </a:outerShdw>
              </a:effectLst>
            </a:rPr>
            <a:t>Partakers of the heavenly calling</a:t>
          </a:r>
          <a:endParaRPr lang="en-US" sz="2400" kern="1200" dirty="0">
            <a:solidFill>
              <a:srgbClr val="000000"/>
            </a:solidFill>
            <a:effectLst>
              <a:outerShdw blurRad="60007" dist="310007" dir="7680000" sy="30000" kx="1300200" algn="ctr" rotWithShape="0">
                <a:prstClr val="black">
                  <a:alpha val="32000"/>
                </a:prstClr>
              </a:outerShdw>
            </a:effectLst>
          </a:endParaRPr>
        </a:p>
      </dsp:txBody>
      <dsp:txXfrm>
        <a:off x="2410580" y="2547708"/>
        <a:ext cx="2006712" cy="1080247"/>
      </dsp:txXfrm>
    </dsp:sp>
    <dsp:sp modelId="{7597F1CE-205C-AF42-9FE5-B1AE55AC7B3B}">
      <dsp:nvSpPr>
        <dsp:cNvPr id="0" name=""/>
        <dsp:cNvSpPr/>
      </dsp:nvSpPr>
      <dsp:spPr>
        <a:xfrm>
          <a:off x="3206824" y="3514918"/>
          <a:ext cx="1152524" cy="221009"/>
        </a:xfrm>
        <a:prstGeom prst="rect">
          <a:avLst/>
        </a:prstGeom>
        <a:solidFill>
          <a:schemeClr val="lt1">
            <a:alpha val="90000"/>
            <a:hueOff val="0"/>
            <a:satOff val="0"/>
            <a:lumOff val="0"/>
            <a:alphaOff val="0"/>
          </a:schemeClr>
        </a:solidFill>
        <a:ln w="12700" cap="flat" cmpd="sng" algn="ctr">
          <a:solidFill>
            <a:schemeClr val="accent1">
              <a:shade val="50000"/>
              <a:hueOff val="-162854"/>
              <a:satOff val="-22738"/>
              <a:lumOff val="25528"/>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3020" tIns="8255" rIns="33020" bIns="8255" numCol="1" spcCol="1270" anchor="ctr" anchorCtr="0">
          <a:noAutofit/>
        </a:bodyPr>
        <a:lstStyle/>
        <a:p>
          <a:pPr lvl="0" algn="ctr" defTabSz="577850">
            <a:lnSpc>
              <a:spcPct val="90000"/>
            </a:lnSpc>
            <a:spcBef>
              <a:spcPct val="0"/>
            </a:spcBef>
            <a:spcAft>
              <a:spcPct val="35000"/>
            </a:spcAft>
          </a:pPr>
          <a:r>
            <a:rPr lang="en-US" sz="1300" kern="1200" dirty="0" smtClean="0"/>
            <a:t>Hebrews 3:1,14</a:t>
          </a:r>
          <a:endParaRPr lang="en-US" sz="1300" kern="1200" dirty="0"/>
        </a:p>
      </dsp:txBody>
      <dsp:txXfrm>
        <a:off x="3206824" y="3514918"/>
        <a:ext cx="1152524" cy="221009"/>
      </dsp:txXfrm>
    </dsp:sp>
    <dsp:sp modelId="{3CDBA007-9EB8-204A-8B7F-2D30B6857EBB}">
      <dsp:nvSpPr>
        <dsp:cNvPr id="0" name=""/>
        <dsp:cNvSpPr/>
      </dsp:nvSpPr>
      <dsp:spPr>
        <a:xfrm>
          <a:off x="4726706" y="2547708"/>
          <a:ext cx="2006712" cy="1080247"/>
        </a:xfrm>
        <a:prstGeom prst="rect">
          <a:avLst/>
        </a:prstGeom>
        <a:solidFill>
          <a:schemeClr val="accent2">
            <a:lumMod val="50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93561"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60007" dist="310007" dir="7680000" sy="30000" kx="1300200" algn="ctr" rotWithShape="0">
                  <a:prstClr val="black">
                    <a:alpha val="32000"/>
                  </a:prstClr>
                </a:outerShdw>
              </a:effectLst>
            </a:rPr>
            <a:t>Fellowship w/ God</a:t>
          </a:r>
          <a:endParaRPr lang="en-US" sz="2400" kern="1200" dirty="0">
            <a:effectLst>
              <a:outerShdw blurRad="60007" dist="310007" dir="7680000" sy="30000" kx="1300200" algn="ctr" rotWithShape="0">
                <a:prstClr val="black">
                  <a:alpha val="32000"/>
                </a:prstClr>
              </a:outerShdw>
            </a:effectLst>
          </a:endParaRPr>
        </a:p>
      </dsp:txBody>
      <dsp:txXfrm>
        <a:off x="4726706" y="2547708"/>
        <a:ext cx="2006712" cy="1080247"/>
      </dsp:txXfrm>
    </dsp:sp>
    <dsp:sp modelId="{6B191304-E59D-384B-80CC-3344DC2B89D5}">
      <dsp:nvSpPr>
        <dsp:cNvPr id="0" name=""/>
        <dsp:cNvSpPr/>
      </dsp:nvSpPr>
      <dsp:spPr>
        <a:xfrm>
          <a:off x="5522950" y="3514918"/>
          <a:ext cx="1152525" cy="221009"/>
        </a:xfrm>
        <a:prstGeom prst="rect">
          <a:avLst/>
        </a:prstGeom>
        <a:solidFill>
          <a:schemeClr val="lt1">
            <a:alpha val="90000"/>
            <a:hueOff val="0"/>
            <a:satOff val="0"/>
            <a:lumOff val="0"/>
            <a:alphaOff val="0"/>
          </a:schemeClr>
        </a:solidFill>
        <a:ln w="12700" cap="flat" cmpd="sng" algn="ctr">
          <a:solidFill>
            <a:schemeClr val="accent1">
              <a:shade val="50000"/>
              <a:hueOff val="-325708"/>
              <a:satOff val="-45477"/>
              <a:lumOff val="51056"/>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smtClean="0"/>
            <a:t>Hebrews 3:12</a:t>
          </a:r>
          <a:endParaRPr lang="en-US" sz="1400" kern="1200" dirty="0"/>
        </a:p>
      </dsp:txBody>
      <dsp:txXfrm>
        <a:off x="5522950" y="3514918"/>
        <a:ext cx="1152525" cy="221009"/>
      </dsp:txXfrm>
    </dsp:sp>
    <dsp:sp modelId="{76356584-3139-E949-BEF9-74CEE4B5CEC8}">
      <dsp:nvSpPr>
        <dsp:cNvPr id="0" name=""/>
        <dsp:cNvSpPr/>
      </dsp:nvSpPr>
      <dsp:spPr>
        <a:xfrm>
          <a:off x="7042833" y="2547708"/>
          <a:ext cx="2006712" cy="1080247"/>
        </a:xfrm>
        <a:prstGeom prst="rect">
          <a:avLst/>
        </a:prstGeom>
        <a:solidFill>
          <a:schemeClr val="bg2">
            <a:lumMod val="50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93561"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60007" dist="310007" dir="7680000" sy="30000" kx="1300200" algn="ctr" rotWithShape="0">
                  <a:prstClr val="black">
                    <a:alpha val="32000"/>
                  </a:prstClr>
                </a:outerShdw>
              </a:effectLst>
            </a:rPr>
            <a:t>Confidence (faith / hope)</a:t>
          </a:r>
          <a:endParaRPr lang="en-US" sz="2400" kern="1200" dirty="0">
            <a:effectLst>
              <a:outerShdw blurRad="60007" dist="310007" dir="7680000" sy="30000" kx="1300200" algn="ctr" rotWithShape="0">
                <a:prstClr val="black">
                  <a:alpha val="32000"/>
                </a:prstClr>
              </a:outerShdw>
            </a:effectLst>
          </a:endParaRPr>
        </a:p>
      </dsp:txBody>
      <dsp:txXfrm>
        <a:off x="7042833" y="2547708"/>
        <a:ext cx="2006712" cy="1080247"/>
      </dsp:txXfrm>
    </dsp:sp>
    <dsp:sp modelId="{64F3B19E-FA35-F640-8829-BA95187A6578}">
      <dsp:nvSpPr>
        <dsp:cNvPr id="0" name=""/>
        <dsp:cNvSpPr/>
      </dsp:nvSpPr>
      <dsp:spPr>
        <a:xfrm>
          <a:off x="7839076" y="3514918"/>
          <a:ext cx="1152524" cy="221009"/>
        </a:xfrm>
        <a:prstGeom prst="rect">
          <a:avLst/>
        </a:prstGeom>
        <a:solidFill>
          <a:schemeClr val="lt1">
            <a:alpha val="90000"/>
            <a:hueOff val="0"/>
            <a:satOff val="0"/>
            <a:lumOff val="0"/>
            <a:alphaOff val="0"/>
          </a:schemeClr>
        </a:solidFill>
        <a:ln w="12700" cap="flat" cmpd="sng" algn="ctr">
          <a:solidFill>
            <a:schemeClr val="accent1">
              <a:shade val="50000"/>
              <a:hueOff val="-162854"/>
              <a:satOff val="-22738"/>
              <a:lumOff val="25528"/>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smtClean="0"/>
            <a:t>Hebrews 3:14</a:t>
          </a:r>
          <a:endParaRPr lang="en-US" sz="1400" kern="1200" dirty="0"/>
        </a:p>
      </dsp:txBody>
      <dsp:txXfrm>
        <a:off x="7839076" y="3514918"/>
        <a:ext cx="1152524" cy="221009"/>
      </dsp:txXfrm>
    </dsp:sp>
    <dsp:sp modelId="{13197786-54EF-4A41-92B0-8F06AAFD1DD9}">
      <dsp:nvSpPr>
        <dsp:cNvPr id="0" name=""/>
        <dsp:cNvSpPr/>
      </dsp:nvSpPr>
      <dsp:spPr>
        <a:xfrm>
          <a:off x="2868083" y="1482156"/>
          <a:ext cx="1280583" cy="663029"/>
        </a:xfrm>
        <a:prstGeom prst="rect">
          <a:avLst/>
        </a:prstGeom>
        <a:solidFill>
          <a:schemeClr val="accent1">
            <a:lumMod val="75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93561"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60007" dist="310007" dir="7680000" sy="30000" kx="1300200" algn="ctr" rotWithShape="0">
                  <a:prstClr val="black">
                    <a:alpha val="32000"/>
                  </a:prstClr>
                </a:outerShdw>
              </a:effectLst>
            </a:rPr>
            <a:t>Holy</a:t>
          </a:r>
          <a:endParaRPr lang="en-US" sz="1900" kern="1200" dirty="0">
            <a:effectLst>
              <a:outerShdw blurRad="60007" dist="310007" dir="7680000" sy="30000" kx="1300200" algn="ctr" rotWithShape="0">
                <a:prstClr val="black">
                  <a:alpha val="32000"/>
                </a:prstClr>
              </a:outerShdw>
            </a:effectLst>
          </a:endParaRPr>
        </a:p>
      </dsp:txBody>
      <dsp:txXfrm>
        <a:off x="2868083" y="1482156"/>
        <a:ext cx="1280583" cy="663029"/>
      </dsp:txXfrm>
    </dsp:sp>
    <dsp:sp modelId="{7FBE97BA-19C6-474D-B559-519C937727CA}">
      <dsp:nvSpPr>
        <dsp:cNvPr id="0" name=""/>
        <dsp:cNvSpPr/>
      </dsp:nvSpPr>
      <dsp:spPr>
        <a:xfrm>
          <a:off x="2983632" y="1983047"/>
          <a:ext cx="1433660" cy="250607"/>
        </a:xfrm>
        <a:prstGeom prst="rect">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11430" rIns="45720" bIns="11430" numCol="1" spcCol="1270" anchor="ctr" anchorCtr="0">
          <a:noAutofit/>
        </a:bodyPr>
        <a:lstStyle/>
        <a:p>
          <a:pPr lvl="0" algn="ctr" defTabSz="800100">
            <a:lnSpc>
              <a:spcPct val="90000"/>
            </a:lnSpc>
            <a:spcBef>
              <a:spcPct val="0"/>
            </a:spcBef>
            <a:spcAft>
              <a:spcPct val="35000"/>
            </a:spcAft>
          </a:pPr>
          <a:r>
            <a:rPr lang="en-US" sz="1800" kern="1200" dirty="0" smtClean="0"/>
            <a:t>Hebrews 3:1</a:t>
          </a:r>
          <a:endParaRPr lang="en-US" sz="1800" kern="1200" dirty="0"/>
        </a:p>
      </dsp:txBody>
      <dsp:txXfrm>
        <a:off x="2983632" y="1983047"/>
        <a:ext cx="1433660" cy="250607"/>
      </dsp:txXfrm>
    </dsp:sp>
    <dsp:sp modelId="{80756FA1-A888-A34A-AFCF-2AE8E342D016}">
      <dsp:nvSpPr>
        <dsp:cNvPr id="0" name=""/>
        <dsp:cNvSpPr/>
      </dsp:nvSpPr>
      <dsp:spPr>
        <a:xfrm>
          <a:off x="4726706" y="1482156"/>
          <a:ext cx="2347386" cy="663029"/>
        </a:xfrm>
        <a:prstGeom prst="rect">
          <a:avLst/>
        </a:prstGeom>
        <a:solidFill>
          <a:schemeClr val="accent1">
            <a:lumMod val="75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93561"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60007" dist="310007" dir="7680000" sy="30000" kx="1300200" algn="ctr" rotWithShape="0">
                  <a:prstClr val="black">
                    <a:alpha val="32000"/>
                  </a:prstClr>
                </a:outerShdw>
              </a:effectLst>
            </a:rPr>
            <a:t>Sanctified</a:t>
          </a:r>
          <a:endParaRPr lang="en-US" sz="1900" kern="1200" dirty="0">
            <a:effectLst>
              <a:outerShdw blurRad="60007" dist="310007" dir="7680000" sy="30000" kx="1300200" algn="ctr" rotWithShape="0">
                <a:prstClr val="black">
                  <a:alpha val="32000"/>
                </a:prstClr>
              </a:outerShdw>
            </a:effectLst>
          </a:endParaRPr>
        </a:p>
      </dsp:txBody>
      <dsp:txXfrm>
        <a:off x="4726706" y="1482156"/>
        <a:ext cx="2347386" cy="663029"/>
      </dsp:txXfrm>
    </dsp:sp>
    <dsp:sp modelId="{19F3D5C2-8D32-1E42-B2C2-F586CBE21039}">
      <dsp:nvSpPr>
        <dsp:cNvPr id="0" name=""/>
        <dsp:cNvSpPr/>
      </dsp:nvSpPr>
      <dsp:spPr>
        <a:xfrm>
          <a:off x="5326179" y="1978407"/>
          <a:ext cx="1532616" cy="259887"/>
        </a:xfrm>
        <a:prstGeom prst="rect">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ln>
        <a:effectLst>
          <a:outerShdw blurRad="95000" rotWithShape="0">
            <a:srgbClr val="000000">
              <a:alpha val="50000"/>
            </a:srgbClr>
          </a:outerShdw>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r>
            <a:rPr lang="en-US" sz="1800" kern="1200" dirty="0" smtClean="0"/>
            <a:t>Hebrews 10:29</a:t>
          </a:r>
          <a:endParaRPr lang="en-US" sz="1800" kern="1200" dirty="0"/>
        </a:p>
      </dsp:txBody>
      <dsp:txXfrm>
        <a:off x="5326179" y="1978407"/>
        <a:ext cx="1532616" cy="2598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EF02B3-53E4-6F42-AE8A-A7A98A428B2F}" type="datetimeFigureOut">
              <a:rPr lang="en-US" smtClean="0"/>
              <a:t>10/4/16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072A1-5B49-114E-908D-9067528FB2D9}" type="slidenum">
              <a:rPr lang="en-US" smtClean="0"/>
              <a:t>‹#›</a:t>
            </a:fld>
            <a:endParaRPr lang="en-US"/>
          </a:p>
        </p:txBody>
      </p:sp>
    </p:spTree>
    <p:extLst>
      <p:ext uri="{BB962C8B-B14F-4D97-AF65-F5344CB8AC3E}">
        <p14:creationId xmlns:p14="http://schemas.microsoft.com/office/powerpoint/2010/main" val="1753392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E85B07-807F-7E44-BE52-651B09EF1732}" type="datetimeFigureOut">
              <a:rPr lang="en-US" smtClean="0"/>
              <a:t>10/4/16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2737DB-A1A4-4A42-84B0-39957DD04E7D}" type="slidenum">
              <a:rPr lang="en-US" smtClean="0"/>
              <a:t>‹#›</a:t>
            </a:fld>
            <a:endParaRPr lang="en-US"/>
          </a:p>
        </p:txBody>
      </p:sp>
    </p:spTree>
    <p:extLst>
      <p:ext uri="{BB962C8B-B14F-4D97-AF65-F5344CB8AC3E}">
        <p14:creationId xmlns:p14="http://schemas.microsoft.com/office/powerpoint/2010/main" val="37072127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rossbooks.com/book.asp?strongs=G3393" TargetMode="External"/><Relationship Id="rId4" Type="http://schemas.openxmlformats.org/officeDocument/2006/relationships/hyperlink" Target="http://www.crossbooks.com/verse.asp?ref=2Pe+2:20" TargetMode="External"/><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F1972-78E5-4759-A8A9-BD699BE104D8}" type="slidenum">
              <a:rPr lang="en-US">
                <a:solidFill>
                  <a:prstClr val="black"/>
                </a:solidFill>
                <a:latin typeface="Calibri"/>
              </a:rPr>
              <a:pPr/>
              <a:t>2</a:t>
            </a:fld>
            <a:endParaRPr lang="en-US">
              <a:solidFill>
                <a:prstClr val="black"/>
              </a:solidFill>
              <a:latin typeface="Calibri"/>
            </a:endParaRPr>
          </a:p>
        </p:txBody>
      </p:sp>
      <p:sp>
        <p:nvSpPr>
          <p:cNvPr id="31746" name="Rectangle 2"/>
          <p:cNvSpPr>
            <a:spLocks noGrp="1" noRot="1" noChangeAspect="1" noChangeArrowheads="1" noTextEdit="1"/>
          </p:cNvSpPr>
          <p:nvPr>
            <p:ph type="sldImg"/>
          </p:nvPr>
        </p:nvSpPr>
        <p:spPr>
          <a:xfrm>
            <a:off x="1147763" y="685800"/>
            <a:ext cx="4573587" cy="3430588"/>
          </a:xfrm>
          <a:ln/>
        </p:spPr>
      </p:sp>
      <p:sp>
        <p:nvSpPr>
          <p:cNvPr id="31747" name="Rectangle 3"/>
          <p:cNvSpPr>
            <a:spLocks noGrp="1" noChangeArrowheads="1"/>
          </p:cNvSpPr>
          <p:nvPr>
            <p:ph type="body" idx="1"/>
          </p:nvPr>
        </p:nvSpPr>
        <p:spPr>
          <a:xfrm>
            <a:off x="381000" y="4343400"/>
            <a:ext cx="5867400" cy="4114800"/>
          </a:xfrm>
        </p:spPr>
        <p:txBody>
          <a:bodyPr/>
          <a:lstStyle/>
          <a:p>
            <a:r>
              <a:rPr lang="en-US"/>
              <a:t>What Is The Issue?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F84D-54E5-4D15-A17F-86D6626E02AE}" type="slidenum">
              <a:rPr lang="en-US"/>
              <a:pPr/>
              <a:t>24</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t>The Spiritual Reality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C4FF5-6D30-4C34-BC4A-45CAD07ECA14}" type="slidenum">
              <a:rPr lang="en-US"/>
              <a:pPr/>
              <a:t>25</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dirty="0"/>
              <a:t>A Christian Can Depart From The Living God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C4FF5-6D30-4C34-BC4A-45CAD07ECA14}" type="slidenum">
              <a:rPr lang="en-US"/>
              <a:pPr/>
              <a:t>26</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t>A Christian Can Depart From The Living God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C4FF5-6D30-4C34-BC4A-45CAD07ECA14}" type="slidenum">
              <a:rPr lang="en-US"/>
              <a:pPr/>
              <a:t>27</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t>A Christian Can Depart From The Living God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C4FF5-6D30-4C34-BC4A-45CAD07ECA14}" type="slidenum">
              <a:rPr lang="en-US"/>
              <a:pPr/>
              <a:t>28</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t>A Christian Can Depart From The Living God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baseline="0" dirty="0" smtClean="0"/>
              <a:t>27.58 </a:t>
            </a:r>
            <a:r>
              <a:rPr lang="el-GR" sz="1200" b="1" kern="1200" baseline="0" dirty="0" smtClean="0">
                <a:solidFill>
                  <a:schemeClr val="tx1"/>
                </a:solidFill>
                <a:latin typeface="+mn-lt"/>
                <a:ea typeface="+mn-ea"/>
                <a:cs typeface="+mn-cs"/>
              </a:rPr>
              <a:t>βλέπωc; σκοπέω</a:t>
            </a:r>
            <a:r>
              <a:rPr lang="en-US" sz="1200" b="1" kern="1200" baseline="0" dirty="0" smtClean="0">
                <a:solidFill>
                  <a:schemeClr val="tx1"/>
                </a:solidFill>
                <a:latin typeface="+mn-lt"/>
                <a:ea typeface="+mn-ea"/>
                <a:cs typeface="+mn-cs"/>
              </a:rPr>
              <a:t>b: (figurative extensions of meaning of </a:t>
            </a:r>
            <a:r>
              <a:rPr lang="el-GR" sz="1200" b="1" kern="1200" baseline="0" dirty="0" smtClean="0">
                <a:solidFill>
                  <a:schemeClr val="tx1"/>
                </a:solidFill>
                <a:latin typeface="+mn-lt"/>
                <a:ea typeface="+mn-ea"/>
                <a:cs typeface="+mn-cs"/>
              </a:rPr>
              <a:t>βλέπω</a:t>
            </a:r>
            <a:r>
              <a:rPr lang="en-US" sz="1200" b="1" kern="1200" baseline="0" dirty="0" smtClean="0">
                <a:solidFill>
                  <a:schemeClr val="tx1"/>
                </a:solidFill>
                <a:latin typeface="+mn-lt"/>
                <a:ea typeface="+mn-ea"/>
                <a:cs typeface="+mn-cs"/>
              </a:rPr>
              <a:t>a ‘to see,’ 24.7, and </a:t>
            </a:r>
            <a:r>
              <a:rPr lang="el-GR" sz="1200" b="1" kern="1200" baseline="0" dirty="0" smtClean="0">
                <a:solidFill>
                  <a:schemeClr val="tx1"/>
                </a:solidFill>
                <a:latin typeface="+mn-lt"/>
                <a:ea typeface="+mn-ea"/>
                <a:cs typeface="+mn-cs"/>
              </a:rPr>
              <a:t>σκοπέω</a:t>
            </a:r>
            <a:r>
              <a:rPr lang="en-US" sz="1200" b="1" kern="1200" baseline="0" dirty="0" smtClean="0">
                <a:solidFill>
                  <a:schemeClr val="tx1"/>
                </a:solidFill>
                <a:latin typeface="+mn-lt"/>
                <a:ea typeface="+mn-ea"/>
                <a:cs typeface="+mn-cs"/>
              </a:rPr>
              <a:t>a ‘to notice carefully,’ 24.32) to be ready to learn about future dangers or needs, with the implication of preparedness to respond appropriately—‘to beware of, to watch out for, to pay attention to.’</a:t>
            </a:r>
          </a:p>
          <a:p>
            <a:pPr rtl="0"/>
            <a:r>
              <a:rPr lang="el-GR" sz="1200" kern="1200" baseline="0" dirty="0" smtClean="0">
                <a:solidFill>
                  <a:schemeClr val="tx1"/>
                </a:solidFill>
                <a:latin typeface="+mn-lt"/>
                <a:ea typeface="+mn-ea"/>
                <a:cs typeface="+mn-cs"/>
              </a:rPr>
              <a:t>βλέπω</a:t>
            </a:r>
            <a:r>
              <a:rPr lang="en-US" sz="1200" kern="1200" baseline="0" dirty="0" smtClean="0">
                <a:solidFill>
                  <a:schemeClr val="tx1"/>
                </a:solidFill>
                <a:latin typeface="+mn-lt"/>
                <a:ea typeface="+mn-ea"/>
                <a:cs typeface="+mn-cs"/>
              </a:rPr>
              <a:t>c</a:t>
            </a:r>
            <a:r>
              <a:rPr lang="el-GR" sz="1200" kern="1200" baseline="0" dirty="0" smtClean="0">
                <a:solidFill>
                  <a:schemeClr val="tx1"/>
                </a:solidFill>
                <a:latin typeface="+mn-lt"/>
                <a:ea typeface="+mn-ea"/>
                <a:cs typeface="+mn-cs"/>
              </a:rPr>
              <a:t>: βλέπετε τί ἀκούετε </a:t>
            </a:r>
            <a:r>
              <a:rPr lang="en-US" sz="1200" kern="1200" baseline="0" dirty="0" smtClean="0">
                <a:solidFill>
                  <a:schemeClr val="tx1"/>
                </a:solidFill>
                <a:latin typeface="+mn-lt"/>
                <a:ea typeface="+mn-ea"/>
                <a:cs typeface="+mn-cs"/>
              </a:rPr>
              <a:t>‘pay attention to what you hear’ Mk 4:24; </a:t>
            </a:r>
            <a:r>
              <a:rPr lang="el-GR" sz="1200" kern="1200" baseline="0" dirty="0" smtClean="0">
                <a:solidFill>
                  <a:schemeClr val="tx1"/>
                </a:solidFill>
                <a:latin typeface="+mn-lt"/>
                <a:ea typeface="+mn-ea"/>
                <a:cs typeface="+mn-cs"/>
              </a:rPr>
              <a:t>βλέπετε τοὺς κακοὺς ἐργάτας </a:t>
            </a:r>
            <a:r>
              <a:rPr lang="en-US" sz="1200" kern="1200" baseline="0" dirty="0" smtClean="0">
                <a:solidFill>
                  <a:schemeClr val="tx1"/>
                </a:solidFill>
                <a:latin typeface="+mn-lt"/>
                <a:ea typeface="+mn-ea"/>
                <a:cs typeface="+mn-cs"/>
              </a:rPr>
              <a:t>‘watch out for those who do evil things’ </a:t>
            </a:r>
            <a:r>
              <a:rPr lang="en-US" sz="1200" kern="1200" baseline="0" dirty="0" err="1" smtClean="0">
                <a:solidFill>
                  <a:schemeClr val="tx1"/>
                </a:solidFill>
                <a:latin typeface="+mn-lt"/>
                <a:ea typeface="+mn-ea"/>
                <a:cs typeface="+mn-cs"/>
              </a:rPr>
              <a:t>Php</a:t>
            </a:r>
            <a:r>
              <a:rPr lang="en-US" sz="1200" kern="1200" baseline="0" dirty="0" smtClean="0">
                <a:solidFill>
                  <a:schemeClr val="tx1"/>
                </a:solidFill>
                <a:latin typeface="+mn-lt"/>
                <a:ea typeface="+mn-ea"/>
                <a:cs typeface="+mn-cs"/>
              </a:rPr>
              <a:t> 3:2.</a:t>
            </a:r>
          </a:p>
          <a:p>
            <a:pPr rtl="0"/>
            <a:r>
              <a:rPr lang="el-GR" sz="1200" kern="1200" baseline="0" dirty="0" smtClean="0">
                <a:solidFill>
                  <a:schemeClr val="tx1"/>
                </a:solidFill>
                <a:latin typeface="+mn-lt"/>
                <a:ea typeface="+mn-ea"/>
                <a:cs typeface="+mn-cs"/>
              </a:rPr>
              <a:t>σκοπέω</a:t>
            </a:r>
            <a:r>
              <a:rPr lang="en-US" sz="1200" kern="1200" baseline="0" dirty="0" smtClean="0">
                <a:solidFill>
                  <a:schemeClr val="tx1"/>
                </a:solidFill>
                <a:latin typeface="+mn-lt"/>
                <a:ea typeface="+mn-ea"/>
                <a:cs typeface="+mn-cs"/>
              </a:rPr>
              <a:t>b</a:t>
            </a:r>
            <a:r>
              <a:rPr lang="el-GR" sz="1200" kern="1200" baseline="0" dirty="0" smtClean="0">
                <a:solidFill>
                  <a:schemeClr val="tx1"/>
                </a:solidFill>
                <a:latin typeface="+mn-lt"/>
                <a:ea typeface="+mn-ea"/>
                <a:cs typeface="+mn-cs"/>
              </a:rPr>
              <a:t>: σκοπῶν σεαυτόν, μὴ καὶ σὺ πειρασθῇς </a:t>
            </a:r>
            <a:r>
              <a:rPr lang="en-US" sz="1200" kern="1200" baseline="0" dirty="0" smtClean="0">
                <a:solidFill>
                  <a:schemeClr val="tx1"/>
                </a:solidFill>
                <a:latin typeface="+mn-lt"/>
                <a:ea typeface="+mn-ea"/>
                <a:cs typeface="+mn-cs"/>
              </a:rPr>
              <a:t>‘watch yourself, so that you too will not be tempted’ </a:t>
            </a:r>
            <a:r>
              <a:rPr lang="en-US" sz="1200" kern="1200" baseline="0" dirty="0" err="1" smtClean="0">
                <a:solidFill>
                  <a:schemeClr val="tx1"/>
                </a:solidFill>
                <a:latin typeface="+mn-lt"/>
                <a:ea typeface="+mn-ea"/>
                <a:cs typeface="+mn-cs"/>
              </a:rPr>
              <a:t>Ga</a:t>
            </a:r>
            <a:r>
              <a:rPr lang="en-US" sz="1200" kern="1200" baseline="0" dirty="0" smtClean="0">
                <a:solidFill>
                  <a:schemeClr val="tx1"/>
                </a:solidFill>
                <a:latin typeface="+mn-lt"/>
                <a:ea typeface="+mn-ea"/>
                <a:cs typeface="+mn-cs"/>
              </a:rPr>
              <a:t> 6:1.</a:t>
            </a:r>
          </a:p>
          <a:p>
            <a:pPr rtl="0"/>
            <a:endParaRPr lang="en-US" baseline="0" dirty="0" smtClean="0"/>
          </a:p>
          <a:p>
            <a:pPr rtl="0"/>
            <a:r>
              <a:rPr lang="en-US" sz="1200" b="1" baseline="0" dirty="0" smtClean="0"/>
              <a:t>27.59 </a:t>
            </a:r>
            <a:r>
              <a:rPr lang="el-GR" sz="1200" b="1" kern="1200" baseline="0" dirty="0" smtClean="0">
                <a:solidFill>
                  <a:schemeClr val="tx1"/>
                </a:solidFill>
                <a:latin typeface="+mn-lt"/>
                <a:ea typeface="+mn-ea"/>
                <a:cs typeface="+mn-cs"/>
              </a:rPr>
              <a:t>προσέχωa; ἐπέχω</a:t>
            </a:r>
            <a:r>
              <a:rPr lang="en-US" sz="1200" b="1" kern="1200" baseline="0" dirty="0" smtClean="0">
                <a:solidFill>
                  <a:schemeClr val="tx1"/>
                </a:solidFill>
                <a:latin typeface="+mn-lt"/>
                <a:ea typeface="+mn-ea"/>
                <a:cs typeface="+mn-cs"/>
              </a:rPr>
              <a:t>a: to be in a continuous state of readiness to learn of any future danger, need, or error, and to respond appropriately—‘to pay attention to, to keep on the lookout for, to be alert for, to be on one’s guard against.’</a:t>
            </a:r>
          </a:p>
          <a:p>
            <a:pPr rtl="0"/>
            <a:r>
              <a:rPr lang="el-GR" sz="1200" kern="1200" baseline="0" dirty="0" smtClean="0">
                <a:solidFill>
                  <a:schemeClr val="tx1"/>
                </a:solidFill>
                <a:latin typeface="+mn-lt"/>
                <a:ea typeface="+mn-ea"/>
                <a:cs typeface="+mn-cs"/>
              </a:rPr>
              <a:t>προσέχω</a:t>
            </a:r>
            <a:r>
              <a:rPr lang="en-US" sz="1200" kern="1200" baseline="0" dirty="0" smtClean="0">
                <a:solidFill>
                  <a:schemeClr val="tx1"/>
                </a:solidFill>
                <a:latin typeface="+mn-lt"/>
                <a:ea typeface="+mn-ea"/>
                <a:cs typeface="+mn-cs"/>
              </a:rPr>
              <a:t>a</a:t>
            </a:r>
            <a:r>
              <a:rPr lang="el-GR" sz="1200" kern="1200" baseline="0" dirty="0" smtClean="0">
                <a:solidFill>
                  <a:schemeClr val="tx1"/>
                </a:solidFill>
                <a:latin typeface="+mn-lt"/>
                <a:ea typeface="+mn-ea"/>
                <a:cs typeface="+mn-cs"/>
              </a:rPr>
              <a:t>: προσέχετε δὲ τὴν δικαιοσύνην ὑμῶν μὴ ποιεῖν ἔμπροσθεν τῶν ἀνθρώπων </a:t>
            </a:r>
            <a:r>
              <a:rPr lang="en-US" sz="1200" kern="1200" baseline="0" dirty="0" smtClean="0">
                <a:solidFill>
                  <a:schemeClr val="tx1"/>
                </a:solidFill>
                <a:latin typeface="+mn-lt"/>
                <a:ea typeface="+mn-ea"/>
                <a:cs typeface="+mn-cs"/>
              </a:rPr>
              <a:t>‘make certain that you do not perform your religious duties in public’ Mt 6:1.</a:t>
            </a:r>
            <a:r>
              <a:rPr lang="el-GR" sz="1200" kern="1200" baseline="0" dirty="0" smtClean="0">
                <a:solidFill>
                  <a:schemeClr val="tx1"/>
                </a:solidFill>
                <a:latin typeface="+mn-lt"/>
                <a:ea typeface="+mn-ea"/>
                <a:cs typeface="+mn-cs"/>
              </a:rPr>
              <a:t>ἐπέχω</a:t>
            </a:r>
            <a:r>
              <a:rPr lang="en-US" sz="1200" kern="1200" baseline="0" dirty="0" smtClean="0">
                <a:solidFill>
                  <a:schemeClr val="tx1"/>
                </a:solidFill>
                <a:latin typeface="+mn-lt"/>
                <a:ea typeface="+mn-ea"/>
                <a:cs typeface="+mn-cs"/>
              </a:rPr>
              <a:t>a</a:t>
            </a:r>
            <a:r>
              <a:rPr lang="el-GR" sz="1200" kern="1200" baseline="0" dirty="0" smtClean="0">
                <a:solidFill>
                  <a:schemeClr val="tx1"/>
                </a:solidFill>
                <a:latin typeface="+mn-lt"/>
                <a:ea typeface="+mn-ea"/>
                <a:cs typeface="+mn-cs"/>
              </a:rPr>
              <a:t>: ἔπεχε σεαυτῷ καὶ τῇ διδασκαλίᾳ </a:t>
            </a:r>
            <a:r>
              <a:rPr lang="en-US" sz="1200" kern="1200" baseline="0" dirty="0" smtClean="0">
                <a:solidFill>
                  <a:schemeClr val="tx1"/>
                </a:solidFill>
                <a:latin typeface="+mn-lt"/>
                <a:ea typeface="+mn-ea"/>
                <a:cs typeface="+mn-cs"/>
              </a:rPr>
              <a:t>‘watch yourself and watch your teaching’ 1 Tm 4:16.</a:t>
            </a:r>
          </a:p>
          <a:p>
            <a:pPr rtl="0"/>
            <a:endParaRPr lang="en-US" baseline="0" dirty="0" smtClean="0"/>
          </a:p>
          <a:p>
            <a:pPr rtl="0"/>
            <a:r>
              <a:rPr lang="en-US" sz="1200" b="1" baseline="0" dirty="0" smtClean="0"/>
              <a:t>27.60 </a:t>
            </a:r>
            <a:r>
              <a:rPr lang="el-GR" sz="1200" b="1" kern="1200" baseline="0" dirty="0" smtClean="0">
                <a:solidFill>
                  <a:schemeClr val="tx1"/>
                </a:solidFill>
                <a:latin typeface="+mn-lt"/>
                <a:ea typeface="+mn-ea"/>
                <a:cs typeface="+mn-cs"/>
              </a:rPr>
              <a:t>παραιτέομαι</a:t>
            </a:r>
            <a:r>
              <a:rPr lang="en-US" sz="1200" b="1" kern="1200" baseline="0" dirty="0" smtClean="0">
                <a:solidFill>
                  <a:schemeClr val="tx1"/>
                </a:solidFill>
                <a:latin typeface="+mn-lt"/>
                <a:ea typeface="+mn-ea"/>
                <a:cs typeface="+mn-cs"/>
              </a:rPr>
              <a:t>b: to not pay attention to—‘to refuse to pay attention to, to avoid, to pay no attention to.’ </a:t>
            </a:r>
            <a:r>
              <a:rPr lang="el-GR" sz="1200" b="1" kern="1200" baseline="0" dirty="0" smtClean="0">
                <a:solidFill>
                  <a:schemeClr val="tx1"/>
                </a:solidFill>
                <a:latin typeface="+mn-lt"/>
                <a:ea typeface="+mn-ea"/>
                <a:cs typeface="+mn-cs"/>
              </a:rPr>
              <a:t>τοὺς δὲ βεβήλους καὶ γραώδεις μύθους παραιτοῦ </a:t>
            </a:r>
            <a:r>
              <a:rPr lang="en-US" sz="1200" b="1" kern="1200" baseline="0" dirty="0" smtClean="0">
                <a:solidFill>
                  <a:schemeClr val="tx1"/>
                </a:solidFill>
                <a:latin typeface="+mn-lt"/>
                <a:ea typeface="+mn-ea"/>
                <a:cs typeface="+mn-cs"/>
              </a:rPr>
              <a:t>‘pay no attention to the godless legends such as old women tell’ 1 Tm 4:7.</a:t>
            </a:r>
          </a:p>
          <a:p>
            <a:pPr lvl="1" rtl="0"/>
            <a:r>
              <a:rPr lang="en-US" baseline="0" dirty="0" smtClean="0"/>
              <a:t> </a:t>
            </a:r>
            <a:r>
              <a:rPr lang="en-US" baseline="0" dirty="0" err="1" smtClean="0"/>
              <a:t>Louw</a:t>
            </a:r>
            <a:r>
              <a:rPr lang="en-US" baseline="0" dirty="0" smtClean="0"/>
              <a:t>, J. P., &amp; </a:t>
            </a:r>
            <a:r>
              <a:rPr lang="en-US" baseline="0" dirty="0" err="1" smtClean="0"/>
              <a:t>Nida</a:t>
            </a:r>
            <a:r>
              <a:rPr lang="en-US" baseline="0" dirty="0" smtClean="0"/>
              <a:t>, E. A. (1996). Greek-English lexicon of the New Testament: Based on semantic domains (electronic ed. of the 2nd edition.). New York: United Bible Societies.</a:t>
            </a:r>
          </a:p>
          <a:p>
            <a:endParaRPr lang="en-US" baseline="0" dirty="0"/>
          </a:p>
        </p:txBody>
      </p:sp>
      <p:sp>
        <p:nvSpPr>
          <p:cNvPr id="4" name="Slide Number Placeholder 3"/>
          <p:cNvSpPr>
            <a:spLocks noGrp="1"/>
          </p:cNvSpPr>
          <p:nvPr>
            <p:ph type="sldNum" sz="quarter" idx="10"/>
          </p:nvPr>
        </p:nvSpPr>
        <p:spPr/>
        <p:txBody>
          <a:bodyPr/>
          <a:lstStyle/>
          <a:p>
            <a:fld id="{D4F149A9-DD1A-4D01-8C17-4105389AD124}" type="slidenum">
              <a:rPr lang="en-US" smtClean="0"/>
              <a:t>30</a:t>
            </a:fld>
            <a:endParaRPr lang="en-US"/>
          </a:p>
        </p:txBody>
      </p:sp>
    </p:spTree>
    <p:extLst>
      <p:ext uri="{BB962C8B-B14F-4D97-AF65-F5344CB8AC3E}">
        <p14:creationId xmlns:p14="http://schemas.microsoft.com/office/powerpoint/2010/main" val="3491989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38</a:t>
            </a:fld>
            <a:endParaRPr lang="en-US"/>
          </a:p>
        </p:txBody>
      </p:sp>
    </p:spTree>
    <p:extLst>
      <p:ext uri="{BB962C8B-B14F-4D97-AF65-F5344CB8AC3E}">
        <p14:creationId xmlns:p14="http://schemas.microsoft.com/office/powerpoint/2010/main" val="229690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39</a:t>
            </a:fld>
            <a:endParaRPr lang="en-US"/>
          </a:p>
        </p:txBody>
      </p:sp>
    </p:spTree>
    <p:extLst>
      <p:ext uri="{BB962C8B-B14F-4D97-AF65-F5344CB8AC3E}">
        <p14:creationId xmlns:p14="http://schemas.microsoft.com/office/powerpoint/2010/main" val="229690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40</a:t>
            </a:fld>
            <a:endParaRPr lang="en-US"/>
          </a:p>
        </p:txBody>
      </p:sp>
    </p:spTree>
    <p:extLst>
      <p:ext uri="{BB962C8B-B14F-4D97-AF65-F5344CB8AC3E}">
        <p14:creationId xmlns:p14="http://schemas.microsoft.com/office/powerpoint/2010/main" val="2296901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41</a:t>
            </a:fld>
            <a:endParaRPr lang="en-US"/>
          </a:p>
        </p:txBody>
      </p:sp>
    </p:spTree>
    <p:extLst>
      <p:ext uri="{BB962C8B-B14F-4D97-AF65-F5344CB8AC3E}">
        <p14:creationId xmlns:p14="http://schemas.microsoft.com/office/powerpoint/2010/main" val="229690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F1972-78E5-4759-A8A9-BD699BE104D8}" type="slidenum">
              <a:rPr lang="en-US">
                <a:solidFill>
                  <a:prstClr val="black"/>
                </a:solidFill>
                <a:latin typeface="Calibri"/>
              </a:rPr>
              <a:pPr/>
              <a:t>3</a:t>
            </a:fld>
            <a:endParaRPr lang="en-US">
              <a:solidFill>
                <a:prstClr val="black"/>
              </a:solidFill>
              <a:latin typeface="Calibri"/>
            </a:endParaRPr>
          </a:p>
        </p:txBody>
      </p:sp>
      <p:sp>
        <p:nvSpPr>
          <p:cNvPr id="31746" name="Rectangle 2"/>
          <p:cNvSpPr>
            <a:spLocks noGrp="1" noRot="1" noChangeAspect="1" noChangeArrowheads="1" noTextEdit="1"/>
          </p:cNvSpPr>
          <p:nvPr>
            <p:ph type="sldImg"/>
          </p:nvPr>
        </p:nvSpPr>
        <p:spPr>
          <a:xfrm>
            <a:off x="1147763" y="685800"/>
            <a:ext cx="4573587" cy="3430588"/>
          </a:xfrm>
          <a:ln/>
        </p:spPr>
      </p:sp>
      <p:sp>
        <p:nvSpPr>
          <p:cNvPr id="31747" name="Rectangle 3"/>
          <p:cNvSpPr>
            <a:spLocks noGrp="1" noChangeArrowheads="1"/>
          </p:cNvSpPr>
          <p:nvPr>
            <p:ph type="body" idx="1"/>
          </p:nvPr>
        </p:nvSpPr>
        <p:spPr>
          <a:xfrm>
            <a:off x="381000" y="4343400"/>
            <a:ext cx="5867400" cy="4114800"/>
          </a:xfrm>
        </p:spPr>
        <p:txBody>
          <a:bodyPr/>
          <a:lstStyle/>
          <a:p>
            <a:r>
              <a:rPr lang="en-US"/>
              <a:t>What Is The Issue?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42</a:t>
            </a:fld>
            <a:endParaRPr lang="en-US"/>
          </a:p>
        </p:txBody>
      </p:sp>
    </p:spTree>
    <p:extLst>
      <p:ext uri="{BB962C8B-B14F-4D97-AF65-F5344CB8AC3E}">
        <p14:creationId xmlns:p14="http://schemas.microsoft.com/office/powerpoint/2010/main" val="229690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 This is precisely what he then affirmed. The words hoi </a:t>
            </a:r>
            <a:r>
              <a:rPr lang="en-US" dirty="0" err="1" smtClean="0"/>
              <a:t>pisteusantes</a:t>
            </a:r>
            <a:r>
              <a:rPr lang="en-US" dirty="0" smtClean="0"/>
              <a:t> should be rendered “we who believe” rather than we who have believed. The writer’s concern was not about their original faith in the past, but their perseverance in it (cf. 3:6, 14). Faith remains the prerequisite for entrance into rest, since it was to those who failed to exercise faith that God declared by oath they would not enter into His rest. This exclusion was definitive despite the fact that this rest had been established as far back as Creation </a:t>
            </a:r>
            <a:r>
              <a:rPr lang="en-US" dirty="0" err="1" smtClean="0"/>
              <a:t>itself.The</a:t>
            </a:r>
            <a:r>
              <a:rPr lang="en-US" dirty="0" smtClean="0"/>
              <a:t> Bible Knowledge Commentary: An Exposition of the Scriptures by Dallas Seminary Faculty.</a:t>
            </a:r>
          </a:p>
          <a:p>
            <a:endParaRPr lang="en-US" dirty="0" smtClean="0"/>
          </a:p>
          <a:p>
            <a:r>
              <a:rPr lang="en-US" dirty="0" smtClean="0"/>
              <a:t>Hebrews 4:3</a:t>
            </a:r>
          </a:p>
          <a:p>
            <a:r>
              <a:rPr lang="en-US" dirty="0" smtClean="0"/>
              <a:t>Do enter (</a:t>
            </a:r>
            <a:r>
              <a:rPr lang="en-US" dirty="0" err="1" smtClean="0"/>
              <a:t>eiserchometha</a:t>
            </a:r>
            <a:r>
              <a:rPr lang="en-US" dirty="0" smtClean="0"/>
              <a:t>). Emphatic futuristic present middle indicative of </a:t>
            </a:r>
            <a:r>
              <a:rPr lang="en-US" dirty="0" err="1" smtClean="0"/>
              <a:t>eiserchomai</a:t>
            </a:r>
            <a:r>
              <a:rPr lang="en-US" dirty="0" smtClean="0"/>
              <a:t>. We are sure to enter in, we who </a:t>
            </a:r>
            <a:r>
              <a:rPr lang="en-US" dirty="0" err="1" smtClean="0"/>
              <a:t>believe.Word</a:t>
            </a:r>
            <a:r>
              <a:rPr lang="en-US" dirty="0" smtClean="0"/>
              <a:t> Pictures in the New Testament.</a:t>
            </a:r>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43</a:t>
            </a:fld>
            <a:endParaRPr lang="en-US"/>
          </a:p>
        </p:txBody>
      </p:sp>
    </p:spTree>
    <p:extLst>
      <p:ext uri="{BB962C8B-B14F-4D97-AF65-F5344CB8AC3E}">
        <p14:creationId xmlns:p14="http://schemas.microsoft.com/office/powerpoint/2010/main" val="192245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F84D-54E5-4D15-A17F-86D6626E02AE}" type="slidenum">
              <a:rPr lang="en-US"/>
              <a:pPr/>
              <a:t>49</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t>The Spiritual Reality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74137-E235-4A69-818C-EB8EF3EDC144}" type="slidenum">
              <a:rPr lang="en-US"/>
              <a:pPr/>
              <a:t>69</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pPr>
              <a:spcBef>
                <a:spcPct val="0"/>
              </a:spcBef>
            </a:pPr>
            <a:r>
              <a:rPr lang="en-US" dirty="0"/>
              <a:t>The text is dealing with saved persons – 10:19-23 – cf. </a:t>
            </a:r>
            <a:r>
              <a:rPr lang="en-US" dirty="0" err="1"/>
              <a:t>Heb</a:t>
            </a:r>
            <a:r>
              <a:rPr lang="en-US" dirty="0"/>
              <a:t> 4:14-16</a:t>
            </a:r>
          </a:p>
          <a:p>
            <a:endParaRPr lang="en-US" dirty="0"/>
          </a:p>
          <a:p>
            <a:r>
              <a:rPr lang="en-US" dirty="0"/>
              <a:t>Hebrews 10:19-22 (NKJV)  </a:t>
            </a:r>
          </a:p>
          <a:p>
            <a:r>
              <a:rPr lang="en-US" dirty="0"/>
              <a:t>    Therefore, brethren, having boldness to enter the Holiest by the blood of Jesus, [20] by a new and living way which He consecrated for us, through the veil, that is, His flesh, [21] and having a High Priest over the house of God, [22] let us draw near with a true heart in full assurance of faith, having our hearts sprinkled from an evil conscience and our bodies washed with pure water. </a:t>
            </a:r>
          </a:p>
          <a:p>
            <a:endParaRPr lang="en-US" dirty="0"/>
          </a:p>
          <a:p>
            <a:endParaRPr lang="en-US" dirty="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7FD21B-BB82-44D0-B80E-AFF119847AFC}" type="slidenum">
              <a:rPr lang="en-US"/>
              <a:pPr/>
              <a:t>70</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pPr>
              <a:spcBef>
                <a:spcPct val="0"/>
              </a:spcBef>
            </a:pPr>
            <a:r>
              <a:rPr lang="en-US"/>
              <a:t>The text is dealing with saved persons – 10:19-23 – cf. Heb 4:14-16</a:t>
            </a:r>
          </a:p>
          <a:p>
            <a:endParaRPr lang="en-US"/>
          </a:p>
          <a:p>
            <a:r>
              <a:rPr lang="en-US"/>
              <a:t>Hebrews 10:19-22 (NKJV)  </a:t>
            </a:r>
          </a:p>
          <a:p>
            <a:r>
              <a:rPr lang="en-US"/>
              <a:t>    Therefore, brethren, having boldness to enter the Holiest by the blood of Jesus, [20] by a new and living way which He consecrated for us, through the veil, that is, His flesh, [21] and having a High Priest over the house of God, [22] let us draw near with a true heart in full assurance of faith, having our hearts sprinkled from an evil conscience and our bodies washed with pure water. </a:t>
            </a:r>
          </a:p>
          <a:p>
            <a:endParaRPr lang="en-US"/>
          </a:p>
          <a:p>
            <a:endParaRPr lang="en-US"/>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74137-E235-4A69-818C-EB8EF3EDC144}" type="slidenum">
              <a:rPr lang="en-US"/>
              <a:pPr/>
              <a:t>71</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pPr>
              <a:spcBef>
                <a:spcPct val="0"/>
              </a:spcBef>
            </a:pPr>
            <a:r>
              <a:rPr lang="en-US" dirty="0"/>
              <a:t>The text is dealing with saved persons – 10:19-23 – cf. </a:t>
            </a:r>
            <a:r>
              <a:rPr lang="en-US" dirty="0" err="1"/>
              <a:t>Heb</a:t>
            </a:r>
            <a:r>
              <a:rPr lang="en-US" dirty="0"/>
              <a:t> 4:14-16</a:t>
            </a:r>
          </a:p>
          <a:p>
            <a:endParaRPr lang="en-US" dirty="0"/>
          </a:p>
          <a:p>
            <a:r>
              <a:rPr lang="en-US" dirty="0"/>
              <a:t>Hebrews 10:19-22 (NKJV)  </a:t>
            </a:r>
          </a:p>
          <a:p>
            <a:r>
              <a:rPr lang="en-US" dirty="0"/>
              <a:t>    Therefore, brethren, having boldness to enter the Holiest by the blood of Jesus, [20] by a new and living way which He consecrated for us, through the veil, that is, His flesh, [21] and having a High Priest over the house of God, [22] let us draw near with a true heart in full assurance of faith, having our hearts sprinkled from an evil conscience and our bodies washed with pure water. </a:t>
            </a:r>
          </a:p>
          <a:p>
            <a:endParaRPr lang="en-US" dirty="0"/>
          </a:p>
          <a:p>
            <a:endParaRPr lang="en-US"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74137-E235-4A69-818C-EB8EF3EDC144}" type="slidenum">
              <a:rPr lang="en-US"/>
              <a:pPr/>
              <a:t>72</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pPr>
              <a:spcBef>
                <a:spcPct val="0"/>
              </a:spcBef>
            </a:pPr>
            <a:r>
              <a:rPr lang="en-US" dirty="0"/>
              <a:t>The text is dealing with saved persons – 10:19-23 – cf. </a:t>
            </a:r>
            <a:r>
              <a:rPr lang="en-US" dirty="0" err="1"/>
              <a:t>Heb</a:t>
            </a:r>
            <a:r>
              <a:rPr lang="en-US" dirty="0"/>
              <a:t> 4:14-16</a:t>
            </a:r>
          </a:p>
          <a:p>
            <a:endParaRPr lang="en-US" dirty="0"/>
          </a:p>
          <a:p>
            <a:r>
              <a:rPr lang="en-US" dirty="0"/>
              <a:t>Hebrews 10:19-22 (NKJV)  </a:t>
            </a:r>
          </a:p>
          <a:p>
            <a:r>
              <a:rPr lang="en-US" dirty="0"/>
              <a:t>    Therefore, brethren, having boldness to enter the Holiest by the blood of Jesus, [20] by a new and living way which He consecrated for us, through the veil, that is, His flesh, [21] and having a High Priest over the house of God, [22] let us draw near with a true heart in full assurance of faith, having our hearts sprinkled from an evil conscience and our bodies washed with pure water. </a:t>
            </a:r>
          </a:p>
          <a:p>
            <a:endParaRPr lang="en-US" dirty="0"/>
          </a:p>
          <a:p>
            <a:endParaRPr lang="en-US" dirty="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74137-E235-4A69-818C-EB8EF3EDC144}" type="slidenum">
              <a:rPr lang="en-US"/>
              <a:pPr/>
              <a:t>73</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pPr>
              <a:spcBef>
                <a:spcPct val="0"/>
              </a:spcBef>
            </a:pPr>
            <a:r>
              <a:rPr lang="en-US" dirty="0"/>
              <a:t>The text is dealing with saved persons – 10:19-23 – cf. </a:t>
            </a:r>
            <a:r>
              <a:rPr lang="en-US" dirty="0" err="1"/>
              <a:t>Heb</a:t>
            </a:r>
            <a:r>
              <a:rPr lang="en-US" dirty="0"/>
              <a:t> 4:14-16</a:t>
            </a:r>
          </a:p>
          <a:p>
            <a:endParaRPr lang="en-US" dirty="0"/>
          </a:p>
          <a:p>
            <a:r>
              <a:rPr lang="en-US" dirty="0"/>
              <a:t>Hebrews 10:19-22 (NKJV)  </a:t>
            </a:r>
          </a:p>
          <a:p>
            <a:r>
              <a:rPr lang="en-US" dirty="0"/>
              <a:t>    Therefore, brethren, having boldness to enter the Holiest by the blood of Jesus, [20] by a new and living way which He consecrated for us, through the veil, that is, His flesh, [21] and having a High Priest over the house of God, [22] let us draw near with a true heart in full assurance of faith, having our hearts sprinkled from an evil conscience and our bodies washed with pure water. </a:t>
            </a:r>
          </a:p>
          <a:p>
            <a:endParaRPr lang="en-US" dirty="0"/>
          </a:p>
          <a:p>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74</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Epígnosis</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refers to exact, complete, thorough, accurate, experiential knowledge, not just abstract, intellectual, head knowledge of God or even facts about Him. </a:t>
            </a:r>
            <a:r>
              <a:rPr lang="en-US" sz="1200" b="1" kern="1200" dirty="0" err="1" smtClean="0">
                <a:solidFill>
                  <a:schemeClr val="tx1"/>
                </a:solidFill>
                <a:latin typeface="+mn-lt"/>
                <a:ea typeface="+mn-ea"/>
                <a:cs typeface="+mn-cs"/>
              </a:rPr>
              <a:t>Epígnosis</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always describes moral and religious knowledge in the NT and especially refers to full and comprehensive knowledge of God’s will that rests on the knowledge of God and of Christ found today in His Word.</a:t>
            </a:r>
          </a:p>
          <a:p>
            <a:endParaRPr lang="en-US" sz="1200" b="0" kern="1200" dirty="0" smtClean="0">
              <a:solidFill>
                <a:schemeClr val="tx1"/>
              </a:solidFill>
              <a:latin typeface="+mn-lt"/>
              <a:ea typeface="+mn-ea"/>
              <a:cs typeface="+mn-cs"/>
            </a:endParaRPr>
          </a:p>
          <a:p>
            <a:pPr marL="171450" indent="-171450"/>
            <a:r>
              <a:rPr lang="en-US" sz="1600" b="1" dirty="0" smtClean="0">
                <a:solidFill>
                  <a:schemeClr val="accent2"/>
                </a:solidFill>
              </a:rPr>
              <a:t>Knowledge</a:t>
            </a:r>
            <a:r>
              <a:rPr lang="en-US" dirty="0" smtClean="0"/>
              <a:t> - </a:t>
            </a:r>
            <a:r>
              <a:rPr lang="en-US" b="1" dirty="0" smtClean="0"/>
              <a:t>G1922 - </a:t>
            </a:r>
            <a:r>
              <a:rPr lang="en-US" dirty="0" err="1" smtClean="0"/>
              <a:t>ε</a:t>
            </a:r>
            <a:r>
              <a:rPr lang="en-US" dirty="0" smtClean="0"/>
              <a:t>̓π</a:t>
            </a:r>
            <a:r>
              <a:rPr lang="en-US" dirty="0" err="1" smtClean="0"/>
              <a:t>ίγνωσις</a:t>
            </a:r>
            <a:r>
              <a:rPr lang="en-US" dirty="0" smtClean="0"/>
              <a:t> - </a:t>
            </a:r>
            <a:r>
              <a:rPr lang="en-US" dirty="0" err="1" smtClean="0"/>
              <a:t>epignōsis</a:t>
            </a:r>
            <a:endParaRPr lang="en-US" dirty="0" smtClean="0"/>
          </a:p>
          <a:p>
            <a:pPr marL="171450" indent="-171450"/>
            <a:r>
              <a:rPr lang="en-US" b="1" dirty="0" smtClean="0"/>
              <a:t>Thayer Definition: </a:t>
            </a:r>
            <a:r>
              <a:rPr lang="en-US" dirty="0" smtClean="0"/>
              <a:t>1) precise and correct knowledge 1a) used in the NT of the knowledge of things ethical and divine </a:t>
            </a:r>
            <a:r>
              <a:rPr lang="en-US" b="1" dirty="0" smtClean="0"/>
              <a:t>Part of Speech:</a:t>
            </a:r>
            <a:r>
              <a:rPr lang="en-US" dirty="0" smtClean="0"/>
              <a:t> noun feminine </a:t>
            </a:r>
            <a:r>
              <a:rPr lang="en-US" b="1" dirty="0" smtClean="0"/>
              <a:t>A Related Word by Thayer’s/Strong’s Number: </a:t>
            </a:r>
            <a:r>
              <a:rPr lang="en-US" dirty="0" smtClean="0"/>
              <a:t>from G1921 - </a:t>
            </a:r>
            <a:r>
              <a:rPr lang="en-US" b="1" dirty="0" smtClean="0"/>
              <a:t>Citing in TDNT:</a:t>
            </a:r>
            <a:r>
              <a:rPr lang="en-US" dirty="0" smtClean="0"/>
              <a:t> 1:689, 119</a:t>
            </a:r>
          </a:p>
          <a:p>
            <a:pPr marL="171450" indent="-171450"/>
            <a:r>
              <a:rPr lang="en-US" b="1" dirty="0" smtClean="0"/>
              <a:t>Vines</a:t>
            </a:r>
          </a:p>
          <a:p>
            <a:pPr marL="171450" indent="-171450"/>
            <a:r>
              <a:rPr lang="en-US" dirty="0" smtClean="0"/>
              <a:t>&lt;C-2,Noun,1922,</a:t>
            </a:r>
            <a:r>
              <a:rPr lang="en-US" i="1" dirty="0" smtClean="0"/>
              <a:t>epignosis</a:t>
            </a:r>
            <a:r>
              <a:rPr lang="en-US" dirty="0" smtClean="0"/>
              <a:t>&gt;</a:t>
            </a:r>
          </a:p>
          <a:p>
            <a:pPr marL="171450" indent="-171450"/>
            <a:r>
              <a:rPr lang="en-US" dirty="0" smtClean="0"/>
              <a:t>akin to A, No. 3, denotes "</a:t>
            </a:r>
            <a:r>
              <a:rPr lang="en-US" dirty="0" smtClean="0">
                <a:solidFill>
                  <a:srgbClr val="FF0000"/>
                </a:solidFill>
              </a:rPr>
              <a:t>exact or full knowledge</a:t>
            </a:r>
            <a:r>
              <a:rPr lang="en-US" dirty="0" smtClean="0"/>
              <a:t>, discernment, recognition," and is a strengthened form of No. 1, </a:t>
            </a:r>
            <a:r>
              <a:rPr lang="en-US" dirty="0" smtClean="0">
                <a:solidFill>
                  <a:srgbClr val="FF0000"/>
                </a:solidFill>
              </a:rPr>
              <a:t>expressing a fuller or a full "knowledge</a:t>
            </a:r>
            <a:r>
              <a:rPr lang="en-US" dirty="0" smtClean="0"/>
              <a:t>," a greater participation by the "knower" in the object "known," thus more powerfully influencing him. It is not found in the Gospels and Acts. Paul uses it 15 times (16 if </a:t>
            </a:r>
            <a:r>
              <a:rPr lang="en-US" u="sng" dirty="0" smtClean="0"/>
              <a:t>Heb_10:26</a:t>
            </a:r>
            <a:r>
              <a:rPr lang="en-US" dirty="0" smtClean="0"/>
              <a:t> is included) out of the 20 occurrences; Peter 4 times, all in his 2nd Epistle. Contrast </a:t>
            </a:r>
            <a:r>
              <a:rPr lang="en-US" u="sng" dirty="0" smtClean="0"/>
              <a:t>Rom_1:28</a:t>
            </a:r>
            <a:r>
              <a:rPr lang="en-US" dirty="0" smtClean="0"/>
              <a:t> (</a:t>
            </a:r>
            <a:r>
              <a:rPr lang="en-US" dirty="0" err="1" smtClean="0"/>
              <a:t>epignosis</a:t>
            </a:r>
            <a:r>
              <a:rPr lang="en-US" dirty="0" smtClean="0"/>
              <a:t>) with the simple verb in </a:t>
            </a:r>
            <a:r>
              <a:rPr lang="en-US" u="sng" dirty="0" smtClean="0"/>
              <a:t>Rom_1:21</a:t>
            </a:r>
            <a:r>
              <a:rPr lang="en-US" dirty="0" smtClean="0"/>
              <a:t>. "In all the four Epistles of the first Roman captivity it is an element in the Apostle's opening prayer for his correspondents' well-being, </a:t>
            </a:r>
            <a:r>
              <a:rPr lang="en-US" u="sng" dirty="0" smtClean="0"/>
              <a:t>Phi_1:9</a:t>
            </a:r>
            <a:r>
              <a:rPr lang="en-US" dirty="0" smtClean="0"/>
              <a:t>; </a:t>
            </a:r>
            <a:r>
              <a:rPr lang="en-US" u="sng" dirty="0" smtClean="0"/>
              <a:t>Eph_1:17</a:t>
            </a:r>
            <a:r>
              <a:rPr lang="en-US" dirty="0" smtClean="0"/>
              <a:t>; </a:t>
            </a:r>
            <a:r>
              <a:rPr lang="en-US" u="sng" dirty="0" smtClean="0"/>
              <a:t>Col_1:9</a:t>
            </a:r>
            <a:r>
              <a:rPr lang="en-US" dirty="0" smtClean="0"/>
              <a:t>; </a:t>
            </a:r>
            <a:r>
              <a:rPr lang="en-US" u="sng" dirty="0" smtClean="0"/>
              <a:t>Phm_1:6</a:t>
            </a:r>
            <a:r>
              <a:rPr lang="en-US" dirty="0" smtClean="0"/>
              <a:t>" (Lightfoot). </a:t>
            </a:r>
          </a:p>
          <a:p>
            <a:pPr marL="171450" indent="-171450"/>
            <a:r>
              <a:rPr lang="en-US" dirty="0" smtClean="0"/>
              <a:t>It is used with reference to God in </a:t>
            </a:r>
            <a:r>
              <a:rPr lang="en-US" u="sng" dirty="0" smtClean="0"/>
              <a:t>Rom_1:28</a:t>
            </a:r>
            <a:r>
              <a:rPr lang="en-US" dirty="0" smtClean="0"/>
              <a:t>; </a:t>
            </a:r>
            <a:r>
              <a:rPr lang="en-US" u="sng" dirty="0" smtClean="0"/>
              <a:t>Rom_10:2</a:t>
            </a:r>
            <a:r>
              <a:rPr lang="en-US" dirty="0" smtClean="0"/>
              <a:t>; </a:t>
            </a:r>
            <a:r>
              <a:rPr lang="en-US" u="sng" dirty="0" smtClean="0"/>
              <a:t>Eph_1:17</a:t>
            </a:r>
            <a:r>
              <a:rPr lang="en-US" dirty="0" smtClean="0"/>
              <a:t>; </a:t>
            </a:r>
            <a:r>
              <a:rPr lang="en-US" u="sng" dirty="0" smtClean="0"/>
              <a:t>Col_1:10</a:t>
            </a:r>
            <a:r>
              <a:rPr lang="en-US" dirty="0" smtClean="0"/>
              <a:t>; </a:t>
            </a:r>
            <a:r>
              <a:rPr lang="en-US" u="sng" dirty="0" smtClean="0"/>
              <a:t>2Pe_1:3</a:t>
            </a:r>
            <a:r>
              <a:rPr lang="en-US" dirty="0" smtClean="0"/>
              <a:t>; God and Christ, </a:t>
            </a:r>
            <a:r>
              <a:rPr lang="en-US" u="sng" dirty="0" smtClean="0"/>
              <a:t>2Pe_1:2</a:t>
            </a:r>
            <a:r>
              <a:rPr lang="en-US" dirty="0" smtClean="0"/>
              <a:t>; Christ, </a:t>
            </a:r>
            <a:r>
              <a:rPr lang="en-US" u="sng" dirty="0" smtClean="0"/>
              <a:t>Eph_4:13</a:t>
            </a:r>
            <a:r>
              <a:rPr lang="en-US" dirty="0" smtClean="0"/>
              <a:t>; </a:t>
            </a:r>
            <a:r>
              <a:rPr lang="en-US" u="sng" dirty="0" smtClean="0"/>
              <a:t>2Pe_1:8</a:t>
            </a:r>
            <a:r>
              <a:rPr lang="en-US" dirty="0" smtClean="0"/>
              <a:t>; </a:t>
            </a:r>
            <a:r>
              <a:rPr lang="en-US" u="sng" dirty="0" smtClean="0"/>
              <a:t>2Pe_2:20</a:t>
            </a:r>
            <a:r>
              <a:rPr lang="en-US" dirty="0" smtClean="0"/>
              <a:t>; the will of the Lord, </a:t>
            </a:r>
            <a:r>
              <a:rPr lang="en-US" u="sng" dirty="0" smtClean="0"/>
              <a:t>Col_1:9</a:t>
            </a:r>
            <a:r>
              <a:rPr lang="en-US" dirty="0" smtClean="0"/>
              <a:t>; every good thing, </a:t>
            </a:r>
            <a:r>
              <a:rPr lang="en-US" u="sng" dirty="0" smtClean="0"/>
              <a:t>Phm_1:6</a:t>
            </a:r>
            <a:r>
              <a:rPr lang="en-US" dirty="0" smtClean="0"/>
              <a:t>, RV (AV, "acknowledging"); the truth, </a:t>
            </a:r>
            <a:r>
              <a:rPr lang="en-US" u="sng" dirty="0" smtClean="0"/>
              <a:t>1Ti_2:4</a:t>
            </a:r>
            <a:r>
              <a:rPr lang="en-US" dirty="0" smtClean="0"/>
              <a:t>; </a:t>
            </a:r>
            <a:r>
              <a:rPr lang="en-US" u="sng" dirty="0" smtClean="0"/>
              <a:t>2Ti_2:25</a:t>
            </a:r>
            <a:r>
              <a:rPr lang="en-US" dirty="0" smtClean="0"/>
              <a:t>, RV; </a:t>
            </a:r>
            <a:r>
              <a:rPr lang="en-US" u="sng" dirty="0" smtClean="0"/>
              <a:t>2Ti_3:7</a:t>
            </a:r>
            <a:r>
              <a:rPr lang="en-US" dirty="0" smtClean="0"/>
              <a:t>; </a:t>
            </a:r>
            <a:r>
              <a:rPr lang="en-US" u="sng" dirty="0" smtClean="0"/>
              <a:t>Tit_1:1</a:t>
            </a:r>
            <a:r>
              <a:rPr lang="en-US" dirty="0" smtClean="0"/>
              <a:t>, RV; the mystery of God. </a:t>
            </a:r>
            <a:r>
              <a:rPr lang="en-US" u="sng" dirty="0" smtClean="0"/>
              <a:t>Col_2:2</a:t>
            </a:r>
            <a:r>
              <a:rPr lang="en-US" dirty="0" smtClean="0"/>
              <a:t>, RV, "(that they) may know" (AV, "to the acknowledgment of"), lit., </a:t>
            </a:r>
            <a:r>
              <a:rPr lang="en-US" dirty="0" smtClean="0">
                <a:solidFill>
                  <a:srgbClr val="FF0000"/>
                </a:solidFill>
              </a:rPr>
              <a:t>"into a full knowledge</a:t>
            </a:r>
            <a:r>
              <a:rPr lang="en-US" dirty="0" smtClean="0"/>
              <a:t>." It is used without the mention of an object in </a:t>
            </a:r>
            <a:r>
              <a:rPr lang="en-US" u="sng" dirty="0" smtClean="0"/>
              <a:t>Phi_1:9</a:t>
            </a:r>
            <a:r>
              <a:rPr lang="en-US" dirty="0" smtClean="0"/>
              <a:t>; </a:t>
            </a:r>
            <a:r>
              <a:rPr lang="en-US" u="sng" dirty="0" smtClean="0"/>
              <a:t>Col_3:10</a:t>
            </a:r>
            <a:r>
              <a:rPr lang="en-US" dirty="0" smtClean="0"/>
              <a:t>, RV, "(renewed) unto knowledge." See ACKNOWLEDGE. </a:t>
            </a: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75</a:t>
            </a:fld>
            <a:endParaRPr lang="en-US"/>
          </a:p>
        </p:txBody>
      </p:sp>
    </p:spTree>
    <p:extLst>
      <p:ext uri="{BB962C8B-B14F-4D97-AF65-F5344CB8AC3E}">
        <p14:creationId xmlns:p14="http://schemas.microsoft.com/office/powerpoint/2010/main" val="144913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2DC49C-F209-4006-8D7B-E7ECDCA18883}" type="slidenum">
              <a:rPr lang="en-US">
                <a:solidFill>
                  <a:prstClr val="black"/>
                </a:solidFill>
                <a:latin typeface="Calibri"/>
              </a:rPr>
              <a:pPr/>
              <a:t>4</a:t>
            </a:fld>
            <a:endParaRPr lang="en-US">
              <a:solidFill>
                <a:prstClr val="black"/>
              </a:solidFill>
              <a:latin typeface="Calibri"/>
            </a:endParaRPr>
          </a:p>
        </p:txBody>
      </p:sp>
      <p:sp>
        <p:nvSpPr>
          <p:cNvPr id="25602" name="Rectangle 2"/>
          <p:cNvSpPr>
            <a:spLocks noGrp="1" noRot="1" noChangeAspect="1" noChangeArrowheads="1" noTextEdit="1"/>
          </p:cNvSpPr>
          <p:nvPr>
            <p:ph type="sldImg"/>
          </p:nvPr>
        </p:nvSpPr>
        <p:spPr>
          <a:xfrm>
            <a:off x="1141413" y="685800"/>
            <a:ext cx="4573587" cy="3430588"/>
          </a:xfrm>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83</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84</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85</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86</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87</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88</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had in the past escaped “moral depravity and corruption (Gen_6:11; Exo_32:7; Hos_9:9; Gal_6:8, etc.), which ends in utter moral ruin and hopelessness, the second death.” (ISBE)</a:t>
            </a:r>
          </a:p>
          <a:p>
            <a:r>
              <a:rPr lang="en-US" dirty="0" smtClean="0"/>
              <a:t>Thayer – “the ungodly multitude; the whole mass of men alienated from God, and therefore hostile to the cause of Christ”</a:t>
            </a:r>
          </a:p>
        </p:txBody>
      </p:sp>
      <p:sp>
        <p:nvSpPr>
          <p:cNvPr id="4" name="Slide Number Placeholder 3"/>
          <p:cNvSpPr>
            <a:spLocks noGrp="1"/>
          </p:cNvSpPr>
          <p:nvPr>
            <p:ph type="sldNum" sz="quarter" idx="10"/>
          </p:nvPr>
        </p:nvSpPr>
        <p:spPr/>
        <p:txBody>
          <a:bodyPr/>
          <a:lstStyle/>
          <a:p>
            <a:fld id="{D4F149A9-DD1A-4D01-8C17-4105389AD124}" type="slidenum">
              <a:rPr lang="en-US" smtClean="0"/>
              <a:t>89</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had in the past escaped “moral depravity and corruption (Gen_6:11; Exo_32:7; Hos_9:9; Gal_6:8, etc.), which ends in utter moral ruin and hopelessness, the second death.” (ISBE)</a:t>
            </a:r>
          </a:p>
          <a:p>
            <a:r>
              <a:rPr lang="en-US" dirty="0" smtClean="0"/>
              <a:t>Thayer – “the ungodly multitude; the whole mass of men alienated from God, and therefore hostile to the cause of Christ”</a:t>
            </a:r>
          </a:p>
        </p:txBody>
      </p:sp>
      <p:sp>
        <p:nvSpPr>
          <p:cNvPr id="4" name="Slide Number Placeholder 3"/>
          <p:cNvSpPr>
            <a:spLocks noGrp="1"/>
          </p:cNvSpPr>
          <p:nvPr>
            <p:ph type="sldNum" sz="quarter" idx="10"/>
          </p:nvPr>
        </p:nvSpPr>
        <p:spPr/>
        <p:txBody>
          <a:bodyPr/>
          <a:lstStyle/>
          <a:p>
            <a:fld id="{D4F149A9-DD1A-4D01-8C17-4105389AD124}" type="slidenum">
              <a:rPr lang="en-US" smtClean="0"/>
              <a:t>90</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had in the past escaped “moral depravity and corruption (Gen_6:11; Exo_32:7; Hos_9:9; Gal_6:8, etc.), which ends in utter moral ruin and hopelessness, the second death.” (ISBE)</a:t>
            </a:r>
          </a:p>
          <a:p>
            <a:r>
              <a:rPr lang="en-US" dirty="0" smtClean="0"/>
              <a:t>Thayer – “the ungodly multitude; the whole mass of men alienated from God, and therefore hostile to the cause of Christ”</a:t>
            </a:r>
          </a:p>
        </p:txBody>
      </p:sp>
      <p:sp>
        <p:nvSpPr>
          <p:cNvPr id="4" name="Slide Number Placeholder 3"/>
          <p:cNvSpPr>
            <a:spLocks noGrp="1"/>
          </p:cNvSpPr>
          <p:nvPr>
            <p:ph type="sldNum" sz="quarter" idx="10"/>
          </p:nvPr>
        </p:nvSpPr>
        <p:spPr/>
        <p:txBody>
          <a:bodyPr/>
          <a:lstStyle/>
          <a:p>
            <a:fld id="{D4F149A9-DD1A-4D01-8C17-4105389AD124}" type="slidenum">
              <a:rPr lang="en-US" smtClean="0"/>
              <a:t>92</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had in the past escaped “moral depravity and corruption (Gen_6:11; Exo_32:7; Hos_9:9; Gal_6:8, etc.), which ends in utter moral ruin and hopelessness, the second death.” (ISBE)</a:t>
            </a:r>
          </a:p>
          <a:p>
            <a:r>
              <a:rPr lang="en-US" dirty="0" smtClean="0"/>
              <a:t>Thayer – “the ungodly multitude; the whole mass of men alienated from God, and therefore hostile to the cause of Christ”</a:t>
            </a:r>
          </a:p>
        </p:txBody>
      </p:sp>
      <p:sp>
        <p:nvSpPr>
          <p:cNvPr id="4" name="Slide Number Placeholder 3"/>
          <p:cNvSpPr>
            <a:spLocks noGrp="1"/>
          </p:cNvSpPr>
          <p:nvPr>
            <p:ph type="sldNum" sz="quarter" idx="10"/>
          </p:nvPr>
        </p:nvSpPr>
        <p:spPr/>
        <p:txBody>
          <a:bodyPr/>
          <a:lstStyle/>
          <a:p>
            <a:fld id="{D4F149A9-DD1A-4D01-8C17-4105389AD124}" type="slidenum">
              <a:rPr lang="en-US" smtClean="0"/>
              <a:t>93</a:t>
            </a:fld>
            <a:endParaRPr lang="en-US"/>
          </a:p>
        </p:txBody>
      </p:sp>
    </p:spTree>
    <p:extLst>
      <p:ext uri="{BB962C8B-B14F-4D97-AF65-F5344CB8AC3E}">
        <p14:creationId xmlns:p14="http://schemas.microsoft.com/office/powerpoint/2010/main" val="348531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9D03B8-5D3A-43B4-BAB0-06DEDC7A62FE}"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966761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2 Peter 1:12-15 (NKJV) </a:t>
            </a:r>
          </a:p>
          <a:p>
            <a:r>
              <a:rPr lang="en-US" sz="1800" dirty="0" smtClean="0"/>
              <a:t>12 For this reason I will not be negligent to remind you always of these things, though you know and are established in the present truth. </a:t>
            </a:r>
          </a:p>
          <a:p>
            <a:r>
              <a:rPr lang="en-US" sz="1800" dirty="0" smtClean="0"/>
              <a:t>13 Yes, I think it is right, as long as I am in this tent, to stir you up by reminding you, </a:t>
            </a:r>
          </a:p>
          <a:p>
            <a:r>
              <a:rPr lang="en-US" sz="1800" dirty="0" smtClean="0"/>
              <a:t>14 knowing that shortly I must put off my tent, just as our Lord Jesus Christ showed me. </a:t>
            </a:r>
          </a:p>
          <a:p>
            <a:r>
              <a:rPr lang="en-US" sz="1800" dirty="0" smtClean="0"/>
              <a:t>15 Moreover I will be careful to ensure that you always have a reminder of these things after my decease. </a:t>
            </a:r>
            <a:endParaRPr lang="en-US" sz="1800" dirty="0"/>
          </a:p>
        </p:txBody>
      </p:sp>
      <p:sp>
        <p:nvSpPr>
          <p:cNvPr id="4" name="Slide Number Placeholder 3"/>
          <p:cNvSpPr>
            <a:spLocks noGrp="1"/>
          </p:cNvSpPr>
          <p:nvPr>
            <p:ph type="sldNum" sz="quarter" idx="10"/>
          </p:nvPr>
        </p:nvSpPr>
        <p:spPr/>
        <p:txBody>
          <a:bodyPr/>
          <a:lstStyle/>
          <a:p>
            <a:fld id="{D4F149A9-DD1A-4D01-8C17-4105389AD124}" type="slidenum">
              <a:rPr lang="en-US" smtClean="0"/>
              <a:t>95</a:t>
            </a:fld>
            <a:endParaRPr lang="en-US"/>
          </a:p>
        </p:txBody>
      </p:sp>
    </p:spTree>
    <p:extLst>
      <p:ext uri="{BB962C8B-B14F-4D97-AF65-F5344CB8AC3E}">
        <p14:creationId xmlns:p14="http://schemas.microsoft.com/office/powerpoint/2010/main" val="1254229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800" dirty="0" smtClean="0"/>
              <a:t> (ii) These men denied the Lord who had bought them. This idea of Christ buying men for himself is one which runs through the whole New Testament. It comes from his own word that he had come to give his life a ransom for many (Mk 10:45). The idea was that men were slaves to sin and Jesus purchased them at the cost of his life for himself, and, therefore, for freedom. "You were bought with a price," says Paul (1Cor 7:23). "Christ redeemed us (bought us out) from the curse of the law" (Gal 3:13). In the new song in the Revelation the hosts of heaven tell how Jesus Christ bought them with his blood out of every kindred and tongue and people and nation (Rev 5:9). This clearly means two things. It means that the Christian by right of purchase belongs absolutely to Christ; and it means that a life which cost so much cannot be squandered on sin or on cheap things. </a:t>
            </a:r>
            <a:br>
              <a:rPr lang="en-US" sz="1800" dirty="0" smtClean="0"/>
            </a:br>
            <a:r>
              <a:rPr lang="en-US" sz="1800" dirty="0" smtClean="0"/>
              <a:t>—Barclay's Daily Study Bible (NT)</a:t>
            </a:r>
          </a:p>
          <a:p>
            <a:pPr marL="171450" indent="-171450"/>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D4F149A9-DD1A-4D01-8C17-4105389AD124}" type="slidenum">
              <a:rPr lang="en-US" smtClean="0"/>
              <a:t>96</a:t>
            </a:fld>
            <a:endParaRPr lang="en-US"/>
          </a:p>
        </p:txBody>
      </p:sp>
    </p:spTree>
    <p:extLst>
      <p:ext uri="{BB962C8B-B14F-4D97-AF65-F5344CB8AC3E}">
        <p14:creationId xmlns:p14="http://schemas.microsoft.com/office/powerpoint/2010/main" val="1254229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 escaped -- Greek, "really escaped." But the oldest manuscripts and Vulgate read, "scarcely," or "for but a little time"; scarcely have they escaped from them who live in error (the ungodly world), when they are allured by these seducers into sin again (2Pe 2:20). – </a:t>
            </a:r>
            <a:r>
              <a:rPr lang="en-US" b="1" dirty="0" smtClean="0"/>
              <a:t>JFB - </a:t>
            </a:r>
            <a:r>
              <a:rPr lang="en-US" dirty="0" smtClean="0"/>
              <a:t>A Commentary: Critical, Experimental, and Practical on the Old and New Testaments.</a:t>
            </a:r>
          </a:p>
          <a:p>
            <a:endParaRPr lang="en-US" dirty="0" smtClean="0"/>
          </a:p>
          <a:p>
            <a:r>
              <a:rPr lang="en-US" dirty="0" smtClean="0"/>
              <a:t>Those that were clean escaped—Those who, through hearing the doctrines of the Gospel, had been converted, were perverted by those false teachers. </a:t>
            </a:r>
            <a:r>
              <a:rPr lang="en-US" b="1" dirty="0" smtClean="0"/>
              <a:t>Adam Clarke - </a:t>
            </a:r>
            <a:r>
              <a:rPr lang="en-US" dirty="0" smtClean="0"/>
              <a:t>A Commentary and Critical Notes.</a:t>
            </a: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97</a:t>
            </a:fld>
            <a:endParaRPr lang="en-US"/>
          </a:p>
        </p:txBody>
      </p:sp>
    </p:spTree>
    <p:extLst>
      <p:ext uri="{BB962C8B-B14F-4D97-AF65-F5344CB8AC3E}">
        <p14:creationId xmlns:p14="http://schemas.microsoft.com/office/powerpoint/2010/main" val="541167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C71B47C-5A67-4210-8B80-5816D515269E}" type="slidenum">
              <a:rPr lang="en-US"/>
              <a:pPr/>
              <a:t>98</a:t>
            </a:fld>
            <a:endParaRPr lang="en-US"/>
          </a:p>
        </p:txBody>
      </p:sp>
      <p:sp>
        <p:nvSpPr>
          <p:cNvPr id="355330" name="Rectangle 2"/>
          <p:cNvSpPr>
            <a:spLocks noGrp="1" noRot="1" noChangeAspect="1" noChangeArrowheads="1" noTextEdit="1"/>
          </p:cNvSpPr>
          <p:nvPr>
            <p:ph type="sldImg"/>
          </p:nvPr>
        </p:nvSpPr>
        <p:spPr>
          <a:xfrm>
            <a:off x="-101600" y="0"/>
            <a:ext cx="4775200" cy="3581400"/>
          </a:xfrm>
          <a:ln/>
        </p:spPr>
      </p:sp>
      <p:sp>
        <p:nvSpPr>
          <p:cNvPr id="355331" name="Rectangle 3"/>
          <p:cNvSpPr>
            <a:spLocks noGrp="1" noChangeArrowheads="1"/>
          </p:cNvSpPr>
          <p:nvPr>
            <p:ph type="body" idx="1"/>
          </p:nvPr>
        </p:nvSpPr>
        <p:spPr>
          <a:xfrm>
            <a:off x="304800" y="3886200"/>
            <a:ext cx="6324600" cy="4572000"/>
          </a:xfrm>
        </p:spPr>
        <p:txBody>
          <a:bodyPr/>
          <a:lstStyle/>
          <a:p>
            <a:pPr marL="171450" indent="-171450"/>
            <a:r>
              <a:rPr lang="en-US"/>
              <a:t>Peter is writing to justified people!!</a:t>
            </a:r>
          </a:p>
          <a:p>
            <a:pPr marL="171450" indent="-171450"/>
            <a:r>
              <a:rPr lang="en-US"/>
              <a:t>Justified people can fall</a:t>
            </a:r>
          </a:p>
          <a:p>
            <a:pPr marL="171450" indent="-171450"/>
            <a:r>
              <a:rPr lang="en-US">
                <a:effectLst>
                  <a:outerShdw blurRad="38100" dist="38100" dir="2700000" algn="tl">
                    <a:srgbClr val="C0C0C0"/>
                  </a:outerShdw>
                </a:effectLst>
              </a:rPr>
              <a:t>Ones Who Have Actually Escaped</a:t>
            </a:r>
          </a:p>
        </p:txBody>
      </p:sp>
      <p:sp>
        <p:nvSpPr>
          <p:cNvPr id="355332" name="Rectangle 4"/>
          <p:cNvSpPr>
            <a:spLocks noChangeArrowheads="1"/>
          </p:cNvSpPr>
          <p:nvPr/>
        </p:nvSpPr>
        <p:spPr bwMode="auto">
          <a:xfrm>
            <a:off x="4343400" y="228600"/>
            <a:ext cx="25146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00050"/>
            <a:r>
              <a:rPr lang="en-US" sz="1400">
                <a:solidFill>
                  <a:schemeClr val="accent2"/>
                </a:solidFill>
              </a:rPr>
              <a:t>Written To Whom??</a:t>
            </a:r>
          </a:p>
          <a:p>
            <a:pPr marL="457200" indent="-400050">
              <a:buFontTx/>
              <a:buChar char="•"/>
            </a:pPr>
            <a:r>
              <a:rPr lang="en-US" sz="1400"/>
              <a:t>Those addressed by Peter had saving faith equal to that of the apostles!!!</a:t>
            </a:r>
          </a:p>
          <a:p>
            <a:pPr marL="457200" indent="-400050">
              <a:buFontTx/>
              <a:buChar char="•"/>
            </a:pPr>
            <a:r>
              <a:rPr lang="en-US" sz="1400"/>
              <a:t>It is undeniable that these people are truly saved persons!!!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sz="1600" b="1" dirty="0" smtClean="0">
                <a:solidFill>
                  <a:schemeClr val="accent2"/>
                </a:solidFill>
              </a:rPr>
              <a:t>Knowledge</a:t>
            </a:r>
            <a:r>
              <a:rPr lang="en-US" dirty="0" smtClean="0"/>
              <a:t> - </a:t>
            </a:r>
            <a:r>
              <a:rPr lang="en-US" b="1" dirty="0" smtClean="0"/>
              <a:t>G1922 - </a:t>
            </a:r>
            <a:r>
              <a:rPr lang="en-US" dirty="0" err="1" smtClean="0"/>
              <a:t>ε</a:t>
            </a:r>
            <a:r>
              <a:rPr lang="en-US" dirty="0" smtClean="0"/>
              <a:t>̓π</a:t>
            </a:r>
            <a:r>
              <a:rPr lang="en-US" dirty="0" err="1" smtClean="0"/>
              <a:t>ίγνωσις</a:t>
            </a:r>
            <a:r>
              <a:rPr lang="en-US" dirty="0" smtClean="0"/>
              <a:t> - </a:t>
            </a:r>
            <a:r>
              <a:rPr lang="en-US" dirty="0" err="1" smtClean="0"/>
              <a:t>epignōsis</a:t>
            </a:r>
            <a:endParaRPr lang="en-US" dirty="0" smtClean="0"/>
          </a:p>
          <a:p>
            <a:pPr marL="171450" indent="-171450"/>
            <a:r>
              <a:rPr lang="en-US" b="1" dirty="0" smtClean="0"/>
              <a:t>Thayer Definition: </a:t>
            </a:r>
            <a:r>
              <a:rPr lang="en-US" dirty="0" smtClean="0"/>
              <a:t>1) precise and correct knowledge 1a) used in the NT of the knowledge of things ethical and divine </a:t>
            </a:r>
            <a:r>
              <a:rPr lang="en-US" b="1" dirty="0" smtClean="0"/>
              <a:t>Part of Speech:</a:t>
            </a:r>
            <a:r>
              <a:rPr lang="en-US" dirty="0" smtClean="0"/>
              <a:t> noun feminine </a:t>
            </a:r>
            <a:r>
              <a:rPr lang="en-US" b="1" dirty="0" smtClean="0"/>
              <a:t>A Related Word by Thayer’s/Strong’s Number: </a:t>
            </a:r>
            <a:r>
              <a:rPr lang="en-US" dirty="0" smtClean="0"/>
              <a:t>from G1921 - </a:t>
            </a:r>
            <a:r>
              <a:rPr lang="en-US" b="1" dirty="0" smtClean="0"/>
              <a:t>Citing in TDNT:</a:t>
            </a:r>
            <a:r>
              <a:rPr lang="en-US" dirty="0" smtClean="0"/>
              <a:t> 1:689, 119</a:t>
            </a:r>
          </a:p>
          <a:p>
            <a:pPr marL="171450" indent="-171450"/>
            <a:r>
              <a:rPr lang="en-US" b="1" dirty="0" smtClean="0"/>
              <a:t>Vines</a:t>
            </a:r>
          </a:p>
          <a:p>
            <a:pPr marL="171450" indent="-171450"/>
            <a:r>
              <a:rPr lang="en-US" dirty="0" smtClean="0"/>
              <a:t>&lt;C-2,Noun,1922,</a:t>
            </a:r>
            <a:r>
              <a:rPr lang="en-US" i="1" dirty="0" smtClean="0"/>
              <a:t>epignosis</a:t>
            </a:r>
            <a:r>
              <a:rPr lang="en-US" dirty="0" smtClean="0"/>
              <a:t>&gt;</a:t>
            </a:r>
          </a:p>
          <a:p>
            <a:pPr marL="171450" indent="-171450"/>
            <a:r>
              <a:rPr lang="en-US" dirty="0" smtClean="0"/>
              <a:t>akin to A, No. 3, denotes "</a:t>
            </a:r>
            <a:r>
              <a:rPr lang="en-US" dirty="0" smtClean="0">
                <a:solidFill>
                  <a:srgbClr val="FF0000"/>
                </a:solidFill>
              </a:rPr>
              <a:t>exact or full knowledge</a:t>
            </a:r>
            <a:r>
              <a:rPr lang="en-US" dirty="0" smtClean="0"/>
              <a:t>, discernment, recognition," and is a strengthened form of No. 1, </a:t>
            </a:r>
            <a:r>
              <a:rPr lang="en-US" dirty="0" smtClean="0">
                <a:solidFill>
                  <a:srgbClr val="FF0000"/>
                </a:solidFill>
              </a:rPr>
              <a:t>expressing a fuller or a full "knowledge</a:t>
            </a:r>
            <a:r>
              <a:rPr lang="en-US" dirty="0" smtClean="0"/>
              <a:t>," a greater participation by the "knower" in the object "known," thus more powerfully influencing him. It is not found in the Gospels and Acts. Paul uses it 15 times (16 if </a:t>
            </a:r>
            <a:r>
              <a:rPr lang="en-US" u="sng" dirty="0" smtClean="0"/>
              <a:t>Heb_10:26</a:t>
            </a:r>
            <a:r>
              <a:rPr lang="en-US" dirty="0" smtClean="0"/>
              <a:t> is included) out of the 20 occurrences; Peter 4 times, all in his 2nd Epistle. Contrast </a:t>
            </a:r>
            <a:r>
              <a:rPr lang="en-US" u="sng" dirty="0" smtClean="0"/>
              <a:t>Rom_1:28</a:t>
            </a:r>
            <a:r>
              <a:rPr lang="en-US" dirty="0" smtClean="0"/>
              <a:t> (</a:t>
            </a:r>
            <a:r>
              <a:rPr lang="en-US" dirty="0" err="1" smtClean="0"/>
              <a:t>epignosis</a:t>
            </a:r>
            <a:r>
              <a:rPr lang="en-US" dirty="0" smtClean="0"/>
              <a:t>) with the simple verb in </a:t>
            </a:r>
            <a:r>
              <a:rPr lang="en-US" u="sng" dirty="0" smtClean="0"/>
              <a:t>Rom_1:21</a:t>
            </a:r>
            <a:r>
              <a:rPr lang="en-US" dirty="0" smtClean="0"/>
              <a:t>. "In all the four Epistles of the first Roman captivity it is an element in the Apostle's opening prayer for his correspondents' well-being, </a:t>
            </a:r>
            <a:r>
              <a:rPr lang="en-US" u="sng" dirty="0" smtClean="0"/>
              <a:t>Phi_1:9</a:t>
            </a:r>
            <a:r>
              <a:rPr lang="en-US" dirty="0" smtClean="0"/>
              <a:t>; </a:t>
            </a:r>
            <a:r>
              <a:rPr lang="en-US" u="sng" dirty="0" smtClean="0"/>
              <a:t>Eph_1:17</a:t>
            </a:r>
            <a:r>
              <a:rPr lang="en-US" dirty="0" smtClean="0"/>
              <a:t>; </a:t>
            </a:r>
            <a:r>
              <a:rPr lang="en-US" u="sng" dirty="0" smtClean="0"/>
              <a:t>Col_1:9</a:t>
            </a:r>
            <a:r>
              <a:rPr lang="en-US" dirty="0" smtClean="0"/>
              <a:t>; </a:t>
            </a:r>
            <a:r>
              <a:rPr lang="en-US" u="sng" dirty="0" smtClean="0"/>
              <a:t>Phm_1:6</a:t>
            </a:r>
            <a:r>
              <a:rPr lang="en-US" dirty="0" smtClean="0"/>
              <a:t>" (Lightfoot). </a:t>
            </a:r>
          </a:p>
          <a:p>
            <a:pPr marL="171450" indent="-171450"/>
            <a:r>
              <a:rPr lang="en-US" dirty="0" smtClean="0"/>
              <a:t>It is used with reference to God in </a:t>
            </a:r>
            <a:r>
              <a:rPr lang="en-US" u="sng" dirty="0" smtClean="0"/>
              <a:t>Rom_1:28</a:t>
            </a:r>
            <a:r>
              <a:rPr lang="en-US" dirty="0" smtClean="0"/>
              <a:t>; </a:t>
            </a:r>
            <a:r>
              <a:rPr lang="en-US" u="sng" dirty="0" smtClean="0"/>
              <a:t>Rom_10:2</a:t>
            </a:r>
            <a:r>
              <a:rPr lang="en-US" dirty="0" smtClean="0"/>
              <a:t>; </a:t>
            </a:r>
            <a:r>
              <a:rPr lang="en-US" u="sng" dirty="0" smtClean="0"/>
              <a:t>Eph_1:17</a:t>
            </a:r>
            <a:r>
              <a:rPr lang="en-US" dirty="0" smtClean="0"/>
              <a:t>; </a:t>
            </a:r>
            <a:r>
              <a:rPr lang="en-US" u="sng" dirty="0" smtClean="0"/>
              <a:t>Col_1:10</a:t>
            </a:r>
            <a:r>
              <a:rPr lang="en-US" dirty="0" smtClean="0"/>
              <a:t>; </a:t>
            </a:r>
            <a:r>
              <a:rPr lang="en-US" u="sng" dirty="0" smtClean="0"/>
              <a:t>2Pe_1:3</a:t>
            </a:r>
            <a:r>
              <a:rPr lang="en-US" dirty="0" smtClean="0"/>
              <a:t>; God and Christ, </a:t>
            </a:r>
            <a:r>
              <a:rPr lang="en-US" u="sng" dirty="0" smtClean="0"/>
              <a:t>2Pe_1:2</a:t>
            </a:r>
            <a:r>
              <a:rPr lang="en-US" dirty="0" smtClean="0"/>
              <a:t>; Christ, </a:t>
            </a:r>
            <a:r>
              <a:rPr lang="en-US" u="sng" dirty="0" smtClean="0"/>
              <a:t>Eph_4:13</a:t>
            </a:r>
            <a:r>
              <a:rPr lang="en-US" dirty="0" smtClean="0"/>
              <a:t>; </a:t>
            </a:r>
            <a:r>
              <a:rPr lang="en-US" u="sng" dirty="0" smtClean="0"/>
              <a:t>2Pe_1:8</a:t>
            </a:r>
            <a:r>
              <a:rPr lang="en-US" dirty="0" smtClean="0"/>
              <a:t>; </a:t>
            </a:r>
            <a:r>
              <a:rPr lang="en-US" u="sng" dirty="0" smtClean="0"/>
              <a:t>2Pe_2:20</a:t>
            </a:r>
            <a:r>
              <a:rPr lang="en-US" dirty="0" smtClean="0"/>
              <a:t>; the will of the Lord, </a:t>
            </a:r>
            <a:r>
              <a:rPr lang="en-US" u="sng" dirty="0" smtClean="0"/>
              <a:t>Col_1:9</a:t>
            </a:r>
            <a:r>
              <a:rPr lang="en-US" dirty="0" smtClean="0"/>
              <a:t>; every good thing, </a:t>
            </a:r>
            <a:r>
              <a:rPr lang="en-US" u="sng" dirty="0" smtClean="0"/>
              <a:t>Phm_1:6</a:t>
            </a:r>
            <a:r>
              <a:rPr lang="en-US" dirty="0" smtClean="0"/>
              <a:t>, RV (AV, "acknowledging"); the truth, </a:t>
            </a:r>
            <a:r>
              <a:rPr lang="en-US" u="sng" dirty="0" smtClean="0"/>
              <a:t>1Ti_2:4</a:t>
            </a:r>
            <a:r>
              <a:rPr lang="en-US" dirty="0" smtClean="0"/>
              <a:t>; </a:t>
            </a:r>
            <a:r>
              <a:rPr lang="en-US" u="sng" dirty="0" smtClean="0"/>
              <a:t>2Ti_2:25</a:t>
            </a:r>
            <a:r>
              <a:rPr lang="en-US" dirty="0" smtClean="0"/>
              <a:t>, RV; </a:t>
            </a:r>
            <a:r>
              <a:rPr lang="en-US" u="sng" dirty="0" smtClean="0"/>
              <a:t>2Ti_3:7</a:t>
            </a:r>
            <a:r>
              <a:rPr lang="en-US" dirty="0" smtClean="0"/>
              <a:t>; </a:t>
            </a:r>
            <a:r>
              <a:rPr lang="en-US" u="sng" dirty="0" smtClean="0"/>
              <a:t>Tit_1:1</a:t>
            </a:r>
            <a:r>
              <a:rPr lang="en-US" dirty="0" smtClean="0"/>
              <a:t>, RV; the mystery of God. </a:t>
            </a:r>
            <a:r>
              <a:rPr lang="en-US" u="sng" dirty="0" smtClean="0"/>
              <a:t>Col_2:2</a:t>
            </a:r>
            <a:r>
              <a:rPr lang="en-US" dirty="0" smtClean="0"/>
              <a:t>, RV, "(that they) may know" (AV, "to the acknowledgment of"), lit., </a:t>
            </a:r>
            <a:r>
              <a:rPr lang="en-US" dirty="0" smtClean="0">
                <a:solidFill>
                  <a:srgbClr val="FF0000"/>
                </a:solidFill>
              </a:rPr>
              <a:t>"into a full knowledge</a:t>
            </a:r>
            <a:r>
              <a:rPr lang="en-US" dirty="0" smtClean="0"/>
              <a:t>." It is used without the mention of an object in </a:t>
            </a:r>
            <a:r>
              <a:rPr lang="en-US" u="sng" dirty="0" smtClean="0"/>
              <a:t>Phi_1:9</a:t>
            </a:r>
            <a:r>
              <a:rPr lang="en-US" dirty="0" smtClean="0"/>
              <a:t>; </a:t>
            </a:r>
            <a:r>
              <a:rPr lang="en-US" u="sng" dirty="0" smtClean="0"/>
              <a:t>Col_3:10</a:t>
            </a:r>
            <a:r>
              <a:rPr lang="en-US" dirty="0" smtClean="0"/>
              <a:t>, RV, "(renewed) unto knowledge." See ACKNOWLEDGE. </a:t>
            </a: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99</a:t>
            </a:fld>
            <a:endParaRPr lang="en-US"/>
          </a:p>
        </p:txBody>
      </p:sp>
    </p:spTree>
    <p:extLst>
      <p:ext uri="{BB962C8B-B14F-4D97-AF65-F5344CB8AC3E}">
        <p14:creationId xmlns:p14="http://schemas.microsoft.com/office/powerpoint/2010/main" val="1941057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r>
              <a:rPr lang="en-US" b="1" dirty="0" smtClean="0"/>
              <a:t>Usage Number:</a:t>
            </a:r>
            <a:r>
              <a:rPr lang="en-US" dirty="0" smtClean="0"/>
              <a:t> B-1</a:t>
            </a:r>
            <a:endParaRPr lang="en-US" b="1" dirty="0" smtClean="0"/>
          </a:p>
          <a:p>
            <a:r>
              <a:rPr lang="en-US" b="1" dirty="0" smtClean="0"/>
              <a:t>Part Of Speech:</a:t>
            </a:r>
            <a:r>
              <a:rPr lang="en-US" dirty="0" smtClean="0"/>
              <a:t> Noun</a:t>
            </a:r>
            <a:endParaRPr lang="en-US" b="1" dirty="0" smtClean="0"/>
          </a:p>
          <a:p>
            <a:r>
              <a:rPr lang="en-US" b="1" dirty="0" smtClean="0"/>
              <a:t>Pollutions:</a:t>
            </a:r>
          </a:p>
          <a:p>
            <a:r>
              <a:rPr lang="en-US" b="1" dirty="0" smtClean="0"/>
              <a:t>Strong's Number:</a:t>
            </a:r>
            <a:r>
              <a:rPr lang="en-US" dirty="0" smtClean="0"/>
              <a:t> </a:t>
            </a:r>
            <a:r>
              <a:rPr lang="en-US" dirty="0" smtClean="0">
                <a:hlinkClick r:id="rId3"/>
              </a:rPr>
              <a:t>&lt;G3393&gt;</a:t>
            </a:r>
            <a:endParaRPr lang="en-US" b="1" dirty="0" smtClean="0"/>
          </a:p>
          <a:p>
            <a:r>
              <a:rPr lang="en-US" b="1" dirty="0" smtClean="0"/>
              <a:t>Original Word: </a:t>
            </a:r>
            <a:r>
              <a:rPr lang="en-US" b="1" dirty="0" err="1" smtClean="0"/>
              <a:t>μί</a:t>
            </a:r>
            <a:r>
              <a:rPr lang="en-US" b="1" dirty="0" smtClean="0"/>
              <a:t>α</a:t>
            </a:r>
            <a:r>
              <a:rPr lang="en-US" b="1" dirty="0" err="1" smtClean="0"/>
              <a:t>σμ</a:t>
            </a:r>
            <a:r>
              <a:rPr lang="en-US" b="1" dirty="0" smtClean="0"/>
              <a:t>α</a:t>
            </a:r>
            <a:r>
              <a:rPr lang="en-US" dirty="0" smtClean="0"/>
              <a:t>, </a:t>
            </a:r>
            <a:r>
              <a:rPr lang="en-US" i="1" dirty="0" smtClean="0"/>
              <a:t>miasma</a:t>
            </a:r>
            <a:endParaRPr lang="en-US" b="1" dirty="0" smtClean="0"/>
          </a:p>
          <a:p>
            <a:r>
              <a:rPr lang="en-US" b="1" dirty="0" smtClean="0"/>
              <a:t>Usage Notes:</a:t>
            </a:r>
            <a:r>
              <a:rPr lang="en-US" dirty="0" smtClean="0"/>
              <a:t> whence the Eng. word, denotes "defilement" (akin to A, No. 2), and is found in </a:t>
            </a:r>
            <a:r>
              <a:rPr lang="en-US" dirty="0" smtClean="0">
                <a:hlinkClick r:id="rId4"/>
              </a:rPr>
              <a:t>2 Pet. 2:20</a:t>
            </a:r>
            <a:r>
              <a:rPr lang="en-US" dirty="0" smtClean="0"/>
              <a:t>, AV, "pollutions," RV, "defilements," the vices of the ungodly which contaminate a person in his intercourse with the world.</a:t>
            </a:r>
          </a:p>
          <a:p>
            <a:r>
              <a:rPr lang="en-US" dirty="0" smtClean="0"/>
              <a:t>—Vine's Expository Dictionary of Old and New Testament Words </a:t>
            </a:r>
          </a:p>
          <a:p>
            <a:endParaRPr lang="en-US" dirty="0" smtClean="0"/>
          </a:p>
          <a:p>
            <a:r>
              <a:rPr lang="en-US" dirty="0" smtClean="0"/>
              <a:t>Entangled:</a:t>
            </a:r>
          </a:p>
          <a:p>
            <a:r>
              <a:rPr lang="en-US" dirty="0" smtClean="0"/>
              <a:t>Strong's Number: &lt;G1707&gt;</a:t>
            </a:r>
          </a:p>
          <a:p>
            <a:r>
              <a:rPr lang="en-US" dirty="0" smtClean="0"/>
              <a:t>Original Word: </a:t>
            </a:r>
            <a:r>
              <a:rPr lang="en-US" dirty="0" err="1" smtClean="0"/>
              <a:t>ἐμ</a:t>
            </a:r>
            <a:r>
              <a:rPr lang="en-US" dirty="0" smtClean="0"/>
              <a:t>π</a:t>
            </a:r>
            <a:r>
              <a:rPr lang="en-US" dirty="0" err="1" smtClean="0"/>
              <a:t>λέκω</a:t>
            </a:r>
            <a:r>
              <a:rPr lang="en-US" dirty="0" smtClean="0"/>
              <a:t>, </a:t>
            </a:r>
            <a:r>
              <a:rPr lang="en-US" dirty="0" err="1" smtClean="0"/>
              <a:t>emplekō</a:t>
            </a:r>
            <a:endParaRPr lang="en-US" dirty="0" smtClean="0"/>
          </a:p>
          <a:p>
            <a:r>
              <a:rPr lang="en-US" dirty="0" smtClean="0"/>
              <a:t>Usage Notes: "to weave in" (en, "in," </a:t>
            </a:r>
            <a:r>
              <a:rPr lang="en-US" dirty="0" err="1" smtClean="0"/>
              <a:t>plekō</a:t>
            </a:r>
            <a:r>
              <a:rPr lang="en-US" dirty="0" smtClean="0"/>
              <a:t>, "to weave"), hence, metaphorically, to be involved, entangled in, is used in the Passive Voice in 2 Tim. 2:4, "</a:t>
            </a:r>
            <a:r>
              <a:rPr lang="en-US" dirty="0" err="1" smtClean="0"/>
              <a:t>entangleth</a:t>
            </a:r>
            <a:r>
              <a:rPr lang="en-US" dirty="0" smtClean="0"/>
              <a:t> himself;" 2 Pet. 2:20, "are entangled." In the Sept., Prov. 28:18.</a:t>
            </a:r>
            <a:r>
              <a:rPr lang="en-US" b="1" dirty="0" smtClean="0"/>
              <a:t>Vine's</a:t>
            </a:r>
            <a:r>
              <a:rPr lang="en-US" dirty="0" smtClean="0"/>
              <a:t> Expository Dictionary of Old Testament and New Testament Words.</a:t>
            </a:r>
          </a:p>
          <a:p>
            <a:endParaRPr lang="en-US" dirty="0" smtClean="0"/>
          </a:p>
          <a:p>
            <a:r>
              <a:rPr lang="en-US" dirty="0" smtClean="0"/>
              <a:t>2</a:t>
            </a:r>
            <a:r>
              <a:rPr lang="en-US" baseline="0" dirty="0" smtClean="0"/>
              <a:t> - </a:t>
            </a:r>
            <a:r>
              <a:rPr lang="en-US" dirty="0" smtClean="0"/>
              <a:t> to become involved in an activity to the point of interference with other activity or objective, be involved in, fig. ext. of </a:t>
            </a:r>
            <a:r>
              <a:rPr lang="en-US" dirty="0" err="1" smtClean="0"/>
              <a:t>mng</a:t>
            </a:r>
            <a:r>
              <a:rPr lang="en-US" dirty="0" smtClean="0"/>
              <a:t>. 1 </a:t>
            </a:r>
            <a:r>
              <a:rPr lang="en-US" dirty="0" err="1" smtClean="0"/>
              <a:t>τ</a:t>
            </a:r>
            <a:r>
              <a:rPr lang="en-US" dirty="0" smtClean="0"/>
              <a:t>α</a:t>
            </a:r>
            <a:r>
              <a:rPr lang="en-US" dirty="0" err="1" smtClean="0"/>
              <a:t>ῖς</a:t>
            </a:r>
            <a:r>
              <a:rPr lang="en-US" dirty="0" smtClean="0"/>
              <a:t> </a:t>
            </a:r>
            <a:r>
              <a:rPr lang="en-US" dirty="0" err="1" smtClean="0"/>
              <a:t>τοῦ</a:t>
            </a:r>
            <a:r>
              <a:rPr lang="en-US" dirty="0" smtClean="0"/>
              <a:t> β</a:t>
            </a:r>
            <a:r>
              <a:rPr lang="en-US" dirty="0" err="1" smtClean="0"/>
              <a:t>ίου</a:t>
            </a:r>
            <a:r>
              <a:rPr lang="en-US" dirty="0" smtClean="0"/>
              <a:t> π</a:t>
            </a:r>
            <a:r>
              <a:rPr lang="en-US" dirty="0" err="1" smtClean="0"/>
              <a:t>ρ</a:t>
            </a:r>
            <a:r>
              <a:rPr lang="en-US" dirty="0" smtClean="0"/>
              <a:t>α</a:t>
            </a:r>
            <a:r>
              <a:rPr lang="en-US" dirty="0" err="1" smtClean="0"/>
              <a:t>γμ</a:t>
            </a:r>
            <a:r>
              <a:rPr lang="en-US" dirty="0" smtClean="0"/>
              <a:t>α</a:t>
            </a:r>
            <a:r>
              <a:rPr lang="en-US" dirty="0" err="1" smtClean="0"/>
              <a:t>τεί</a:t>
            </a:r>
            <a:r>
              <a:rPr lang="en-US" dirty="0" smtClean="0"/>
              <a:t>α</a:t>
            </a:r>
            <a:r>
              <a:rPr lang="en-US" dirty="0" err="1" smtClean="0"/>
              <a:t>ις</a:t>
            </a:r>
            <a:r>
              <a:rPr lang="en-US" dirty="0" smtClean="0"/>
              <a:t> become entangled in civilian pursuits 2 Ti 2:4 (cp. </a:t>
            </a:r>
            <a:r>
              <a:rPr lang="en-US" dirty="0" err="1" smtClean="0"/>
              <a:t>Epict</a:t>
            </a:r>
            <a:r>
              <a:rPr lang="en-US" dirty="0" smtClean="0"/>
              <a:t>. 3, 22, 69; </a:t>
            </a:r>
            <a:r>
              <a:rPr lang="en-US" dirty="0" err="1" smtClean="0"/>
              <a:t>Polyb</a:t>
            </a:r>
            <a:r>
              <a:rPr lang="en-US" dirty="0" smtClean="0"/>
              <a:t>. 24, 11, 3 </a:t>
            </a:r>
            <a:r>
              <a:rPr lang="en-US" dirty="0" err="1" smtClean="0"/>
              <a:t>τ</a:t>
            </a:r>
            <a:r>
              <a:rPr lang="en-US" dirty="0" smtClean="0"/>
              <a:t>. </a:t>
            </a:r>
            <a:r>
              <a:rPr lang="en-US" dirty="0" err="1" smtClean="0"/>
              <a:t>Ἑλληνικοῖς</a:t>
            </a:r>
            <a:r>
              <a:rPr lang="en-US" dirty="0" smtClean="0"/>
              <a:t> π</a:t>
            </a:r>
            <a:r>
              <a:rPr lang="en-US" dirty="0" err="1" smtClean="0"/>
              <a:t>ράγμ</a:t>
            </a:r>
            <a:r>
              <a:rPr lang="en-US" dirty="0" smtClean="0"/>
              <a:t>α</a:t>
            </a:r>
            <a:r>
              <a:rPr lang="en-US" dirty="0" err="1" smtClean="0"/>
              <a:t>σιν</a:t>
            </a:r>
            <a:r>
              <a:rPr lang="en-US" dirty="0" smtClean="0"/>
              <a:t> </a:t>
            </a:r>
            <a:r>
              <a:rPr lang="en-US" dirty="0" err="1" smtClean="0"/>
              <a:t>ἐμ</a:t>
            </a:r>
            <a:r>
              <a:rPr lang="en-US" dirty="0" smtClean="0"/>
              <a:t>π</a:t>
            </a:r>
            <a:r>
              <a:rPr lang="en-US" dirty="0" err="1" smtClean="0"/>
              <a:t>λεκόμενος</a:t>
            </a:r>
            <a:r>
              <a:rPr lang="en-US" dirty="0" smtClean="0"/>
              <a:t>). Of defilements of the world be involved in 2 </a:t>
            </a:r>
            <a:r>
              <a:rPr lang="en-US" dirty="0" err="1" smtClean="0"/>
              <a:t>Pt</a:t>
            </a:r>
            <a:r>
              <a:rPr lang="en-US" dirty="0" smtClean="0"/>
              <a:t> 2:20.—</a:t>
            </a:r>
            <a:r>
              <a:rPr lang="en-US" b="1" dirty="0" smtClean="0"/>
              <a:t>BDAG - </a:t>
            </a:r>
            <a:r>
              <a:rPr lang="en-US" dirty="0" smtClean="0"/>
              <a:t>M-M.A Greek-English Lexicon of the New Testament and Other Early Christian Literature.</a:t>
            </a:r>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100</a:t>
            </a:fld>
            <a:endParaRPr lang="en-US"/>
          </a:p>
        </p:txBody>
      </p:sp>
    </p:spTree>
    <p:extLst>
      <p:ext uri="{BB962C8B-B14F-4D97-AF65-F5344CB8AC3E}">
        <p14:creationId xmlns:p14="http://schemas.microsoft.com/office/powerpoint/2010/main" val="1941057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40F06-9216-4F2A-8228-EF5C680FD0C1}" type="slidenum">
              <a:rPr lang="en-US"/>
              <a:pPr/>
              <a:t>104</a:t>
            </a:fld>
            <a:endParaRPr lang="en-US"/>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119</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120</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121</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9D03B8-5D3A-43B4-BAB0-06DEDC7A62FE}"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869544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Romans 1:28 (KJV) 28 And even as they did not like to retain God in their knowledge, God gave them over to a reprobate mind, to do those things which are not convenient; </a:t>
            </a:r>
          </a:p>
          <a:p>
            <a:r>
              <a:rPr lang="en-US" dirty="0" smtClean="0">
                <a:solidFill>
                  <a:srgbClr val="000000"/>
                </a:solidFill>
              </a:rPr>
              <a:t> </a:t>
            </a:r>
          </a:p>
          <a:p>
            <a:r>
              <a:rPr lang="en-US" dirty="0" smtClean="0">
                <a:solidFill>
                  <a:srgbClr val="000000"/>
                </a:solidFill>
              </a:rPr>
              <a:t>Romans 3:20 (KJV) </a:t>
            </a:r>
          </a:p>
          <a:p>
            <a:r>
              <a:rPr lang="en-US" dirty="0" smtClean="0">
                <a:solidFill>
                  <a:srgbClr val="000000"/>
                </a:solidFill>
              </a:rPr>
              <a:t>20 Therefore by the deeds of the law there shall no flesh be justified in his sight: for by the law is the knowledge of sin. </a:t>
            </a:r>
          </a:p>
          <a:p>
            <a:r>
              <a:rPr lang="en-US" dirty="0" smtClean="0">
                <a:solidFill>
                  <a:srgbClr val="000000"/>
                </a:solidFill>
              </a:rPr>
              <a:t> </a:t>
            </a:r>
          </a:p>
          <a:p>
            <a:r>
              <a:rPr lang="en-US" dirty="0" smtClean="0">
                <a:solidFill>
                  <a:srgbClr val="000000"/>
                </a:solidFill>
              </a:rPr>
              <a:t> Romans 10:2 (KJV) </a:t>
            </a:r>
          </a:p>
          <a:p>
            <a:r>
              <a:rPr lang="en-US" dirty="0" smtClean="0">
                <a:solidFill>
                  <a:srgbClr val="000000"/>
                </a:solidFill>
              </a:rPr>
              <a:t>2 For I bear them record that they have a zeal of God, but not according to knowledge. </a:t>
            </a:r>
          </a:p>
          <a:p>
            <a:r>
              <a:rPr lang="en-US" dirty="0" smtClean="0">
                <a:solidFill>
                  <a:srgbClr val="000000"/>
                </a:solidFill>
              </a:rPr>
              <a:t> </a:t>
            </a:r>
          </a:p>
          <a:p>
            <a:r>
              <a:rPr lang="en-US" dirty="0" smtClean="0">
                <a:solidFill>
                  <a:srgbClr val="000000"/>
                </a:solidFill>
              </a:rPr>
              <a:t>Ephesians 1:17 (KJV) </a:t>
            </a:r>
          </a:p>
          <a:p>
            <a:r>
              <a:rPr lang="en-US" dirty="0" smtClean="0">
                <a:solidFill>
                  <a:srgbClr val="000000"/>
                </a:solidFill>
              </a:rPr>
              <a:t>17 That the God of our Lord Jesus Christ, the Father of glory, may give unto you the spirit of wisdom and revelation in the knowledge of him: </a:t>
            </a:r>
          </a:p>
          <a:p>
            <a:r>
              <a:rPr lang="en-US" dirty="0" smtClean="0">
                <a:solidFill>
                  <a:srgbClr val="000000"/>
                </a:solidFill>
              </a:rPr>
              <a:t> </a:t>
            </a:r>
          </a:p>
          <a:p>
            <a:r>
              <a:rPr lang="en-US" dirty="0" smtClean="0">
                <a:solidFill>
                  <a:srgbClr val="000000"/>
                </a:solidFill>
              </a:rPr>
              <a:t>Ephesians 4:13 (KJV) </a:t>
            </a:r>
          </a:p>
          <a:p>
            <a:r>
              <a:rPr lang="en-US" dirty="0" smtClean="0">
                <a:solidFill>
                  <a:srgbClr val="000000"/>
                </a:solidFill>
              </a:rPr>
              <a:t>13 Till we all come in the unity of the faith, and of the knowledge of the Son of God, unto a perfect man, unto the measure of the stature of the </a:t>
            </a:r>
            <a:r>
              <a:rPr lang="en-US" dirty="0" err="1" smtClean="0">
                <a:solidFill>
                  <a:srgbClr val="000000"/>
                </a:solidFill>
              </a:rPr>
              <a:t>fulness</a:t>
            </a:r>
            <a:r>
              <a:rPr lang="en-US" dirty="0" smtClean="0">
                <a:solidFill>
                  <a:srgbClr val="000000"/>
                </a:solidFill>
              </a:rPr>
              <a:t> of Christ: </a:t>
            </a:r>
          </a:p>
          <a:p>
            <a:r>
              <a:rPr lang="en-US" dirty="0" smtClean="0">
                <a:solidFill>
                  <a:srgbClr val="000000"/>
                </a:solidFill>
              </a:rPr>
              <a:t> </a:t>
            </a:r>
          </a:p>
          <a:p>
            <a:r>
              <a:rPr lang="en-US" dirty="0" smtClean="0">
                <a:solidFill>
                  <a:srgbClr val="000000"/>
                </a:solidFill>
              </a:rPr>
              <a:t> Philippians 1:9 (KJV) </a:t>
            </a:r>
          </a:p>
          <a:p>
            <a:r>
              <a:rPr lang="en-US" dirty="0" smtClean="0">
                <a:solidFill>
                  <a:srgbClr val="000000"/>
                </a:solidFill>
              </a:rPr>
              <a:t>9 And this I pray, that your love may abound yet more and more in knowledge and in all judgment; </a:t>
            </a:r>
          </a:p>
          <a:p>
            <a:r>
              <a:rPr lang="en-US" dirty="0" smtClean="0">
                <a:solidFill>
                  <a:srgbClr val="000000"/>
                </a:solidFill>
              </a:rPr>
              <a:t>  </a:t>
            </a:r>
          </a:p>
          <a:p>
            <a:r>
              <a:rPr lang="en-US" dirty="0" smtClean="0">
                <a:solidFill>
                  <a:srgbClr val="000000"/>
                </a:solidFill>
              </a:rPr>
              <a:t>Colossians 1:9 (KJV) </a:t>
            </a:r>
          </a:p>
          <a:p>
            <a:r>
              <a:rPr lang="en-US" dirty="0" smtClean="0">
                <a:solidFill>
                  <a:srgbClr val="000000"/>
                </a:solidFill>
              </a:rPr>
              <a:t>9 For this cause we also, since the day we heard it, do not cease to pray for you, and to desire that ye might be filled with the knowledge of his will in all wisdom and spiritual understanding; </a:t>
            </a:r>
          </a:p>
          <a:p>
            <a:r>
              <a:rPr lang="en-US" dirty="0" smtClean="0">
                <a:solidFill>
                  <a:srgbClr val="000000"/>
                </a:solidFill>
              </a:rPr>
              <a:t>  </a:t>
            </a:r>
          </a:p>
          <a:p>
            <a:r>
              <a:rPr lang="en-US" dirty="0" smtClean="0">
                <a:solidFill>
                  <a:srgbClr val="000000"/>
                </a:solidFill>
              </a:rPr>
              <a:t>Colossians 1:10 (KJV) </a:t>
            </a:r>
          </a:p>
          <a:p>
            <a:r>
              <a:rPr lang="en-US" dirty="0" smtClean="0">
                <a:solidFill>
                  <a:srgbClr val="000000"/>
                </a:solidFill>
              </a:rPr>
              <a:t>10 That ye might walk worthy of the Lord unto all pleasing, being fruitful in every good work, and increasing in the knowledge of God; </a:t>
            </a:r>
          </a:p>
          <a:p>
            <a:r>
              <a:rPr lang="en-US" dirty="0" smtClean="0">
                <a:solidFill>
                  <a:srgbClr val="000000"/>
                </a:solidFill>
              </a:rPr>
              <a:t> </a:t>
            </a:r>
          </a:p>
          <a:p>
            <a:r>
              <a:rPr lang="en-US" dirty="0" smtClean="0">
                <a:solidFill>
                  <a:srgbClr val="000000"/>
                </a:solidFill>
              </a:rPr>
              <a:t>Colossians 2:2 (KJV) </a:t>
            </a:r>
          </a:p>
          <a:p>
            <a:r>
              <a:rPr lang="en-US" dirty="0" smtClean="0">
                <a:solidFill>
                  <a:srgbClr val="000000"/>
                </a:solidFill>
              </a:rPr>
              <a:t>2 That their hearts might be comforted, being knit together in love, and unto all riches of the full assurance of understanding, to the acknowledgement of the mystery of God, and of the Father, and of Christ; </a:t>
            </a:r>
          </a:p>
          <a:p>
            <a:r>
              <a:rPr lang="en-US" dirty="0" smtClean="0">
                <a:solidFill>
                  <a:srgbClr val="000000"/>
                </a:solidFill>
              </a:rPr>
              <a:t> </a:t>
            </a:r>
          </a:p>
          <a:p>
            <a:r>
              <a:rPr lang="en-US" dirty="0" smtClean="0">
                <a:solidFill>
                  <a:srgbClr val="000000"/>
                </a:solidFill>
              </a:rPr>
              <a:t>Colossians 3:10 (KJV) </a:t>
            </a:r>
          </a:p>
          <a:p>
            <a:r>
              <a:rPr lang="en-US" dirty="0" smtClean="0">
                <a:solidFill>
                  <a:srgbClr val="000000"/>
                </a:solidFill>
              </a:rPr>
              <a:t>10 And have put on the new man, which is renewed in knowledge after the image of him that created him: </a:t>
            </a:r>
          </a:p>
          <a:p>
            <a:r>
              <a:rPr lang="en-US" dirty="0" smtClean="0">
                <a:solidFill>
                  <a:srgbClr val="000000"/>
                </a:solidFill>
              </a:rPr>
              <a:t> </a:t>
            </a:r>
          </a:p>
          <a:p>
            <a:r>
              <a:rPr lang="en-US" dirty="0" smtClean="0">
                <a:solidFill>
                  <a:srgbClr val="000000"/>
                </a:solidFill>
              </a:rPr>
              <a:t>1 Timothy 2:4 (KJV) </a:t>
            </a:r>
          </a:p>
          <a:p>
            <a:r>
              <a:rPr lang="en-US" dirty="0" smtClean="0">
                <a:solidFill>
                  <a:srgbClr val="000000"/>
                </a:solidFill>
              </a:rPr>
              <a:t>4 Who will have all men to be saved, and to come unto the knowledge of the truth. </a:t>
            </a:r>
          </a:p>
          <a:p>
            <a:r>
              <a:rPr lang="en-US" dirty="0" smtClean="0">
                <a:solidFill>
                  <a:srgbClr val="000000"/>
                </a:solidFill>
              </a:rPr>
              <a:t>  </a:t>
            </a:r>
          </a:p>
          <a:p>
            <a:r>
              <a:rPr lang="en-US" dirty="0" smtClean="0">
                <a:solidFill>
                  <a:srgbClr val="000000"/>
                </a:solidFill>
              </a:rPr>
              <a:t>2 Timothy 2:25 (KJV) </a:t>
            </a:r>
          </a:p>
          <a:p>
            <a:r>
              <a:rPr lang="en-US" dirty="0" smtClean="0">
                <a:solidFill>
                  <a:srgbClr val="000000"/>
                </a:solidFill>
              </a:rPr>
              <a:t>25 In meekness instructing those that oppose themselves; if God peradventure will give them repentance to the acknowledging of the truth; </a:t>
            </a:r>
          </a:p>
          <a:p>
            <a:r>
              <a:rPr lang="en-US" dirty="0" smtClean="0">
                <a:solidFill>
                  <a:srgbClr val="000000"/>
                </a:solidFill>
              </a:rPr>
              <a:t> </a:t>
            </a:r>
          </a:p>
          <a:p>
            <a:r>
              <a:rPr lang="en-US" dirty="0" smtClean="0">
                <a:solidFill>
                  <a:srgbClr val="000000"/>
                </a:solidFill>
              </a:rPr>
              <a:t>2 Timothy 3:7 (KJV) </a:t>
            </a:r>
          </a:p>
          <a:p>
            <a:r>
              <a:rPr lang="en-US" dirty="0" smtClean="0">
                <a:solidFill>
                  <a:srgbClr val="000000"/>
                </a:solidFill>
              </a:rPr>
              <a:t>7 Ever learning, and never able to come to the knowledge of the truth. </a:t>
            </a:r>
          </a:p>
          <a:p>
            <a:r>
              <a:rPr lang="en-US" dirty="0" smtClean="0">
                <a:solidFill>
                  <a:srgbClr val="000000"/>
                </a:solidFill>
              </a:rPr>
              <a:t> </a:t>
            </a:r>
          </a:p>
          <a:p>
            <a:r>
              <a:rPr lang="en-US" dirty="0" smtClean="0">
                <a:solidFill>
                  <a:srgbClr val="000000"/>
                </a:solidFill>
              </a:rPr>
              <a:t>Titus 1:1 (KJV) </a:t>
            </a:r>
          </a:p>
          <a:p>
            <a:r>
              <a:rPr lang="en-US" dirty="0" smtClean="0">
                <a:solidFill>
                  <a:srgbClr val="000000"/>
                </a:solidFill>
              </a:rPr>
              <a:t>1 Paul, a servant of God, and an apostle of Jesus Christ, according to the faith of God's elect, and the acknowledging of the truth which is after godliness; </a:t>
            </a:r>
          </a:p>
          <a:p>
            <a:r>
              <a:rPr lang="en-US" dirty="0" smtClean="0">
                <a:solidFill>
                  <a:srgbClr val="000000"/>
                </a:solidFill>
              </a:rPr>
              <a:t> </a:t>
            </a:r>
          </a:p>
          <a:p>
            <a:r>
              <a:rPr lang="en-US" dirty="0" smtClean="0">
                <a:solidFill>
                  <a:srgbClr val="000000"/>
                </a:solidFill>
              </a:rPr>
              <a:t>Philemon 1:6 (KJV) </a:t>
            </a:r>
          </a:p>
          <a:p>
            <a:r>
              <a:rPr lang="en-US" dirty="0" smtClean="0">
                <a:solidFill>
                  <a:srgbClr val="000000"/>
                </a:solidFill>
              </a:rPr>
              <a:t>6 That the communication of thy faith may become effectual by the acknowledging of every good thing which is in you in Christ Jesus. </a:t>
            </a:r>
          </a:p>
          <a:p>
            <a:r>
              <a:rPr lang="en-US" dirty="0" smtClean="0">
                <a:solidFill>
                  <a:srgbClr val="000000"/>
                </a:solidFill>
              </a:rPr>
              <a:t> </a:t>
            </a:r>
          </a:p>
          <a:p>
            <a:r>
              <a:rPr lang="en-US" dirty="0" smtClean="0">
                <a:solidFill>
                  <a:srgbClr val="000000"/>
                </a:solidFill>
              </a:rPr>
              <a:t>Hebrews 10:26 (KJV) </a:t>
            </a:r>
          </a:p>
          <a:p>
            <a:r>
              <a:rPr lang="en-US" dirty="0" smtClean="0">
                <a:solidFill>
                  <a:srgbClr val="000000"/>
                </a:solidFill>
              </a:rPr>
              <a:t>26 For if we sin </a:t>
            </a:r>
            <a:r>
              <a:rPr lang="en-US" dirty="0" err="1" smtClean="0">
                <a:solidFill>
                  <a:srgbClr val="000000"/>
                </a:solidFill>
              </a:rPr>
              <a:t>wilfully</a:t>
            </a:r>
            <a:r>
              <a:rPr lang="en-US" dirty="0" smtClean="0">
                <a:solidFill>
                  <a:srgbClr val="000000"/>
                </a:solidFill>
              </a:rPr>
              <a:t> after that we have received the knowledge of the truth, there </a:t>
            </a:r>
            <a:r>
              <a:rPr lang="en-US" dirty="0" err="1" smtClean="0">
                <a:solidFill>
                  <a:srgbClr val="000000"/>
                </a:solidFill>
              </a:rPr>
              <a:t>remaineth</a:t>
            </a:r>
            <a:r>
              <a:rPr lang="en-US" dirty="0" smtClean="0">
                <a:solidFill>
                  <a:srgbClr val="000000"/>
                </a:solidFill>
              </a:rPr>
              <a:t> no more sacrifice for sins, </a:t>
            </a:r>
          </a:p>
          <a:p>
            <a:r>
              <a:rPr lang="en-US" dirty="0" smtClean="0">
                <a:solidFill>
                  <a:srgbClr val="000000"/>
                </a:solidFill>
              </a:rPr>
              <a:t> </a:t>
            </a:r>
          </a:p>
          <a:p>
            <a:r>
              <a:rPr lang="en-US" dirty="0" smtClean="0">
                <a:solidFill>
                  <a:srgbClr val="000000"/>
                </a:solidFill>
              </a:rPr>
              <a:t>2 Peter 1:2 (KJV) </a:t>
            </a:r>
          </a:p>
          <a:p>
            <a:r>
              <a:rPr lang="en-US" dirty="0" smtClean="0">
                <a:solidFill>
                  <a:srgbClr val="000000"/>
                </a:solidFill>
              </a:rPr>
              <a:t>2 Grace and peace be multiplied unto you through the knowledge of God, and of Jesus our Lord, </a:t>
            </a:r>
          </a:p>
          <a:p>
            <a:r>
              <a:rPr lang="en-US" dirty="0" smtClean="0">
                <a:solidFill>
                  <a:srgbClr val="000000"/>
                </a:solidFill>
              </a:rPr>
              <a:t> </a:t>
            </a:r>
          </a:p>
          <a:p>
            <a:r>
              <a:rPr lang="en-US" dirty="0" smtClean="0">
                <a:solidFill>
                  <a:srgbClr val="000000"/>
                </a:solidFill>
              </a:rPr>
              <a:t>2 Peter 1:3 (KJV) </a:t>
            </a:r>
          </a:p>
          <a:p>
            <a:r>
              <a:rPr lang="en-US" dirty="0" smtClean="0">
                <a:solidFill>
                  <a:srgbClr val="000000"/>
                </a:solidFill>
              </a:rPr>
              <a:t>3 According as his divine power hath given unto us all things that pertain unto life and godliness, through the knowledge of him that hath called us to glory and virtue: </a:t>
            </a:r>
          </a:p>
          <a:p>
            <a:r>
              <a:rPr lang="en-US" dirty="0" smtClean="0">
                <a:solidFill>
                  <a:srgbClr val="000000"/>
                </a:solidFill>
              </a:rPr>
              <a:t> </a:t>
            </a:r>
          </a:p>
          <a:p>
            <a:r>
              <a:rPr lang="en-US" dirty="0" smtClean="0">
                <a:solidFill>
                  <a:srgbClr val="000000"/>
                </a:solidFill>
              </a:rPr>
              <a:t> </a:t>
            </a:r>
          </a:p>
          <a:p>
            <a:r>
              <a:rPr lang="en-US" dirty="0" smtClean="0">
                <a:solidFill>
                  <a:srgbClr val="000000"/>
                </a:solidFill>
              </a:rPr>
              <a:t>2 Peter 1:8 (KJV) </a:t>
            </a:r>
          </a:p>
          <a:p>
            <a:r>
              <a:rPr lang="en-US" dirty="0" smtClean="0">
                <a:solidFill>
                  <a:srgbClr val="000000"/>
                </a:solidFill>
              </a:rPr>
              <a:t>8 For if these things be in you, and abound, they make you that ye shall neither be barren nor unfruitful in the knowledge of our Lord Jesus Christ. </a:t>
            </a:r>
          </a:p>
          <a:p>
            <a:r>
              <a:rPr lang="en-US" dirty="0" smtClean="0">
                <a:solidFill>
                  <a:srgbClr val="000000"/>
                </a:solidFill>
              </a:rPr>
              <a:t> </a:t>
            </a:r>
          </a:p>
          <a:p>
            <a:r>
              <a:rPr lang="en-US" dirty="0" smtClean="0">
                <a:solidFill>
                  <a:srgbClr val="000000"/>
                </a:solidFill>
              </a:rPr>
              <a:t>2 Peter 2:20 (KJV) </a:t>
            </a:r>
          </a:p>
          <a:p>
            <a:r>
              <a:rPr lang="en-US" dirty="0" smtClean="0">
                <a:solidFill>
                  <a:srgbClr val="000000"/>
                </a:solidFill>
              </a:rPr>
              <a:t>20 For if after they have escaped the pollutions of the world through the knowledge of the Lord and </a:t>
            </a:r>
            <a:r>
              <a:rPr lang="en-US" dirty="0" err="1" smtClean="0">
                <a:solidFill>
                  <a:srgbClr val="000000"/>
                </a:solidFill>
              </a:rPr>
              <a:t>Saviour</a:t>
            </a:r>
            <a:r>
              <a:rPr lang="en-US" dirty="0" smtClean="0">
                <a:solidFill>
                  <a:srgbClr val="000000"/>
                </a:solidFill>
              </a:rPr>
              <a:t> Jesus Christ, they are again entangled therein, and overcome, the latter end is worse with them than the beginning.</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122</a:t>
            </a:fld>
            <a:endParaRPr lang="en-US"/>
          </a:p>
        </p:txBody>
      </p:sp>
    </p:spTree>
    <p:extLst>
      <p:ext uri="{BB962C8B-B14F-4D97-AF65-F5344CB8AC3E}">
        <p14:creationId xmlns:p14="http://schemas.microsoft.com/office/powerpoint/2010/main" val="206508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06EED-4925-427C-88CE-7685A6DD72E4}" type="slidenum">
              <a:rPr lang="en-US"/>
              <a:pPr/>
              <a:t>7</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dirty="0"/>
              <a:t>Does The Doctrine </a:t>
            </a:r>
          </a:p>
          <a:p>
            <a:r>
              <a:rPr lang="en-US" dirty="0"/>
              <a:t>“Once Saved Always Saved” </a:t>
            </a:r>
          </a:p>
          <a:p>
            <a:r>
              <a:rPr lang="en-US" dirty="0"/>
              <a:t>Really Provide Security?</a:t>
            </a:r>
          </a:p>
          <a:p>
            <a:r>
              <a:rPr lang="en-US" dirty="0"/>
              <a:t>If You Continue To By Faith Follow Jesus You Are Saved</a:t>
            </a:r>
          </a:p>
          <a:p>
            <a:endParaRPr lang="en-US" dirty="0"/>
          </a:p>
          <a:p>
            <a:r>
              <a:rPr lang="en-US" dirty="0"/>
              <a:t>How Do You Know If You “Are Saved?”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0023B-5BAE-423B-BB49-9141F0149160}" type="slidenum">
              <a:rPr lang="en-US"/>
              <a:pPr/>
              <a:t>14</a:t>
            </a:fld>
            <a:endParaRPr lang="en-US"/>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r>
              <a:rPr lang="en-US"/>
              <a:t>Can a TRUE child of God be guilty of coveting his neighbors wife, committing adultery, murder, and his soul not be in any jeopardy of being lost?</a:t>
            </a:r>
          </a:p>
          <a:p>
            <a:r>
              <a:rPr lang="en-US"/>
              <a:t>Do You Agree With This Statement??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7F8BC8-77F2-4613-B78E-62A7D6F35618}" type="slidenum">
              <a:rPr lang="en-US"/>
              <a:pPr/>
              <a:t>17</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pPr>
              <a:lnSpc>
                <a:spcPct val="80000"/>
              </a:lnSpc>
            </a:pPr>
            <a:r>
              <a:rPr lang="en-US" sz="1000"/>
              <a:t>The Bottom Line!</a:t>
            </a:r>
          </a:p>
          <a:p>
            <a:pPr>
              <a:lnSpc>
                <a:spcPct val="80000"/>
              </a:lnSpc>
            </a:pPr>
            <a:r>
              <a:rPr lang="en-US" sz="1000"/>
              <a:t>If You Are Lost, You can’t Choose To Be Saved – If Your Saved, You Can’t Choose To Be Lost</a:t>
            </a:r>
          </a:p>
          <a:p>
            <a:pPr>
              <a:lnSpc>
                <a:spcPct val="80000"/>
              </a:lnSpc>
            </a:pPr>
            <a:r>
              <a:rPr lang="en-US" sz="1000"/>
              <a:t>2 Peter 3:9</a:t>
            </a:r>
          </a:p>
          <a:p>
            <a:pPr>
              <a:lnSpc>
                <a:spcPct val="80000"/>
              </a:lnSpc>
            </a:pPr>
            <a:r>
              <a:rPr lang="en-US" sz="1000"/>
              <a:t> </a:t>
            </a:r>
          </a:p>
          <a:p>
            <a:pPr>
              <a:lnSpc>
                <a:spcPct val="80000"/>
              </a:lnSpc>
            </a:pPr>
            <a:r>
              <a:rPr lang="en-US" sz="1000"/>
              <a:t>God is not willing that any should perish, but that all should come to repentance:</a:t>
            </a:r>
          </a:p>
          <a:p>
            <a:pPr>
              <a:lnSpc>
                <a:spcPct val="80000"/>
              </a:lnSpc>
            </a:pPr>
            <a:r>
              <a:rPr lang="en-US" sz="1000"/>
              <a:t> </a:t>
            </a:r>
            <a:endParaRPr lang="en-US" sz="1000" i="1"/>
          </a:p>
          <a:p>
            <a:pPr>
              <a:lnSpc>
                <a:spcPct val="80000"/>
              </a:lnSpc>
            </a:pPr>
            <a:r>
              <a:rPr lang="en-US" sz="1000" i="1"/>
              <a:t>God redemptively loves all men and, thus, desires their salvation.</a:t>
            </a:r>
          </a:p>
          <a:p>
            <a:pPr>
              <a:lnSpc>
                <a:spcPct val="80000"/>
              </a:lnSpc>
            </a:pPr>
            <a:r>
              <a:rPr lang="en-US" sz="1000" i="1"/>
              <a:t>His offer of salvation is sincerely extended to all</a:t>
            </a:r>
          </a:p>
          <a:p>
            <a:pPr>
              <a:lnSpc>
                <a:spcPct val="80000"/>
              </a:lnSpc>
            </a:pPr>
            <a:r>
              <a:rPr lang="en-US" sz="1000" i="1"/>
              <a:t>Our election is conditioned upon repentance</a:t>
            </a:r>
          </a:p>
          <a:p>
            <a:pPr>
              <a:lnSpc>
                <a:spcPct val="80000"/>
              </a:lnSpc>
            </a:pPr>
            <a:r>
              <a:rPr lang="en-US" sz="1000" i="1"/>
              <a:t>Man has free will and, therefore, can choose to serve the Lord or not serve Him.</a:t>
            </a:r>
            <a:endParaRPr lang="en-US" sz="1000"/>
          </a:p>
          <a:p>
            <a:pPr>
              <a:lnSpc>
                <a:spcPct val="80000"/>
              </a:lnSpc>
            </a:pPr>
            <a:r>
              <a:rPr lang="en-US" sz="1000"/>
              <a:t> </a:t>
            </a:r>
          </a:p>
          <a:p>
            <a:pPr>
              <a:lnSpc>
                <a:spcPct val="80000"/>
              </a:lnSpc>
            </a:pPr>
            <a:r>
              <a:rPr lang="en-US" sz="1000"/>
              <a:t>2 Peter 3:14</a:t>
            </a:r>
          </a:p>
          <a:p>
            <a:pPr>
              <a:lnSpc>
                <a:spcPct val="80000"/>
              </a:lnSpc>
            </a:pPr>
            <a:r>
              <a:rPr lang="en-US" sz="1000"/>
              <a:t> </a:t>
            </a:r>
          </a:p>
          <a:p>
            <a:pPr>
              <a:lnSpc>
                <a:spcPct val="80000"/>
              </a:lnSpc>
            </a:pPr>
            <a:r>
              <a:rPr lang="en-US" sz="1000"/>
              <a:t>"Wherefore, beloved, seeing that you look for such things, be diligent that you may be found of him in peace, without spot, and blameless."</a:t>
            </a:r>
          </a:p>
          <a:p>
            <a:pPr>
              <a:lnSpc>
                <a:spcPct val="80000"/>
              </a:lnSpc>
            </a:pPr>
            <a:r>
              <a:rPr lang="en-US" sz="1000"/>
              <a:t> </a:t>
            </a:r>
            <a:endParaRPr lang="en-US" sz="1000" i="1"/>
          </a:p>
          <a:p>
            <a:pPr>
              <a:lnSpc>
                <a:spcPct val="80000"/>
              </a:lnSpc>
            </a:pPr>
            <a:r>
              <a:rPr lang="en-US" sz="1000" i="1"/>
              <a:t>If man has nothing to do with his salvation why is the giving of "diligence" necessary?</a:t>
            </a:r>
          </a:p>
          <a:p>
            <a:pPr>
              <a:lnSpc>
                <a:spcPct val="80000"/>
              </a:lnSpc>
            </a:pPr>
            <a:r>
              <a:rPr lang="en-US" sz="1000" i="1"/>
              <a:t>Is this passage not teaching that if a person does not give diligence he may fall from God's grace?</a:t>
            </a:r>
          </a:p>
          <a:p>
            <a:pPr>
              <a:lnSpc>
                <a:spcPct val="80000"/>
              </a:lnSpc>
            </a:pPr>
            <a:r>
              <a:rPr lang="en-US" sz="1000" i="1"/>
              <a:t>This passage denies that Christ's personal righteousness is imputed to the believer so that God does not take into account his actions.</a:t>
            </a:r>
            <a:endParaRPr lang="en-US" sz="1000"/>
          </a:p>
          <a:p>
            <a:pPr>
              <a:lnSpc>
                <a:spcPct val="80000"/>
              </a:lnSpc>
            </a:pPr>
            <a:r>
              <a:rPr lang="en-US" sz="1000"/>
              <a:t> </a:t>
            </a:r>
          </a:p>
          <a:p>
            <a:pPr>
              <a:lnSpc>
                <a:spcPct val="80000"/>
              </a:lnSpc>
            </a:pPr>
            <a:r>
              <a:rPr lang="en-US" sz="1000"/>
              <a:t>2 Peter 3:15-17</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Corinthians 9:27 (NKJV) </a:t>
            </a:r>
          </a:p>
          <a:p>
            <a:r>
              <a:rPr lang="en-US" dirty="0" smtClean="0"/>
              <a:t>27 But I discipline my body and bring it into subjection, lest, when I have preached to others, I myself should become disqualified. </a:t>
            </a:r>
          </a:p>
          <a:p>
            <a:endParaRPr lang="en-US" dirty="0" smtClean="0"/>
          </a:p>
          <a:p>
            <a:r>
              <a:rPr lang="en-US" dirty="0" smtClean="0"/>
              <a:t>Hebrews 4:11 (NKJV) </a:t>
            </a:r>
          </a:p>
          <a:p>
            <a:r>
              <a:rPr lang="en-US" dirty="0" smtClean="0"/>
              <a:t>11 Let us therefore be diligent to enter that rest, lest </a:t>
            </a:r>
            <a:r>
              <a:rPr lang="en-US" b="1" u="sng" dirty="0" smtClean="0"/>
              <a:t>anyone</a:t>
            </a:r>
            <a:r>
              <a:rPr lang="en-US" dirty="0" smtClean="0"/>
              <a:t> fall according to the same example of disobedience. </a:t>
            </a:r>
            <a:endParaRPr lang="en-US" dirty="0"/>
          </a:p>
        </p:txBody>
      </p:sp>
      <p:sp>
        <p:nvSpPr>
          <p:cNvPr id="4" name="Slide Number Placeholder 3"/>
          <p:cNvSpPr>
            <a:spLocks noGrp="1"/>
          </p:cNvSpPr>
          <p:nvPr>
            <p:ph type="sldNum" sz="quarter" idx="10"/>
          </p:nvPr>
        </p:nvSpPr>
        <p:spPr/>
        <p:txBody>
          <a:bodyPr/>
          <a:lstStyle/>
          <a:p>
            <a:fld id="{D4F149A9-DD1A-4D01-8C17-4105389AD124}" type="slidenum">
              <a:rPr lang="en-US" smtClean="0"/>
              <a:t>20</a:t>
            </a:fld>
            <a:endParaRPr lang="en-US"/>
          </a:p>
        </p:txBody>
      </p:sp>
    </p:spTree>
    <p:extLst>
      <p:ext uri="{BB962C8B-B14F-4D97-AF65-F5344CB8AC3E}">
        <p14:creationId xmlns:p14="http://schemas.microsoft.com/office/powerpoint/2010/main" val="320590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A450C0-C152-C44A-A2AF-D0E9F6AB930B}" type="datetimeFigureOut">
              <a:rPr lang="en-US" smtClean="0"/>
              <a:t>10/4/16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407174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450C0-C152-C44A-A2AF-D0E9F6AB930B}" type="datetimeFigureOut">
              <a:rPr lang="en-US" smtClean="0"/>
              <a:t>10/4/16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299366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450C0-C152-C44A-A2AF-D0E9F6AB930B}" type="datetimeFigureOut">
              <a:rPr lang="en-US" smtClean="0"/>
              <a:t>10/4/16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2160711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latin typeface="Constantia"/>
            </a:endParaRPr>
          </a:p>
        </p:txBody>
      </p:sp>
      <p:sp>
        <p:nvSpPr>
          <p:cNvPr id="15" name="Date Placeholder 14"/>
          <p:cNvSpPr>
            <a:spLocks noGrp="1"/>
          </p:cNvSpPr>
          <p:nvPr>
            <p:ph type="dt" sz="half" idx="10"/>
          </p:nvPr>
        </p:nvSpPr>
        <p:spPr/>
        <p:txBody>
          <a:bodyPr/>
          <a:lstStyle/>
          <a:p>
            <a:endParaRPr lang="en-US" dirty="0">
              <a:solidFill>
                <a:srgbClr val="ECE9C6"/>
              </a:solidFill>
              <a:latin typeface="Constantia"/>
            </a:endParaRPr>
          </a:p>
        </p:txBody>
      </p:sp>
      <p:sp>
        <p:nvSpPr>
          <p:cNvPr id="17" name="Footer Placeholder 16"/>
          <p:cNvSpPr>
            <a:spLocks noGrp="1"/>
          </p:cNvSpPr>
          <p:nvPr>
            <p:ph type="ftr" sz="quarter" idx="12"/>
          </p:nvPr>
        </p:nvSpPr>
        <p:spPr/>
        <p:txBody>
          <a:bodyPr/>
          <a:lstStyle/>
          <a:p>
            <a:endParaRPr lang="en-US" dirty="0">
              <a:solidFill>
                <a:srgbClr val="ECE9C6"/>
              </a:solidFill>
              <a:latin typeface="Constantia"/>
            </a:endParaRPr>
          </a:p>
        </p:txBody>
      </p:sp>
      <p:sp>
        <p:nvSpPr>
          <p:cNvPr id="10"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104032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endParaRPr lang="en-US">
              <a:solidFill>
                <a:srgbClr val="ECE9C6"/>
              </a:solidFill>
              <a:latin typeface="Constantia"/>
            </a:endParaRPr>
          </a:p>
        </p:txBody>
      </p:sp>
      <p:sp>
        <p:nvSpPr>
          <p:cNvPr id="16" name="Footer Placeholder 15"/>
          <p:cNvSpPr>
            <a:spLocks noGrp="1"/>
          </p:cNvSpPr>
          <p:nvPr>
            <p:ph type="ftr" sz="quarter" idx="16"/>
          </p:nvPr>
        </p:nvSpPr>
        <p:spPr/>
        <p:txBody>
          <a:bodyPr/>
          <a:lstStyle/>
          <a:p>
            <a:endParaRPr lang="en-US">
              <a:solidFill>
                <a:srgbClr val="ECE9C6"/>
              </a:solidFill>
              <a:latin typeface="Constantia"/>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
        <p:nvSpPr>
          <p:cNvPr id="6"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124930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ECE9C6"/>
              </a:solidFill>
              <a:latin typeface="Constantia"/>
            </a:endParaRPr>
          </a:p>
        </p:txBody>
      </p:sp>
      <p:sp>
        <p:nvSpPr>
          <p:cNvPr id="5" name="Footer Placeholder 4"/>
          <p:cNvSpPr>
            <a:spLocks noGrp="1"/>
          </p:cNvSpPr>
          <p:nvPr>
            <p:ph type="ftr" sz="quarter" idx="11"/>
          </p:nvPr>
        </p:nvSpPr>
        <p:spPr/>
        <p:txBody>
          <a:bodyPr/>
          <a:lstStyle/>
          <a:p>
            <a:endParaRPr lang="en-US">
              <a:solidFill>
                <a:srgbClr val="ECE9C6"/>
              </a:solidFill>
              <a:latin typeface="Constantia"/>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2249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srgbClr val="ECE9C6"/>
              </a:solidFill>
              <a:latin typeface="Constantia"/>
            </a:endParaRPr>
          </a:p>
        </p:txBody>
      </p:sp>
      <p:sp>
        <p:nvSpPr>
          <p:cNvPr id="6" name="Footer Placeholder 5"/>
          <p:cNvSpPr>
            <a:spLocks noGrp="1"/>
          </p:cNvSpPr>
          <p:nvPr>
            <p:ph type="ftr" sz="quarter" idx="11"/>
          </p:nvPr>
        </p:nvSpPr>
        <p:spPr/>
        <p:txBody>
          <a:bodyPr/>
          <a:lstStyle/>
          <a:p>
            <a:endParaRPr lang="en-US">
              <a:solidFill>
                <a:srgbClr val="ECE9C6"/>
              </a:solidFill>
              <a:latin typeface="Constantia"/>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132901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a:solidFill>
                <a:srgbClr val="ECE9C6"/>
              </a:solidFill>
              <a:latin typeface="Constantia"/>
            </a:endParaRPr>
          </a:p>
        </p:txBody>
      </p:sp>
      <p:sp>
        <p:nvSpPr>
          <p:cNvPr id="7" name="Date Placeholder 6"/>
          <p:cNvSpPr>
            <a:spLocks noGrp="1"/>
          </p:cNvSpPr>
          <p:nvPr>
            <p:ph type="dt" sz="half" idx="10"/>
          </p:nvPr>
        </p:nvSpPr>
        <p:spPr/>
        <p:txBody>
          <a:bodyPr/>
          <a:lstStyle/>
          <a:p>
            <a:endParaRPr lang="en-US">
              <a:solidFill>
                <a:srgbClr val="ECE9C6"/>
              </a:solidFill>
              <a:latin typeface="Constantia"/>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1" name="Slide Number Placeholder 1"/>
          <p:cNvSpPr>
            <a:spLocks noGrp="1"/>
          </p:cNvSpPr>
          <p:nvPr>
            <p:ph type="sldNum" sz="quarter" idx="12"/>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8383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ECE9C6"/>
              </a:solidFill>
              <a:latin typeface="Constantia"/>
            </a:endParaRPr>
          </a:p>
        </p:txBody>
      </p:sp>
      <p:sp>
        <p:nvSpPr>
          <p:cNvPr id="4" name="Footer Placeholder 3"/>
          <p:cNvSpPr>
            <a:spLocks noGrp="1"/>
          </p:cNvSpPr>
          <p:nvPr>
            <p:ph type="ftr" sz="quarter" idx="11"/>
          </p:nvPr>
        </p:nvSpPr>
        <p:spPr/>
        <p:txBody>
          <a:bodyPr/>
          <a:lstStyle/>
          <a:p>
            <a:endParaRPr lang="en-US">
              <a:solidFill>
                <a:srgbClr val="ECE9C6"/>
              </a:solidFill>
              <a:latin typeface="Constantia"/>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08478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ECE9C6"/>
              </a:solidFill>
              <a:latin typeface="Constantia"/>
            </a:endParaRPr>
          </a:p>
        </p:txBody>
      </p:sp>
      <p:sp>
        <p:nvSpPr>
          <p:cNvPr id="3" name="Footer Placeholder 2"/>
          <p:cNvSpPr>
            <a:spLocks noGrp="1"/>
          </p:cNvSpPr>
          <p:nvPr>
            <p:ph type="ftr" sz="quarter" idx="11"/>
          </p:nvPr>
        </p:nvSpPr>
        <p:spPr/>
        <p:txBody>
          <a:bodyPr/>
          <a:lstStyle/>
          <a:p>
            <a:endParaRPr lang="en-US">
              <a:solidFill>
                <a:srgbClr val="ECE9C6"/>
              </a:solidFill>
              <a:latin typeface="Constantia"/>
            </a:endParaRPr>
          </a:p>
        </p:txBody>
      </p:sp>
      <p:sp>
        <p:nvSpPr>
          <p:cNvPr id="4"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75537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49140"/>
          </a:xfrm>
          <a:prstGeom prst="rect">
            <a:avLst/>
          </a:prstGeom>
        </p:spPr>
      </p:pic>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endParaRPr lang="en-US">
              <a:solidFill>
                <a:srgbClr val="ECE9C6"/>
              </a:solidFill>
              <a:latin typeface="Constantia"/>
            </a:endParaRPr>
          </a:p>
        </p:txBody>
      </p:sp>
      <p:sp>
        <p:nvSpPr>
          <p:cNvPr id="10" name="Footer Placeholder 9"/>
          <p:cNvSpPr>
            <a:spLocks noGrp="1"/>
          </p:cNvSpPr>
          <p:nvPr>
            <p:ph type="ftr" sz="quarter" idx="16"/>
          </p:nvPr>
        </p:nvSpPr>
        <p:spPr/>
        <p:txBody>
          <a:bodyPr/>
          <a:lstStyle/>
          <a:p>
            <a:endParaRPr lang="en-US">
              <a:solidFill>
                <a:srgbClr val="ECE9C6"/>
              </a:solidFill>
              <a:latin typeface="Constantia"/>
            </a:endParaRPr>
          </a:p>
        </p:txBody>
      </p:sp>
      <p:sp>
        <p:nvSpPr>
          <p:cNvPr id="11"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148504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450C0-C152-C44A-A2AF-D0E9F6AB930B}" type="datetimeFigureOut">
              <a:rPr lang="en-US" smtClean="0"/>
              <a:t>10/4/16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3198507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4000" cy="6849140"/>
          </a:xfrm>
          <a:prstGeom prst="rect">
            <a:avLst/>
          </a:prstGeom>
        </p:spPr>
      </p:pic>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endParaRPr lang="en-US">
              <a:solidFill>
                <a:srgbClr val="ECE9C6"/>
              </a:solidFill>
              <a:latin typeface="Constantia"/>
            </a:endParaRPr>
          </a:p>
        </p:txBody>
      </p:sp>
      <p:sp>
        <p:nvSpPr>
          <p:cNvPr id="10" name="Footer Placeholder 9"/>
          <p:cNvSpPr>
            <a:spLocks noGrp="1"/>
          </p:cNvSpPr>
          <p:nvPr>
            <p:ph type="ftr" sz="quarter" idx="12"/>
          </p:nvPr>
        </p:nvSpPr>
        <p:spPr/>
        <p:txBody>
          <a:bodyPr/>
          <a:lstStyle/>
          <a:p>
            <a:endParaRPr lang="en-US">
              <a:solidFill>
                <a:srgbClr val="ECE9C6"/>
              </a:solidFill>
              <a:latin typeface="Constantia"/>
            </a:endParaRPr>
          </a:p>
        </p:txBody>
      </p:sp>
      <p:sp>
        <p:nvSpPr>
          <p:cNvPr id="11"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229962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ECE9C6"/>
              </a:solidFill>
              <a:latin typeface="Constantia"/>
            </a:endParaRPr>
          </a:p>
        </p:txBody>
      </p:sp>
      <p:sp>
        <p:nvSpPr>
          <p:cNvPr id="5" name="Footer Placeholder 4"/>
          <p:cNvSpPr>
            <a:spLocks noGrp="1"/>
          </p:cNvSpPr>
          <p:nvPr>
            <p:ph type="ftr" sz="quarter" idx="11"/>
          </p:nvPr>
        </p:nvSpPr>
        <p:spPr/>
        <p:txBody>
          <a:bodyPr/>
          <a:lstStyle/>
          <a:p>
            <a:endParaRPr lang="en-US">
              <a:solidFill>
                <a:srgbClr val="ECE9C6"/>
              </a:solidFill>
              <a:latin typeface="Constantia"/>
            </a:endParaRPr>
          </a:p>
        </p:txBody>
      </p:sp>
      <p:sp>
        <p:nvSpPr>
          <p:cNvPr id="7"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8488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ECE9C6"/>
              </a:solidFill>
              <a:latin typeface="Constantia"/>
            </a:endParaRPr>
          </a:p>
        </p:txBody>
      </p:sp>
      <p:sp>
        <p:nvSpPr>
          <p:cNvPr id="5" name="Footer Placeholder 4"/>
          <p:cNvSpPr>
            <a:spLocks noGrp="1"/>
          </p:cNvSpPr>
          <p:nvPr>
            <p:ph type="ftr" sz="quarter" idx="11"/>
          </p:nvPr>
        </p:nvSpPr>
        <p:spPr/>
        <p:txBody>
          <a:bodyPr/>
          <a:lstStyle/>
          <a:p>
            <a:endParaRPr lang="en-US">
              <a:solidFill>
                <a:srgbClr val="ECE9C6"/>
              </a:solidFill>
              <a:latin typeface="Constantia"/>
            </a:endParaRPr>
          </a:p>
        </p:txBody>
      </p:sp>
      <p:sp>
        <p:nvSpPr>
          <p:cNvPr id="7"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27803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518047" y="1446609"/>
            <a:ext cx="6107906" cy="4125516"/>
          </a:xfrm>
          <a:prstGeom prst="rect">
            <a:avLst/>
          </a:prstGeom>
          <a:effectLst>
            <a:outerShdw blurRad="50800" dist="38100" dir="2700000" algn="tl" rotWithShape="0">
              <a:prstClr val="black">
                <a:alpha val="40000"/>
              </a:prstClr>
            </a:outerShdw>
          </a:effectLst>
        </p:spPr>
        <p:txBody>
          <a:bodyPr anchor="ctr" anchorCtr="0"/>
          <a:lstStyle>
            <a:lvl1pPr>
              <a:spcAft>
                <a:spcPts val="1266"/>
              </a:spcAft>
              <a:defRPr sz="2800" b="1" cap="all" spc="211" baseline="0">
                <a:solidFill>
                  <a:srgbClr val="000000"/>
                </a:solidFill>
              </a:defRPr>
            </a:lvl1pPr>
            <a:lvl2pPr>
              <a:lnSpc>
                <a:spcPts val="4219"/>
              </a:lnSpc>
              <a:defRPr sz="3700">
                <a:solidFill>
                  <a:srgbClr val="000000"/>
                </a:solidFill>
              </a:defRPr>
            </a:lvl2pPr>
            <a:lvl3pPr>
              <a:defRPr sz="3700" b="0">
                <a:solidFill>
                  <a:srgbClr val="000000"/>
                </a:solidFill>
              </a:defRPr>
            </a:lvl3pPr>
            <a:lvl4pPr>
              <a:defRPr sz="3700">
                <a:solidFill>
                  <a:srgbClr val="000000"/>
                </a:solidFill>
              </a:defRPr>
            </a:lvl4pPr>
            <a:lvl5pPr>
              <a:defRPr sz="37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2313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518047" y="1446609"/>
            <a:ext cx="6107906" cy="4125516"/>
          </a:xfrm>
          <a:prstGeom prst="rect">
            <a:avLst/>
          </a:prstGeom>
          <a:effectLst>
            <a:outerShdw blurRad="50800" dist="38100" dir="2700000" algn="tl" rotWithShape="0">
              <a:prstClr val="black">
                <a:alpha val="40000"/>
              </a:prstClr>
            </a:outerShdw>
          </a:effectLst>
        </p:spPr>
        <p:txBody>
          <a:bodyPr anchor="ctr" anchorCtr="0"/>
          <a:lstStyle>
            <a:lvl1pPr>
              <a:spcAft>
                <a:spcPts val="1266"/>
              </a:spcAft>
              <a:defRPr sz="2800" b="1" cap="all" spc="211" baseline="0">
                <a:solidFill>
                  <a:srgbClr val="000000"/>
                </a:solidFill>
              </a:defRPr>
            </a:lvl1pPr>
            <a:lvl2pPr>
              <a:lnSpc>
                <a:spcPts val="4219"/>
              </a:lnSpc>
              <a:defRPr sz="3700">
                <a:solidFill>
                  <a:srgbClr val="000000"/>
                </a:solidFill>
              </a:defRPr>
            </a:lvl2pPr>
            <a:lvl3pPr>
              <a:defRPr sz="3700" b="0">
                <a:solidFill>
                  <a:srgbClr val="000000"/>
                </a:solidFill>
              </a:defRPr>
            </a:lvl3pPr>
            <a:lvl4pPr>
              <a:defRPr sz="3700">
                <a:solidFill>
                  <a:srgbClr val="000000"/>
                </a:solidFill>
              </a:defRPr>
            </a:lvl4pPr>
            <a:lvl5pPr>
              <a:defRPr sz="37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
          <p:cNvSpPr>
            <a:spLocks noGrp="1"/>
          </p:cNvSpPr>
          <p:nvPr>
            <p:ph type="sldNum" sz="quarter" idx="4"/>
          </p:nvPr>
        </p:nvSpPr>
        <p:spPr>
          <a:xfrm>
            <a:off x="7620000" y="152400"/>
            <a:ext cx="1494428" cy="533400"/>
          </a:xfrm>
          <a:prstGeom prst="rect">
            <a:avLst/>
          </a:prstGeom>
        </p:spPr>
        <p:txBody>
          <a:bodyPr vert="horz" lIns="91440" tIns="45720" rIns="91440" bIns="45720" rtlCol="0" anchor="ctr"/>
          <a:lstStyle>
            <a:lvl1pPr algn="r">
              <a:defRPr sz="2400">
                <a:solidFill>
                  <a:srgbClr val="000000"/>
                </a:solidFill>
              </a:defRPr>
            </a:lvl1pPr>
          </a:lstStyle>
          <a:p>
            <a:fld id="{9FFD5D63-C96F-B74F-8A69-D1243876A752}" type="slidenum">
              <a:rPr lang="en-US" smtClean="0">
                <a:effectLst>
                  <a:glow rad="101600">
                    <a:prstClr val="white">
                      <a:alpha val="75000"/>
                    </a:prstClr>
                  </a:glow>
                </a:effectLst>
                <a:latin typeface="Constantia"/>
              </a:rPr>
              <a:pPr/>
              <a:t>‹#›</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63289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A450C0-C152-C44A-A2AF-D0E9F6AB930B}" type="datetimeFigureOut">
              <a:rPr lang="en-US" smtClean="0"/>
              <a:t>10/4/16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276071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A450C0-C152-C44A-A2AF-D0E9F6AB930B}" type="datetimeFigureOut">
              <a:rPr lang="en-US" smtClean="0"/>
              <a:t>10/4/16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382924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A450C0-C152-C44A-A2AF-D0E9F6AB930B}" type="datetimeFigureOut">
              <a:rPr lang="en-US" smtClean="0"/>
              <a:t>10/4/16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328939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A450C0-C152-C44A-A2AF-D0E9F6AB930B}" type="datetimeFigureOut">
              <a:rPr lang="en-US" smtClean="0"/>
              <a:t>10/4/16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108870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450C0-C152-C44A-A2AF-D0E9F6AB930B}" type="datetimeFigureOut">
              <a:rPr lang="en-US" smtClean="0"/>
              <a:t>10/4/16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956830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450C0-C152-C44A-A2AF-D0E9F6AB930B}" type="datetimeFigureOut">
              <a:rPr lang="en-US" smtClean="0"/>
              <a:t>10/4/16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4796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450C0-C152-C44A-A2AF-D0E9F6AB930B}" type="datetimeFigureOut">
              <a:rPr lang="en-US" smtClean="0"/>
              <a:t>10/4/16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1526F-8F27-114D-9C7B-B8A2627FB886}" type="slidenum">
              <a:rPr lang="en-US" smtClean="0"/>
              <a:t>‹#›</a:t>
            </a:fld>
            <a:endParaRPr lang="en-US"/>
          </a:p>
        </p:txBody>
      </p:sp>
    </p:spTree>
    <p:extLst>
      <p:ext uri="{BB962C8B-B14F-4D97-AF65-F5344CB8AC3E}">
        <p14:creationId xmlns:p14="http://schemas.microsoft.com/office/powerpoint/2010/main" val="31389521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3.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450C0-C152-C44A-A2AF-D0E9F6AB930B}" type="datetimeFigureOut">
              <a:rPr lang="en-US" smtClean="0"/>
              <a:t>10/4/16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1526F-8F27-114D-9C7B-B8A2627FB886}" type="slidenum">
              <a:rPr lang="en-US" smtClean="0"/>
              <a:t>‹#›</a:t>
            </a:fld>
            <a:endParaRPr lang="en-US"/>
          </a:p>
        </p:txBody>
      </p:sp>
    </p:spTree>
    <p:extLst>
      <p:ext uri="{BB962C8B-B14F-4D97-AF65-F5344CB8AC3E}">
        <p14:creationId xmlns:p14="http://schemas.microsoft.com/office/powerpoint/2010/main" val="2170305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5"/>
          <a:stretch>
            <a:fillRect/>
          </a:stretch>
        </p:blipFill>
        <p:spPr>
          <a:xfrm>
            <a:off x="0" y="0"/>
            <a:ext cx="9144000" cy="6849140"/>
          </a:xfrm>
          <a:prstGeom prst="rect">
            <a:avLst/>
          </a:prstGeom>
        </p:spPr>
      </p:pic>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a:endParaRPr lang="en-US">
              <a:solidFill>
                <a:srgbClr val="ECE9C6"/>
              </a:solidFill>
              <a:latin typeface="Constantia"/>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a:endParaRPr lang="en-US">
              <a:solidFill>
                <a:srgbClr val="ECE9C6"/>
              </a:solidFill>
              <a:latin typeface="Constantia"/>
            </a:endParaRPr>
          </a:p>
        </p:txBody>
      </p:sp>
      <p:sp>
        <p:nvSpPr>
          <p:cNvPr id="5" name="Title Placeholder 4"/>
          <p:cNvSpPr>
            <a:spLocks noGrp="1"/>
          </p:cNvSpPr>
          <p:nvPr>
            <p:ph type="title"/>
          </p:nvPr>
        </p:nvSpPr>
        <p:spPr>
          <a:xfrm>
            <a:off x="457200" y="152400"/>
            <a:ext cx="7239000" cy="1219200"/>
          </a:xfrm>
          <a:prstGeom prst="rect">
            <a:avLst/>
          </a:prstGeom>
          <a:ln w="6350" cap="rnd">
            <a:noFill/>
          </a:ln>
        </p:spPr>
        <p:txBody>
          <a:bodyPr vert="horz" anchor="b" anchorCtr="0">
            <a:normAutofit/>
          </a:bodyPr>
          <a:lstStyle/>
          <a:p>
            <a:r>
              <a:rPr kumimoji="0" lang="en-US" dirty="0" smtClean="0"/>
              <a:t>Click to edit Master title style</a:t>
            </a:r>
            <a:endParaRPr kumimoji="0" lang="en-US" dirty="0"/>
          </a:p>
        </p:txBody>
      </p:sp>
      <p:sp>
        <p:nvSpPr>
          <p:cNvPr id="2" name="Slide Number Placeholder 1"/>
          <p:cNvSpPr>
            <a:spLocks noGrp="1"/>
          </p:cNvSpPr>
          <p:nvPr>
            <p:ph type="sldNum" sz="quarter" idx="4"/>
          </p:nvPr>
        </p:nvSpPr>
        <p:spPr>
          <a:xfrm>
            <a:off x="7649572" y="0"/>
            <a:ext cx="1494428" cy="685800"/>
          </a:xfrm>
          <a:prstGeom prst="rect">
            <a:avLst/>
          </a:prstGeom>
        </p:spPr>
        <p:txBody>
          <a:bodyPr vert="horz" lIns="91440" tIns="45720" rIns="91440" bIns="45720" rtlCol="0" anchor="ctr"/>
          <a:lstStyle>
            <a:lvl1pPr algn="r">
              <a:defRPr sz="2800">
                <a:solidFill>
                  <a:schemeClr val="bg1"/>
                </a:solidFill>
                <a:effectLst>
                  <a:glow rad="101600">
                    <a:schemeClr val="tx1">
                      <a:alpha val="75000"/>
                    </a:schemeClr>
                  </a:glow>
                </a:effectLst>
              </a:defRPr>
            </a:lvl1pPr>
          </a:lstStyle>
          <a:p>
            <a:pPr defTabSz="914400"/>
            <a:fld id="{9FFD5D63-C96F-B74F-8A69-D1243876A752}" type="slidenum">
              <a:rPr lang="en-US" smtClean="0">
                <a:solidFill>
                  <a:prstClr val="black"/>
                </a:solidFill>
                <a:effectLst>
                  <a:glow rad="101600">
                    <a:prstClr val="white">
                      <a:alpha val="75000"/>
                    </a:prstClr>
                  </a:glow>
                </a:effectLst>
                <a:latin typeface="Constantia"/>
              </a:rPr>
              <a:pPr defTabSz="914400"/>
              <a:t>‹#›</a:t>
            </a:fld>
            <a:endParaRPr lang="en-US" dirty="0">
              <a:solidFill>
                <a:prstClr val="black"/>
              </a:solidFill>
              <a:effectLst>
                <a:glow rad="101600">
                  <a:prstClr val="white">
                    <a:alpha val="75000"/>
                  </a:prstClr>
                </a:glow>
              </a:effectLst>
              <a:latin typeface="Constantia"/>
            </a:endParaRPr>
          </a:p>
        </p:txBody>
      </p:sp>
    </p:spTree>
    <p:extLst>
      <p:ext uri="{BB962C8B-B14F-4D97-AF65-F5344CB8AC3E}">
        <p14:creationId xmlns:p14="http://schemas.microsoft.com/office/powerpoint/2010/main" val="3459371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8.xml"/><Relationship Id="rId2" Type="http://schemas.openxmlformats.org/officeDocument/2006/relationships/notesSlide" Target="../notesSlides/notesSlide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2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media" Target="../media/media2.aif"/><Relationship Id="rId4" Type="http://schemas.openxmlformats.org/officeDocument/2006/relationships/audio" Target="../media/media2.aif"/><Relationship Id="rId5" Type="http://schemas.openxmlformats.org/officeDocument/2006/relationships/slideLayout" Target="../slideLayouts/slideLayout18.xml"/><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microsoft.com/office/2007/relationships/media" Target="../media/media1.mp3"/><Relationship Id="rId2" Type="http://schemas.openxmlformats.org/officeDocument/2006/relationships/audio" Target="../media/media1.mp3"/></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2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2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2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78300"/>
            <a:ext cx="9089869" cy="2679700"/>
          </a:xfrm>
          <a:prstGeom prst="rect">
            <a:avLst/>
          </a:prstGeom>
          <a:ln>
            <a:noFill/>
          </a:ln>
          <a:effectLst>
            <a:softEdge rad="112500"/>
          </a:effectLst>
        </p:spPr>
      </p:pic>
      <p:sp>
        <p:nvSpPr>
          <p:cNvPr id="5" name="Rectangle 4"/>
          <p:cNvSpPr/>
          <p:nvPr/>
        </p:nvSpPr>
        <p:spPr>
          <a:xfrm>
            <a:off x="580675" y="542131"/>
            <a:ext cx="8007320" cy="3231654"/>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rPr>
              <a:t>Security of the Believer</a:t>
            </a: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rPr>
              <a:t>The Calvinistic View </a:t>
            </a: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rPr>
              <a:t>of Perseverance of the Saints</a:t>
            </a:r>
          </a:p>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rPr>
              <a:t>v</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rPr>
              <a:t>s.</a:t>
            </a: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rPr>
              <a:t>Biblical Teaching</a:t>
            </a:r>
          </a:p>
          <a:p>
            <a:pPr algn="ctr"/>
            <a:endPar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a:cs typeface="Copperplate Gothic Bold"/>
            </a:endParaRPr>
          </a:p>
        </p:txBody>
      </p:sp>
    </p:spTree>
    <p:extLst>
      <p:ext uri="{BB962C8B-B14F-4D97-AF65-F5344CB8AC3E}">
        <p14:creationId xmlns:p14="http://schemas.microsoft.com/office/powerpoint/2010/main" val="30780448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8500" y="1638300"/>
            <a:ext cx="7988300" cy="4267200"/>
          </a:xfrm>
        </p:spPr>
        <p:style>
          <a:lnRef idx="2">
            <a:schemeClr val="accent4"/>
          </a:lnRef>
          <a:fillRef idx="1">
            <a:schemeClr val="lt1"/>
          </a:fillRef>
          <a:effectRef idx="0">
            <a:schemeClr val="accent4"/>
          </a:effectRef>
          <a:fontRef idx="minor">
            <a:schemeClr val="dk1"/>
          </a:fontRef>
        </p:style>
        <p:txBody>
          <a:bodyPr>
            <a:noAutofit/>
          </a:bodyPr>
          <a:lstStyle/>
          <a:p>
            <a:r>
              <a:rPr lang="en-US" sz="2400" dirty="0"/>
              <a:t>"So when he (Bruce Reeves) stands over here and says, ‘His’ (Gene Cook, Jr.) ‘God is a monster, his God is not fair, his God sends little babies to hell ... there is nothing they can do about it,’ he (Bruce Reeves) is really arguing against the God of the </a:t>
            </a:r>
            <a:r>
              <a:rPr lang="en-US" sz="2400" dirty="0" smtClean="0"/>
              <a:t>Bible…”</a:t>
            </a:r>
          </a:p>
          <a:p>
            <a:r>
              <a:rPr lang="en-US" sz="2400" dirty="0" smtClean="0"/>
              <a:t>“You </a:t>
            </a:r>
            <a:r>
              <a:rPr lang="en-US" sz="2400" dirty="0"/>
              <a:t>just got up and heard Mr. Reeves make the argument that my version of God is a God who puts one baby on the saved list and another baby not on the saved list and I’m going to show you from Romans chapter nine that that’s what the Scripture says</a:t>
            </a:r>
            <a:r>
              <a:rPr lang="en-US" sz="2400" dirty="0" smtClean="0"/>
              <a:t>.”</a:t>
            </a:r>
            <a:endParaRPr lang="en-US" sz="2400" dirty="0"/>
          </a:p>
          <a:p>
            <a:endParaRPr lang="en-US" sz="2400" dirty="0"/>
          </a:p>
          <a:p>
            <a:endParaRPr lang="en-US" sz="2400" dirty="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r>
              <a:rPr lang="en-US" sz="2400" dirty="0" smtClean="0"/>
              <a:t>Reeves </a:t>
            </a:r>
            <a:r>
              <a:rPr lang="en-US" sz="2400" dirty="0"/>
              <a:t>– Cook Debate, Gene Cook’s fourth affirmative speech, June 24, 2005</a:t>
            </a:r>
            <a:r>
              <a:rPr lang="en-US" sz="2400" dirty="0" smtClean="0"/>
              <a:t>.</a:t>
            </a:r>
            <a:r>
              <a:rPr lang="en-US" sz="2400" dirty="0"/>
              <a:t>	</a:t>
            </a:r>
            <a:endParaRPr lang="en-US" sz="2400" b="1" dirty="0">
              <a:solidFill>
                <a:srgbClr val="000000"/>
              </a:solidFill>
            </a:endParaRPr>
          </a:p>
        </p:txBody>
      </p:sp>
      <p:sp>
        <p:nvSpPr>
          <p:cNvPr id="3" name="Title 2"/>
          <p:cNvSpPr>
            <a:spLocks noGrp="1"/>
          </p:cNvSpPr>
          <p:nvPr>
            <p:ph type="title"/>
          </p:nvPr>
        </p:nvSpPr>
        <p:spPr>
          <a:xfrm>
            <a:off x="698500" y="304800"/>
            <a:ext cx="7988300" cy="1219200"/>
          </a:xfrm>
        </p:spPr>
        <p:txBody>
          <a:bodyPr>
            <a:normAutofit/>
          </a:bodyPr>
          <a:lstStyle/>
          <a:p>
            <a:r>
              <a:rPr lang="en-US" sz="3600" b="1" dirty="0" smtClean="0">
                <a:solidFill>
                  <a:srgbClr val="FF0000"/>
                </a:solidFill>
              </a:rPr>
              <a:t>The Perseverance of the Saints</a:t>
            </a:r>
            <a:br>
              <a:rPr lang="en-US" sz="3600" b="1" dirty="0" smtClean="0">
                <a:solidFill>
                  <a:srgbClr val="FF0000"/>
                </a:solidFill>
              </a:rPr>
            </a:br>
            <a:r>
              <a:rPr lang="en-US" sz="3600" b="1" dirty="0" smtClean="0">
                <a:solidFill>
                  <a:srgbClr val="FF0000"/>
                </a:solidFill>
              </a:rPr>
              <a:t>Is Rooted In Unconditional Election</a:t>
            </a:r>
            <a:endParaRPr lang="en-US" sz="3600" b="1"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10</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33295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100</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5" name="Line Callout 3 4"/>
          <p:cNvSpPr/>
          <p:nvPr/>
        </p:nvSpPr>
        <p:spPr>
          <a:xfrm>
            <a:off x="228600" y="1676400"/>
            <a:ext cx="3886200" cy="4876800"/>
          </a:xfrm>
          <a:prstGeom prst="borderCallout3">
            <a:avLst>
              <a:gd name="adj1" fmla="val 51480"/>
              <a:gd name="adj2" fmla="val 99200"/>
              <a:gd name="adj3" fmla="val 33320"/>
              <a:gd name="adj4" fmla="val 104233"/>
              <a:gd name="adj5" fmla="val 27151"/>
              <a:gd name="adj6" fmla="val 105871"/>
              <a:gd name="adj7" fmla="val 28443"/>
              <a:gd name="adj8" fmla="val 110430"/>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800" dirty="0" smtClean="0">
                <a:effectLst>
                  <a:outerShdw blurRad="50800" dist="38100" dir="2700000" algn="tl" rotWithShape="0">
                    <a:prstClr val="black">
                      <a:alpha val="40000"/>
                    </a:prstClr>
                  </a:outerShdw>
                </a:effectLst>
                <a:latin typeface="Boulder Regular"/>
                <a:cs typeface="Boulder Regular"/>
              </a:rPr>
              <a:t>They were untangled from the pollutions of the world but could be entangled AGAIN!</a:t>
            </a:r>
          </a:p>
          <a:p>
            <a:pPr algn="ctr">
              <a:spcAft>
                <a:spcPts val="600"/>
              </a:spcAft>
            </a:pPr>
            <a:r>
              <a:rPr lang="en-US" sz="2800" dirty="0" smtClean="0">
                <a:effectLst>
                  <a:outerShdw blurRad="50800" dist="38100" dir="2700000" algn="tl" rotWithShape="0">
                    <a:prstClr val="black">
                      <a:alpha val="40000"/>
                    </a:prstClr>
                  </a:outerShdw>
                </a:effectLst>
                <a:latin typeface="Boulder Regular"/>
                <a:cs typeface="Boulder Regular"/>
              </a:rPr>
              <a:t>The latter end is worse than the first </a:t>
            </a:r>
            <a:r>
              <a:rPr lang="en-US" sz="2800" dirty="0">
                <a:effectLst>
                  <a:outerShdw blurRad="50800" dist="38100" dir="2700000" algn="tl" rotWithShape="0">
                    <a:prstClr val="black">
                      <a:alpha val="40000"/>
                    </a:prstClr>
                  </a:outerShdw>
                </a:effectLst>
                <a:latin typeface="Boulder Regular"/>
                <a:cs typeface="Boulder Regular"/>
              </a:rPr>
              <a:t>- Before they were saved they were lost – WHAT IS WORSE THAN LOST??</a:t>
            </a:r>
            <a:r>
              <a:rPr lang="en-US" sz="2800" dirty="0" smtClean="0">
                <a:effectLst>
                  <a:outerShdw blurRad="50800" dist="38100" dir="2700000" algn="tl" rotWithShape="0">
                    <a:prstClr val="black">
                      <a:alpha val="40000"/>
                    </a:prstClr>
                  </a:outerShdw>
                </a:effectLst>
                <a:latin typeface="Boulder Regular"/>
                <a:cs typeface="Boulder Regular"/>
              </a:rPr>
              <a:t>?</a:t>
            </a:r>
          </a:p>
        </p:txBody>
      </p:sp>
      <p:sp>
        <p:nvSpPr>
          <p:cNvPr id="6" name="Freeform 5"/>
          <p:cNvSpPr/>
          <p:nvPr/>
        </p:nvSpPr>
        <p:spPr>
          <a:xfrm>
            <a:off x="4572000" y="3048000"/>
            <a:ext cx="3733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4724400" y="3429000"/>
            <a:ext cx="3733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495800" y="3886200"/>
            <a:ext cx="4038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48200" y="4419600"/>
            <a:ext cx="2590800" cy="45719"/>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572000" y="4724400"/>
            <a:ext cx="2438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486400" y="5562600"/>
            <a:ext cx="2971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105400" y="6019800"/>
            <a:ext cx="2438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4191000" y="1905000"/>
            <a:ext cx="4572000" cy="4401205"/>
          </a:xfrm>
          <a:prstGeom prst="rect">
            <a:avLst/>
          </a:prstGeom>
        </p:spPr>
        <p:txBody>
          <a:bodyPr>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2:20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20</a:t>
            </a:r>
            <a:r>
              <a:rPr lang="en-US" sz="2800" dirty="0">
                <a:solidFill>
                  <a:srgbClr val="000000"/>
                </a:solidFill>
                <a:effectLst>
                  <a:outerShdw blurRad="60007" dist="310007" dir="7680000" sy="30000" kx="1300200" algn="ctr" rotWithShape="0">
                    <a:prstClr val="black">
                      <a:alpha val="32000"/>
                    </a:prstClr>
                  </a:outerShdw>
                </a:effectLst>
              </a:rPr>
              <a:t> For if, after they have escaped the pollutions of the world through the knowledge of the Lord and Savior Jesus Christ, they are again entangled in them and overcome, the latter end is worse for them than the beginning. </a:t>
            </a:r>
          </a:p>
        </p:txBody>
      </p:sp>
    </p:spTree>
    <p:extLst>
      <p:ext uri="{BB962C8B-B14F-4D97-AF65-F5344CB8AC3E}">
        <p14:creationId xmlns:p14="http://schemas.microsoft.com/office/powerpoint/2010/main" val="152283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101</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4" name="Rectangle 3"/>
          <p:cNvSpPr/>
          <p:nvPr/>
        </p:nvSpPr>
        <p:spPr>
          <a:xfrm>
            <a:off x="4191000" y="1905000"/>
            <a:ext cx="4572000" cy="4524315"/>
          </a:xfrm>
          <a:prstGeom prst="rect">
            <a:avLst/>
          </a:prstGeom>
        </p:spPr>
        <p:txBody>
          <a:bodyPr>
            <a:spAutoFit/>
          </a:bodyPr>
          <a:lstStyle/>
          <a:p>
            <a:pPr algn="ctr"/>
            <a:r>
              <a:rPr lang="en-US" sz="3200" b="1" dirty="0">
                <a:solidFill>
                  <a:srgbClr val="000000"/>
                </a:solidFill>
                <a:effectLst>
                  <a:outerShdw blurRad="60007" dist="310007" dir="7680000" sy="30000" kx="1300200" algn="ctr" rotWithShape="0">
                    <a:prstClr val="black">
                      <a:alpha val="32000"/>
                    </a:prstClr>
                  </a:outerShdw>
                </a:effectLst>
              </a:rPr>
              <a:t>2 Peter 2:</a:t>
            </a:r>
            <a:r>
              <a:rPr lang="en-US" sz="3200" b="1" dirty="0" smtClean="0">
                <a:solidFill>
                  <a:srgbClr val="000000"/>
                </a:solidFill>
                <a:effectLst>
                  <a:outerShdw blurRad="60007" dist="310007" dir="7680000" sy="30000" kx="1300200" algn="ctr" rotWithShape="0">
                    <a:prstClr val="black">
                      <a:alpha val="32000"/>
                    </a:prstClr>
                  </a:outerShdw>
                </a:effectLst>
              </a:rPr>
              <a:t>21 </a:t>
            </a:r>
            <a:r>
              <a:rPr lang="en-US" sz="3200" b="1" dirty="0">
                <a:solidFill>
                  <a:srgbClr val="000000"/>
                </a:solidFill>
                <a:effectLst>
                  <a:outerShdw blurRad="60007" dist="310007" dir="7680000" sy="30000" kx="1300200" algn="ctr" rotWithShape="0">
                    <a:prstClr val="black">
                      <a:alpha val="32000"/>
                    </a:prstClr>
                  </a:outerShdw>
                </a:effectLst>
              </a:rPr>
              <a:t>(NKJV) </a:t>
            </a:r>
          </a:p>
          <a:p>
            <a:pPr algn="ctr"/>
            <a:r>
              <a:rPr lang="en-US" sz="3200" baseline="30000" dirty="0" smtClean="0">
                <a:solidFill>
                  <a:srgbClr val="000000"/>
                </a:solidFill>
                <a:effectLst>
                  <a:outerShdw blurRad="60007" dist="310007" dir="7680000" sy="30000" kx="1300200" algn="ctr" rotWithShape="0">
                    <a:prstClr val="black">
                      <a:alpha val="32000"/>
                    </a:prstClr>
                  </a:outerShdw>
                </a:effectLst>
              </a:rPr>
              <a:t>21</a:t>
            </a:r>
            <a:r>
              <a:rPr lang="en-US" sz="3200" dirty="0" smtClean="0">
                <a:solidFill>
                  <a:srgbClr val="000000"/>
                </a:solidFill>
                <a:effectLst>
                  <a:outerShdw blurRad="60007" dist="310007" dir="7680000" sy="30000" kx="1300200" algn="ctr" rotWithShape="0">
                    <a:prstClr val="black">
                      <a:alpha val="32000"/>
                    </a:prstClr>
                  </a:outerShdw>
                </a:effectLst>
              </a:rPr>
              <a:t> </a:t>
            </a:r>
            <a:r>
              <a:rPr lang="en-US" sz="3200" dirty="0">
                <a:solidFill>
                  <a:srgbClr val="000000"/>
                </a:solidFill>
                <a:effectLst>
                  <a:outerShdw blurRad="60007" dist="310007" dir="7680000" sy="30000" kx="1300200" algn="ctr" rotWithShape="0">
                    <a:prstClr val="black">
                      <a:alpha val="32000"/>
                    </a:prstClr>
                  </a:outerShdw>
                </a:effectLst>
              </a:rPr>
              <a:t>For it would have been </a:t>
            </a:r>
            <a:r>
              <a:rPr lang="en-US" sz="3200" u="sng" dirty="0">
                <a:solidFill>
                  <a:srgbClr val="000000"/>
                </a:solidFill>
                <a:effectLst>
                  <a:outerShdw blurRad="60007" dist="310007" dir="7680000" sy="30000" kx="1300200" algn="ctr" rotWithShape="0">
                    <a:prstClr val="black">
                      <a:alpha val="32000"/>
                    </a:prstClr>
                  </a:outerShdw>
                </a:effectLst>
              </a:rPr>
              <a:t>better</a:t>
            </a:r>
            <a:r>
              <a:rPr lang="en-US" sz="3200" dirty="0">
                <a:solidFill>
                  <a:srgbClr val="000000"/>
                </a:solidFill>
                <a:effectLst>
                  <a:outerShdw blurRad="60007" dist="310007" dir="7680000" sy="30000" kx="1300200" algn="ctr" rotWithShape="0">
                    <a:prstClr val="black">
                      <a:alpha val="32000"/>
                    </a:prstClr>
                  </a:outerShdw>
                </a:effectLst>
              </a:rPr>
              <a:t> for them not to have known the way of righteousness, than having known it, to turn from the holy commandment delivered to them. </a:t>
            </a:r>
          </a:p>
        </p:txBody>
      </p:sp>
      <p:sp>
        <p:nvSpPr>
          <p:cNvPr id="5" name="Line Callout 3 4"/>
          <p:cNvSpPr/>
          <p:nvPr/>
        </p:nvSpPr>
        <p:spPr>
          <a:xfrm>
            <a:off x="228600" y="1676400"/>
            <a:ext cx="3886200" cy="4876800"/>
          </a:xfrm>
          <a:prstGeom prst="borderCallout3">
            <a:avLst>
              <a:gd name="adj1" fmla="val 51480"/>
              <a:gd name="adj2" fmla="val 99200"/>
              <a:gd name="adj3" fmla="val 33320"/>
              <a:gd name="adj4" fmla="val 104233"/>
              <a:gd name="adj5" fmla="val 27151"/>
              <a:gd name="adj6" fmla="val 105871"/>
              <a:gd name="adj7" fmla="val 28443"/>
              <a:gd name="adj8" fmla="val 110430"/>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600" dirty="0" smtClean="0">
                <a:effectLst>
                  <a:outerShdw blurRad="50800" dist="38100" dir="2700000" algn="tl" rotWithShape="0">
                    <a:prstClr val="black">
                      <a:alpha val="40000"/>
                    </a:prstClr>
                  </a:outerShdw>
                </a:effectLst>
                <a:latin typeface="Boulder Regular"/>
                <a:cs typeface="Boulder Regular"/>
              </a:rPr>
              <a:t>If this person was NEVER saved – i.e. not on the elect list – totally depraved – unregenerate – incapable of believing the truth – spiritually blind – How could it have been better for him not to have heard the way of righteousness?</a:t>
            </a:r>
          </a:p>
        </p:txBody>
      </p:sp>
    </p:spTree>
    <p:extLst>
      <p:ext uri="{BB962C8B-B14F-4D97-AF65-F5344CB8AC3E}">
        <p14:creationId xmlns:p14="http://schemas.microsoft.com/office/powerpoint/2010/main" val="340120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102</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4" name="Rectangle 3"/>
          <p:cNvSpPr/>
          <p:nvPr/>
        </p:nvSpPr>
        <p:spPr>
          <a:xfrm>
            <a:off x="4191000" y="1905000"/>
            <a:ext cx="4572000" cy="4524315"/>
          </a:xfrm>
          <a:prstGeom prst="rect">
            <a:avLst/>
          </a:prstGeom>
        </p:spPr>
        <p:txBody>
          <a:bodyPr>
            <a:spAutoFit/>
          </a:bodyPr>
          <a:lstStyle/>
          <a:p>
            <a:pPr algn="ctr"/>
            <a:r>
              <a:rPr lang="en-US" sz="3200" b="1" dirty="0">
                <a:solidFill>
                  <a:srgbClr val="000000"/>
                </a:solidFill>
                <a:effectLst>
                  <a:outerShdw blurRad="60007" dist="310007" dir="7680000" sy="30000" kx="1300200" algn="ctr" rotWithShape="0">
                    <a:prstClr val="black">
                      <a:alpha val="32000"/>
                    </a:prstClr>
                  </a:outerShdw>
                </a:effectLst>
              </a:rPr>
              <a:t>2 Peter 2:</a:t>
            </a:r>
            <a:r>
              <a:rPr lang="en-US" sz="3200" b="1" dirty="0" smtClean="0">
                <a:solidFill>
                  <a:srgbClr val="000000"/>
                </a:solidFill>
                <a:effectLst>
                  <a:outerShdw blurRad="60007" dist="310007" dir="7680000" sy="30000" kx="1300200" algn="ctr" rotWithShape="0">
                    <a:prstClr val="black">
                      <a:alpha val="32000"/>
                    </a:prstClr>
                  </a:outerShdw>
                </a:effectLst>
              </a:rPr>
              <a:t>21 </a:t>
            </a:r>
            <a:r>
              <a:rPr lang="en-US" sz="3200" b="1" dirty="0">
                <a:solidFill>
                  <a:srgbClr val="000000"/>
                </a:solidFill>
                <a:effectLst>
                  <a:outerShdw blurRad="60007" dist="310007" dir="7680000" sy="30000" kx="1300200" algn="ctr" rotWithShape="0">
                    <a:prstClr val="black">
                      <a:alpha val="32000"/>
                    </a:prstClr>
                  </a:outerShdw>
                </a:effectLst>
              </a:rPr>
              <a:t>(NKJV) </a:t>
            </a:r>
          </a:p>
          <a:p>
            <a:pPr algn="ctr"/>
            <a:r>
              <a:rPr lang="en-US" sz="3200" baseline="30000" dirty="0" smtClean="0">
                <a:solidFill>
                  <a:srgbClr val="000000"/>
                </a:solidFill>
                <a:effectLst>
                  <a:outerShdw blurRad="60007" dist="310007" dir="7680000" sy="30000" kx="1300200" algn="ctr" rotWithShape="0">
                    <a:prstClr val="black">
                      <a:alpha val="32000"/>
                    </a:prstClr>
                  </a:outerShdw>
                </a:effectLst>
              </a:rPr>
              <a:t>21</a:t>
            </a:r>
            <a:r>
              <a:rPr lang="en-US" sz="3200" dirty="0" smtClean="0">
                <a:solidFill>
                  <a:srgbClr val="000000"/>
                </a:solidFill>
                <a:effectLst>
                  <a:outerShdw blurRad="60007" dist="310007" dir="7680000" sy="30000" kx="1300200" algn="ctr" rotWithShape="0">
                    <a:prstClr val="black">
                      <a:alpha val="32000"/>
                    </a:prstClr>
                  </a:outerShdw>
                </a:effectLst>
              </a:rPr>
              <a:t> </a:t>
            </a:r>
            <a:r>
              <a:rPr lang="en-US" sz="3200" dirty="0">
                <a:solidFill>
                  <a:srgbClr val="000000"/>
                </a:solidFill>
                <a:effectLst>
                  <a:outerShdw blurRad="60007" dist="310007" dir="7680000" sy="30000" kx="1300200" algn="ctr" rotWithShape="0">
                    <a:prstClr val="black">
                      <a:alpha val="32000"/>
                    </a:prstClr>
                  </a:outerShdw>
                </a:effectLst>
              </a:rPr>
              <a:t>For it would have been </a:t>
            </a:r>
            <a:r>
              <a:rPr lang="en-US" sz="3200" u="sng" dirty="0">
                <a:solidFill>
                  <a:srgbClr val="000000"/>
                </a:solidFill>
                <a:effectLst>
                  <a:outerShdw blurRad="60007" dist="310007" dir="7680000" sy="30000" kx="1300200" algn="ctr" rotWithShape="0">
                    <a:prstClr val="black">
                      <a:alpha val="32000"/>
                    </a:prstClr>
                  </a:outerShdw>
                </a:effectLst>
              </a:rPr>
              <a:t>better</a:t>
            </a:r>
            <a:r>
              <a:rPr lang="en-US" sz="3200" dirty="0">
                <a:solidFill>
                  <a:srgbClr val="000000"/>
                </a:solidFill>
                <a:effectLst>
                  <a:outerShdw blurRad="60007" dist="310007" dir="7680000" sy="30000" kx="1300200" algn="ctr" rotWithShape="0">
                    <a:prstClr val="black">
                      <a:alpha val="32000"/>
                    </a:prstClr>
                  </a:outerShdw>
                </a:effectLst>
              </a:rPr>
              <a:t> for them not to have known the way of righteousness, than having known it, to turn from the holy commandment delivered to them. </a:t>
            </a:r>
          </a:p>
        </p:txBody>
      </p:sp>
      <p:sp>
        <p:nvSpPr>
          <p:cNvPr id="5" name="Line Callout 3 4"/>
          <p:cNvSpPr/>
          <p:nvPr/>
        </p:nvSpPr>
        <p:spPr>
          <a:xfrm>
            <a:off x="228600" y="1676400"/>
            <a:ext cx="3886200" cy="4876800"/>
          </a:xfrm>
          <a:prstGeom prst="borderCallout3">
            <a:avLst>
              <a:gd name="adj1" fmla="val 51480"/>
              <a:gd name="adj2" fmla="val 99200"/>
              <a:gd name="adj3" fmla="val 33320"/>
              <a:gd name="adj4" fmla="val 104233"/>
              <a:gd name="adj5" fmla="val 27151"/>
              <a:gd name="adj6" fmla="val 105871"/>
              <a:gd name="adj7" fmla="val 28443"/>
              <a:gd name="adj8" fmla="val 110430"/>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900" dirty="0">
                <a:effectLst>
                  <a:outerShdw blurRad="50800" dist="38100" dir="2700000" algn="tl" rotWithShape="0">
                    <a:prstClr val="black">
                      <a:alpha val="40000"/>
                    </a:prstClr>
                  </a:outerShdw>
                </a:effectLst>
                <a:latin typeface="Boulder Regular"/>
                <a:cs typeface="Boulder Regular"/>
              </a:rPr>
              <a:t>They had experienced the way of righteousness </a:t>
            </a:r>
          </a:p>
          <a:p>
            <a:pPr algn="ctr">
              <a:spcAft>
                <a:spcPts val="600"/>
              </a:spcAft>
            </a:pPr>
            <a:r>
              <a:rPr lang="en-US" sz="2900" dirty="0">
                <a:effectLst>
                  <a:outerShdw blurRad="50800" dist="38100" dir="2700000" algn="tl" rotWithShape="0">
                    <a:prstClr val="black">
                      <a:alpha val="40000"/>
                    </a:prstClr>
                  </a:outerShdw>
                </a:effectLst>
                <a:latin typeface="Boulder Regular"/>
                <a:cs typeface="Boulder Regular"/>
              </a:rPr>
              <a:t>They had received the holy commandment delivered to them </a:t>
            </a:r>
            <a:endParaRPr lang="en-US" sz="2900" dirty="0" smtClean="0">
              <a:effectLst>
                <a:outerShdw blurRad="50800" dist="38100" dir="2700000" algn="tl" rotWithShape="0">
                  <a:prstClr val="black">
                    <a:alpha val="40000"/>
                  </a:prstClr>
                </a:outerShdw>
              </a:effectLst>
              <a:latin typeface="Boulder Regular"/>
              <a:cs typeface="Boulder Regular"/>
            </a:endParaRPr>
          </a:p>
          <a:p>
            <a:pPr algn="ctr">
              <a:spcAft>
                <a:spcPts val="600"/>
              </a:spcAft>
            </a:pPr>
            <a:r>
              <a:rPr lang="en-US" sz="2900" dirty="0">
                <a:effectLst>
                  <a:outerShdw blurRad="50800" dist="38100" dir="2700000" algn="tl" rotWithShape="0">
                    <a:prstClr val="black">
                      <a:alpha val="40000"/>
                    </a:prstClr>
                  </a:outerShdw>
                </a:effectLst>
                <a:latin typeface="Boulder Regular"/>
                <a:cs typeface="Boulder Regular"/>
              </a:rPr>
              <a:t>B</a:t>
            </a:r>
            <a:r>
              <a:rPr lang="en-US" sz="2900" dirty="0" smtClean="0">
                <a:effectLst>
                  <a:outerShdw blurRad="50800" dist="38100" dir="2700000" algn="tl" rotWithShape="0">
                    <a:prstClr val="black">
                      <a:alpha val="40000"/>
                    </a:prstClr>
                  </a:outerShdw>
                </a:effectLst>
                <a:latin typeface="Boulder Regular"/>
                <a:cs typeface="Boulder Regular"/>
              </a:rPr>
              <a:t>ut </a:t>
            </a:r>
            <a:r>
              <a:rPr lang="en-US" sz="2900" dirty="0">
                <a:effectLst>
                  <a:outerShdw blurRad="50800" dist="38100" dir="2700000" algn="tl" rotWithShape="0">
                    <a:prstClr val="black">
                      <a:alpha val="40000"/>
                    </a:prstClr>
                  </a:outerShdw>
                </a:effectLst>
                <a:latin typeface="Boulder Regular"/>
                <a:cs typeface="Boulder Regular"/>
              </a:rPr>
              <a:t>turned away from it </a:t>
            </a:r>
            <a:r>
              <a:rPr lang="en-US" sz="2900" dirty="0" smtClean="0">
                <a:effectLst>
                  <a:outerShdw blurRad="50800" dist="38100" dir="2700000" algn="tl" rotWithShape="0">
                    <a:prstClr val="black">
                      <a:alpha val="40000"/>
                    </a:prstClr>
                  </a:outerShdw>
                </a:effectLst>
                <a:latin typeface="Boulder Regular"/>
                <a:cs typeface="Boulder Regular"/>
              </a:rPr>
              <a:t>– (Jude </a:t>
            </a:r>
            <a:r>
              <a:rPr lang="en-US" sz="2900" dirty="0">
                <a:effectLst>
                  <a:outerShdw blurRad="50800" dist="38100" dir="2700000" algn="tl" rotWithShape="0">
                    <a:prstClr val="black">
                      <a:alpha val="40000"/>
                    </a:prstClr>
                  </a:outerShdw>
                </a:effectLst>
                <a:latin typeface="Boulder Regular"/>
                <a:cs typeface="Boulder Regular"/>
              </a:rPr>
              <a:t>3</a:t>
            </a:r>
            <a:r>
              <a:rPr lang="en-US" sz="2900" dirty="0" smtClean="0">
                <a:effectLst>
                  <a:outerShdw blurRad="50800" dist="38100" dir="2700000" algn="tl" rotWithShape="0">
                    <a:prstClr val="black">
                      <a:alpha val="40000"/>
                    </a:prstClr>
                  </a:outerShdw>
                </a:effectLst>
                <a:latin typeface="Boulder Regular"/>
                <a:cs typeface="Boulder Regular"/>
              </a:rPr>
              <a:t>)</a:t>
            </a:r>
          </a:p>
        </p:txBody>
      </p:sp>
    </p:spTree>
    <p:extLst>
      <p:ext uri="{BB962C8B-B14F-4D97-AF65-F5344CB8AC3E}">
        <p14:creationId xmlns:p14="http://schemas.microsoft.com/office/powerpoint/2010/main" val="311943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103</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4" name="Rectangle 3"/>
          <p:cNvSpPr/>
          <p:nvPr/>
        </p:nvSpPr>
        <p:spPr>
          <a:xfrm>
            <a:off x="4191000" y="1905000"/>
            <a:ext cx="4572000" cy="4031873"/>
          </a:xfrm>
          <a:prstGeom prst="rect">
            <a:avLst/>
          </a:prstGeom>
        </p:spPr>
        <p:txBody>
          <a:bodyPr>
            <a:spAutoFit/>
          </a:bodyPr>
          <a:lstStyle/>
          <a:p>
            <a:pPr algn="ctr"/>
            <a:r>
              <a:rPr lang="en-US" sz="3200" b="1" dirty="0" smtClean="0">
                <a:solidFill>
                  <a:srgbClr val="000000"/>
                </a:solidFill>
                <a:effectLst>
                  <a:outerShdw blurRad="60007" dist="310007" dir="7680000" sy="30000" kx="1300200" algn="ctr" rotWithShape="0">
                    <a:prstClr val="black">
                      <a:alpha val="32000"/>
                    </a:prstClr>
                  </a:outerShdw>
                </a:effectLst>
              </a:rPr>
              <a:t>2 </a:t>
            </a:r>
            <a:r>
              <a:rPr lang="en-US" sz="3200" b="1" dirty="0">
                <a:solidFill>
                  <a:srgbClr val="000000"/>
                </a:solidFill>
                <a:effectLst>
                  <a:outerShdw blurRad="60007" dist="310007" dir="7680000" sy="30000" kx="1300200" algn="ctr" rotWithShape="0">
                    <a:prstClr val="black">
                      <a:alpha val="32000"/>
                    </a:prstClr>
                  </a:outerShdw>
                </a:effectLst>
              </a:rPr>
              <a:t>Peter 2:22 (NKJV) </a:t>
            </a:r>
          </a:p>
          <a:p>
            <a:pPr algn="ctr"/>
            <a:r>
              <a:rPr lang="en-US" sz="3200" baseline="30000" dirty="0">
                <a:solidFill>
                  <a:srgbClr val="000000"/>
                </a:solidFill>
                <a:effectLst>
                  <a:outerShdw blurRad="60007" dist="310007" dir="7680000" sy="30000" kx="1300200" algn="ctr" rotWithShape="0">
                    <a:prstClr val="black">
                      <a:alpha val="32000"/>
                    </a:prstClr>
                  </a:outerShdw>
                </a:effectLst>
              </a:rPr>
              <a:t>22</a:t>
            </a:r>
            <a:r>
              <a:rPr lang="en-US" sz="3200" dirty="0">
                <a:solidFill>
                  <a:srgbClr val="000000"/>
                </a:solidFill>
                <a:effectLst>
                  <a:outerShdw blurRad="60007" dist="310007" dir="7680000" sy="30000" kx="1300200" algn="ctr" rotWithShape="0">
                    <a:prstClr val="black">
                      <a:alpha val="32000"/>
                    </a:prstClr>
                  </a:outerShdw>
                </a:effectLst>
              </a:rPr>
              <a:t> But </a:t>
            </a:r>
            <a:r>
              <a:rPr lang="en-US" sz="3200" u="sng" dirty="0">
                <a:solidFill>
                  <a:srgbClr val="000000"/>
                </a:solidFill>
                <a:effectLst>
                  <a:outerShdw blurRad="60007" dist="310007" dir="7680000" sy="30000" kx="1300200" algn="ctr" rotWithShape="0">
                    <a:prstClr val="black">
                      <a:alpha val="32000"/>
                    </a:prstClr>
                  </a:outerShdw>
                </a:effectLst>
              </a:rPr>
              <a:t>it has happened to them </a:t>
            </a:r>
            <a:r>
              <a:rPr lang="en-US" sz="3200" dirty="0">
                <a:solidFill>
                  <a:srgbClr val="000000"/>
                </a:solidFill>
                <a:effectLst>
                  <a:outerShdw blurRad="60007" dist="310007" dir="7680000" sy="30000" kx="1300200" algn="ctr" rotWithShape="0">
                    <a:prstClr val="black">
                      <a:alpha val="32000"/>
                    </a:prstClr>
                  </a:outerShdw>
                </a:effectLst>
              </a:rPr>
              <a:t>according to the true proverb: "A dog returns to his own vomit," and, "a sow, having washed, to her wallowing in the mire." </a:t>
            </a:r>
          </a:p>
        </p:txBody>
      </p:sp>
      <p:sp>
        <p:nvSpPr>
          <p:cNvPr id="5" name="Line Callout 3 4"/>
          <p:cNvSpPr/>
          <p:nvPr/>
        </p:nvSpPr>
        <p:spPr>
          <a:xfrm>
            <a:off x="228600" y="1676400"/>
            <a:ext cx="3886200" cy="4876800"/>
          </a:xfrm>
          <a:prstGeom prst="borderCallout3">
            <a:avLst>
              <a:gd name="adj1" fmla="val 51480"/>
              <a:gd name="adj2" fmla="val 99200"/>
              <a:gd name="adj3" fmla="val 33320"/>
              <a:gd name="adj4" fmla="val 104233"/>
              <a:gd name="adj5" fmla="val 27151"/>
              <a:gd name="adj6" fmla="val 105871"/>
              <a:gd name="adj7" fmla="val 28443"/>
              <a:gd name="adj8" fmla="val 110430"/>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spcAft>
                <a:spcPts val="600"/>
              </a:spcAft>
              <a:buClr>
                <a:schemeClr val="bg2">
                  <a:lumMod val="40000"/>
                  <a:lumOff val="60000"/>
                </a:schemeClr>
              </a:buClr>
              <a:buFont typeface="Wingdings" charset="2"/>
              <a:buChar char=""/>
            </a:pPr>
            <a:r>
              <a:rPr lang="en-US" sz="3000" dirty="0" smtClean="0">
                <a:effectLst>
                  <a:outerShdw blurRad="50800" dist="38100" dir="2700000" algn="tl" rotWithShape="0">
                    <a:prstClr val="black">
                      <a:alpha val="40000"/>
                    </a:prstClr>
                  </a:outerShdw>
                </a:effectLst>
                <a:latin typeface="Boulder Regular"/>
                <a:cs typeface="Boulder Regular"/>
              </a:rPr>
              <a:t>The possibility of apostasy is a reality!</a:t>
            </a:r>
          </a:p>
          <a:p>
            <a:pPr marL="457200" indent="-457200">
              <a:spcAft>
                <a:spcPts val="600"/>
              </a:spcAft>
              <a:buClr>
                <a:schemeClr val="bg2">
                  <a:lumMod val="40000"/>
                  <a:lumOff val="60000"/>
                </a:schemeClr>
              </a:buClr>
              <a:buFont typeface="Wingdings" charset="2"/>
              <a:buChar char=""/>
            </a:pPr>
            <a:r>
              <a:rPr lang="en-US" sz="3000" dirty="0">
                <a:effectLst>
                  <a:outerShdw blurRad="50800" dist="38100" dir="2700000" algn="tl" rotWithShape="0">
                    <a:prstClr val="black">
                      <a:alpha val="40000"/>
                    </a:prstClr>
                  </a:outerShdw>
                </a:effectLst>
                <a:latin typeface="Boulder Regular"/>
                <a:cs typeface="Boulder Regular"/>
              </a:rPr>
              <a:t>They were at ONE TIME clean BOTH INSIDE &amp; OUT – </a:t>
            </a:r>
            <a:endParaRPr lang="en-US" sz="3000" dirty="0" smtClean="0">
              <a:effectLst>
                <a:outerShdw blurRad="50800" dist="38100" dir="2700000" algn="tl" rotWithShape="0">
                  <a:prstClr val="black">
                    <a:alpha val="40000"/>
                  </a:prstClr>
                </a:outerShdw>
              </a:effectLst>
              <a:latin typeface="Boulder Regular"/>
              <a:cs typeface="Boulder Regular"/>
            </a:endParaRPr>
          </a:p>
          <a:p>
            <a:pPr marL="457200" indent="-457200">
              <a:spcAft>
                <a:spcPts val="600"/>
              </a:spcAft>
              <a:buClr>
                <a:schemeClr val="bg2">
                  <a:lumMod val="40000"/>
                  <a:lumOff val="60000"/>
                </a:schemeClr>
              </a:buClr>
              <a:buFont typeface="Wingdings" charset="2"/>
              <a:buChar char=""/>
            </a:pPr>
            <a:r>
              <a:rPr lang="en-US" sz="3000" dirty="0">
                <a:effectLst>
                  <a:outerShdw blurRad="50800" dist="38100" dir="2700000" algn="tl" rotWithShape="0">
                    <a:prstClr val="black">
                      <a:alpha val="40000"/>
                    </a:prstClr>
                  </a:outerShdw>
                </a:effectLst>
                <a:latin typeface="Boulder Regular"/>
                <a:cs typeface="Boulder Regular"/>
              </a:rPr>
              <a:t>B</a:t>
            </a:r>
            <a:r>
              <a:rPr lang="en-US" sz="3000" dirty="0" smtClean="0">
                <a:effectLst>
                  <a:outerShdw blurRad="50800" dist="38100" dir="2700000" algn="tl" rotWithShape="0">
                    <a:prstClr val="black">
                      <a:alpha val="40000"/>
                    </a:prstClr>
                  </a:outerShdw>
                </a:effectLst>
                <a:latin typeface="Boulder Regular"/>
                <a:cs typeface="Boulder Regular"/>
              </a:rPr>
              <a:t>ut </a:t>
            </a:r>
            <a:r>
              <a:rPr lang="en-US" sz="3000" dirty="0">
                <a:effectLst>
                  <a:outerShdw blurRad="50800" dist="38100" dir="2700000" algn="tl" rotWithShape="0">
                    <a:prstClr val="black">
                      <a:alpha val="40000"/>
                    </a:prstClr>
                  </a:outerShdw>
                </a:effectLst>
                <a:latin typeface="Boulder Regular"/>
                <a:cs typeface="Boulder Regular"/>
              </a:rPr>
              <a:t>they REVERTED back to their LOST condition!!!!</a:t>
            </a:r>
            <a:r>
              <a:rPr lang="en-US" sz="3000" dirty="0" smtClean="0">
                <a:effectLst>
                  <a:outerShdw blurRad="50800" dist="38100" dir="2700000" algn="tl" rotWithShape="0">
                    <a:prstClr val="black">
                      <a:alpha val="40000"/>
                    </a:prstClr>
                  </a:outerShdw>
                </a:effectLst>
                <a:latin typeface="Boulder Regular"/>
                <a:cs typeface="Boulder Regular"/>
              </a:rPr>
              <a:t>!</a:t>
            </a:r>
          </a:p>
        </p:txBody>
      </p:sp>
    </p:spTree>
    <p:extLst>
      <p:ext uri="{BB962C8B-B14F-4D97-AF65-F5344CB8AC3E}">
        <p14:creationId xmlns:p14="http://schemas.microsoft.com/office/powerpoint/2010/main" val="276516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4"/>
          </p:nvPr>
        </p:nvSpPr>
        <p:spPr>
          <a:xfrm>
            <a:off x="8001000" y="0"/>
            <a:ext cx="1017917" cy="457200"/>
          </a:xfrm>
          <a:prstGeom prst="rect">
            <a:avLst/>
          </a:prstGeom>
        </p:spPr>
        <p:txBody>
          <a:bodyPr/>
          <a:lstStyle/>
          <a:p>
            <a:fld id="{0BF24696-8F6B-46E1-8D3B-9B811E93CFA0}" type="slidenum">
              <a:rPr lang="en-US"/>
              <a:pPr/>
              <a:t>104</a:t>
            </a:fld>
            <a:endParaRPr lang="en-US"/>
          </a:p>
        </p:txBody>
      </p:sp>
      <p:pic>
        <p:nvPicPr>
          <p:cNvPr id="403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88" y="1676400"/>
            <a:ext cx="361791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3469" name="AutoShape 13"/>
          <p:cNvSpPr>
            <a:spLocks noChangeArrowheads="1"/>
          </p:cNvSpPr>
          <p:nvPr/>
        </p:nvSpPr>
        <p:spPr bwMode="auto">
          <a:xfrm>
            <a:off x="4724400" y="2819400"/>
            <a:ext cx="4267200" cy="3886200"/>
          </a:xfrm>
          <a:prstGeom prst="roundRect">
            <a:avLst>
              <a:gd name="adj" fmla="val 16667"/>
            </a:avLst>
          </a:prstGeom>
          <a:solidFill>
            <a:srgbClr val="FFFFFF">
              <a:alpha val="78000"/>
            </a:srgbClr>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pic>
        <p:nvPicPr>
          <p:cNvPr id="4034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457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3463" name="AutoShape 7"/>
          <p:cNvSpPr>
            <a:spLocks noChangeArrowheads="1"/>
          </p:cNvSpPr>
          <p:nvPr/>
        </p:nvSpPr>
        <p:spPr bwMode="auto">
          <a:xfrm>
            <a:off x="2819400" y="3962400"/>
            <a:ext cx="11430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3464" name="AutoShape 8"/>
          <p:cNvSpPr>
            <a:spLocks noChangeArrowheads="1"/>
          </p:cNvSpPr>
          <p:nvPr/>
        </p:nvSpPr>
        <p:spPr bwMode="auto">
          <a:xfrm>
            <a:off x="762000" y="4343400"/>
            <a:ext cx="29718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3465" name="AutoShape 9"/>
          <p:cNvSpPr>
            <a:spLocks noChangeArrowheads="1"/>
          </p:cNvSpPr>
          <p:nvPr/>
        </p:nvSpPr>
        <p:spPr bwMode="auto">
          <a:xfrm>
            <a:off x="533400" y="4724400"/>
            <a:ext cx="33528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3460" name="Rectangle 4"/>
          <p:cNvSpPr>
            <a:spLocks noChangeArrowheads="1"/>
          </p:cNvSpPr>
          <p:nvPr/>
        </p:nvSpPr>
        <p:spPr bwMode="auto">
          <a:xfrm>
            <a:off x="457200" y="2514600"/>
            <a:ext cx="35814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40000"/>
              </a:spcBef>
            </a:pPr>
            <a:r>
              <a:rPr lang="en-US" sz="2600" dirty="0">
                <a:solidFill>
                  <a:schemeClr val="bg1"/>
                </a:solidFill>
                <a:latin typeface="Berlin Sans FB Demi" pitchFamily="34" charset="0"/>
              </a:rPr>
              <a:t>2 Peter 3:17 (NKJV) </a:t>
            </a:r>
          </a:p>
          <a:p>
            <a:pPr algn="ctr">
              <a:spcBef>
                <a:spcPct val="40000"/>
              </a:spcBef>
            </a:pPr>
            <a:r>
              <a:rPr lang="en-US" sz="2600" baseline="30000" dirty="0">
                <a:solidFill>
                  <a:schemeClr val="bg1"/>
                </a:solidFill>
                <a:latin typeface="Times New Roman" pitchFamily="18" charset="0"/>
              </a:rPr>
              <a:t>17</a:t>
            </a:r>
            <a:r>
              <a:rPr lang="en-US" sz="2600" dirty="0">
                <a:solidFill>
                  <a:schemeClr val="bg1"/>
                </a:solidFill>
                <a:latin typeface="Times New Roman" pitchFamily="18" charset="0"/>
              </a:rPr>
              <a:t> You therefore, beloved, since you know this beforehand, beware lest you also fall from your own steadfastness, being led away with the error of the wicked; </a:t>
            </a:r>
          </a:p>
        </p:txBody>
      </p:sp>
      <p:sp>
        <p:nvSpPr>
          <p:cNvPr id="403468" name="Text Box 12"/>
          <p:cNvSpPr txBox="1">
            <a:spLocks noChangeArrowheads="1"/>
          </p:cNvSpPr>
          <p:nvPr/>
        </p:nvSpPr>
        <p:spPr bwMode="auto">
          <a:xfrm>
            <a:off x="4876800" y="3048000"/>
            <a:ext cx="4054475" cy="3440942"/>
          </a:xfrm>
          <a:prstGeom prst="rect">
            <a:avLst/>
          </a:prstGeom>
          <a:noFill/>
          <a:ln>
            <a:noFill/>
          </a:ln>
          <a:effectLst/>
          <a:extLst>
            <a:ext uri="{909E8E84-426E-40dd-AFC4-6F175D3DCCD1}">
              <a14:hiddenFill xmlns:a14="http://schemas.microsoft.com/office/drawing/2010/main">
                <a:solidFill>
                  <a:srgbClr val="FFFFFF">
                    <a:alpha val="78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623888">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a:spcBef>
                <a:spcPct val="30000"/>
              </a:spcBef>
              <a:buClr>
                <a:srgbClr val="FFCC00"/>
              </a:buClr>
              <a:buFont typeface="Monotype Sorts" pitchFamily="2" charset="2"/>
              <a:buNone/>
            </a:pPr>
            <a:r>
              <a:rPr lang="en-US" sz="2800">
                <a:solidFill>
                  <a:schemeClr val="bg1"/>
                </a:solidFill>
                <a:effectLst>
                  <a:outerShdw blurRad="38100" dist="38100" dir="2700000" algn="tl">
                    <a:srgbClr val="FFFFFF"/>
                  </a:outerShdw>
                </a:effectLst>
                <a:latin typeface="Berlin Sans FB Demi" pitchFamily="34" charset="0"/>
              </a:rPr>
              <a:t>“Since You Know This” –</a:t>
            </a:r>
          </a:p>
          <a:p>
            <a:pPr>
              <a:spcBef>
                <a:spcPct val="30000"/>
              </a:spcBef>
              <a:buClr>
                <a:srgbClr val="FFCC00"/>
              </a:buClr>
              <a:buFont typeface="Monotype Sorts" pitchFamily="2" charset="2"/>
              <a:buChar char="F"/>
            </a:pPr>
            <a:r>
              <a:rPr lang="en-US" sz="2400">
                <a:solidFill>
                  <a:schemeClr val="bg1"/>
                </a:solidFill>
                <a:effectLst>
                  <a:outerShdw blurRad="38100" dist="38100" dir="2700000" algn="tl">
                    <a:srgbClr val="FFFFFF"/>
                  </a:outerShdw>
                </a:effectLst>
                <a:latin typeface="Pegasus" pitchFamily="2" charset="0"/>
              </a:rPr>
              <a:t>Be on guard </a:t>
            </a:r>
          </a:p>
          <a:p>
            <a:pPr>
              <a:spcBef>
                <a:spcPct val="30000"/>
              </a:spcBef>
              <a:buClr>
                <a:srgbClr val="FFCC00"/>
              </a:buClr>
              <a:buFont typeface="Monotype Sorts" pitchFamily="2" charset="2"/>
              <a:buChar char="F"/>
            </a:pPr>
            <a:r>
              <a:rPr lang="en-US" sz="2400">
                <a:solidFill>
                  <a:schemeClr val="bg1"/>
                </a:solidFill>
                <a:effectLst>
                  <a:outerShdw blurRad="38100" dist="38100" dir="2700000" algn="tl">
                    <a:srgbClr val="FFFFFF"/>
                  </a:outerShdw>
                </a:effectLst>
                <a:latin typeface="Pegasus" pitchFamily="2" charset="0"/>
              </a:rPr>
              <a:t>The real danger of falling away from their saved condition –</a:t>
            </a:r>
          </a:p>
          <a:p>
            <a:pPr>
              <a:spcBef>
                <a:spcPct val="30000"/>
              </a:spcBef>
              <a:buClr>
                <a:srgbClr val="FFCC00"/>
              </a:buClr>
              <a:buFont typeface="Monotype Sorts" pitchFamily="2" charset="2"/>
              <a:buChar char="F"/>
            </a:pPr>
            <a:r>
              <a:rPr lang="en-US" sz="2400">
                <a:solidFill>
                  <a:schemeClr val="bg1"/>
                </a:solidFill>
                <a:effectLst>
                  <a:outerShdw blurRad="38100" dist="38100" dir="2700000" algn="tl">
                    <a:srgbClr val="FFFFFF"/>
                  </a:outerShdw>
                </a:effectLst>
                <a:latin typeface="Pegasus" pitchFamily="2" charset="0"/>
              </a:rPr>
              <a:t>Could be led away with error of those who denied the Lord, 2:1</a:t>
            </a:r>
          </a:p>
        </p:txBody>
      </p:sp>
      <p:sp>
        <p:nvSpPr>
          <p:cNvPr id="13" name="Rectangle 1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15" name="Rectangle 14"/>
          <p:cNvSpPr/>
          <p:nvPr/>
        </p:nvSpPr>
        <p:spPr>
          <a:xfrm>
            <a:off x="381000" y="1600200"/>
            <a:ext cx="4655051"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chemeClr val="accent1"/>
                </a:solidFill>
                <a:effectLst>
                  <a:outerShdw blurRad="50800" dist="39000" dir="5460000" algn="tl">
                    <a:srgbClr val="000000">
                      <a:alpha val="38000"/>
                    </a:srgbClr>
                  </a:outerShdw>
                </a:effectLst>
                <a:latin typeface="Boulder Regular"/>
                <a:cs typeface="Boulder Regular"/>
              </a:rPr>
              <a:t>Why The Warning?</a:t>
            </a:r>
          </a:p>
        </p:txBody>
      </p:sp>
    </p:spTree>
    <p:extLst>
      <p:ext uri="{BB962C8B-B14F-4D97-AF65-F5344CB8AC3E}">
        <p14:creationId xmlns:p14="http://schemas.microsoft.com/office/powerpoint/2010/main" val="6757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3463"/>
                                        </p:tgtEl>
                                        <p:attrNameLst>
                                          <p:attrName>style.visibility</p:attrName>
                                        </p:attrNameLst>
                                      </p:cBhvr>
                                      <p:to>
                                        <p:strVal val="visible"/>
                                      </p:to>
                                    </p:set>
                                    <p:animEffect transition="in" filter="wipe(left)">
                                      <p:cBhvr>
                                        <p:cTn id="7" dur="500"/>
                                        <p:tgtEl>
                                          <p:spTgt spid="40346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3464"/>
                                        </p:tgtEl>
                                        <p:attrNameLst>
                                          <p:attrName>style.visibility</p:attrName>
                                        </p:attrNameLst>
                                      </p:cBhvr>
                                      <p:to>
                                        <p:strVal val="visible"/>
                                      </p:to>
                                    </p:set>
                                    <p:animEffect transition="in" filter="wipe(left)">
                                      <p:cBhvr>
                                        <p:cTn id="11" dur="500"/>
                                        <p:tgtEl>
                                          <p:spTgt spid="40346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3465"/>
                                        </p:tgtEl>
                                        <p:attrNameLst>
                                          <p:attrName>style.visibility</p:attrName>
                                        </p:attrNameLst>
                                      </p:cBhvr>
                                      <p:to>
                                        <p:strVal val="visible"/>
                                      </p:to>
                                    </p:set>
                                    <p:animEffect transition="in" filter="wipe(left)">
                                      <p:cBhvr>
                                        <p:cTn id="15" dur="500"/>
                                        <p:tgtEl>
                                          <p:spTgt spid="4034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403468">
                                            <p:txEl>
                                              <p:pRg st="1" end="1"/>
                                            </p:txEl>
                                          </p:spTgt>
                                        </p:tgtEl>
                                        <p:attrNameLst>
                                          <p:attrName>style.visibility</p:attrName>
                                        </p:attrNameLst>
                                      </p:cBhvr>
                                      <p:to>
                                        <p:strVal val="visible"/>
                                      </p:to>
                                    </p:set>
                                    <p:animEffect transition="in" filter="randombar(horizontal)">
                                      <p:cBhvr>
                                        <p:cTn id="20" dur="500"/>
                                        <p:tgtEl>
                                          <p:spTgt spid="40346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403468">
                                            <p:txEl>
                                              <p:pRg st="2" end="2"/>
                                            </p:txEl>
                                          </p:spTgt>
                                        </p:tgtEl>
                                        <p:attrNameLst>
                                          <p:attrName>style.visibility</p:attrName>
                                        </p:attrNameLst>
                                      </p:cBhvr>
                                      <p:to>
                                        <p:strVal val="visible"/>
                                      </p:to>
                                    </p:set>
                                    <p:animEffect transition="in" filter="randombar(horizontal)">
                                      <p:cBhvr>
                                        <p:cTn id="25" dur="500"/>
                                        <p:tgtEl>
                                          <p:spTgt spid="403468">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p:cTn id="29" dur="1" fill="hold">
                                          <p:stCondLst>
                                            <p:cond delay="0"/>
                                          </p:stCondLst>
                                        </p:cTn>
                                        <p:tgtEl>
                                          <p:spTgt spid="403468">
                                            <p:txEl>
                                              <p:pRg st="3" end="3"/>
                                            </p:txEl>
                                          </p:spTgt>
                                        </p:tgtEl>
                                        <p:attrNameLst>
                                          <p:attrName>style.visibility</p:attrName>
                                        </p:attrNameLst>
                                      </p:cBhvr>
                                      <p:to>
                                        <p:strVal val="visible"/>
                                      </p:to>
                                    </p:set>
                                    <p:animEffect transition="in" filter="randombar(horizontal)">
                                      <p:cBhvr>
                                        <p:cTn id="30" dur="500"/>
                                        <p:tgtEl>
                                          <p:spTgt spid="4034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3" grpId="0" animBg="1"/>
      <p:bldP spid="403464" grpId="0" animBg="1"/>
      <p:bldP spid="40346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2700"/>
            <a:ext cx="7239000" cy="1219200"/>
          </a:xfrm>
        </p:spPr>
        <p:txBody>
          <a:bodyPr/>
          <a:lstStyle/>
          <a:p>
            <a:pPr>
              <a:defRPr/>
            </a:pPr>
            <a:r>
              <a:rPr lang="en-US" b="1" dirty="0" smtClean="0">
                <a:solidFill>
                  <a:srgbClr val="FF0000"/>
                </a:solidFill>
              </a:rPr>
              <a:t>Freedom From Sin’s Bondage</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lstStyle/>
          <a:p>
            <a:pPr>
              <a:defRPr/>
            </a:pPr>
            <a:r>
              <a:rPr lang="en-US" sz="2800" b="1" i="1" dirty="0">
                <a:solidFill>
                  <a:srgbClr val="000000"/>
                </a:solidFill>
              </a:rPr>
              <a:t>Who is being depicted in Romans 7 – the lost man outside of Jesus under the Law of Moses or the faithful </a:t>
            </a:r>
            <a:r>
              <a:rPr lang="en-US" sz="2800" b="1" i="1" dirty="0" smtClean="0">
                <a:solidFill>
                  <a:srgbClr val="000000"/>
                </a:solidFill>
              </a:rPr>
              <a:t>Christian? </a:t>
            </a:r>
            <a:r>
              <a:rPr lang="en-US" sz="2800" b="1" i="1" dirty="0">
                <a:solidFill>
                  <a:srgbClr val="000000"/>
                </a:solidFill>
              </a:rPr>
              <a:t>(I firmly believe the grace of God frees us!)</a:t>
            </a:r>
            <a:endParaRPr lang="en-US" sz="2000" b="1" dirty="0">
              <a:solidFill>
                <a:srgbClr val="000000"/>
              </a:solidFill>
            </a:endParaRPr>
          </a:p>
          <a:p>
            <a:pPr>
              <a:defRPr/>
            </a:pPr>
            <a:r>
              <a:rPr lang="en-US" b="1" dirty="0">
                <a:solidFill>
                  <a:srgbClr val="000000"/>
                </a:solidFill>
              </a:rPr>
              <a:t>The main point of the text is the Mosaic Law:</a:t>
            </a:r>
            <a:endParaRPr lang="en-US" sz="2400" b="1" dirty="0">
              <a:solidFill>
                <a:srgbClr val="000000"/>
              </a:solidFill>
            </a:endParaRPr>
          </a:p>
          <a:p>
            <a:pPr lvl="1">
              <a:defRPr/>
            </a:pPr>
            <a:r>
              <a:rPr lang="en-US" b="1" dirty="0">
                <a:solidFill>
                  <a:srgbClr val="000000"/>
                </a:solidFill>
              </a:rPr>
              <a:t>Delivered from the Law to be married to Christ    (7:1-6).</a:t>
            </a:r>
            <a:endParaRPr lang="en-US" sz="2200" b="1" dirty="0">
              <a:solidFill>
                <a:srgbClr val="000000"/>
              </a:solidFill>
            </a:endParaRPr>
          </a:p>
          <a:p>
            <a:pPr lvl="1">
              <a:defRPr/>
            </a:pPr>
            <a:r>
              <a:rPr lang="en-US" b="1" dirty="0">
                <a:solidFill>
                  <a:srgbClr val="000000"/>
                </a:solidFill>
              </a:rPr>
              <a:t>Paul is not describing his difficulties as a Christian but the condition of a Jew seeking justification apart from Christ.</a:t>
            </a:r>
            <a:endParaRPr lang="en-US" sz="2200" b="1" dirty="0">
              <a:solidFill>
                <a:srgbClr val="000000"/>
              </a:solidFill>
            </a:endParaRPr>
          </a:p>
          <a:p>
            <a:pPr>
              <a:defRPr/>
            </a:pPr>
            <a:endParaRPr lang="en-US" sz="2400" b="1" dirty="0">
              <a:solidFill>
                <a:srgbClr val="000000"/>
              </a:solidFill>
            </a:endParaRPr>
          </a:p>
        </p:txBody>
      </p:sp>
    </p:spTree>
    <p:extLst>
      <p:ext uri="{BB962C8B-B14F-4D97-AF65-F5344CB8AC3E}">
        <p14:creationId xmlns:p14="http://schemas.microsoft.com/office/powerpoint/2010/main" val="27244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7239000" cy="1219200"/>
          </a:xfrm>
        </p:spPr>
        <p:txBody>
          <a:bodyPr/>
          <a:lstStyle/>
          <a:p>
            <a:pPr>
              <a:defRPr/>
            </a:pPr>
            <a:r>
              <a:rPr lang="en-US" b="1" dirty="0" smtClean="0">
                <a:solidFill>
                  <a:srgbClr val="FF0000"/>
                </a:solidFill>
              </a:rPr>
              <a:t>Freedom From Sin’s Bondage</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lstStyle/>
          <a:p>
            <a:pPr>
              <a:defRPr/>
            </a:pPr>
            <a:r>
              <a:rPr lang="en-US" b="1" dirty="0" smtClean="0">
                <a:solidFill>
                  <a:schemeClr val="bg1"/>
                </a:solidFill>
              </a:rPr>
              <a:t>This </a:t>
            </a:r>
            <a:r>
              <a:rPr lang="en-US" b="1" dirty="0">
                <a:solidFill>
                  <a:schemeClr val="bg1"/>
                </a:solidFill>
              </a:rPr>
              <a:t>man endorsed the Law, but sin hindered him from carrying out what he knew to be right. But he finds himself unable to live free from the dominion of sin once he has violated it.</a:t>
            </a:r>
          </a:p>
          <a:p>
            <a:pPr lvl="2">
              <a:defRPr/>
            </a:pPr>
            <a:r>
              <a:rPr lang="en-US" sz="2800" b="1" dirty="0">
                <a:solidFill>
                  <a:schemeClr val="bg1"/>
                </a:solidFill>
              </a:rPr>
              <a:t>7:6 teaches that we have been delivered from the Law, whereas, 7:24 depicts a man in slavery.</a:t>
            </a:r>
          </a:p>
          <a:p>
            <a:pPr>
              <a:defRPr/>
            </a:pPr>
            <a:r>
              <a:rPr lang="en-US" b="1" dirty="0">
                <a:solidFill>
                  <a:schemeClr val="bg1"/>
                </a:solidFill>
              </a:rPr>
              <a:t>Sin brought death through the Law, although the Law was holy (7:7-12)</a:t>
            </a:r>
            <a:r>
              <a:rPr lang="en-US" b="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94972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457200" y="1371600"/>
            <a:ext cx="8229600" cy="4525963"/>
          </a:xfrm>
        </p:spPr>
        <p:txBody>
          <a:bodyPr/>
          <a:lstStyle/>
          <a:p>
            <a:pPr marL="342900" lvl="1" indent="-342900">
              <a:buFontTx/>
              <a:buChar char="•"/>
              <a:defRPr/>
            </a:pPr>
            <a:r>
              <a:rPr lang="en-US" sz="3600" b="1" i="1" dirty="0">
                <a:solidFill>
                  <a:srgbClr val="000000"/>
                </a:solidFill>
              </a:rPr>
              <a:t>Romans 7:14-25 is an inspired depiction of a man who is frustrated and helpless to justify himself, once having sinned against God Law outside of the grace of Jesus Christ. (Why those enslaved to sin feel a connection).</a:t>
            </a:r>
            <a:endParaRPr lang="en-US" b="1" dirty="0">
              <a:solidFill>
                <a:srgbClr val="000000"/>
              </a:solidFill>
            </a:endParaRPr>
          </a:p>
          <a:p>
            <a:pPr>
              <a:defRPr/>
            </a:pPr>
            <a:endParaRPr lang="en-US" sz="3600" b="1" dirty="0">
              <a:solidFill>
                <a:srgbClr val="000000"/>
              </a:solidFill>
            </a:endParaRPr>
          </a:p>
        </p:txBody>
      </p:sp>
    </p:spTree>
    <p:extLst>
      <p:ext uri="{BB962C8B-B14F-4D97-AF65-F5344CB8AC3E}">
        <p14:creationId xmlns:p14="http://schemas.microsoft.com/office/powerpoint/2010/main" val="360836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90500"/>
            <a:ext cx="7239000" cy="1219200"/>
          </a:xfrm>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584200" y="1041400"/>
            <a:ext cx="8229600" cy="4525963"/>
          </a:xfrm>
        </p:spPr>
        <p:txBody>
          <a:bodyPr>
            <a:noAutofit/>
          </a:bodyPr>
          <a:lstStyle/>
          <a:p>
            <a:r>
              <a:rPr lang="en-US" sz="2800" b="1" dirty="0">
                <a:solidFill>
                  <a:srgbClr val="000000"/>
                </a:solidFill>
              </a:rPr>
              <a:t>Douglas J. Moo writes, </a:t>
            </a:r>
            <a:r>
              <a:rPr lang="en-US" sz="2800" b="1" i="1" dirty="0">
                <a:solidFill>
                  <a:srgbClr val="000000"/>
                </a:solidFill>
              </a:rPr>
              <a:t>“Most of the early church fathers thought that these verses described an unregenerate person. This was Augustine’s early view, but partly as a result of his battle with Pelagius over the freedom of the will, he changed his opinion and decided that the person depicted in these verses was a Christian…the interpretation of vv. 14-25 in terms of ‘normal’ Christian experience was typical of Lutheran and Reformed theology right into the twentieth century and is </a:t>
            </a:r>
            <a:r>
              <a:rPr lang="en-US" sz="2800" b="1" i="1" dirty="0" smtClean="0">
                <a:solidFill>
                  <a:srgbClr val="000000"/>
                </a:solidFill>
              </a:rPr>
              <a:t>still </a:t>
            </a:r>
            <a:r>
              <a:rPr lang="en-US" sz="2800" b="1" i="1" dirty="0">
                <a:solidFill>
                  <a:srgbClr val="000000"/>
                </a:solidFill>
              </a:rPr>
              <a:t>widespread” </a:t>
            </a:r>
            <a:r>
              <a:rPr lang="en-US" sz="2000" b="1" dirty="0" smtClean="0">
                <a:solidFill>
                  <a:srgbClr val="000000"/>
                </a:solidFill>
              </a:rPr>
              <a:t>Douglas </a:t>
            </a:r>
            <a:r>
              <a:rPr lang="en-US" sz="2000" b="1" dirty="0">
                <a:solidFill>
                  <a:srgbClr val="000000"/>
                </a:solidFill>
              </a:rPr>
              <a:t>J. Moo, The Epistle To The Romans, 444.</a:t>
            </a:r>
          </a:p>
          <a:p>
            <a:pPr>
              <a:defRPr/>
            </a:pPr>
            <a:endParaRPr lang="en-US" sz="3600" b="1" dirty="0">
              <a:solidFill>
                <a:srgbClr val="000000"/>
              </a:solidFill>
            </a:endParaRPr>
          </a:p>
        </p:txBody>
      </p:sp>
    </p:spTree>
    <p:extLst>
      <p:ext uri="{BB962C8B-B14F-4D97-AF65-F5344CB8AC3E}">
        <p14:creationId xmlns:p14="http://schemas.microsoft.com/office/powerpoint/2010/main" val="39525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457200" y="1371600"/>
            <a:ext cx="8229600" cy="4525963"/>
          </a:xfrm>
        </p:spPr>
        <p:txBody>
          <a:bodyPr>
            <a:normAutofit/>
          </a:bodyPr>
          <a:lstStyle/>
          <a:p>
            <a:pPr>
              <a:defRPr/>
            </a:pPr>
            <a:r>
              <a:rPr lang="en-US" sz="2800" b="1" dirty="0">
                <a:solidFill>
                  <a:schemeClr val="bg1"/>
                </a:solidFill>
              </a:rPr>
              <a:t>Why this </a:t>
            </a:r>
            <a:r>
              <a:rPr lang="en-US" sz="2800" b="1" dirty="0" smtClean="0">
                <a:solidFill>
                  <a:schemeClr val="bg1"/>
                </a:solidFill>
              </a:rPr>
              <a:t>is describing </a:t>
            </a:r>
            <a:r>
              <a:rPr lang="en-US" sz="2800" b="1" dirty="0">
                <a:solidFill>
                  <a:schemeClr val="bg1"/>
                </a:solidFill>
              </a:rPr>
              <a:t>the man outside of Christ:</a:t>
            </a:r>
          </a:p>
          <a:p>
            <a:pPr lvl="1">
              <a:defRPr/>
            </a:pPr>
            <a:r>
              <a:rPr lang="en-US" sz="2800" b="1" dirty="0">
                <a:solidFill>
                  <a:schemeClr val="bg1"/>
                </a:solidFill>
              </a:rPr>
              <a:t>“In the flesh” 7:5 describes such a man.</a:t>
            </a:r>
          </a:p>
          <a:p>
            <a:pPr lvl="1">
              <a:defRPr/>
            </a:pPr>
            <a:r>
              <a:rPr lang="en-US" sz="2800" b="1" dirty="0">
                <a:solidFill>
                  <a:schemeClr val="bg1"/>
                </a:solidFill>
              </a:rPr>
              <a:t>Believer is released from the dominion of sin (6, 8).</a:t>
            </a:r>
          </a:p>
          <a:p>
            <a:pPr lvl="1">
              <a:defRPr/>
            </a:pPr>
            <a:r>
              <a:rPr lang="en-US" sz="2800" b="1" dirty="0">
                <a:solidFill>
                  <a:schemeClr val="bg1"/>
                </a:solidFill>
              </a:rPr>
              <a:t>8:2 expresses the truth that the believer is delivered from the law of sin and death.</a:t>
            </a:r>
          </a:p>
          <a:p>
            <a:pPr lvl="1">
              <a:defRPr/>
            </a:pPr>
            <a:r>
              <a:rPr lang="en-US" sz="2800" b="1" dirty="0">
                <a:solidFill>
                  <a:schemeClr val="bg1"/>
                </a:solidFill>
              </a:rPr>
              <a:t>7:14-25 speaks of a man under the condemnation of the Law, but the Christian is not under the Law!</a:t>
            </a:r>
          </a:p>
          <a:p>
            <a:pPr>
              <a:defRPr/>
            </a:pPr>
            <a:endParaRPr lang="en-US" sz="4000" b="1" dirty="0">
              <a:solidFill>
                <a:schemeClr val="bg1"/>
              </a:solidFill>
            </a:endParaRPr>
          </a:p>
        </p:txBody>
      </p:sp>
    </p:spTree>
    <p:extLst>
      <p:ext uri="{BB962C8B-B14F-4D97-AF65-F5344CB8AC3E}">
        <p14:creationId xmlns:p14="http://schemas.microsoft.com/office/powerpoint/2010/main" val="7938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8500" y="1638300"/>
            <a:ext cx="7988300" cy="4267200"/>
          </a:xfrm>
        </p:spPr>
        <p:style>
          <a:lnRef idx="2">
            <a:schemeClr val="accent4"/>
          </a:lnRef>
          <a:fillRef idx="1">
            <a:schemeClr val="lt1"/>
          </a:fillRef>
          <a:effectRef idx="0">
            <a:schemeClr val="accent4"/>
          </a:effectRef>
          <a:fontRef idx="minor">
            <a:schemeClr val="dk1"/>
          </a:fontRef>
        </p:style>
        <p:txBody>
          <a:bodyPr>
            <a:noAutofit/>
          </a:bodyPr>
          <a:lstStyle/>
          <a:p>
            <a:r>
              <a:rPr lang="en-US" sz="2000" dirty="0" smtClean="0"/>
              <a:t>“</a:t>
            </a:r>
            <a:r>
              <a:rPr lang="en-US" sz="2000" dirty="0"/>
              <a:t>Both evil and good come from God…So what happens when you emphasize the will of man, then evil becomes only associated, there is no sense in which God decrees evil, there is no sense in which God wills evil and so evil is only from the heart of man and from the heart of Satan, ... but we recognize as reformed Christians that those are secondary causes, that the first cause of evil is God, Himself ... Man does not resist evil when he is fulfilling the decrees of God” [Is God Schizophrenic? "The Two Wills of God,” Gene Cook, 8/12/05].</a:t>
            </a:r>
          </a:p>
          <a:p>
            <a:r>
              <a:rPr lang="en-US" sz="2000" dirty="0"/>
              <a:t>“The devil is God’s devil. He does what God allows him to do, he does what God commands him to do, no more and no less.” [Reeves-Cook Debate, Quote played from a sermon by Gene Cook, Reeves third affirmative, June 24, 2005].</a:t>
            </a:r>
          </a:p>
          <a:p>
            <a:r>
              <a:rPr lang="en-US" sz="4000" dirty="0"/>
              <a:t>	</a:t>
            </a:r>
            <a:endParaRPr lang="en-US" sz="2400" dirty="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endParaRPr lang="en-US" sz="2400" dirty="0" smtClean="0"/>
          </a:p>
          <a:p>
            <a:pPr marL="0" indent="0" algn="ctr">
              <a:buNone/>
            </a:pPr>
            <a:endParaRPr lang="en-US" sz="2400" dirty="0"/>
          </a:p>
          <a:p>
            <a:pPr marL="0" indent="0" algn="ctr">
              <a:buNone/>
            </a:pPr>
            <a:endParaRPr lang="en-US" sz="2400" dirty="0" smtClean="0"/>
          </a:p>
          <a:p>
            <a:pPr marL="0" indent="0" algn="ctr">
              <a:buNone/>
            </a:pPr>
            <a:endParaRPr lang="en-US" sz="2400" dirty="0"/>
          </a:p>
          <a:p>
            <a:pPr marL="0" indent="0" algn="ctr">
              <a:buNone/>
            </a:pPr>
            <a:endParaRPr lang="en-US" sz="2400" dirty="0" smtClean="0"/>
          </a:p>
        </p:txBody>
      </p:sp>
      <p:sp>
        <p:nvSpPr>
          <p:cNvPr id="3" name="Title 2"/>
          <p:cNvSpPr>
            <a:spLocks noGrp="1"/>
          </p:cNvSpPr>
          <p:nvPr>
            <p:ph type="title"/>
          </p:nvPr>
        </p:nvSpPr>
        <p:spPr>
          <a:xfrm>
            <a:off x="698500" y="304800"/>
            <a:ext cx="7988300" cy="1219200"/>
          </a:xfrm>
        </p:spPr>
        <p:txBody>
          <a:bodyPr>
            <a:normAutofit/>
          </a:bodyPr>
          <a:lstStyle/>
          <a:p>
            <a:r>
              <a:rPr lang="en-US" sz="3600" b="1" dirty="0" smtClean="0">
                <a:solidFill>
                  <a:srgbClr val="FF0000"/>
                </a:solidFill>
              </a:rPr>
              <a:t>The Calvinistic View of the Sovereignty of God</a:t>
            </a:r>
            <a:endParaRPr lang="en-US" sz="3600" b="1"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11</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90323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219200"/>
          </a:xfrm>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normAutofit lnSpcReduction="10000"/>
          </a:bodyPr>
          <a:lstStyle/>
          <a:p>
            <a:pPr>
              <a:defRPr/>
            </a:pPr>
            <a:r>
              <a:rPr lang="en-US" sz="2400" b="1" dirty="0">
                <a:solidFill>
                  <a:schemeClr val="bg1"/>
                </a:solidFill>
              </a:rPr>
              <a:t>Paul is looking back as a Christian to the condition he had in Judaism. (Personification and rhetorical device, “</a:t>
            </a:r>
            <a:r>
              <a:rPr lang="en-US" sz="2400" b="1" dirty="0" smtClean="0">
                <a:solidFill>
                  <a:schemeClr val="bg1"/>
                </a:solidFill>
              </a:rPr>
              <a:t>I”).</a:t>
            </a:r>
            <a:endParaRPr lang="en-US" sz="2400" b="1" dirty="0">
              <a:solidFill>
                <a:schemeClr val="bg1"/>
              </a:solidFill>
            </a:endParaRPr>
          </a:p>
          <a:p>
            <a:pPr>
              <a:defRPr/>
            </a:pPr>
            <a:r>
              <a:rPr lang="en-US" sz="2400" b="1" dirty="0">
                <a:solidFill>
                  <a:schemeClr val="bg1"/>
                </a:solidFill>
              </a:rPr>
              <a:t>Person without the deliverance of God’s Salvation:</a:t>
            </a:r>
          </a:p>
          <a:p>
            <a:pPr lvl="1">
              <a:defRPr/>
            </a:pPr>
            <a:r>
              <a:rPr lang="en-US" sz="2200" b="1" dirty="0">
                <a:solidFill>
                  <a:schemeClr val="bg1"/>
                </a:solidFill>
              </a:rPr>
              <a:t>Dead 7:8-11</a:t>
            </a:r>
          </a:p>
          <a:p>
            <a:pPr lvl="1">
              <a:defRPr/>
            </a:pPr>
            <a:r>
              <a:rPr lang="en-US" sz="2200" b="1" dirty="0">
                <a:solidFill>
                  <a:schemeClr val="bg1"/>
                </a:solidFill>
              </a:rPr>
              <a:t>Carnal, sold under sin (7:14) (Is that Paul? Is that the faithful Christian of Romans 6 and 8.</a:t>
            </a:r>
          </a:p>
          <a:p>
            <a:pPr lvl="1">
              <a:defRPr/>
            </a:pPr>
            <a:r>
              <a:rPr lang="en-US" sz="2200" b="1" dirty="0">
                <a:solidFill>
                  <a:schemeClr val="bg1"/>
                </a:solidFill>
              </a:rPr>
              <a:t>Guilt for violation of Law, 7:15-22</a:t>
            </a:r>
          </a:p>
          <a:p>
            <a:pPr lvl="1">
              <a:defRPr/>
            </a:pPr>
            <a:r>
              <a:rPr lang="en-US" sz="2200" b="1" dirty="0">
                <a:solidFill>
                  <a:schemeClr val="bg1"/>
                </a:solidFill>
              </a:rPr>
              <a:t>Indwelling of sin 7, 17, 20.</a:t>
            </a:r>
          </a:p>
          <a:p>
            <a:pPr lvl="1">
              <a:defRPr/>
            </a:pPr>
            <a:r>
              <a:rPr lang="en-US" sz="2200" b="1" dirty="0">
                <a:solidFill>
                  <a:schemeClr val="bg1"/>
                </a:solidFill>
              </a:rPr>
              <a:t>Cannot get to a justified place no matter how much good is done 7:18</a:t>
            </a:r>
          </a:p>
          <a:p>
            <a:pPr lvl="1">
              <a:defRPr/>
            </a:pPr>
            <a:r>
              <a:rPr lang="en-US" sz="2200" b="1" dirty="0">
                <a:solidFill>
                  <a:schemeClr val="bg1"/>
                </a:solidFill>
              </a:rPr>
              <a:t>Bondage, captivity 7:14, 25</a:t>
            </a:r>
          </a:p>
          <a:p>
            <a:pPr lvl="1">
              <a:defRPr/>
            </a:pPr>
            <a:r>
              <a:rPr lang="en-US" sz="2200" b="1" dirty="0">
                <a:solidFill>
                  <a:schemeClr val="bg1"/>
                </a:solidFill>
              </a:rPr>
              <a:t>Wretched, miserable</a:t>
            </a:r>
          </a:p>
          <a:p>
            <a:pPr>
              <a:defRPr/>
            </a:pPr>
            <a:endParaRPr lang="en-US" b="1" dirty="0">
              <a:solidFill>
                <a:schemeClr val="bg1"/>
              </a:solidFill>
            </a:endParaRPr>
          </a:p>
        </p:txBody>
      </p:sp>
    </p:spTree>
    <p:extLst>
      <p:ext uri="{BB962C8B-B14F-4D97-AF65-F5344CB8AC3E}">
        <p14:creationId xmlns:p14="http://schemas.microsoft.com/office/powerpoint/2010/main" val="363853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219200"/>
          </a:xfrm>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normAutofit lnSpcReduction="10000"/>
          </a:bodyPr>
          <a:lstStyle/>
          <a:p>
            <a:pPr>
              <a:defRPr/>
            </a:pPr>
            <a:r>
              <a:rPr lang="en-US" dirty="0">
                <a:solidFill>
                  <a:srgbClr val="000000"/>
                </a:solidFill>
              </a:rPr>
              <a:t>What is Paul talking about?</a:t>
            </a:r>
            <a:endParaRPr lang="en-US" sz="2600" dirty="0">
              <a:solidFill>
                <a:srgbClr val="000000"/>
              </a:solidFill>
            </a:endParaRPr>
          </a:p>
          <a:p>
            <a:pPr lvl="1">
              <a:defRPr/>
            </a:pPr>
            <a:r>
              <a:rPr lang="en-US" sz="2400" dirty="0">
                <a:solidFill>
                  <a:srgbClr val="000000"/>
                </a:solidFill>
              </a:rPr>
              <a:t>7:15 – What I want to accomplish (keeping the Law) I do not practice or produce (He had sinned).</a:t>
            </a:r>
          </a:p>
          <a:p>
            <a:pPr lvl="1">
              <a:defRPr/>
            </a:pPr>
            <a:r>
              <a:rPr lang="en-US" sz="2400" dirty="0">
                <a:solidFill>
                  <a:srgbClr val="000000"/>
                </a:solidFill>
              </a:rPr>
              <a:t>7:16 – If I hate what I practice (violation of the Law) then I can know that the Law is good in its condemnation of such.</a:t>
            </a:r>
          </a:p>
          <a:p>
            <a:pPr lvl="1">
              <a:defRPr/>
            </a:pPr>
            <a:r>
              <a:rPr lang="en-US" sz="2400" dirty="0">
                <a:solidFill>
                  <a:srgbClr val="000000"/>
                </a:solidFill>
              </a:rPr>
              <a:t>7:17-21 – His mind consented to the righteousness of the requirements of the Law, but the fact was that he had sinned and, thus, he did not always fulfill those requirements. He wanted to be pleasing to God, but could not remedy his spiritual condition in and of himself under the Law. Even when he attempted to serve God the realization of his guilt was with him</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316354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7239000" cy="1219200"/>
          </a:xfrm>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lstStyle/>
          <a:p>
            <a:pPr>
              <a:defRPr/>
            </a:pPr>
            <a:r>
              <a:rPr lang="en-US" dirty="0">
                <a:solidFill>
                  <a:srgbClr val="000000"/>
                </a:solidFill>
              </a:rPr>
              <a:t>What is Paul talking about?</a:t>
            </a:r>
            <a:endParaRPr lang="en-US" sz="2600" dirty="0">
              <a:solidFill>
                <a:srgbClr val="000000"/>
              </a:solidFill>
            </a:endParaRPr>
          </a:p>
          <a:p>
            <a:pPr lvl="1">
              <a:defRPr/>
            </a:pPr>
            <a:r>
              <a:rPr lang="en-US" dirty="0" smtClean="0">
                <a:solidFill>
                  <a:srgbClr val="000000"/>
                </a:solidFill>
              </a:rPr>
              <a:t>“</a:t>
            </a:r>
            <a:r>
              <a:rPr lang="en-US" dirty="0">
                <a:solidFill>
                  <a:srgbClr val="000000"/>
                </a:solidFill>
              </a:rPr>
              <a:t>Nothing good dwells in me” is not saying he is incapable of any good, he is saying that he cannot get to a right relationship with God because no matter how much good he does, the Law condemns him for his sin.</a:t>
            </a:r>
          </a:p>
          <a:p>
            <a:pPr lvl="2">
              <a:defRPr/>
            </a:pPr>
            <a:r>
              <a:rPr lang="en-US" dirty="0">
                <a:solidFill>
                  <a:srgbClr val="000000"/>
                </a:solidFill>
              </a:rPr>
              <a:t>7:21 - Although he attempted to keep the Law – he was still guilty of sin.</a:t>
            </a:r>
          </a:p>
          <a:p>
            <a:pPr lvl="2">
              <a:defRPr/>
            </a:pPr>
            <a:r>
              <a:rPr lang="en-US" dirty="0">
                <a:solidFill>
                  <a:srgbClr val="000000"/>
                </a:solidFill>
              </a:rPr>
              <a:t>7:22, 23 – His mind appreciates the teaching of the Law, but he is aware that he has submitted to the principle of sin and is, therefore, condemned by that same Law</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4960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219200"/>
          </a:xfrm>
        </p:spPr>
        <p:txBody>
          <a:bodyPr/>
          <a:lstStyle/>
          <a:p>
            <a:pPr>
              <a:defRPr/>
            </a:pPr>
            <a:r>
              <a:rPr lang="en-US" b="1" dirty="0" smtClean="0">
                <a:solidFill>
                  <a:srgbClr val="FF0000"/>
                </a:solidFill>
              </a:rPr>
              <a:t>Reality of Life Under the Law</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lstStyle/>
          <a:p>
            <a:pPr>
              <a:defRPr/>
            </a:pPr>
            <a:r>
              <a:rPr lang="en-US" b="1" dirty="0">
                <a:solidFill>
                  <a:srgbClr val="000000"/>
                </a:solidFill>
              </a:rPr>
              <a:t>What is Paul talking about?</a:t>
            </a:r>
            <a:endParaRPr lang="en-US" sz="2600" b="1" dirty="0">
              <a:solidFill>
                <a:srgbClr val="000000"/>
              </a:solidFill>
            </a:endParaRPr>
          </a:p>
          <a:p>
            <a:pPr lvl="2">
              <a:defRPr/>
            </a:pPr>
            <a:r>
              <a:rPr lang="en-US" b="1" dirty="0" smtClean="0">
                <a:solidFill>
                  <a:srgbClr val="000000"/>
                </a:solidFill>
              </a:rPr>
              <a:t>Law </a:t>
            </a:r>
            <a:r>
              <a:rPr lang="en-US" b="1" dirty="0">
                <a:solidFill>
                  <a:srgbClr val="000000"/>
                </a:solidFill>
              </a:rPr>
              <a:t>of God in Rom. 7 – Law of Moses</a:t>
            </a:r>
          </a:p>
          <a:p>
            <a:pPr lvl="2">
              <a:defRPr/>
            </a:pPr>
            <a:r>
              <a:rPr lang="en-US" b="1" dirty="0">
                <a:solidFill>
                  <a:srgbClr val="000000"/>
                </a:solidFill>
              </a:rPr>
              <a:t>Law of sin – rule of sin in my life.</a:t>
            </a:r>
          </a:p>
          <a:p>
            <a:pPr lvl="1">
              <a:defRPr/>
            </a:pPr>
            <a:r>
              <a:rPr lang="en-US" sz="2400" b="1" dirty="0">
                <a:solidFill>
                  <a:srgbClr val="000000"/>
                </a:solidFill>
              </a:rPr>
              <a:t>7:24: Who can deliver me from this body of death?</a:t>
            </a:r>
          </a:p>
          <a:p>
            <a:pPr lvl="1">
              <a:defRPr/>
            </a:pPr>
            <a:r>
              <a:rPr lang="en-US" sz="2400" b="1" dirty="0">
                <a:solidFill>
                  <a:srgbClr val="000000"/>
                </a:solidFill>
              </a:rPr>
              <a:t>7:25 – A realization of the truth – the old law is no more – Jesus Christ is the deliverance from that law. While under the Law of Moses Paul sought God’s approval, but the reality was he stood condemned due to his shortcomings and the Law did not offer the solution to his </a:t>
            </a:r>
            <a:r>
              <a:rPr lang="en-US" sz="2400" b="1" dirty="0" smtClean="0">
                <a:solidFill>
                  <a:srgbClr val="000000"/>
                </a:solidFill>
              </a:rPr>
              <a:t>condition.</a:t>
            </a:r>
            <a:endParaRPr lang="en-US" sz="2400" b="1" dirty="0">
              <a:solidFill>
                <a:srgbClr val="000000"/>
              </a:solidFill>
            </a:endParaRPr>
          </a:p>
          <a:p>
            <a:pPr lvl="1">
              <a:defRPr/>
            </a:pPr>
            <a:r>
              <a:rPr lang="en-US" sz="2600" b="1" dirty="0">
                <a:solidFill>
                  <a:srgbClr val="000000"/>
                </a:solidFill>
              </a:rPr>
              <a:t>8:1-4 – I am now free in Christ.</a:t>
            </a:r>
            <a:endParaRPr lang="en-US" sz="2200" b="1" dirty="0">
              <a:solidFill>
                <a:srgbClr val="000000"/>
              </a:solidFill>
            </a:endParaRPr>
          </a:p>
          <a:p>
            <a:pPr>
              <a:defRPr/>
            </a:pPr>
            <a:endParaRPr lang="en-US" b="1" dirty="0">
              <a:solidFill>
                <a:srgbClr val="000000"/>
              </a:solidFill>
            </a:endParaRPr>
          </a:p>
        </p:txBody>
      </p:sp>
    </p:spTree>
    <p:extLst>
      <p:ext uri="{BB962C8B-B14F-4D97-AF65-F5344CB8AC3E}">
        <p14:creationId xmlns:p14="http://schemas.microsoft.com/office/powerpoint/2010/main" val="23277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1600"/>
            <a:ext cx="7239000" cy="1219200"/>
          </a:xfrm>
        </p:spPr>
        <p:txBody>
          <a:bodyPr/>
          <a:lstStyle/>
          <a:p>
            <a:pPr>
              <a:defRPr/>
            </a:pPr>
            <a:r>
              <a:rPr lang="en-US" b="1" dirty="0" smtClean="0">
                <a:solidFill>
                  <a:srgbClr val="FF0000"/>
                </a:solidFill>
              </a:rPr>
              <a:t>Freedom in Jesus</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normAutofit fontScale="92500"/>
          </a:bodyPr>
          <a:lstStyle/>
          <a:p>
            <a:pPr lvl="1">
              <a:defRPr/>
            </a:pPr>
            <a:r>
              <a:rPr lang="en-US" sz="2600" b="1" dirty="0">
                <a:solidFill>
                  <a:srgbClr val="000000"/>
                </a:solidFill>
              </a:rPr>
              <a:t>6:1,2 - NOT to Continue In Sin! –</a:t>
            </a:r>
          </a:p>
          <a:p>
            <a:pPr lvl="1">
              <a:defRPr/>
            </a:pPr>
            <a:r>
              <a:rPr lang="en-US" sz="2600" b="1" dirty="0">
                <a:solidFill>
                  <a:srgbClr val="000000"/>
                </a:solidFill>
              </a:rPr>
              <a:t>6:2-10 - Has Died To Sin &amp; alive to God! –</a:t>
            </a:r>
          </a:p>
          <a:p>
            <a:pPr lvl="1">
              <a:defRPr/>
            </a:pPr>
            <a:r>
              <a:rPr lang="en-US" sz="2600" b="1" dirty="0">
                <a:solidFill>
                  <a:srgbClr val="000000"/>
                </a:solidFill>
              </a:rPr>
              <a:t>6:9-14 - Sin No Longer Has Dominion!</a:t>
            </a:r>
          </a:p>
          <a:p>
            <a:pPr lvl="1">
              <a:defRPr/>
            </a:pPr>
            <a:r>
              <a:rPr lang="en-US" sz="2600" b="1" dirty="0">
                <a:solidFill>
                  <a:srgbClr val="000000"/>
                </a:solidFill>
              </a:rPr>
              <a:t>6:15-23 – Body no longer to be a servant of sin but rather a servant of righteousness! </a:t>
            </a:r>
          </a:p>
          <a:p>
            <a:pPr lvl="1">
              <a:defRPr/>
            </a:pPr>
            <a:r>
              <a:rPr lang="en-US" sz="2600" b="1" dirty="0">
                <a:solidFill>
                  <a:srgbClr val="000000"/>
                </a:solidFill>
              </a:rPr>
              <a:t>8:1,2 - Free from the law of sin &amp; death – </a:t>
            </a:r>
          </a:p>
          <a:p>
            <a:pPr lvl="1">
              <a:defRPr/>
            </a:pPr>
            <a:r>
              <a:rPr lang="en-US" sz="2600" b="1" dirty="0">
                <a:solidFill>
                  <a:srgbClr val="000000"/>
                </a:solidFill>
              </a:rPr>
              <a:t>8:1,2-8 - Walks according to the L</a:t>
            </a:r>
            <a:r>
              <a:rPr lang="en-US" sz="2600" b="1" dirty="0" smtClean="0">
                <a:solidFill>
                  <a:srgbClr val="000000"/>
                </a:solidFill>
              </a:rPr>
              <a:t>aw </a:t>
            </a:r>
            <a:r>
              <a:rPr lang="en-US" sz="2600" b="1" dirty="0">
                <a:solidFill>
                  <a:srgbClr val="000000"/>
                </a:solidFill>
              </a:rPr>
              <a:t>of the Spirit! – (thus led by the Spirit! – 8:14-17) </a:t>
            </a:r>
          </a:p>
          <a:p>
            <a:pPr lvl="1">
              <a:defRPr/>
            </a:pPr>
            <a:r>
              <a:rPr lang="en-US" sz="2600" b="1" dirty="0">
                <a:solidFill>
                  <a:srgbClr val="000000"/>
                </a:solidFill>
              </a:rPr>
              <a:t>8:9-13 - Has put to death the deeds of the body to live for God – (6:13; 1 Cor. 6:13)</a:t>
            </a:r>
          </a:p>
          <a:p>
            <a:pPr lvl="1">
              <a:defRPr/>
            </a:pPr>
            <a:r>
              <a:rPr lang="en-US" sz="2600" b="1" dirty="0">
                <a:solidFill>
                  <a:srgbClr val="000000"/>
                </a:solidFill>
              </a:rPr>
              <a:t>8:29,30 </a:t>
            </a:r>
            <a:r>
              <a:rPr lang="en-US" sz="2600" b="1" dirty="0" smtClean="0">
                <a:solidFill>
                  <a:srgbClr val="000000"/>
                </a:solidFill>
              </a:rPr>
              <a:t>– Will be </a:t>
            </a:r>
            <a:r>
              <a:rPr lang="en-US" sz="2600" b="1" dirty="0">
                <a:solidFill>
                  <a:srgbClr val="000000"/>
                </a:solidFill>
              </a:rPr>
              <a:t>conformed to the image of Jesus! </a:t>
            </a:r>
          </a:p>
          <a:p>
            <a:pPr>
              <a:defRPr/>
            </a:pPr>
            <a:endParaRPr lang="en-US" sz="2600" b="1" dirty="0">
              <a:solidFill>
                <a:srgbClr val="000000"/>
              </a:solidFill>
            </a:endParaRPr>
          </a:p>
        </p:txBody>
      </p:sp>
    </p:spTree>
    <p:extLst>
      <p:ext uri="{BB962C8B-B14F-4D97-AF65-F5344CB8AC3E}">
        <p14:creationId xmlns:p14="http://schemas.microsoft.com/office/powerpoint/2010/main" val="298228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1600"/>
            <a:ext cx="7239000" cy="1219200"/>
          </a:xfrm>
        </p:spPr>
        <p:txBody>
          <a:bodyPr>
            <a:normAutofit fontScale="90000"/>
          </a:bodyPr>
          <a:lstStyle/>
          <a:p>
            <a:pPr>
              <a:defRPr/>
            </a:pPr>
            <a:r>
              <a:rPr lang="en-US" b="1" dirty="0" smtClean="0">
                <a:solidFill>
                  <a:srgbClr val="FF0000"/>
                </a:solidFill>
              </a:rPr>
              <a:t>How To Reach Out To Calvinists</a:t>
            </a:r>
            <a:endParaRPr lang="en-US" b="1" dirty="0">
              <a:solidFill>
                <a:srgbClr val="FF0000"/>
              </a:solidFill>
            </a:endParaRPr>
          </a:p>
        </p:txBody>
      </p:sp>
      <p:sp>
        <p:nvSpPr>
          <p:cNvPr id="3" name="Content Placeholder 2"/>
          <p:cNvSpPr>
            <a:spLocks noGrp="1"/>
          </p:cNvSpPr>
          <p:nvPr>
            <p:ph idx="1"/>
          </p:nvPr>
        </p:nvSpPr>
        <p:spPr>
          <a:xfrm>
            <a:off x="457200" y="1219200"/>
            <a:ext cx="8229600" cy="4525963"/>
          </a:xfrm>
        </p:spPr>
        <p:txBody>
          <a:bodyPr>
            <a:normAutofit/>
          </a:bodyPr>
          <a:lstStyle/>
          <a:p>
            <a:pPr>
              <a:defRPr/>
            </a:pPr>
            <a:r>
              <a:rPr lang="en-US" sz="2600" b="1" dirty="0" smtClean="0">
                <a:solidFill>
                  <a:srgbClr val="000000"/>
                </a:solidFill>
              </a:rPr>
              <a:t>Consequences of Theology</a:t>
            </a:r>
          </a:p>
          <a:p>
            <a:pPr lvl="1">
              <a:defRPr/>
            </a:pPr>
            <a:r>
              <a:rPr lang="en-US" sz="2400" b="1" dirty="0" smtClean="0">
                <a:solidFill>
                  <a:srgbClr val="000000"/>
                </a:solidFill>
              </a:rPr>
              <a:t>God is first cause of evil</a:t>
            </a:r>
          </a:p>
          <a:p>
            <a:pPr lvl="1">
              <a:defRPr/>
            </a:pPr>
            <a:r>
              <a:rPr lang="en-US" b="1" dirty="0" smtClean="0">
                <a:solidFill>
                  <a:srgbClr val="000000"/>
                </a:solidFill>
              </a:rPr>
              <a:t>Infant Damnation</a:t>
            </a:r>
          </a:p>
          <a:p>
            <a:pPr lvl="1">
              <a:defRPr/>
            </a:pPr>
            <a:r>
              <a:rPr lang="en-US" sz="2400" b="1" dirty="0" smtClean="0">
                <a:solidFill>
                  <a:srgbClr val="000000"/>
                </a:solidFill>
              </a:rPr>
              <a:t>No real assurance, in spite of what they have been told.</a:t>
            </a:r>
          </a:p>
          <a:p>
            <a:pPr>
              <a:defRPr/>
            </a:pPr>
            <a:r>
              <a:rPr lang="en-US" b="1" dirty="0" smtClean="0">
                <a:solidFill>
                  <a:srgbClr val="000000"/>
                </a:solidFill>
              </a:rPr>
              <a:t>Deal With Contexts of Scripture (Romans 4, 5, 7, 9-11; as well as passages that directly conflict the teaching).</a:t>
            </a:r>
            <a:endParaRPr lang="en-US" sz="2600" b="1" dirty="0">
              <a:solidFill>
                <a:srgbClr val="000000"/>
              </a:solidFill>
            </a:endParaRPr>
          </a:p>
        </p:txBody>
      </p:sp>
    </p:spTree>
    <p:extLst>
      <p:ext uri="{BB962C8B-B14F-4D97-AF65-F5344CB8AC3E}">
        <p14:creationId xmlns:p14="http://schemas.microsoft.com/office/powerpoint/2010/main" val="310409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1600"/>
            <a:ext cx="7239000" cy="1219200"/>
          </a:xfrm>
        </p:spPr>
        <p:txBody>
          <a:bodyPr>
            <a:normAutofit fontScale="90000"/>
          </a:bodyPr>
          <a:lstStyle/>
          <a:p>
            <a:pPr>
              <a:defRPr/>
            </a:pPr>
            <a:r>
              <a:rPr lang="en-US" b="1" dirty="0" smtClean="0">
                <a:solidFill>
                  <a:srgbClr val="FF0000"/>
                </a:solidFill>
              </a:rPr>
              <a:t>Concerns For the Lord’s Church:</a:t>
            </a:r>
            <a:endParaRPr lang="en-US" b="1" dirty="0">
              <a:solidFill>
                <a:srgbClr val="FF0000"/>
              </a:solidFill>
            </a:endParaRPr>
          </a:p>
        </p:txBody>
      </p:sp>
      <p:sp>
        <p:nvSpPr>
          <p:cNvPr id="3" name="Content Placeholder 2"/>
          <p:cNvSpPr>
            <a:spLocks noGrp="1"/>
          </p:cNvSpPr>
          <p:nvPr>
            <p:ph idx="1"/>
          </p:nvPr>
        </p:nvSpPr>
        <p:spPr>
          <a:xfrm>
            <a:off x="469900" y="1308100"/>
            <a:ext cx="8369300" cy="4876800"/>
          </a:xfrm>
          <a:solidFill>
            <a:schemeClr val="tx1"/>
          </a:solidFill>
        </p:spPr>
        <p:txBody>
          <a:bodyPr>
            <a:normAutofit lnSpcReduction="10000"/>
          </a:bodyPr>
          <a:lstStyle/>
          <a:p>
            <a:pPr>
              <a:defRPr/>
            </a:pPr>
            <a:r>
              <a:rPr lang="en-US" sz="2400" b="1" dirty="0" smtClean="0">
                <a:solidFill>
                  <a:srgbClr val="000000"/>
                </a:solidFill>
              </a:rPr>
              <a:t>Challenge to be balanced in our teaching regarding grace, faith and assurance.</a:t>
            </a:r>
          </a:p>
          <a:p>
            <a:pPr>
              <a:defRPr/>
            </a:pPr>
            <a:r>
              <a:rPr lang="en-US" sz="2400" b="1" dirty="0" smtClean="0">
                <a:solidFill>
                  <a:srgbClr val="000000"/>
                </a:solidFill>
              </a:rPr>
              <a:t>Misconception regarding the differences between Classic Calvinism, neo-Calvinism and shades of Calvinism.</a:t>
            </a:r>
          </a:p>
          <a:p>
            <a:pPr>
              <a:defRPr/>
            </a:pPr>
            <a:r>
              <a:rPr lang="en-US" sz="2400" b="1" dirty="0" smtClean="0">
                <a:solidFill>
                  <a:srgbClr val="000000"/>
                </a:solidFill>
              </a:rPr>
              <a:t>Unbiblical perspective of grace and a thin view of faith presented in the proclamation of the gospel, which could lead to problematic thinking on justification.</a:t>
            </a:r>
          </a:p>
          <a:p>
            <a:pPr>
              <a:defRPr/>
            </a:pPr>
            <a:r>
              <a:rPr lang="en-US" sz="2400" b="1" dirty="0" smtClean="0">
                <a:solidFill>
                  <a:srgbClr val="000000"/>
                </a:solidFill>
              </a:rPr>
              <a:t>The temptation may exist to allow our experience to shape our theology rather than committing ourselves to allow scripture to shape our thinking.</a:t>
            </a:r>
          </a:p>
          <a:p>
            <a:pPr>
              <a:defRPr/>
            </a:pPr>
            <a:r>
              <a:rPr lang="en-US" sz="2400" b="1" dirty="0" smtClean="0">
                <a:solidFill>
                  <a:srgbClr val="000000"/>
                </a:solidFill>
              </a:rPr>
              <a:t>Potential for people to fail to realize they can be transformed by the gospel of Christ.</a:t>
            </a:r>
          </a:p>
          <a:p>
            <a:pPr>
              <a:defRPr/>
            </a:pPr>
            <a:endParaRPr lang="en-US" sz="2400" b="1" dirty="0" smtClean="0">
              <a:solidFill>
                <a:srgbClr val="000000"/>
              </a:solidFill>
            </a:endParaRPr>
          </a:p>
          <a:p>
            <a:pPr>
              <a:defRPr/>
            </a:pPr>
            <a:endParaRPr lang="en-US" sz="2400" b="1" dirty="0">
              <a:solidFill>
                <a:srgbClr val="000000"/>
              </a:solidFill>
            </a:endParaRPr>
          </a:p>
        </p:txBody>
      </p:sp>
    </p:spTree>
    <p:extLst>
      <p:ext uri="{BB962C8B-B14F-4D97-AF65-F5344CB8AC3E}">
        <p14:creationId xmlns:p14="http://schemas.microsoft.com/office/powerpoint/2010/main" val="308416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1600"/>
            <a:ext cx="7239000" cy="1219200"/>
          </a:xfrm>
        </p:spPr>
        <p:txBody>
          <a:bodyPr/>
          <a:lstStyle/>
          <a:p>
            <a:pPr>
              <a:defRPr/>
            </a:pPr>
            <a:endParaRPr lang="en-US" b="1" dirty="0">
              <a:solidFill>
                <a:srgbClr val="FF0000"/>
              </a:solidFill>
            </a:endParaRPr>
          </a:p>
        </p:txBody>
      </p:sp>
      <p:sp>
        <p:nvSpPr>
          <p:cNvPr id="3" name="Content Placeholder 2"/>
          <p:cNvSpPr>
            <a:spLocks noGrp="1"/>
          </p:cNvSpPr>
          <p:nvPr>
            <p:ph idx="1"/>
          </p:nvPr>
        </p:nvSpPr>
        <p:spPr>
          <a:xfrm>
            <a:off x="0" y="0"/>
            <a:ext cx="9055100" cy="6718300"/>
          </a:xfrm>
        </p:spPr>
        <p:style>
          <a:lnRef idx="2">
            <a:schemeClr val="dk1">
              <a:shade val="50000"/>
            </a:schemeClr>
          </a:lnRef>
          <a:fillRef idx="1">
            <a:schemeClr val="dk1"/>
          </a:fillRef>
          <a:effectRef idx="0">
            <a:schemeClr val="dk1"/>
          </a:effectRef>
          <a:fontRef idx="minor">
            <a:schemeClr val="lt1"/>
          </a:fontRef>
        </p:style>
        <p:txBody>
          <a:bodyPr>
            <a:normAutofit/>
          </a:bodyPr>
          <a:lstStyle/>
          <a:p>
            <a:pPr>
              <a:defRPr/>
            </a:pPr>
            <a:endParaRPr lang="en-US" sz="2600" b="1" dirty="0">
              <a:solidFill>
                <a:srgbClr val="000000"/>
              </a:solidFill>
            </a:endParaRPr>
          </a:p>
        </p:txBody>
      </p:sp>
    </p:spTree>
    <p:extLst>
      <p:ext uri="{BB962C8B-B14F-4D97-AF65-F5344CB8AC3E}">
        <p14:creationId xmlns:p14="http://schemas.microsoft.com/office/powerpoint/2010/main" val="401344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118</a:t>
            </a:fld>
            <a:endParaRPr lang="en-US" dirty="0"/>
          </a:p>
        </p:txBody>
      </p:sp>
      <p:sp>
        <p:nvSpPr>
          <p:cNvPr id="5" name="Rectangle 4"/>
          <p:cNvSpPr/>
          <p:nvPr/>
        </p:nvSpPr>
        <p:spPr>
          <a:xfrm>
            <a:off x="381000" y="2705993"/>
            <a:ext cx="8382001" cy="3847207"/>
          </a:xfrm>
          <a:prstGeom prst="rect">
            <a:avLst/>
          </a:prstGeom>
          <a:solidFill>
            <a:srgbClr val="FBFDEA"/>
          </a:solidFill>
        </p:spPr>
        <p:txBody>
          <a:bodyPr wrap="square">
            <a:spAutoFit/>
          </a:bodyPr>
          <a:lstStyle/>
          <a:p>
            <a:pPr marL="342900" indent="-34290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1 Timothy 2:4 (KJV) </a:t>
            </a:r>
            <a:r>
              <a:rPr lang="en-US" sz="2600" dirty="0" smtClean="0">
                <a:solidFill>
                  <a:srgbClr val="000000"/>
                </a:solidFill>
                <a:effectLst>
                  <a:outerShdw blurRad="60007" dist="310007" dir="7680000" sy="30000" kx="1300200" algn="ctr" rotWithShape="0">
                    <a:prstClr val="black">
                      <a:alpha val="32000"/>
                    </a:prstClr>
                  </a:outerShdw>
                </a:effectLst>
              </a:rPr>
              <a:t>- Who </a:t>
            </a:r>
            <a:r>
              <a:rPr lang="en-US" sz="2600" dirty="0">
                <a:solidFill>
                  <a:srgbClr val="000000"/>
                </a:solidFill>
                <a:effectLst>
                  <a:outerShdw blurRad="60007" dist="310007" dir="7680000" sy="30000" kx="1300200" algn="ctr" rotWithShape="0">
                    <a:prstClr val="black">
                      <a:alpha val="32000"/>
                    </a:prstClr>
                  </a:outerShdw>
                </a:effectLst>
              </a:rPr>
              <a:t>will have all men to be saved, and to come unto the </a:t>
            </a:r>
            <a:r>
              <a:rPr lang="en-US" sz="2600" u="sng" dirty="0">
                <a:solidFill>
                  <a:srgbClr val="000000"/>
                </a:solidFill>
                <a:effectLst>
                  <a:outerShdw blurRad="60007" dist="310007" dir="7680000" sy="30000" kx="1300200" algn="ctr" rotWithShape="0">
                    <a:prstClr val="black">
                      <a:alpha val="32000"/>
                    </a:prstClr>
                  </a:outerShdw>
                </a:effectLst>
              </a:rPr>
              <a:t>knowledge</a:t>
            </a:r>
            <a:r>
              <a:rPr lang="en-US" sz="2600" dirty="0">
                <a:solidFill>
                  <a:srgbClr val="000000"/>
                </a:solidFill>
                <a:effectLst>
                  <a:outerShdw blurRad="60007" dist="310007" dir="7680000" sy="30000" kx="1300200" algn="ctr" rotWithShape="0">
                    <a:prstClr val="black">
                      <a:alpha val="32000"/>
                    </a:prstClr>
                  </a:outerShdw>
                </a:effectLst>
              </a:rPr>
              <a:t> of the truth. </a:t>
            </a:r>
            <a:endParaRPr lang="en-US" sz="2600" dirty="0" smtClean="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2 </a:t>
            </a:r>
            <a:r>
              <a:rPr lang="en-US" sz="2600" dirty="0">
                <a:solidFill>
                  <a:srgbClr val="000000"/>
                </a:solidFill>
                <a:effectLst>
                  <a:outerShdw blurRad="60007" dist="310007" dir="7680000" sy="30000" kx="1300200" algn="ctr" rotWithShape="0">
                    <a:prstClr val="black">
                      <a:alpha val="32000"/>
                    </a:prstClr>
                  </a:outerShdw>
                </a:effectLst>
              </a:rPr>
              <a:t>Timothy 2:25 (KJV) </a:t>
            </a:r>
            <a:r>
              <a:rPr lang="en-US" sz="2600" dirty="0" smtClean="0">
                <a:solidFill>
                  <a:srgbClr val="000000"/>
                </a:solidFill>
                <a:effectLst>
                  <a:outerShdw blurRad="60007" dist="310007" dir="7680000" sy="30000" kx="1300200" algn="ctr" rotWithShape="0">
                    <a:prstClr val="black">
                      <a:alpha val="32000"/>
                    </a:prstClr>
                  </a:outerShdw>
                </a:effectLst>
              </a:rPr>
              <a:t>- In </a:t>
            </a:r>
            <a:r>
              <a:rPr lang="en-US" sz="2600" dirty="0">
                <a:solidFill>
                  <a:srgbClr val="000000"/>
                </a:solidFill>
                <a:effectLst>
                  <a:outerShdw blurRad="60007" dist="310007" dir="7680000" sy="30000" kx="1300200" algn="ctr" rotWithShape="0">
                    <a:prstClr val="black">
                      <a:alpha val="32000"/>
                    </a:prstClr>
                  </a:outerShdw>
                </a:effectLst>
              </a:rPr>
              <a:t>meekness instructing those that oppose themselves; if God peradventure will give them repentance to the </a:t>
            </a:r>
            <a:r>
              <a:rPr lang="en-US" sz="2600" u="sng" dirty="0">
                <a:solidFill>
                  <a:srgbClr val="000000"/>
                </a:solidFill>
                <a:effectLst>
                  <a:outerShdw blurRad="60007" dist="310007" dir="7680000" sy="30000" kx="1300200" algn="ctr" rotWithShape="0">
                    <a:prstClr val="black">
                      <a:alpha val="32000"/>
                    </a:prstClr>
                  </a:outerShdw>
                </a:effectLst>
              </a:rPr>
              <a:t>acknowledging</a:t>
            </a:r>
            <a:r>
              <a:rPr lang="en-US" sz="2600" dirty="0">
                <a:solidFill>
                  <a:srgbClr val="000000"/>
                </a:solidFill>
                <a:effectLst>
                  <a:outerShdw blurRad="60007" dist="310007" dir="7680000" sy="30000" kx="1300200" algn="ctr" rotWithShape="0">
                    <a:prstClr val="black">
                      <a:alpha val="32000"/>
                    </a:prstClr>
                  </a:outerShdw>
                </a:effectLst>
              </a:rPr>
              <a:t> of the truth; </a:t>
            </a:r>
            <a:endParaRPr lang="en-US" sz="2600" dirty="0" smtClean="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Titus </a:t>
            </a:r>
            <a:r>
              <a:rPr lang="en-US" sz="2600" dirty="0">
                <a:solidFill>
                  <a:srgbClr val="000000"/>
                </a:solidFill>
                <a:effectLst>
                  <a:outerShdw blurRad="60007" dist="310007" dir="7680000" sy="30000" kx="1300200" algn="ctr" rotWithShape="0">
                    <a:prstClr val="black">
                      <a:alpha val="32000"/>
                    </a:prstClr>
                  </a:outerShdw>
                </a:effectLst>
              </a:rPr>
              <a:t>1:1 (KJV) </a:t>
            </a:r>
            <a:r>
              <a:rPr lang="en-US" sz="2600" dirty="0" smtClean="0">
                <a:solidFill>
                  <a:srgbClr val="000000"/>
                </a:solidFill>
                <a:effectLst>
                  <a:outerShdw blurRad="60007" dist="310007" dir="7680000" sy="30000" kx="1300200" algn="ctr" rotWithShape="0">
                    <a:prstClr val="black">
                      <a:alpha val="32000"/>
                    </a:prstClr>
                  </a:outerShdw>
                </a:effectLst>
              </a:rPr>
              <a:t>Paul</a:t>
            </a:r>
            <a:r>
              <a:rPr lang="en-US" sz="2600" dirty="0">
                <a:solidFill>
                  <a:srgbClr val="000000"/>
                </a:solidFill>
                <a:effectLst>
                  <a:outerShdw blurRad="60007" dist="310007" dir="7680000" sy="30000" kx="1300200" algn="ctr" rotWithShape="0">
                    <a:prstClr val="black">
                      <a:alpha val="32000"/>
                    </a:prstClr>
                  </a:outerShdw>
                </a:effectLst>
              </a:rPr>
              <a:t>, a servant of God, and an apostle of Jesus Christ, according to the faith of God's elect, and the </a:t>
            </a:r>
            <a:r>
              <a:rPr lang="en-US" sz="2600" u="sng" dirty="0">
                <a:solidFill>
                  <a:srgbClr val="000000"/>
                </a:solidFill>
                <a:effectLst>
                  <a:outerShdw blurRad="60007" dist="310007" dir="7680000" sy="30000" kx="1300200" algn="ctr" rotWithShape="0">
                    <a:prstClr val="black">
                      <a:alpha val="32000"/>
                    </a:prstClr>
                  </a:outerShdw>
                </a:effectLst>
              </a:rPr>
              <a:t>acknowledging</a:t>
            </a:r>
            <a:r>
              <a:rPr lang="en-US" sz="2600" dirty="0">
                <a:solidFill>
                  <a:srgbClr val="000000"/>
                </a:solidFill>
                <a:effectLst>
                  <a:outerShdw blurRad="60007" dist="310007" dir="7680000" sy="30000" kx="1300200" algn="ctr" rotWithShape="0">
                    <a:prstClr val="black">
                      <a:alpha val="32000"/>
                    </a:prstClr>
                  </a:outerShdw>
                </a:effectLst>
              </a:rPr>
              <a:t> of the truth which is after godliness; </a:t>
            </a:r>
          </a:p>
        </p:txBody>
      </p:sp>
      <p:sp>
        <p:nvSpPr>
          <p:cNvPr id="6" name="Rectangle 5"/>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7" name="Picture 6"/>
          <p:cNvPicPr>
            <a:picLocks noChangeAspect="1"/>
          </p:cNvPicPr>
          <p:nvPr/>
        </p:nvPicPr>
        <p:blipFill>
          <a:blip r:embed="rId2"/>
          <a:stretch>
            <a:fillRect/>
          </a:stretch>
        </p:blipFill>
        <p:spPr>
          <a:xfrm>
            <a:off x="-381000" y="1447800"/>
            <a:ext cx="9829800" cy="1371600"/>
          </a:xfrm>
          <a:prstGeom prst="rect">
            <a:avLst/>
          </a:prstGeom>
        </p:spPr>
      </p:pic>
      <p:sp>
        <p:nvSpPr>
          <p:cNvPr id="8" name="Rectangle 7"/>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279937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119</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371600" y="2667000"/>
            <a:ext cx="7315200" cy="3277820"/>
          </a:xfrm>
          <a:prstGeom prst="rect">
            <a:avLst/>
          </a:prstGeom>
          <a:noFill/>
        </p:spPr>
        <p:txBody>
          <a:bodyPr wrap="square" rtlCol="0">
            <a:spAutoFit/>
          </a:bodyPr>
          <a:lstStyle/>
          <a:p>
            <a:pPr marL="450850" indent="-450850">
              <a:spcAft>
                <a:spcPts val="600"/>
              </a:spcAft>
            </a:pPr>
            <a:r>
              <a:rPr lang="en-US" sz="2400" b="1" dirty="0">
                <a:solidFill>
                  <a:srgbClr val="000000"/>
                </a:solidFill>
              </a:rPr>
              <a:t>Romans 1:28</a:t>
            </a:r>
            <a:r>
              <a:rPr lang="en-US" sz="2400" dirty="0">
                <a:solidFill>
                  <a:srgbClr val="000000"/>
                </a:solidFill>
              </a:rPr>
              <a:t> (KJV) . . . did not like to retain God in their </a:t>
            </a:r>
            <a:r>
              <a:rPr lang="en-US" sz="2400" u="sng" dirty="0">
                <a:solidFill>
                  <a:srgbClr val="000000"/>
                </a:solidFill>
              </a:rPr>
              <a:t>knowledge</a:t>
            </a:r>
            <a:r>
              <a:rPr lang="en-US" sz="2400" dirty="0">
                <a:solidFill>
                  <a:srgbClr val="000000"/>
                </a:solidFill>
              </a:rPr>
              <a:t>,  </a:t>
            </a:r>
          </a:p>
          <a:p>
            <a:pPr marL="450850" indent="-450850">
              <a:spcAft>
                <a:spcPts val="600"/>
              </a:spcAft>
            </a:pPr>
            <a:r>
              <a:rPr lang="en-US" sz="2400" b="1" dirty="0">
                <a:solidFill>
                  <a:srgbClr val="000000"/>
                </a:solidFill>
              </a:rPr>
              <a:t>Romans 3:20</a:t>
            </a:r>
            <a:r>
              <a:rPr lang="en-US" sz="2400" dirty="0">
                <a:solidFill>
                  <a:srgbClr val="000000"/>
                </a:solidFill>
              </a:rPr>
              <a:t> (KJV) . . . for by the law is the </a:t>
            </a:r>
            <a:r>
              <a:rPr lang="en-US" sz="2400" u="sng" dirty="0">
                <a:solidFill>
                  <a:srgbClr val="000000"/>
                </a:solidFill>
              </a:rPr>
              <a:t>knowledge</a:t>
            </a:r>
            <a:r>
              <a:rPr lang="en-US" sz="2400" dirty="0">
                <a:solidFill>
                  <a:srgbClr val="000000"/>
                </a:solidFill>
              </a:rPr>
              <a:t> of sin.</a:t>
            </a:r>
          </a:p>
          <a:p>
            <a:pPr marL="450850" indent="-450850">
              <a:spcAft>
                <a:spcPts val="600"/>
              </a:spcAft>
            </a:pPr>
            <a:r>
              <a:rPr lang="en-US" sz="2400" b="1" dirty="0">
                <a:solidFill>
                  <a:srgbClr val="000000"/>
                </a:solidFill>
              </a:rPr>
              <a:t>Romans 10:2</a:t>
            </a:r>
            <a:r>
              <a:rPr lang="en-US" sz="2400" dirty="0">
                <a:solidFill>
                  <a:srgbClr val="000000"/>
                </a:solidFill>
              </a:rPr>
              <a:t> (KJV) . . . they have a zeal of God, but not according to </a:t>
            </a:r>
            <a:r>
              <a:rPr lang="en-US" sz="2400" u="sng" dirty="0">
                <a:solidFill>
                  <a:srgbClr val="000000"/>
                </a:solidFill>
              </a:rPr>
              <a:t>knowledge</a:t>
            </a:r>
            <a:r>
              <a:rPr lang="en-US" sz="2400" dirty="0">
                <a:solidFill>
                  <a:srgbClr val="000000"/>
                </a:solidFill>
              </a:rPr>
              <a:t>. </a:t>
            </a:r>
          </a:p>
          <a:p>
            <a:pPr marL="450850" indent="-450850">
              <a:spcAft>
                <a:spcPts val="600"/>
              </a:spcAft>
            </a:pPr>
            <a:r>
              <a:rPr lang="en-US" sz="2400" b="1" dirty="0">
                <a:solidFill>
                  <a:srgbClr val="000000"/>
                </a:solidFill>
              </a:rPr>
              <a:t>Ephesians 1:17</a:t>
            </a:r>
            <a:r>
              <a:rPr lang="en-US" sz="2400" dirty="0">
                <a:solidFill>
                  <a:srgbClr val="000000"/>
                </a:solidFill>
              </a:rPr>
              <a:t> (KJV) </a:t>
            </a:r>
            <a:r>
              <a:rPr lang="en-US" sz="2400" dirty="0" smtClean="0">
                <a:solidFill>
                  <a:srgbClr val="000000"/>
                </a:solidFill>
              </a:rPr>
              <a:t>. . . spirit </a:t>
            </a:r>
            <a:r>
              <a:rPr lang="en-US" sz="2400" dirty="0">
                <a:solidFill>
                  <a:srgbClr val="000000"/>
                </a:solidFill>
              </a:rPr>
              <a:t>of wisdom and revelation in the </a:t>
            </a:r>
            <a:r>
              <a:rPr lang="en-US" sz="2400" u="sng" dirty="0">
                <a:solidFill>
                  <a:srgbClr val="000000"/>
                </a:solidFill>
              </a:rPr>
              <a:t>knowledge</a:t>
            </a:r>
            <a:r>
              <a:rPr lang="en-US" sz="2400" dirty="0">
                <a:solidFill>
                  <a:srgbClr val="000000"/>
                </a:solidFill>
              </a:rPr>
              <a:t> of him: </a:t>
            </a:r>
            <a:endParaRPr lang="en-US" sz="2400" dirty="0" smtClean="0">
              <a:solidFill>
                <a:srgbClr val="000000"/>
              </a:solidFill>
            </a:endParaRPr>
          </a:p>
        </p:txBody>
      </p:sp>
    </p:spTree>
    <p:extLst>
      <p:ext uri="{BB962C8B-B14F-4D97-AF65-F5344CB8AC3E}">
        <p14:creationId xmlns:p14="http://schemas.microsoft.com/office/powerpoint/2010/main" val="113648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3200" y="1257300"/>
            <a:ext cx="6337300" cy="5321300"/>
          </a:xfrm>
        </p:spPr>
        <p:style>
          <a:lnRef idx="2">
            <a:schemeClr val="accent4"/>
          </a:lnRef>
          <a:fillRef idx="1">
            <a:schemeClr val="lt1"/>
          </a:fillRef>
          <a:effectRef idx="0">
            <a:schemeClr val="accent4"/>
          </a:effectRef>
          <a:fontRef idx="minor">
            <a:schemeClr val="dk1"/>
          </a:fontRef>
        </p:style>
        <p:txBody>
          <a:bodyPr>
            <a:noAutofit/>
          </a:bodyPr>
          <a:lstStyle/>
          <a:p>
            <a:r>
              <a:rPr lang="en-US" sz="2300" dirty="0" smtClean="0"/>
              <a:t>Charles </a:t>
            </a:r>
            <a:r>
              <a:rPr lang="en-US" sz="2300" dirty="0"/>
              <a:t>Stanley writes in his book, </a:t>
            </a:r>
            <a:r>
              <a:rPr lang="en-US" sz="2300" i="1" dirty="0"/>
              <a:t>The Eternal Security of the Believer, “Faith is simply the way we say yes to God’s free gift of eternal life. Faith and salvation are not one and the same anymore [sic] than a gift and the hand that receives it are the same. Salvation or justification or adoption—whatever you wish to call it—stand independently of faith. Consequently, God does not require a constant attitude of faith in order to be saved—only an act of faith … One more illustration may be helpful. If I chose to have a tattoo put on my arm that would involve a one-time act on my part. Yet the tattoo would remain with me </a:t>
            </a:r>
            <a:r>
              <a:rPr lang="en-US" sz="2300" i="1" dirty="0" smtClean="0"/>
              <a:t>indefinitely…”</a:t>
            </a:r>
            <a:endParaRPr lang="en-US" sz="2300" dirty="0" smtClean="0"/>
          </a:p>
        </p:txBody>
      </p:sp>
      <p:sp>
        <p:nvSpPr>
          <p:cNvPr id="3" name="Title 2"/>
          <p:cNvSpPr>
            <a:spLocks noGrp="1"/>
          </p:cNvSpPr>
          <p:nvPr>
            <p:ph type="title"/>
          </p:nvPr>
        </p:nvSpPr>
        <p:spPr>
          <a:xfrm>
            <a:off x="203200" y="0"/>
            <a:ext cx="6235700" cy="1219200"/>
          </a:xfrm>
        </p:spPr>
        <p:txBody>
          <a:bodyPr>
            <a:normAutofit/>
          </a:bodyPr>
          <a:lstStyle/>
          <a:p>
            <a:r>
              <a:rPr lang="en-US" sz="4400" b="1" dirty="0" smtClean="0">
                <a:solidFill>
                  <a:srgbClr val="FF0000"/>
                </a:solidFill>
              </a:rPr>
              <a:t>Salvation Without Faith</a:t>
            </a:r>
            <a:endParaRPr lang="en-US" sz="4400" b="1"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12</a:t>
            </a:fld>
            <a:endParaRPr lang="en-US" dirty="0">
              <a:effectLst>
                <a:glow rad="101600">
                  <a:prstClr val="white">
                    <a:alpha val="75000"/>
                  </a:prstClr>
                </a:glow>
              </a:effectLst>
              <a:latin typeface="Constantia"/>
            </a:endParaRPr>
          </a:p>
        </p:txBody>
      </p:sp>
      <p:pic>
        <p:nvPicPr>
          <p:cNvPr id="5" name="Picture 4"/>
          <p:cNvPicPr>
            <a:picLocks noChangeAspect="1"/>
          </p:cNvPicPr>
          <p:nvPr/>
        </p:nvPicPr>
        <p:blipFill>
          <a:blip r:embed="rId2"/>
          <a:stretch>
            <a:fillRect/>
          </a:stretch>
        </p:blipFill>
        <p:spPr>
          <a:xfrm>
            <a:off x="6540501" y="1371600"/>
            <a:ext cx="2603500" cy="5207000"/>
          </a:xfrm>
          <a:prstGeom prst="rect">
            <a:avLst/>
          </a:prstGeom>
          <a:ln>
            <a:noFill/>
          </a:ln>
          <a:effectLst>
            <a:softEdge rad="112500"/>
          </a:effectLst>
        </p:spPr>
      </p:pic>
    </p:spTree>
    <p:extLst>
      <p:ext uri="{BB962C8B-B14F-4D97-AF65-F5344CB8AC3E}">
        <p14:creationId xmlns:p14="http://schemas.microsoft.com/office/powerpoint/2010/main" val="236039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120</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371600" y="2667000"/>
            <a:ext cx="7315200" cy="3939540"/>
          </a:xfrm>
          <a:prstGeom prst="rect">
            <a:avLst/>
          </a:prstGeom>
          <a:noFill/>
        </p:spPr>
        <p:txBody>
          <a:bodyPr wrap="square" rtlCol="0">
            <a:spAutoFit/>
          </a:bodyPr>
          <a:lstStyle/>
          <a:p>
            <a:pPr marL="450850" indent="-450850">
              <a:spcAft>
                <a:spcPts val="600"/>
              </a:spcAft>
            </a:pPr>
            <a:r>
              <a:rPr lang="en-US" sz="2400" b="1" dirty="0" smtClean="0">
                <a:solidFill>
                  <a:srgbClr val="000000"/>
                </a:solidFill>
              </a:rPr>
              <a:t>Ephesians </a:t>
            </a:r>
            <a:r>
              <a:rPr lang="en-US" sz="2400" b="1" dirty="0">
                <a:solidFill>
                  <a:srgbClr val="000000"/>
                </a:solidFill>
              </a:rPr>
              <a:t>4:13</a:t>
            </a:r>
            <a:r>
              <a:rPr lang="en-US" sz="2400" dirty="0">
                <a:solidFill>
                  <a:srgbClr val="000000"/>
                </a:solidFill>
              </a:rPr>
              <a:t> (KJV</a:t>
            </a:r>
            <a:r>
              <a:rPr lang="en-US" sz="2400" dirty="0" smtClean="0">
                <a:solidFill>
                  <a:srgbClr val="000000"/>
                </a:solidFill>
              </a:rPr>
              <a:t>) - Till </a:t>
            </a:r>
            <a:r>
              <a:rPr lang="en-US" sz="2400" dirty="0">
                <a:solidFill>
                  <a:srgbClr val="000000"/>
                </a:solidFill>
              </a:rPr>
              <a:t>we all come in the unity of the faith, and of the </a:t>
            </a:r>
            <a:r>
              <a:rPr lang="en-US" sz="2400" u="sng" dirty="0">
                <a:solidFill>
                  <a:srgbClr val="000000"/>
                </a:solidFill>
              </a:rPr>
              <a:t>knowledge</a:t>
            </a:r>
            <a:r>
              <a:rPr lang="en-US" sz="2400" dirty="0">
                <a:solidFill>
                  <a:srgbClr val="000000"/>
                </a:solidFill>
              </a:rPr>
              <a:t> of the Son of God, unto a perfect man, unto the measure of the stature of the </a:t>
            </a:r>
            <a:r>
              <a:rPr lang="en-US" sz="2400" dirty="0" err="1">
                <a:solidFill>
                  <a:srgbClr val="000000"/>
                </a:solidFill>
              </a:rPr>
              <a:t>fulness</a:t>
            </a:r>
            <a:r>
              <a:rPr lang="en-US" sz="2400" dirty="0">
                <a:solidFill>
                  <a:srgbClr val="000000"/>
                </a:solidFill>
              </a:rPr>
              <a:t> of Christ: </a:t>
            </a:r>
            <a:endParaRPr lang="en-US" sz="2400" dirty="0" smtClean="0">
              <a:solidFill>
                <a:srgbClr val="000000"/>
              </a:solidFill>
            </a:endParaRPr>
          </a:p>
          <a:p>
            <a:pPr marL="450850" indent="-450850">
              <a:spcAft>
                <a:spcPts val="600"/>
              </a:spcAft>
            </a:pPr>
            <a:r>
              <a:rPr lang="en-US" sz="2400" b="1" dirty="0" smtClean="0">
                <a:solidFill>
                  <a:srgbClr val="000000"/>
                </a:solidFill>
              </a:rPr>
              <a:t>Philippians </a:t>
            </a:r>
            <a:r>
              <a:rPr lang="en-US" sz="2400" b="1" dirty="0">
                <a:solidFill>
                  <a:srgbClr val="000000"/>
                </a:solidFill>
              </a:rPr>
              <a:t>1:9</a:t>
            </a:r>
            <a:r>
              <a:rPr lang="en-US" sz="2400" dirty="0">
                <a:solidFill>
                  <a:srgbClr val="000000"/>
                </a:solidFill>
              </a:rPr>
              <a:t> (KJV) </a:t>
            </a:r>
            <a:r>
              <a:rPr lang="en-US" sz="2400" dirty="0" smtClean="0">
                <a:solidFill>
                  <a:srgbClr val="000000"/>
                </a:solidFill>
              </a:rPr>
              <a:t>- And </a:t>
            </a:r>
            <a:r>
              <a:rPr lang="en-US" sz="2400" dirty="0">
                <a:solidFill>
                  <a:srgbClr val="000000"/>
                </a:solidFill>
              </a:rPr>
              <a:t>this I pray, that your love may abound yet more and more in </a:t>
            </a:r>
            <a:r>
              <a:rPr lang="en-US" sz="2400" u="sng" dirty="0">
                <a:solidFill>
                  <a:srgbClr val="000000"/>
                </a:solidFill>
              </a:rPr>
              <a:t>knowledge</a:t>
            </a:r>
            <a:r>
              <a:rPr lang="en-US" sz="2400" dirty="0">
                <a:solidFill>
                  <a:srgbClr val="000000"/>
                </a:solidFill>
              </a:rPr>
              <a:t> and in all judgment</a:t>
            </a:r>
            <a:r>
              <a:rPr lang="en-US" sz="2400" dirty="0" smtClean="0">
                <a:solidFill>
                  <a:srgbClr val="000000"/>
                </a:solidFill>
              </a:rPr>
              <a:t>;</a:t>
            </a:r>
          </a:p>
          <a:p>
            <a:pPr marL="450850" indent="-450850">
              <a:spcAft>
                <a:spcPts val="600"/>
              </a:spcAft>
            </a:pPr>
            <a:r>
              <a:rPr lang="en-US" sz="2400" b="1" dirty="0" smtClean="0">
                <a:solidFill>
                  <a:srgbClr val="000000"/>
                </a:solidFill>
              </a:rPr>
              <a:t>Colossians </a:t>
            </a:r>
            <a:r>
              <a:rPr lang="en-US" sz="2400" b="1" dirty="0">
                <a:solidFill>
                  <a:srgbClr val="000000"/>
                </a:solidFill>
              </a:rPr>
              <a:t>1:9</a:t>
            </a:r>
            <a:r>
              <a:rPr lang="en-US" sz="2400" dirty="0">
                <a:solidFill>
                  <a:srgbClr val="000000"/>
                </a:solidFill>
              </a:rPr>
              <a:t> (KJV) </a:t>
            </a:r>
            <a:r>
              <a:rPr lang="en-US" sz="2400" dirty="0" smtClean="0">
                <a:solidFill>
                  <a:srgbClr val="000000"/>
                </a:solidFill>
              </a:rPr>
              <a:t>. . . that </a:t>
            </a:r>
            <a:r>
              <a:rPr lang="en-US" sz="2400" dirty="0">
                <a:solidFill>
                  <a:srgbClr val="000000"/>
                </a:solidFill>
              </a:rPr>
              <a:t>ye might be filled with the </a:t>
            </a:r>
            <a:r>
              <a:rPr lang="en-US" sz="2400" u="sng" dirty="0">
                <a:solidFill>
                  <a:srgbClr val="000000"/>
                </a:solidFill>
              </a:rPr>
              <a:t>knowledge</a:t>
            </a:r>
            <a:r>
              <a:rPr lang="en-US" sz="2400" dirty="0">
                <a:solidFill>
                  <a:srgbClr val="000000"/>
                </a:solidFill>
              </a:rPr>
              <a:t> of his will in all wisdom and spiritual understanding</a:t>
            </a:r>
            <a:r>
              <a:rPr lang="en-US" sz="2400" dirty="0" smtClean="0">
                <a:solidFill>
                  <a:srgbClr val="000000"/>
                </a:solidFill>
              </a:rPr>
              <a:t>;</a:t>
            </a:r>
          </a:p>
        </p:txBody>
      </p:sp>
    </p:spTree>
    <p:extLst>
      <p:ext uri="{BB962C8B-B14F-4D97-AF65-F5344CB8AC3E}">
        <p14:creationId xmlns:p14="http://schemas.microsoft.com/office/powerpoint/2010/main" val="40190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121</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219200" y="2667000"/>
            <a:ext cx="7696200" cy="3939540"/>
          </a:xfrm>
          <a:prstGeom prst="rect">
            <a:avLst/>
          </a:prstGeom>
          <a:noFill/>
        </p:spPr>
        <p:txBody>
          <a:bodyPr wrap="square" rtlCol="0">
            <a:spAutoFit/>
          </a:bodyPr>
          <a:lstStyle/>
          <a:p>
            <a:pPr marL="450850" indent="-450850">
              <a:spcAft>
                <a:spcPts val="600"/>
              </a:spcAft>
            </a:pPr>
            <a:r>
              <a:rPr lang="en-US" sz="2400" b="1" dirty="0" smtClean="0">
                <a:solidFill>
                  <a:srgbClr val="000000"/>
                </a:solidFill>
              </a:rPr>
              <a:t>Colossians </a:t>
            </a:r>
            <a:r>
              <a:rPr lang="en-US" sz="2400" b="1" dirty="0">
                <a:solidFill>
                  <a:srgbClr val="000000"/>
                </a:solidFill>
              </a:rPr>
              <a:t>1:10</a:t>
            </a:r>
            <a:r>
              <a:rPr lang="en-US" sz="2400" dirty="0">
                <a:solidFill>
                  <a:srgbClr val="000000"/>
                </a:solidFill>
              </a:rPr>
              <a:t> (KJV) </a:t>
            </a:r>
            <a:r>
              <a:rPr lang="en-US" sz="2400" dirty="0" smtClean="0">
                <a:solidFill>
                  <a:srgbClr val="000000"/>
                </a:solidFill>
              </a:rPr>
              <a:t>- </a:t>
            </a:r>
            <a:r>
              <a:rPr lang="en-US" sz="2400" dirty="0">
                <a:solidFill>
                  <a:srgbClr val="000000"/>
                </a:solidFill>
              </a:rPr>
              <a:t>That ye might walk worthy of the Lord unto all pleasing, being fruitful in every good work, and increasing in the </a:t>
            </a:r>
            <a:r>
              <a:rPr lang="en-US" sz="2400" b="1" u="sng" dirty="0">
                <a:solidFill>
                  <a:srgbClr val="000000"/>
                </a:solidFill>
              </a:rPr>
              <a:t>knowledge</a:t>
            </a:r>
            <a:r>
              <a:rPr lang="en-US" sz="2400" dirty="0">
                <a:solidFill>
                  <a:srgbClr val="000000"/>
                </a:solidFill>
              </a:rPr>
              <a:t> of God</a:t>
            </a:r>
            <a:r>
              <a:rPr lang="en-US" sz="2400" dirty="0" smtClean="0">
                <a:solidFill>
                  <a:srgbClr val="000000"/>
                </a:solidFill>
              </a:rPr>
              <a:t>;</a:t>
            </a:r>
          </a:p>
          <a:p>
            <a:pPr marL="450850" indent="-450850">
              <a:spcAft>
                <a:spcPts val="600"/>
              </a:spcAft>
            </a:pPr>
            <a:r>
              <a:rPr lang="en-US" sz="2400" b="1" dirty="0" smtClean="0">
                <a:solidFill>
                  <a:srgbClr val="000000"/>
                </a:solidFill>
              </a:rPr>
              <a:t>Colossians </a:t>
            </a:r>
            <a:r>
              <a:rPr lang="en-US" sz="2400" b="1" dirty="0">
                <a:solidFill>
                  <a:srgbClr val="000000"/>
                </a:solidFill>
              </a:rPr>
              <a:t>2:2</a:t>
            </a:r>
            <a:r>
              <a:rPr lang="en-US" sz="2400" dirty="0">
                <a:solidFill>
                  <a:srgbClr val="000000"/>
                </a:solidFill>
              </a:rPr>
              <a:t> (KJV) </a:t>
            </a:r>
            <a:r>
              <a:rPr lang="en-US" sz="2400" dirty="0" smtClean="0">
                <a:solidFill>
                  <a:srgbClr val="000000"/>
                </a:solidFill>
              </a:rPr>
              <a:t>. . . unto </a:t>
            </a:r>
            <a:r>
              <a:rPr lang="en-US" sz="2400" dirty="0">
                <a:solidFill>
                  <a:srgbClr val="000000"/>
                </a:solidFill>
              </a:rPr>
              <a:t>all riches of the full assurance of understanding, to the </a:t>
            </a:r>
            <a:r>
              <a:rPr lang="en-US" sz="2400" b="1" u="sng" dirty="0">
                <a:solidFill>
                  <a:srgbClr val="000000"/>
                </a:solidFill>
              </a:rPr>
              <a:t>acknowledgement</a:t>
            </a:r>
            <a:r>
              <a:rPr lang="en-US" sz="2400" dirty="0">
                <a:solidFill>
                  <a:srgbClr val="000000"/>
                </a:solidFill>
              </a:rPr>
              <a:t> of the mystery of God, and of the Father, and of Christ</a:t>
            </a:r>
            <a:r>
              <a:rPr lang="en-US" sz="2400" dirty="0" smtClean="0">
                <a:solidFill>
                  <a:srgbClr val="000000"/>
                </a:solidFill>
              </a:rPr>
              <a:t>;</a:t>
            </a:r>
          </a:p>
          <a:p>
            <a:pPr marL="450850" indent="-450850">
              <a:spcAft>
                <a:spcPts val="600"/>
              </a:spcAft>
            </a:pPr>
            <a:r>
              <a:rPr lang="en-US" sz="2400" b="1" dirty="0" smtClean="0">
                <a:solidFill>
                  <a:srgbClr val="000000"/>
                </a:solidFill>
              </a:rPr>
              <a:t>Colossians </a:t>
            </a:r>
            <a:r>
              <a:rPr lang="en-US" sz="2400" b="1" dirty="0">
                <a:solidFill>
                  <a:srgbClr val="000000"/>
                </a:solidFill>
              </a:rPr>
              <a:t>3:10</a:t>
            </a:r>
            <a:r>
              <a:rPr lang="en-US" sz="2400" dirty="0">
                <a:solidFill>
                  <a:srgbClr val="000000"/>
                </a:solidFill>
              </a:rPr>
              <a:t> (KJV)  </a:t>
            </a:r>
            <a:r>
              <a:rPr lang="en-US" sz="2400" dirty="0" smtClean="0">
                <a:solidFill>
                  <a:srgbClr val="000000"/>
                </a:solidFill>
              </a:rPr>
              <a:t>. . . the </a:t>
            </a:r>
            <a:r>
              <a:rPr lang="en-US" sz="2400" dirty="0">
                <a:solidFill>
                  <a:srgbClr val="000000"/>
                </a:solidFill>
              </a:rPr>
              <a:t>new man, which is renewed in </a:t>
            </a:r>
            <a:r>
              <a:rPr lang="en-US" sz="2400" b="1" u="sng" dirty="0">
                <a:solidFill>
                  <a:srgbClr val="000000"/>
                </a:solidFill>
              </a:rPr>
              <a:t>knowledge</a:t>
            </a:r>
            <a:r>
              <a:rPr lang="en-US" sz="2400" dirty="0">
                <a:solidFill>
                  <a:srgbClr val="000000"/>
                </a:solidFill>
              </a:rPr>
              <a:t> after the image of him that created him</a:t>
            </a:r>
            <a:r>
              <a:rPr lang="en-US" sz="2400" dirty="0" smtClean="0">
                <a:solidFill>
                  <a:srgbClr val="000000"/>
                </a:solidFill>
              </a:rPr>
              <a:t>:</a:t>
            </a:r>
            <a:r>
              <a:rPr lang="en-US" sz="2400" dirty="0">
                <a:solidFill>
                  <a:srgbClr val="000000"/>
                </a:solidFill>
              </a:rPr>
              <a:t> </a:t>
            </a:r>
          </a:p>
        </p:txBody>
      </p:sp>
    </p:spTree>
    <p:extLst>
      <p:ext uri="{BB962C8B-B14F-4D97-AF65-F5344CB8AC3E}">
        <p14:creationId xmlns:p14="http://schemas.microsoft.com/office/powerpoint/2010/main" val="22923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122</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371600" y="2667000"/>
            <a:ext cx="7315200" cy="3724097"/>
          </a:xfrm>
          <a:prstGeom prst="rect">
            <a:avLst/>
          </a:prstGeom>
          <a:noFill/>
        </p:spPr>
        <p:txBody>
          <a:bodyPr wrap="square" rtlCol="0">
            <a:spAutoFit/>
          </a:bodyPr>
          <a:lstStyle/>
          <a:p>
            <a:pPr marL="450850" indent="-450850">
              <a:spcAft>
                <a:spcPts val="1200"/>
              </a:spcAft>
            </a:pPr>
            <a:r>
              <a:rPr lang="en-US" sz="2400" dirty="0">
                <a:solidFill>
                  <a:srgbClr val="000000"/>
                </a:solidFill>
              </a:rPr>
              <a:t> </a:t>
            </a:r>
            <a:r>
              <a:rPr lang="en-US" sz="2400" b="1" dirty="0" smtClean="0">
                <a:solidFill>
                  <a:srgbClr val="000000"/>
                </a:solidFill>
              </a:rPr>
              <a:t>2 </a:t>
            </a:r>
            <a:r>
              <a:rPr lang="en-US" sz="2400" b="1" dirty="0">
                <a:solidFill>
                  <a:srgbClr val="000000"/>
                </a:solidFill>
              </a:rPr>
              <a:t>Timothy 3:7 </a:t>
            </a:r>
            <a:r>
              <a:rPr lang="en-US" sz="2400" dirty="0">
                <a:solidFill>
                  <a:srgbClr val="000000"/>
                </a:solidFill>
              </a:rPr>
              <a:t>(KJV) </a:t>
            </a:r>
            <a:r>
              <a:rPr lang="en-US" sz="2400" dirty="0" smtClean="0">
                <a:solidFill>
                  <a:srgbClr val="000000"/>
                </a:solidFill>
              </a:rPr>
              <a:t>- Ever </a:t>
            </a:r>
            <a:r>
              <a:rPr lang="en-US" sz="2400" dirty="0">
                <a:solidFill>
                  <a:srgbClr val="000000"/>
                </a:solidFill>
              </a:rPr>
              <a:t>learning, and never able to come to the </a:t>
            </a:r>
            <a:r>
              <a:rPr lang="en-US" sz="2400" b="1" u="sng" dirty="0">
                <a:solidFill>
                  <a:srgbClr val="000000"/>
                </a:solidFill>
              </a:rPr>
              <a:t>knowledge</a:t>
            </a:r>
            <a:r>
              <a:rPr lang="en-US" sz="2400" b="1" dirty="0">
                <a:solidFill>
                  <a:srgbClr val="000000"/>
                </a:solidFill>
              </a:rPr>
              <a:t> </a:t>
            </a:r>
            <a:r>
              <a:rPr lang="en-US" sz="2400" dirty="0">
                <a:solidFill>
                  <a:srgbClr val="000000"/>
                </a:solidFill>
              </a:rPr>
              <a:t>of the truth</a:t>
            </a:r>
            <a:r>
              <a:rPr lang="en-US" sz="2400" dirty="0" smtClean="0">
                <a:solidFill>
                  <a:srgbClr val="000000"/>
                </a:solidFill>
              </a:rPr>
              <a:t>.</a:t>
            </a:r>
          </a:p>
          <a:p>
            <a:pPr marL="450850" indent="-450850">
              <a:spcAft>
                <a:spcPts val="1200"/>
              </a:spcAft>
            </a:pPr>
            <a:r>
              <a:rPr lang="en-US" sz="2400" b="1" dirty="0" smtClean="0">
                <a:solidFill>
                  <a:srgbClr val="000000"/>
                </a:solidFill>
              </a:rPr>
              <a:t>Philemon </a:t>
            </a:r>
            <a:r>
              <a:rPr lang="en-US" sz="2400" b="1" dirty="0">
                <a:solidFill>
                  <a:srgbClr val="000000"/>
                </a:solidFill>
              </a:rPr>
              <a:t>1:6 </a:t>
            </a:r>
            <a:r>
              <a:rPr lang="en-US" sz="2400" dirty="0">
                <a:solidFill>
                  <a:srgbClr val="000000"/>
                </a:solidFill>
              </a:rPr>
              <a:t>(KJV</a:t>
            </a:r>
            <a:r>
              <a:rPr lang="en-US" sz="2400" dirty="0" smtClean="0">
                <a:solidFill>
                  <a:srgbClr val="000000"/>
                </a:solidFill>
              </a:rPr>
              <a:t>) - That </a:t>
            </a:r>
            <a:r>
              <a:rPr lang="en-US" sz="2400" dirty="0">
                <a:solidFill>
                  <a:srgbClr val="000000"/>
                </a:solidFill>
              </a:rPr>
              <a:t>the communication of thy faith may become effectual by the </a:t>
            </a:r>
            <a:r>
              <a:rPr lang="en-US" sz="2400" b="1" u="sng" dirty="0">
                <a:solidFill>
                  <a:srgbClr val="000000"/>
                </a:solidFill>
              </a:rPr>
              <a:t>acknowledging</a:t>
            </a:r>
            <a:r>
              <a:rPr lang="en-US" sz="2400" dirty="0">
                <a:solidFill>
                  <a:srgbClr val="000000"/>
                </a:solidFill>
              </a:rPr>
              <a:t> of every good thing which is in you in Christ Jesus</a:t>
            </a:r>
            <a:r>
              <a:rPr lang="en-US" sz="2400" dirty="0" smtClean="0">
                <a:solidFill>
                  <a:srgbClr val="000000"/>
                </a:solidFill>
              </a:rPr>
              <a:t>.</a:t>
            </a:r>
          </a:p>
          <a:p>
            <a:pPr marL="450850" indent="-450850">
              <a:spcAft>
                <a:spcPts val="1200"/>
              </a:spcAft>
            </a:pPr>
            <a:r>
              <a:rPr lang="en-US" sz="2400" dirty="0" smtClean="0">
                <a:solidFill>
                  <a:srgbClr val="000000"/>
                </a:solidFill>
              </a:rPr>
              <a:t> </a:t>
            </a:r>
            <a:r>
              <a:rPr lang="en-US" sz="2400" b="1" dirty="0" smtClean="0">
                <a:solidFill>
                  <a:srgbClr val="000000"/>
                </a:solidFill>
              </a:rPr>
              <a:t>Hebrews </a:t>
            </a:r>
            <a:r>
              <a:rPr lang="en-US" sz="2400" b="1" dirty="0">
                <a:solidFill>
                  <a:srgbClr val="000000"/>
                </a:solidFill>
              </a:rPr>
              <a:t>10:26 </a:t>
            </a:r>
            <a:r>
              <a:rPr lang="en-US" sz="2400" dirty="0">
                <a:solidFill>
                  <a:srgbClr val="000000"/>
                </a:solidFill>
              </a:rPr>
              <a:t>(KJV) </a:t>
            </a:r>
            <a:r>
              <a:rPr lang="en-US" sz="2400" dirty="0" smtClean="0">
                <a:solidFill>
                  <a:srgbClr val="000000"/>
                </a:solidFill>
              </a:rPr>
              <a:t>- For </a:t>
            </a:r>
            <a:r>
              <a:rPr lang="en-US" sz="2400" dirty="0">
                <a:solidFill>
                  <a:srgbClr val="000000"/>
                </a:solidFill>
              </a:rPr>
              <a:t>if we sin </a:t>
            </a:r>
            <a:r>
              <a:rPr lang="en-US" sz="2400" dirty="0" err="1">
                <a:solidFill>
                  <a:srgbClr val="000000"/>
                </a:solidFill>
              </a:rPr>
              <a:t>wilfully</a:t>
            </a:r>
            <a:r>
              <a:rPr lang="en-US" sz="2400" dirty="0">
                <a:solidFill>
                  <a:srgbClr val="000000"/>
                </a:solidFill>
              </a:rPr>
              <a:t> after that we have received the </a:t>
            </a:r>
            <a:r>
              <a:rPr lang="en-US" sz="2400" b="1" u="sng" dirty="0">
                <a:solidFill>
                  <a:srgbClr val="000000"/>
                </a:solidFill>
              </a:rPr>
              <a:t>knowledge</a:t>
            </a:r>
            <a:r>
              <a:rPr lang="en-US" sz="2400" dirty="0">
                <a:solidFill>
                  <a:srgbClr val="000000"/>
                </a:solidFill>
              </a:rPr>
              <a:t> of the truth, there </a:t>
            </a:r>
            <a:r>
              <a:rPr lang="en-US" sz="2400" dirty="0" err="1">
                <a:solidFill>
                  <a:srgbClr val="000000"/>
                </a:solidFill>
              </a:rPr>
              <a:t>remaineth</a:t>
            </a:r>
            <a:r>
              <a:rPr lang="en-US" sz="2400" dirty="0">
                <a:solidFill>
                  <a:srgbClr val="000000"/>
                </a:solidFill>
              </a:rPr>
              <a:t> no more sacrifice for sins, </a:t>
            </a:r>
          </a:p>
        </p:txBody>
      </p:sp>
    </p:spTree>
    <p:extLst>
      <p:ext uri="{BB962C8B-B14F-4D97-AF65-F5344CB8AC3E}">
        <p14:creationId xmlns:p14="http://schemas.microsoft.com/office/powerpoint/2010/main" val="81872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2900" y="1638300"/>
            <a:ext cx="6197601" cy="4762500"/>
          </a:xfrm>
        </p:spPr>
        <p:style>
          <a:lnRef idx="2">
            <a:schemeClr val="accent4"/>
          </a:lnRef>
          <a:fillRef idx="1">
            <a:schemeClr val="lt1"/>
          </a:fillRef>
          <a:effectRef idx="0">
            <a:schemeClr val="accent4"/>
          </a:effectRef>
          <a:fontRef idx="minor">
            <a:schemeClr val="dk1"/>
          </a:fontRef>
        </p:style>
        <p:txBody>
          <a:bodyPr>
            <a:noAutofit/>
          </a:bodyPr>
          <a:lstStyle/>
          <a:p>
            <a:r>
              <a:rPr lang="en-US" sz="2200" i="1" dirty="0" smtClean="0"/>
              <a:t>“… I </a:t>
            </a:r>
            <a:r>
              <a:rPr lang="en-US" sz="2200" i="1" dirty="0"/>
              <a:t>don’t have to maintain an attitude of fondness for tattoos to ensure that the tattoo remains on my arm. In fact I may change my mind the minute I receive it. But that does not change the fact that I have a tattoo on my arm. My request for the tattoo and the tattoo itself are two entirely different things. I received it by asking and paying for it. But asking for my money back and changing my attitude will not undo what is done. Forgiveness/salvation is applied at the moment of faith. It is not the same thing as faith. And its permanence is not contingent upon the permanence of one’s faith.”</a:t>
            </a:r>
            <a:r>
              <a:rPr lang="en-US" sz="2200" dirty="0"/>
              <a:t> (Stanley, p 80)</a:t>
            </a:r>
          </a:p>
          <a:p>
            <a:pPr marL="0" indent="0">
              <a:buNone/>
            </a:pPr>
            <a:r>
              <a:rPr lang="en-US" sz="2000" dirty="0"/>
              <a:t> </a:t>
            </a:r>
            <a:endParaRPr lang="en-US" sz="3200" dirty="0"/>
          </a:p>
          <a:p>
            <a:pPr marL="0" indent="0" algn="ctr">
              <a:buNone/>
            </a:pPr>
            <a:endParaRPr lang="en-US" sz="1800" dirty="0" smtClean="0"/>
          </a:p>
          <a:p>
            <a:pPr marL="0" indent="0" algn="ctr">
              <a:buNone/>
            </a:pPr>
            <a:endParaRPr lang="en-US" sz="1800" dirty="0"/>
          </a:p>
          <a:p>
            <a:pPr marL="0" indent="0" algn="ctr">
              <a:buNone/>
            </a:pPr>
            <a:endParaRPr lang="en-US" sz="1800" dirty="0" smtClean="0"/>
          </a:p>
          <a:p>
            <a:pPr marL="0" indent="0" algn="ctr">
              <a:buNone/>
            </a:pPr>
            <a:endParaRPr lang="en-US" sz="1800" dirty="0" smtClean="0"/>
          </a:p>
          <a:p>
            <a:pPr marL="0" indent="0" algn="ctr">
              <a:buNone/>
            </a:pPr>
            <a:endParaRPr lang="en-US" sz="1800" dirty="0"/>
          </a:p>
          <a:p>
            <a:pPr marL="0" indent="0" algn="ctr">
              <a:buNone/>
            </a:pPr>
            <a:endParaRPr lang="en-US" sz="1800" dirty="0" smtClean="0"/>
          </a:p>
          <a:p>
            <a:pPr marL="0" indent="0" algn="ctr">
              <a:buNone/>
            </a:pPr>
            <a:endParaRPr lang="en-US" sz="1800" dirty="0"/>
          </a:p>
          <a:p>
            <a:pPr marL="0" indent="0" algn="ctr">
              <a:buNone/>
            </a:pPr>
            <a:endParaRPr lang="en-US" sz="1800" dirty="0" smtClean="0"/>
          </a:p>
        </p:txBody>
      </p:sp>
      <p:sp>
        <p:nvSpPr>
          <p:cNvPr id="3" name="Title 2"/>
          <p:cNvSpPr>
            <a:spLocks noGrp="1"/>
          </p:cNvSpPr>
          <p:nvPr>
            <p:ph type="title"/>
          </p:nvPr>
        </p:nvSpPr>
        <p:spPr>
          <a:xfrm>
            <a:off x="431800" y="304800"/>
            <a:ext cx="7988300" cy="1219200"/>
          </a:xfrm>
        </p:spPr>
        <p:txBody>
          <a:bodyPr>
            <a:normAutofit/>
          </a:bodyPr>
          <a:lstStyle/>
          <a:p>
            <a:r>
              <a:rPr lang="en-US" sz="4400" b="1" dirty="0" smtClean="0">
                <a:solidFill>
                  <a:srgbClr val="FF0000"/>
                </a:solidFill>
              </a:rPr>
              <a:t>Salvation Without Faith</a:t>
            </a:r>
            <a:endParaRPr lang="en-US" sz="4400" b="1"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13</a:t>
            </a:fld>
            <a:endParaRPr lang="en-US" dirty="0">
              <a:effectLst>
                <a:glow rad="101600">
                  <a:prstClr val="white">
                    <a:alpha val="75000"/>
                  </a:prstClr>
                </a:glow>
              </a:effectLst>
              <a:latin typeface="Constantia"/>
            </a:endParaRPr>
          </a:p>
        </p:txBody>
      </p:sp>
      <p:pic>
        <p:nvPicPr>
          <p:cNvPr id="5" name="Picture 4"/>
          <p:cNvPicPr>
            <a:picLocks noChangeAspect="1"/>
          </p:cNvPicPr>
          <p:nvPr/>
        </p:nvPicPr>
        <p:blipFill>
          <a:blip r:embed="rId2"/>
          <a:stretch>
            <a:fillRect/>
          </a:stretch>
        </p:blipFill>
        <p:spPr>
          <a:xfrm>
            <a:off x="6540501" y="1638300"/>
            <a:ext cx="2603500" cy="4940300"/>
          </a:xfrm>
          <a:prstGeom prst="rect">
            <a:avLst/>
          </a:prstGeom>
          <a:ln>
            <a:noFill/>
          </a:ln>
          <a:effectLst>
            <a:softEdge rad="112500"/>
          </a:effectLst>
        </p:spPr>
      </p:pic>
    </p:spTree>
    <p:extLst>
      <p:ext uri="{BB962C8B-B14F-4D97-AF65-F5344CB8AC3E}">
        <p14:creationId xmlns:p14="http://schemas.microsoft.com/office/powerpoint/2010/main" val="66089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
          </p:nvPr>
        </p:nvSpPr>
        <p:spPr>
          <a:xfrm>
            <a:off x="8001000" y="0"/>
            <a:ext cx="1017917" cy="457200"/>
          </a:xfrm>
          <a:prstGeom prst="rect">
            <a:avLst/>
          </a:prstGeom>
        </p:spPr>
        <p:txBody>
          <a:bodyPr/>
          <a:lstStyle/>
          <a:p>
            <a:fld id="{7E885B4C-BA66-4715-B402-E0BDF9FD17F1}" type="slidenum">
              <a:rPr lang="en-US"/>
              <a:pPr/>
              <a:t>14</a:t>
            </a:fld>
            <a:endParaRPr lang="en-US"/>
          </a:p>
        </p:txBody>
      </p:sp>
      <p:sp>
        <p:nvSpPr>
          <p:cNvPr id="636930" name="AutoShape 2"/>
          <p:cNvSpPr>
            <a:spLocks noChangeArrowheads="1"/>
          </p:cNvSpPr>
          <p:nvPr/>
        </p:nvSpPr>
        <p:spPr bwMode="auto">
          <a:xfrm>
            <a:off x="2743200" y="2514600"/>
            <a:ext cx="6248400" cy="4114800"/>
          </a:xfrm>
          <a:prstGeom prst="roundRect">
            <a:avLst>
              <a:gd name="adj" fmla="val 11148"/>
            </a:avLst>
          </a:prstGeom>
          <a:solidFill>
            <a:schemeClr val="bg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endParaRPr lang="en-US"/>
          </a:p>
        </p:txBody>
      </p:sp>
      <p:sp>
        <p:nvSpPr>
          <p:cNvPr id="636931" name="Text Box 3"/>
          <p:cNvSpPr txBox="1">
            <a:spLocks noChangeArrowheads="1"/>
          </p:cNvSpPr>
          <p:nvPr/>
        </p:nvSpPr>
        <p:spPr bwMode="auto">
          <a:xfrm>
            <a:off x="3276600" y="2438400"/>
            <a:ext cx="5715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chemeClr val="bg2">
                    <a:lumMod val="20000"/>
                    <a:lumOff val="80000"/>
                  </a:schemeClr>
                </a:solidFill>
                <a:effectLst>
                  <a:outerShdw blurRad="38100" dist="38100" dir="2700000" algn="tl">
                    <a:srgbClr val="000000"/>
                  </a:outerShdw>
                </a:effectLst>
                <a:latin typeface="Berlin Sans FB Demi" pitchFamily="34" charset="0"/>
              </a:rPr>
              <a:t>“Do A Christian's Sins Damn His Soul</a:t>
            </a:r>
            <a:r>
              <a:rPr lang="en-US" sz="2400" dirty="0" smtClean="0">
                <a:solidFill>
                  <a:schemeClr val="bg2">
                    <a:lumMod val="20000"/>
                    <a:lumOff val="80000"/>
                  </a:schemeClr>
                </a:solidFill>
                <a:effectLst>
                  <a:outerShdw blurRad="38100" dist="38100" dir="2700000" algn="tl">
                    <a:srgbClr val="000000"/>
                  </a:outerShdw>
                </a:effectLst>
                <a:latin typeface="Berlin Sans FB Demi" pitchFamily="34" charset="0"/>
              </a:rPr>
              <a:t>?”</a:t>
            </a:r>
            <a:endParaRPr lang="en-US" sz="2800" dirty="0">
              <a:solidFill>
                <a:schemeClr val="bg2">
                  <a:lumMod val="20000"/>
                  <a:lumOff val="80000"/>
                </a:schemeClr>
              </a:solidFill>
              <a:effectLst>
                <a:outerShdw blurRad="38100" dist="38100" dir="2700000" algn="tl">
                  <a:srgbClr val="000000"/>
                </a:outerShdw>
              </a:effectLst>
              <a:latin typeface="Berlin Sans FB Demi" pitchFamily="34" charset="0"/>
            </a:endParaRPr>
          </a:p>
          <a:p>
            <a:pPr algn="ctr">
              <a:spcBef>
                <a:spcPct val="50000"/>
              </a:spcBef>
            </a:pPr>
            <a:r>
              <a:rPr lang="en-US" sz="2400" dirty="0">
                <a:effectLst>
                  <a:outerShdw blurRad="38100" dist="38100" dir="2700000" algn="tl">
                    <a:srgbClr val="FFFFFF"/>
                  </a:outerShdw>
                </a:effectLst>
                <a:latin typeface="Humanst521 BT" pitchFamily="34" charset="0"/>
              </a:rPr>
              <a:t>"We take the position that a Christian's sins do not damn his soul. The way a Christian lives, what he says, his character, his conduct, or his attitude toward other people have nothing whatsoever to do with the salvation of his soul…..all the sins a Christian may commit from idolatry to murder would not put his soul in any danger!" </a:t>
            </a:r>
          </a:p>
        </p:txBody>
      </p:sp>
      <p:pic>
        <p:nvPicPr>
          <p:cNvPr id="636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14600"/>
            <a:ext cx="32797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6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70563"/>
            <a:ext cx="32004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69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69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09600"/>
            <a:ext cx="3962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0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36935"/>
                                        </p:tgtEl>
                                        <p:attrNameLst>
                                          <p:attrName>style.visibility</p:attrName>
                                        </p:attrNameLst>
                                      </p:cBhvr>
                                      <p:to>
                                        <p:strVal val="visible"/>
                                      </p:to>
                                    </p:set>
                                    <p:animEffect transition="in" filter="wipe(left)">
                                      <p:cBhvr>
                                        <p:cTn id="7" dur="500"/>
                                        <p:tgtEl>
                                          <p:spTgt spid="636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43200" y="1638300"/>
            <a:ext cx="6197601" cy="4762500"/>
          </a:xfrm>
        </p:spPr>
        <p:style>
          <a:lnRef idx="2">
            <a:schemeClr val="accent4"/>
          </a:lnRef>
          <a:fillRef idx="1">
            <a:schemeClr val="lt1"/>
          </a:fillRef>
          <a:effectRef idx="0">
            <a:schemeClr val="accent4"/>
          </a:effectRef>
          <a:fontRef idx="minor">
            <a:schemeClr val="dk1"/>
          </a:fontRef>
        </p:style>
        <p:txBody>
          <a:bodyPr>
            <a:noAutofit/>
          </a:bodyPr>
          <a:lstStyle/>
          <a:p>
            <a:pPr marL="0" indent="0" algn="ctr">
              <a:buNone/>
            </a:pPr>
            <a:r>
              <a:rPr lang="en-US" sz="2400" dirty="0"/>
              <a:t> </a:t>
            </a:r>
            <a:r>
              <a:rPr lang="en-US" sz="2500" dirty="0" smtClean="0"/>
              <a:t>“</a:t>
            </a:r>
            <a:r>
              <a:rPr lang="en-US" sz="2500" dirty="0"/>
              <a:t>This perseverance of the saints depends </a:t>
            </a:r>
            <a:r>
              <a:rPr lang="en-US" sz="2500" b="1" i="1" u="sng" dirty="0"/>
              <a:t>not upon their own free will</a:t>
            </a:r>
            <a:r>
              <a:rPr lang="en-US" sz="2500" dirty="0"/>
              <a:t>, but upon the immutability of the decree of election, flowing from the free and unchangeable love of God the Father; upon the efficacy of the merit of the intercession of Jesus Christ, the abiding of the Spirit, and of the seed of God within them, and the nature of the covenant of grace: from all which </a:t>
            </a:r>
            <a:r>
              <a:rPr lang="en-US" sz="2500" dirty="0" err="1"/>
              <a:t>ariseth</a:t>
            </a:r>
            <a:r>
              <a:rPr lang="en-US" sz="2500" dirty="0"/>
              <a:t> also the certainty and and infallibility thereof” </a:t>
            </a:r>
            <a:endParaRPr lang="en-US" sz="2500" dirty="0" smtClean="0"/>
          </a:p>
          <a:p>
            <a:pPr marL="0" indent="0" algn="ctr">
              <a:buNone/>
            </a:pPr>
            <a:r>
              <a:rPr lang="en-US" sz="2000" dirty="0" smtClean="0"/>
              <a:t>(</a:t>
            </a:r>
            <a:r>
              <a:rPr lang="en-US" sz="2000" dirty="0"/>
              <a:t>The Westminster Confession of Faith, 17.1).</a:t>
            </a:r>
          </a:p>
          <a:p>
            <a:pPr marL="0" indent="0" algn="ctr">
              <a:buNone/>
            </a:pPr>
            <a:endParaRPr lang="en-US" sz="2000" dirty="0"/>
          </a:p>
          <a:p>
            <a:pPr marL="0" indent="0" algn="ctr">
              <a:buNone/>
            </a:pPr>
            <a:endParaRPr lang="en-US" sz="2000" dirty="0" smtClean="0"/>
          </a:p>
          <a:p>
            <a:endParaRPr lang="en-US" sz="2000" dirty="0" smtClean="0"/>
          </a:p>
          <a:p>
            <a:pPr marL="0" indent="0" algn="ctr">
              <a:buNone/>
            </a:pPr>
            <a:endParaRPr lang="en-US" sz="2000" dirty="0"/>
          </a:p>
          <a:p>
            <a:pPr marL="0" indent="0" algn="ctr">
              <a:buNone/>
            </a:pPr>
            <a:endParaRPr lang="en-US" sz="2000" dirty="0" smtClean="0"/>
          </a:p>
          <a:p>
            <a:pPr marL="0" indent="0" algn="ctr">
              <a:buNone/>
            </a:pPr>
            <a:endParaRPr lang="en-US" sz="2000" dirty="0"/>
          </a:p>
          <a:p>
            <a:pPr marL="0" indent="0" algn="ctr">
              <a:buNone/>
            </a:pPr>
            <a:endParaRPr lang="en-US" sz="2000" dirty="0" smtClean="0"/>
          </a:p>
        </p:txBody>
      </p:sp>
      <p:sp>
        <p:nvSpPr>
          <p:cNvPr id="3" name="Title 2"/>
          <p:cNvSpPr>
            <a:spLocks noGrp="1"/>
          </p:cNvSpPr>
          <p:nvPr>
            <p:ph type="title"/>
          </p:nvPr>
        </p:nvSpPr>
        <p:spPr>
          <a:xfrm>
            <a:off x="431800" y="419100"/>
            <a:ext cx="7988300" cy="1219200"/>
          </a:xfrm>
        </p:spPr>
        <p:txBody>
          <a:bodyPr>
            <a:noAutofit/>
          </a:bodyPr>
          <a:lstStyle/>
          <a:p>
            <a:r>
              <a:rPr lang="en-US" sz="4400" b="1" dirty="0" smtClean="0">
                <a:solidFill>
                  <a:srgbClr val="FF0000"/>
                </a:solidFill>
              </a:rPr>
              <a:t>The Reformed View of Apostasy</a:t>
            </a:r>
            <a:endParaRPr lang="en-US" sz="4400" b="1"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15</a:t>
            </a:fld>
            <a:endParaRPr lang="en-US" dirty="0">
              <a:effectLst>
                <a:glow rad="101600">
                  <a:prstClr val="white">
                    <a:alpha val="75000"/>
                  </a:prstClr>
                </a:glow>
              </a:effectLst>
              <a:latin typeface="Constantia"/>
            </a:endParaRPr>
          </a:p>
        </p:txBody>
      </p:sp>
      <p:pic>
        <p:nvPicPr>
          <p:cNvPr id="6" name="Picture 5"/>
          <p:cNvPicPr>
            <a:picLocks noChangeAspect="1"/>
          </p:cNvPicPr>
          <p:nvPr/>
        </p:nvPicPr>
        <p:blipFill>
          <a:blip r:embed="rId2"/>
          <a:stretch>
            <a:fillRect/>
          </a:stretch>
        </p:blipFill>
        <p:spPr>
          <a:xfrm>
            <a:off x="203200" y="1638300"/>
            <a:ext cx="2540000" cy="4762500"/>
          </a:xfrm>
          <a:prstGeom prst="rect">
            <a:avLst/>
          </a:prstGeom>
          <a:scene3d>
            <a:camera prst="isometricOffAxis1Right"/>
            <a:lightRig rig="threePt" dir="t"/>
          </a:scene3d>
        </p:spPr>
      </p:pic>
    </p:spTree>
    <p:extLst>
      <p:ext uri="{BB962C8B-B14F-4D97-AF65-F5344CB8AC3E}">
        <p14:creationId xmlns:p14="http://schemas.microsoft.com/office/powerpoint/2010/main" val="31222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16</a:t>
            </a:fld>
            <a:endParaRPr lang="en-US"/>
          </a:p>
        </p:txBody>
      </p:sp>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1" y="2133600"/>
            <a:ext cx="3726534" cy="449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aved_Homosexu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 y="5410200"/>
            <a:ext cx="609600" cy="609600"/>
          </a:xfrm>
          <a:prstGeom prst="rect">
            <a:avLst/>
          </a:prstGeom>
        </p:spPr>
      </p:pic>
      <p:sp>
        <p:nvSpPr>
          <p:cNvPr id="8" name="Line Callout 2 7"/>
          <p:cNvSpPr/>
          <p:nvPr/>
        </p:nvSpPr>
        <p:spPr>
          <a:xfrm>
            <a:off x="3124200" y="1553528"/>
            <a:ext cx="4495800" cy="1875472"/>
          </a:xfrm>
          <a:prstGeom prst="borderCallout2">
            <a:avLst>
              <a:gd name="adj1" fmla="val 48957"/>
              <a:gd name="adj2" fmla="val -153"/>
              <a:gd name="adj3" fmla="val 78105"/>
              <a:gd name="adj4" fmla="val -5613"/>
              <a:gd name="adj5" fmla="val 102431"/>
              <a:gd name="adj6" fmla="val -12621"/>
            </a:avLst>
          </a:prstGeom>
          <a:solidFill>
            <a:schemeClr val="bg2">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“His second question is ‘</a:t>
            </a:r>
            <a:r>
              <a:rPr lang="en-US"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is an elect and regenerated Christian saved while committing a homosexual act?’</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“Yes he is”</a:t>
            </a:r>
          </a:p>
        </p:txBody>
      </p:sp>
      <p:sp>
        <p:nvSpPr>
          <p:cNvPr id="9" name="Rectangle 8"/>
          <p:cNvSpPr/>
          <p:nvPr/>
        </p:nvSpPr>
        <p:spPr>
          <a:xfrm>
            <a:off x="135836" y="6096000"/>
            <a:ext cx="3743099" cy="584775"/>
          </a:xfrm>
          <a:prstGeom prst="rect">
            <a:avLst/>
          </a:prstGeom>
        </p:spPr>
        <p:txBody>
          <a:bodyPr wrap="square">
            <a:spAutoFit/>
          </a:bodyPr>
          <a:lstStyle/>
          <a:p>
            <a:pPr algn="ctr"/>
            <a:r>
              <a:rPr lang="en-US" sz="1600" i="1" dirty="0">
                <a:effectLst>
                  <a:glow rad="101600">
                    <a:schemeClr val="bg1">
                      <a:alpha val="60000"/>
                    </a:schemeClr>
                  </a:glow>
                </a:effectLst>
              </a:rPr>
              <a:t>(Steven Garrett - Garrett / Gentry debate - 6:54 of first affirmative speech </a:t>
            </a:r>
            <a:r>
              <a:rPr lang="en-US" sz="1600" i="1" dirty="0" smtClean="0">
                <a:effectLst>
                  <a:glow rad="101600">
                    <a:schemeClr val="bg1">
                      <a:alpha val="60000"/>
                    </a:schemeClr>
                  </a:glow>
                </a:effectLst>
              </a:rPr>
              <a:t>Friday)</a:t>
            </a:r>
            <a:endParaRPr lang="en-US" sz="1600" i="1" dirty="0">
              <a:effectLst>
                <a:glow rad="101600">
                  <a:schemeClr val="bg1">
                    <a:alpha val="60000"/>
                  </a:schemeClr>
                </a:glow>
              </a:effectLst>
            </a:endParaRPr>
          </a:p>
        </p:txBody>
      </p:sp>
      <p:sp>
        <p:nvSpPr>
          <p:cNvPr id="11" name="Rectangle 10"/>
          <p:cNvSpPr/>
          <p:nvPr/>
        </p:nvSpPr>
        <p:spPr>
          <a:xfrm>
            <a:off x="228600" y="604882"/>
            <a:ext cx="8686800" cy="600164"/>
          </a:xfrm>
          <a:prstGeom prst="rect">
            <a:avLst/>
          </a:prstGeom>
        </p:spPr>
        <p:txBody>
          <a:bodyPr wrap="square">
            <a:spAutoFit/>
          </a:bodyPr>
          <a:lstStyle/>
          <a:p>
            <a:pPr algn="ctr">
              <a:lnSpc>
                <a:spcPct val="90000"/>
              </a:lnSpc>
            </a:pPr>
            <a:r>
              <a:rPr lang="en-US" sz="36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Consequences of Calvinistic Theology</a:t>
            </a:r>
            <a:endParaRPr lang="en-US" sz="36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sp>
        <p:nvSpPr>
          <p:cNvPr id="5" name="Rectangle 4"/>
          <p:cNvSpPr/>
          <p:nvPr/>
        </p:nvSpPr>
        <p:spPr>
          <a:xfrm>
            <a:off x="4114800" y="3657600"/>
            <a:ext cx="4572000" cy="2677656"/>
          </a:xfrm>
          <a:prstGeom prst="rect">
            <a:avLst/>
          </a:prstGeom>
        </p:spPr>
        <p:txBody>
          <a:bodyPr>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1 Corinthians 6:9 (NKJV)</a:t>
            </a:r>
            <a:r>
              <a:rPr lang="en-US" sz="2400" dirty="0">
                <a:solidFill>
                  <a:srgbClr val="000000"/>
                </a:solidFill>
                <a:effectLst>
                  <a:outerShdw blurRad="60007" dist="310007" dir="7680000" sy="30000" kx="1300200" algn="ctr" rotWithShape="0">
                    <a:prstClr val="black">
                      <a:alpha val="32000"/>
                    </a:prstClr>
                  </a:outerShdw>
                </a:effectLst>
              </a:rPr>
              <a:t> </a:t>
            </a:r>
          </a:p>
          <a:p>
            <a:pPr algn="ctr"/>
            <a:r>
              <a:rPr lang="en-US" sz="2400" dirty="0" smtClean="0">
                <a:solidFill>
                  <a:srgbClr val="000000"/>
                </a:solidFill>
                <a:effectLst>
                  <a:outerShdw blurRad="60007" dist="310007" dir="7680000" sy="30000" kx="1300200" algn="ctr" rotWithShape="0">
                    <a:prstClr val="black">
                      <a:alpha val="32000"/>
                    </a:prstClr>
                  </a:outerShdw>
                </a:effectLst>
              </a:rPr>
              <a:t>Do </a:t>
            </a:r>
            <a:r>
              <a:rPr lang="en-US" sz="2400" dirty="0">
                <a:solidFill>
                  <a:srgbClr val="000000"/>
                </a:solidFill>
                <a:effectLst>
                  <a:outerShdw blurRad="60007" dist="310007" dir="7680000" sy="30000" kx="1300200" algn="ctr" rotWithShape="0">
                    <a:prstClr val="black">
                      <a:alpha val="32000"/>
                    </a:prstClr>
                  </a:outerShdw>
                </a:effectLst>
              </a:rPr>
              <a:t>you not know that the unrighteous will not inherit the kingdom of God? Do not be deceived. Neither fornicators, nor idolaters, nor adulterers, nor homosexuals, nor sodomites, </a:t>
            </a:r>
            <a:r>
              <a:rPr lang="en-US" sz="2400" dirty="0" smtClean="0">
                <a:solidFill>
                  <a:srgbClr val="000000"/>
                </a:solidFill>
                <a:effectLst>
                  <a:outerShdw blurRad="60007" dist="310007" dir="7680000" sy="30000" kx="1300200" algn="ctr" rotWithShape="0">
                    <a:prstClr val="black">
                      <a:alpha val="32000"/>
                    </a:prstClr>
                  </a:outerShdw>
                </a:effectLst>
              </a:rPr>
              <a:t>. . .</a:t>
            </a:r>
            <a:endParaRPr lang="en-US" sz="2400" dirty="0">
              <a:solidFill>
                <a:srgbClr val="000000"/>
              </a:solidFill>
              <a:effectLst>
                <a:outerShdw blurRad="60007" dist="310007" dir="7680000" sy="30000" kx="1300200" algn="ctr" rotWithShape="0">
                  <a:prstClr val="black">
                    <a:alpha val="32000"/>
                  </a:prstClr>
                </a:outerShdw>
              </a:effectLst>
            </a:endParaRPr>
          </a:p>
        </p:txBody>
      </p:sp>
      <p:pic>
        <p:nvPicPr>
          <p:cNvPr id="10" name="Yes_He_Is.ai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01000" y="2667000"/>
            <a:ext cx="457200" cy="457200"/>
          </a:xfrm>
          <a:prstGeom prst="rect">
            <a:avLst/>
          </a:prstGeom>
        </p:spPr>
      </p:pic>
    </p:spTree>
    <p:extLst>
      <p:ext uri="{BB962C8B-B14F-4D97-AF65-F5344CB8AC3E}">
        <p14:creationId xmlns:p14="http://schemas.microsoft.com/office/powerpoint/2010/main" val="39491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2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
          </p:nvPr>
        </p:nvSpPr>
        <p:spPr>
          <a:xfrm>
            <a:off x="8001000" y="0"/>
            <a:ext cx="1017917" cy="457200"/>
          </a:xfrm>
          <a:prstGeom prst="rect">
            <a:avLst/>
          </a:prstGeom>
        </p:spPr>
        <p:txBody>
          <a:bodyPr/>
          <a:lstStyle/>
          <a:p>
            <a:fld id="{BB61CE28-F5D0-412C-A7B5-1CA583D59A2D}" type="slidenum">
              <a:rPr lang="en-US"/>
              <a:pPr/>
              <a:t>17</a:t>
            </a:fld>
            <a:endParaRPr lang="en-US"/>
          </a:p>
        </p:txBody>
      </p:sp>
      <p:pic>
        <p:nvPicPr>
          <p:cNvPr id="405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1013"/>
            <a:ext cx="2222500" cy="383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0" y="1828800"/>
            <a:ext cx="2571750"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3575" y="3581400"/>
            <a:ext cx="3248025" cy="303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600075"/>
            <a:ext cx="4002088"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905000"/>
            <a:ext cx="45624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51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352800"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38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05508"/>
                                        </p:tgtEl>
                                        <p:attrNameLst>
                                          <p:attrName>style.visibility</p:attrName>
                                        </p:attrNameLst>
                                      </p:cBhvr>
                                      <p:to>
                                        <p:strVal val="visible"/>
                                      </p:to>
                                    </p:set>
                                    <p:anim calcmode="lin" valueType="num">
                                      <p:cBhvr>
                                        <p:cTn id="7" dur="500" fill="hold"/>
                                        <p:tgtEl>
                                          <p:spTgt spid="405508"/>
                                        </p:tgtEl>
                                        <p:attrNameLst>
                                          <p:attrName>ppt_w</p:attrName>
                                        </p:attrNameLst>
                                      </p:cBhvr>
                                      <p:tavLst>
                                        <p:tav tm="0">
                                          <p:val>
                                            <p:fltVal val="0"/>
                                          </p:val>
                                        </p:tav>
                                        <p:tav tm="100000">
                                          <p:val>
                                            <p:strVal val="#ppt_w"/>
                                          </p:val>
                                        </p:tav>
                                      </p:tavLst>
                                    </p:anim>
                                    <p:anim calcmode="lin" valueType="num">
                                      <p:cBhvr>
                                        <p:cTn id="8" dur="500" fill="hold"/>
                                        <p:tgtEl>
                                          <p:spTgt spid="405508"/>
                                        </p:tgtEl>
                                        <p:attrNameLst>
                                          <p:attrName>ppt_h</p:attrName>
                                        </p:attrNameLst>
                                      </p:cBhvr>
                                      <p:tavLst>
                                        <p:tav tm="0">
                                          <p:val>
                                            <p:fltVal val="0"/>
                                          </p:val>
                                        </p:tav>
                                        <p:tav tm="100000">
                                          <p:val>
                                            <p:strVal val="#ppt_h"/>
                                          </p:val>
                                        </p:tav>
                                      </p:tavLst>
                                    </p:anim>
                                    <p:animEffect transition="in" filter="fade">
                                      <p:cBhvr>
                                        <p:cTn id="9" dur="500"/>
                                        <p:tgtEl>
                                          <p:spTgt spid="405508"/>
                                        </p:tgtEl>
                                      </p:cBhvr>
                                    </p:animEffect>
                                  </p:childTnLst>
                                </p:cTn>
                              </p:par>
                              <p:par>
                                <p:cTn id="10" presetID="53" presetClass="entr" presetSubtype="0" fill="hold" nodeType="withEffect">
                                  <p:stCondLst>
                                    <p:cond delay="0"/>
                                  </p:stCondLst>
                                  <p:childTnLst>
                                    <p:set>
                                      <p:cBhvr>
                                        <p:cTn id="11" dur="1" fill="hold">
                                          <p:stCondLst>
                                            <p:cond delay="0"/>
                                          </p:stCondLst>
                                        </p:cTn>
                                        <p:tgtEl>
                                          <p:spTgt spid="405506"/>
                                        </p:tgtEl>
                                        <p:attrNameLst>
                                          <p:attrName>style.visibility</p:attrName>
                                        </p:attrNameLst>
                                      </p:cBhvr>
                                      <p:to>
                                        <p:strVal val="visible"/>
                                      </p:to>
                                    </p:set>
                                    <p:anim calcmode="lin" valueType="num">
                                      <p:cBhvr>
                                        <p:cTn id="12" dur="500" fill="hold"/>
                                        <p:tgtEl>
                                          <p:spTgt spid="405506"/>
                                        </p:tgtEl>
                                        <p:attrNameLst>
                                          <p:attrName>ppt_w</p:attrName>
                                        </p:attrNameLst>
                                      </p:cBhvr>
                                      <p:tavLst>
                                        <p:tav tm="0">
                                          <p:val>
                                            <p:fltVal val="0"/>
                                          </p:val>
                                        </p:tav>
                                        <p:tav tm="100000">
                                          <p:val>
                                            <p:strVal val="#ppt_w"/>
                                          </p:val>
                                        </p:tav>
                                      </p:tavLst>
                                    </p:anim>
                                    <p:anim calcmode="lin" valueType="num">
                                      <p:cBhvr>
                                        <p:cTn id="13" dur="500" fill="hold"/>
                                        <p:tgtEl>
                                          <p:spTgt spid="405506"/>
                                        </p:tgtEl>
                                        <p:attrNameLst>
                                          <p:attrName>ppt_h</p:attrName>
                                        </p:attrNameLst>
                                      </p:cBhvr>
                                      <p:tavLst>
                                        <p:tav tm="0">
                                          <p:val>
                                            <p:fltVal val="0"/>
                                          </p:val>
                                        </p:tav>
                                        <p:tav tm="100000">
                                          <p:val>
                                            <p:strVal val="#ppt_h"/>
                                          </p:val>
                                        </p:tav>
                                      </p:tavLst>
                                    </p:anim>
                                    <p:animEffect transition="in" filter="fade">
                                      <p:cBhvr>
                                        <p:cTn id="14" dur="500"/>
                                        <p:tgtEl>
                                          <p:spTgt spid="40550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05510"/>
                                        </p:tgtEl>
                                        <p:attrNameLst>
                                          <p:attrName>style.visibility</p:attrName>
                                        </p:attrNameLst>
                                      </p:cBhvr>
                                      <p:to>
                                        <p:strVal val="visible"/>
                                      </p:to>
                                    </p:set>
                                    <p:animEffect transition="in" filter="wipe(left)">
                                      <p:cBhvr>
                                        <p:cTn id="19" dur="500"/>
                                        <p:tgtEl>
                                          <p:spTgt spid="405510"/>
                                        </p:tgtEl>
                                      </p:cBhvr>
                                    </p:animEffect>
                                  </p:childTnLst>
                                </p:cTn>
                              </p:par>
                            </p:childTnLst>
                          </p:cTn>
                        </p:par>
                        <p:par>
                          <p:cTn id="20" fill="hold" nodeType="afterGroup">
                            <p:stCondLst>
                              <p:cond delay="500"/>
                            </p:stCondLst>
                            <p:childTnLst>
                              <p:par>
                                <p:cTn id="21" presetID="53" presetClass="entr" presetSubtype="0" fill="hold" nodeType="afterEffect">
                                  <p:stCondLst>
                                    <p:cond delay="0"/>
                                  </p:stCondLst>
                                  <p:childTnLst>
                                    <p:set>
                                      <p:cBhvr>
                                        <p:cTn id="22" dur="1" fill="hold">
                                          <p:stCondLst>
                                            <p:cond delay="0"/>
                                          </p:stCondLst>
                                        </p:cTn>
                                        <p:tgtEl>
                                          <p:spTgt spid="405509"/>
                                        </p:tgtEl>
                                        <p:attrNameLst>
                                          <p:attrName>style.visibility</p:attrName>
                                        </p:attrNameLst>
                                      </p:cBhvr>
                                      <p:to>
                                        <p:strVal val="visible"/>
                                      </p:to>
                                    </p:set>
                                    <p:anim calcmode="lin" valueType="num">
                                      <p:cBhvr>
                                        <p:cTn id="23" dur="500" fill="hold"/>
                                        <p:tgtEl>
                                          <p:spTgt spid="405509"/>
                                        </p:tgtEl>
                                        <p:attrNameLst>
                                          <p:attrName>ppt_w</p:attrName>
                                        </p:attrNameLst>
                                      </p:cBhvr>
                                      <p:tavLst>
                                        <p:tav tm="0">
                                          <p:val>
                                            <p:fltVal val="0"/>
                                          </p:val>
                                        </p:tav>
                                        <p:tav tm="100000">
                                          <p:val>
                                            <p:strVal val="#ppt_w"/>
                                          </p:val>
                                        </p:tav>
                                      </p:tavLst>
                                    </p:anim>
                                    <p:anim calcmode="lin" valueType="num">
                                      <p:cBhvr>
                                        <p:cTn id="24" dur="500" fill="hold"/>
                                        <p:tgtEl>
                                          <p:spTgt spid="405509"/>
                                        </p:tgtEl>
                                        <p:attrNameLst>
                                          <p:attrName>ppt_h</p:attrName>
                                        </p:attrNameLst>
                                      </p:cBhvr>
                                      <p:tavLst>
                                        <p:tav tm="0">
                                          <p:val>
                                            <p:fltVal val="0"/>
                                          </p:val>
                                        </p:tav>
                                        <p:tav tm="100000">
                                          <p:val>
                                            <p:strVal val="#ppt_h"/>
                                          </p:val>
                                        </p:tav>
                                      </p:tavLst>
                                    </p:anim>
                                    <p:animEffect transition="in" filter="fade">
                                      <p:cBhvr>
                                        <p:cTn id="25" dur="500"/>
                                        <p:tgtEl>
                                          <p:spTgt spid="405509"/>
                                        </p:tgtEl>
                                      </p:cBhvr>
                                    </p:animEffect>
                                  </p:childTnLst>
                                </p:cTn>
                              </p:par>
                            </p:childTnLst>
                          </p:cTn>
                        </p:par>
                        <p:par>
                          <p:cTn id="26" fill="hold" nodeType="afterGroup">
                            <p:stCondLst>
                              <p:cond delay="1000"/>
                            </p:stCondLst>
                            <p:childTnLst>
                              <p:par>
                                <p:cTn id="27" presetID="53" presetClass="entr" presetSubtype="0" fill="hold" nodeType="afterEffect">
                                  <p:stCondLst>
                                    <p:cond delay="0"/>
                                  </p:stCondLst>
                                  <p:childTnLst>
                                    <p:set>
                                      <p:cBhvr>
                                        <p:cTn id="28" dur="1" fill="hold">
                                          <p:stCondLst>
                                            <p:cond delay="0"/>
                                          </p:stCondLst>
                                        </p:cTn>
                                        <p:tgtEl>
                                          <p:spTgt spid="405507"/>
                                        </p:tgtEl>
                                        <p:attrNameLst>
                                          <p:attrName>style.visibility</p:attrName>
                                        </p:attrNameLst>
                                      </p:cBhvr>
                                      <p:to>
                                        <p:strVal val="visible"/>
                                      </p:to>
                                    </p:set>
                                    <p:anim calcmode="lin" valueType="num">
                                      <p:cBhvr>
                                        <p:cTn id="29" dur="500" fill="hold"/>
                                        <p:tgtEl>
                                          <p:spTgt spid="405507"/>
                                        </p:tgtEl>
                                        <p:attrNameLst>
                                          <p:attrName>ppt_w</p:attrName>
                                        </p:attrNameLst>
                                      </p:cBhvr>
                                      <p:tavLst>
                                        <p:tav tm="0">
                                          <p:val>
                                            <p:fltVal val="0"/>
                                          </p:val>
                                        </p:tav>
                                        <p:tav tm="100000">
                                          <p:val>
                                            <p:strVal val="#ppt_w"/>
                                          </p:val>
                                        </p:tav>
                                      </p:tavLst>
                                    </p:anim>
                                    <p:anim calcmode="lin" valueType="num">
                                      <p:cBhvr>
                                        <p:cTn id="30" dur="500" fill="hold"/>
                                        <p:tgtEl>
                                          <p:spTgt spid="405507"/>
                                        </p:tgtEl>
                                        <p:attrNameLst>
                                          <p:attrName>ppt_h</p:attrName>
                                        </p:attrNameLst>
                                      </p:cBhvr>
                                      <p:tavLst>
                                        <p:tav tm="0">
                                          <p:val>
                                            <p:fltVal val="0"/>
                                          </p:val>
                                        </p:tav>
                                        <p:tav tm="100000">
                                          <p:val>
                                            <p:strVal val="#ppt_h"/>
                                          </p:val>
                                        </p:tav>
                                      </p:tavLst>
                                    </p:anim>
                                    <p:animEffect transition="in" filter="fade">
                                      <p:cBhvr>
                                        <p:cTn id="31" dur="500"/>
                                        <p:tgtEl>
                                          <p:spTgt spid="405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18</a:t>
            </a:fld>
            <a:endParaRPr lang="en-US" dirty="0"/>
          </a:p>
        </p:txBody>
      </p:sp>
      <p:sp>
        <p:nvSpPr>
          <p:cNvPr id="5" name="Rectangle 4"/>
          <p:cNvSpPr/>
          <p:nvPr/>
        </p:nvSpPr>
        <p:spPr>
          <a:xfrm>
            <a:off x="228600" y="304800"/>
            <a:ext cx="8686800" cy="854080"/>
          </a:xfrm>
          <a:prstGeom prst="rect">
            <a:avLst/>
          </a:prstGeom>
        </p:spPr>
        <p:txBody>
          <a:bodyPr wrap="square">
            <a:spAutoFit/>
          </a:bodyPr>
          <a:lstStyle/>
          <a:p>
            <a:pPr algn="ctr">
              <a:lnSpc>
                <a:spcPct val="90000"/>
              </a:lnSpc>
            </a:pPr>
            <a:r>
              <a:rPr lang="en-US" sz="5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Delivered But Perished</a:t>
            </a:r>
            <a:endParaRPr lang="en-US" sz="5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noChangeArrowheads="1"/>
          </p:cNvPicPr>
          <p:nvPr/>
        </p:nvPicPr>
        <p:blipFill>
          <a:blip r:embed="rId2" cstate="print"/>
          <a:srcRect/>
          <a:stretch>
            <a:fillRect/>
          </a:stretch>
        </p:blipFill>
        <p:spPr bwMode="auto">
          <a:xfrm>
            <a:off x="90054" y="1066800"/>
            <a:ext cx="9053946" cy="5791200"/>
          </a:xfrm>
          <a:prstGeom prst="rect">
            <a:avLst/>
          </a:prstGeom>
          <a:noFill/>
          <a:ln w="9525">
            <a:noFill/>
            <a:miter lim="800000"/>
            <a:headEnd/>
            <a:tailEnd/>
          </a:ln>
          <a:effectLst/>
        </p:spPr>
      </p:pic>
      <p:sp>
        <p:nvSpPr>
          <p:cNvPr id="13" name="Line Callout 3 12"/>
          <p:cNvSpPr/>
          <p:nvPr/>
        </p:nvSpPr>
        <p:spPr>
          <a:xfrm>
            <a:off x="685800" y="5257800"/>
            <a:ext cx="7848600" cy="1295400"/>
          </a:xfrm>
          <a:prstGeom prst="borderCallout3">
            <a:avLst>
              <a:gd name="adj1" fmla="val 41253"/>
              <a:gd name="adj2" fmla="val -1172"/>
              <a:gd name="adj3" fmla="val -57919"/>
              <a:gd name="adj4" fmla="val -5679"/>
              <a:gd name="adj5" fmla="val -221304"/>
              <a:gd name="adj6" fmla="val -175"/>
              <a:gd name="adj7" fmla="val -244184"/>
              <a:gd name="adj8" fmla="val 11495"/>
            </a:avLst>
          </a:prstGeom>
          <a:solidFill>
            <a:schemeClr val="bg2">
              <a:lumMod val="75000"/>
            </a:schemeClr>
          </a:solidFill>
          <a:ln w="38100" cmpd="sng">
            <a:solidFill>
              <a:schemeClr val="bg2">
                <a:lumMod val="60000"/>
                <a:lumOff val="40000"/>
              </a:schemeClr>
            </a:solidFill>
          </a:ln>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effectLst>
                  <a:outerShdw blurRad="60007" dist="310007" dir="7680000" sy="30000" kx="1300200" algn="ctr" rotWithShape="0">
                    <a:prstClr val="black">
                      <a:alpha val="32000"/>
                    </a:prstClr>
                  </a:outerShdw>
                </a:effectLst>
                <a:latin typeface="Boulder Regular"/>
                <a:cs typeface="Boulder Regular"/>
              </a:rPr>
              <a:t>Brethren </a:t>
            </a:r>
            <a:r>
              <a:rPr lang="en-US" sz="2600" dirty="0" smtClean="0">
                <a:effectLst>
                  <a:outerShdw blurRad="60007" dist="310007" dir="7680000" sy="30000" kx="1300200" algn="ctr" rotWithShape="0">
                    <a:prstClr val="black">
                      <a:alpha val="32000"/>
                    </a:prstClr>
                  </a:outerShdw>
                </a:effectLst>
              </a:rPr>
              <a:t>– Christians in Corinth – those who had been washed, sanctified &amp; justified - 1 Cor. 1:2; 6:11; </a:t>
            </a:r>
            <a:endParaRPr lang="en-US" sz="2600" dirty="0">
              <a:effectLst>
                <a:outerShdw blurRad="60007" dist="310007" dir="7680000" sy="30000" kx="1300200" algn="ctr" rotWithShape="0">
                  <a:prstClr val="black">
                    <a:alpha val="32000"/>
                  </a:prstClr>
                </a:outerShdw>
              </a:effectLst>
            </a:endParaRPr>
          </a:p>
        </p:txBody>
      </p:sp>
      <p:cxnSp>
        <p:nvCxnSpPr>
          <p:cNvPr id="15" name="Curved Connector 14"/>
          <p:cNvCxnSpPr/>
          <p:nvPr/>
        </p:nvCxnSpPr>
        <p:spPr>
          <a:xfrm>
            <a:off x="3124200" y="2133600"/>
            <a:ext cx="11430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066800" y="1396959"/>
            <a:ext cx="7010400" cy="3847207"/>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1 Corinthians 10:1–13 (NKJV</a:t>
            </a: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a:t>
            </a:r>
            <a:endParaRPr lang="en-US" b="1" i="1"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1" baseline="30000" dirty="0" smtClean="0">
                <a:solidFill>
                  <a:srgbClr val="000000"/>
                </a:solidFill>
                <a:effectLst>
                  <a:outerShdw blurRad="60007" dist="310007" dir="7680000" sy="30000" kx="1300200" algn="ctr" rotWithShape="0">
                    <a:prstClr val="black">
                      <a:alpha val="32000"/>
                    </a:prstClr>
                  </a:outerShdw>
                </a:effectLst>
              </a:rPr>
              <a:t>1 </a:t>
            </a:r>
            <a:r>
              <a:rPr lang="en-US" sz="2400" dirty="0" smtClean="0">
                <a:solidFill>
                  <a:srgbClr val="000000"/>
                </a:solidFill>
                <a:effectLst>
                  <a:outerShdw blurRad="60007" dist="310007" dir="7680000" sy="30000" kx="1300200" algn="ctr" rotWithShape="0">
                    <a:prstClr val="black">
                      <a:alpha val="32000"/>
                    </a:prstClr>
                  </a:outerShdw>
                </a:effectLst>
              </a:rPr>
              <a:t>Moreover</a:t>
            </a:r>
            <a:r>
              <a:rPr lang="en-US" sz="2400" dirty="0">
                <a:solidFill>
                  <a:srgbClr val="000000"/>
                </a:solidFill>
                <a:effectLst>
                  <a:outerShdw blurRad="60007" dist="310007" dir="7680000" sy="30000" kx="1300200" algn="ctr" rotWithShape="0">
                    <a:prstClr val="black">
                      <a:alpha val="32000"/>
                    </a:prstClr>
                  </a:outerShdw>
                </a:effectLst>
              </a:rPr>
              <a:t>, brethren, I do not want you to be unaware that all our fathers were under the cloud, all passed through the sea, </a:t>
            </a:r>
            <a:r>
              <a:rPr lang="en-US" sz="2400" baseline="30000" dirty="0">
                <a:solidFill>
                  <a:srgbClr val="000000"/>
                </a:solidFill>
                <a:effectLst>
                  <a:outerShdw blurRad="60007" dist="310007" dir="7680000" sy="30000" kx="1300200" algn="ctr" rotWithShape="0">
                    <a:prstClr val="black">
                      <a:alpha val="32000"/>
                    </a:prstClr>
                  </a:outerShdw>
                </a:effectLst>
              </a:rPr>
              <a:t>2</a:t>
            </a:r>
            <a:r>
              <a:rPr lang="en-US" sz="2400" dirty="0">
                <a:solidFill>
                  <a:srgbClr val="000000"/>
                </a:solidFill>
                <a:effectLst>
                  <a:outerShdw blurRad="60007" dist="310007" dir="7680000" sy="30000" kx="1300200" algn="ctr" rotWithShape="0">
                    <a:prstClr val="black">
                      <a:alpha val="32000"/>
                    </a:prstClr>
                  </a:outerShdw>
                </a:effectLst>
              </a:rPr>
              <a:t> all were baptized into Moses in the cloud and in the sea, </a:t>
            </a:r>
            <a:r>
              <a:rPr lang="en-US" sz="2400" baseline="30000" dirty="0">
                <a:solidFill>
                  <a:srgbClr val="000000"/>
                </a:solidFill>
                <a:effectLst>
                  <a:outerShdw blurRad="60007" dist="310007" dir="7680000" sy="30000" kx="1300200" algn="ctr" rotWithShape="0">
                    <a:prstClr val="black">
                      <a:alpha val="32000"/>
                    </a:prstClr>
                  </a:outerShdw>
                </a:effectLst>
              </a:rPr>
              <a:t>3</a:t>
            </a:r>
            <a:r>
              <a:rPr lang="en-US" sz="2400" dirty="0">
                <a:solidFill>
                  <a:srgbClr val="000000"/>
                </a:solidFill>
                <a:effectLst>
                  <a:outerShdw blurRad="60007" dist="310007" dir="7680000" sy="30000" kx="1300200" algn="ctr" rotWithShape="0">
                    <a:prstClr val="black">
                      <a:alpha val="32000"/>
                    </a:prstClr>
                  </a:outerShdw>
                </a:effectLst>
              </a:rPr>
              <a:t> all ate the same spiritual food, </a:t>
            </a:r>
            <a:r>
              <a:rPr lang="en-US" sz="2400" baseline="30000" dirty="0">
                <a:solidFill>
                  <a:srgbClr val="000000"/>
                </a:solidFill>
                <a:effectLst>
                  <a:outerShdw blurRad="60007" dist="310007" dir="7680000" sy="30000" kx="1300200" algn="ctr" rotWithShape="0">
                    <a:prstClr val="black">
                      <a:alpha val="32000"/>
                    </a:prstClr>
                  </a:outerShdw>
                </a:effectLst>
              </a:rPr>
              <a:t>4</a:t>
            </a:r>
            <a:r>
              <a:rPr lang="en-US" sz="2400" dirty="0">
                <a:solidFill>
                  <a:srgbClr val="000000"/>
                </a:solidFill>
                <a:effectLst>
                  <a:outerShdw blurRad="60007" dist="310007" dir="7680000" sy="30000" kx="1300200" algn="ctr" rotWithShape="0">
                    <a:prstClr val="black">
                      <a:alpha val="32000"/>
                    </a:prstClr>
                  </a:outerShdw>
                </a:effectLst>
              </a:rPr>
              <a:t> and all drank the same spiritual drink. For they drank of that spiritual Rock that followed them, and that Rock was Christ.</a:t>
            </a:r>
            <a:r>
              <a:rPr lang="en-US" sz="2400" baseline="30000" dirty="0">
                <a:solidFill>
                  <a:srgbClr val="000000"/>
                </a:solidFill>
                <a:effectLst>
                  <a:outerShdw blurRad="60007" dist="310007" dir="7680000" sy="30000" kx="1300200" algn="ctr" rotWithShape="0">
                    <a:prstClr val="black">
                      <a:alpha val="32000"/>
                    </a:prstClr>
                  </a:outerShdw>
                </a:effectLst>
              </a:rPr>
              <a:t> 5 </a:t>
            </a:r>
            <a:r>
              <a:rPr lang="en-US" sz="2400" dirty="0">
                <a:solidFill>
                  <a:srgbClr val="000000"/>
                </a:solidFill>
                <a:effectLst>
                  <a:outerShdw blurRad="60007" dist="310007" dir="7680000" sy="30000" kx="1300200" algn="ctr" rotWithShape="0">
                    <a:prstClr val="black">
                      <a:alpha val="32000"/>
                    </a:prstClr>
                  </a:outerShdw>
                </a:effectLst>
              </a:rPr>
              <a:t>But with most of them God was not well pleased, for </a:t>
            </a:r>
            <a:r>
              <a:rPr lang="en-US" sz="2400" i="1" dirty="0">
                <a:solidFill>
                  <a:srgbClr val="000000"/>
                </a:solidFill>
                <a:effectLst>
                  <a:outerShdw blurRad="60007" dist="310007" dir="7680000" sy="30000" kx="1300200" algn="ctr" rotWithShape="0">
                    <a:prstClr val="black">
                      <a:alpha val="32000"/>
                    </a:prstClr>
                  </a:outerShdw>
                </a:effectLst>
              </a:rPr>
              <a:t>their bodies</a:t>
            </a:r>
            <a:r>
              <a:rPr lang="en-US" sz="2400" dirty="0">
                <a:solidFill>
                  <a:srgbClr val="000000"/>
                </a:solidFill>
                <a:effectLst>
                  <a:outerShdw blurRad="60007" dist="310007" dir="7680000" sy="30000" kx="1300200" algn="ctr" rotWithShape="0">
                    <a:prstClr val="black">
                      <a:alpha val="32000"/>
                    </a:prstClr>
                  </a:outerShdw>
                </a:effectLst>
              </a:rPr>
              <a:t> were scattered in the wilderness.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05588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19</a:t>
            </a:fld>
            <a:endParaRPr lang="en-US" dirty="0"/>
          </a:p>
        </p:txBody>
      </p:sp>
      <p:sp>
        <p:nvSpPr>
          <p:cNvPr id="5" name="Rectangle 4"/>
          <p:cNvSpPr/>
          <p:nvPr/>
        </p:nvSpPr>
        <p:spPr>
          <a:xfrm>
            <a:off x="228600" y="304800"/>
            <a:ext cx="8686800" cy="854080"/>
          </a:xfrm>
          <a:prstGeom prst="rect">
            <a:avLst/>
          </a:prstGeom>
        </p:spPr>
        <p:txBody>
          <a:bodyPr wrap="square">
            <a:spAutoFit/>
          </a:bodyPr>
          <a:lstStyle/>
          <a:p>
            <a:pPr algn="ctr">
              <a:lnSpc>
                <a:spcPct val="90000"/>
              </a:lnSpc>
            </a:pPr>
            <a:r>
              <a:rPr lang="en-US" sz="5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Delivered But Perished</a:t>
            </a:r>
            <a:endParaRPr lang="en-US" sz="5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noChangeArrowheads="1"/>
          </p:cNvPicPr>
          <p:nvPr/>
        </p:nvPicPr>
        <p:blipFill>
          <a:blip r:embed="rId2" cstate="print"/>
          <a:srcRect/>
          <a:stretch>
            <a:fillRect/>
          </a:stretch>
        </p:blipFill>
        <p:spPr bwMode="auto">
          <a:xfrm>
            <a:off x="90054" y="1066800"/>
            <a:ext cx="9053946" cy="5791200"/>
          </a:xfrm>
          <a:prstGeom prst="rect">
            <a:avLst/>
          </a:prstGeom>
          <a:noFill/>
          <a:ln w="9525">
            <a:noFill/>
            <a:miter lim="800000"/>
            <a:headEnd/>
            <a:tailEnd/>
          </a:ln>
          <a:effectLst/>
        </p:spPr>
      </p:pic>
      <p:sp>
        <p:nvSpPr>
          <p:cNvPr id="13" name="Line Callout 3 12"/>
          <p:cNvSpPr/>
          <p:nvPr/>
        </p:nvSpPr>
        <p:spPr>
          <a:xfrm>
            <a:off x="533400" y="5257800"/>
            <a:ext cx="8458200" cy="1295400"/>
          </a:xfrm>
          <a:prstGeom prst="borderCallout3">
            <a:avLst>
              <a:gd name="adj1" fmla="val 41253"/>
              <a:gd name="adj2" fmla="val -1172"/>
              <a:gd name="adj3" fmla="val -57919"/>
              <a:gd name="adj4" fmla="val -3956"/>
              <a:gd name="adj5" fmla="val -165048"/>
              <a:gd name="adj6" fmla="val 126"/>
              <a:gd name="adj7" fmla="val -183106"/>
              <a:gd name="adj8" fmla="val 6948"/>
            </a:avLst>
          </a:prstGeom>
          <a:solidFill>
            <a:schemeClr val="bg2">
              <a:lumMod val="75000"/>
            </a:schemeClr>
          </a:solidFill>
          <a:ln w="38100" cmpd="sng">
            <a:solidFill>
              <a:schemeClr val="bg2">
                <a:lumMod val="60000"/>
                <a:lumOff val="40000"/>
              </a:schemeClr>
            </a:solidFill>
          </a:ln>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600" dirty="0">
                <a:effectLst>
                  <a:outerShdw blurRad="60007" dist="310007" dir="7680000" sy="30000" kx="1300200" algn="ctr" rotWithShape="0">
                    <a:prstClr val="black">
                      <a:alpha val="32000"/>
                    </a:prstClr>
                  </a:outerShdw>
                </a:effectLst>
                <a:latin typeface="Boulder Regular"/>
                <a:cs typeface="Boulder Regular"/>
              </a:rPr>
              <a:t>Those delivered from Egyptian </a:t>
            </a:r>
            <a:r>
              <a:rPr lang="en-US" sz="2600" dirty="0" smtClean="0">
                <a:effectLst>
                  <a:outerShdw blurRad="60007" dist="310007" dir="7680000" sy="30000" kx="1300200" algn="ctr" rotWithShape="0">
                    <a:prstClr val="black">
                      <a:alpha val="32000"/>
                    </a:prstClr>
                  </a:outerShdw>
                </a:effectLst>
                <a:latin typeface="Boulder Regular"/>
                <a:cs typeface="Boulder Regular"/>
              </a:rPr>
              <a:t>bondage </a:t>
            </a:r>
            <a:r>
              <a:rPr lang="en-US" sz="2600" dirty="0" smtClean="0">
                <a:effectLst>
                  <a:outerShdw blurRad="60007" dist="310007" dir="7680000" sy="30000" kx="1300200" algn="ctr" rotWithShape="0">
                    <a:prstClr val="black">
                      <a:alpha val="32000"/>
                    </a:prstClr>
                  </a:outerShdw>
                </a:effectLst>
              </a:rPr>
              <a:t>– were actually delivered by God through Moses – BUT most actually fell in the wilderness – Numbers 14; 2 Pet 2:20-22</a:t>
            </a:r>
            <a:endParaRPr lang="en-US" sz="2600" dirty="0">
              <a:effectLst>
                <a:outerShdw blurRad="60007" dist="310007" dir="7680000" sy="30000" kx="1300200" algn="ctr" rotWithShape="0">
                  <a:prstClr val="black">
                    <a:alpha val="32000"/>
                  </a:prstClr>
                </a:outerShdw>
              </a:effectLst>
            </a:endParaRPr>
          </a:p>
        </p:txBody>
      </p:sp>
      <p:cxnSp>
        <p:nvCxnSpPr>
          <p:cNvPr id="15" name="Curved Connector 14"/>
          <p:cNvCxnSpPr/>
          <p:nvPr/>
        </p:nvCxnSpPr>
        <p:spPr>
          <a:xfrm>
            <a:off x="3124200" y="2425700"/>
            <a:ext cx="3048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9" name="Curved Connector 8"/>
          <p:cNvCxnSpPr/>
          <p:nvPr/>
        </p:nvCxnSpPr>
        <p:spPr>
          <a:xfrm>
            <a:off x="1295400" y="2882900"/>
            <a:ext cx="3048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a:off x="5105400" y="2806700"/>
            <a:ext cx="3048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a:off x="5943600" y="3200400"/>
            <a:ext cx="3048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a:off x="4191000" y="3568700"/>
            <a:ext cx="3048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a:off x="1447800" y="4635500"/>
            <a:ext cx="63246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a:off x="1905000" y="5029200"/>
            <a:ext cx="51054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066800" y="1396959"/>
            <a:ext cx="7010400" cy="3847207"/>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1 Corinthians 10:1–13 (NKJV</a:t>
            </a: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a:t>
            </a:r>
            <a:endParaRPr lang="en-US" b="1" i="1"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1" baseline="30000" dirty="0" smtClean="0">
                <a:solidFill>
                  <a:srgbClr val="000000"/>
                </a:solidFill>
                <a:effectLst>
                  <a:outerShdw blurRad="60007" dist="310007" dir="7680000" sy="30000" kx="1300200" algn="ctr" rotWithShape="0">
                    <a:prstClr val="black">
                      <a:alpha val="32000"/>
                    </a:prstClr>
                  </a:outerShdw>
                </a:effectLst>
              </a:rPr>
              <a:t>1 </a:t>
            </a:r>
            <a:r>
              <a:rPr lang="en-US" sz="2400" dirty="0" smtClean="0">
                <a:solidFill>
                  <a:srgbClr val="000000"/>
                </a:solidFill>
                <a:effectLst>
                  <a:outerShdw blurRad="60007" dist="310007" dir="7680000" sy="30000" kx="1300200" algn="ctr" rotWithShape="0">
                    <a:prstClr val="black">
                      <a:alpha val="32000"/>
                    </a:prstClr>
                  </a:outerShdw>
                </a:effectLst>
              </a:rPr>
              <a:t>Moreover</a:t>
            </a:r>
            <a:r>
              <a:rPr lang="en-US" sz="2400" dirty="0">
                <a:solidFill>
                  <a:srgbClr val="000000"/>
                </a:solidFill>
                <a:effectLst>
                  <a:outerShdw blurRad="60007" dist="310007" dir="7680000" sy="30000" kx="1300200" algn="ctr" rotWithShape="0">
                    <a:prstClr val="black">
                      <a:alpha val="32000"/>
                    </a:prstClr>
                  </a:outerShdw>
                </a:effectLst>
              </a:rPr>
              <a:t>, brethren, I do not want you to be unaware that all our fathers were under the cloud, all passed through the sea, </a:t>
            </a:r>
            <a:r>
              <a:rPr lang="en-US" sz="2400" baseline="30000" dirty="0">
                <a:solidFill>
                  <a:srgbClr val="000000"/>
                </a:solidFill>
                <a:effectLst>
                  <a:outerShdw blurRad="60007" dist="310007" dir="7680000" sy="30000" kx="1300200" algn="ctr" rotWithShape="0">
                    <a:prstClr val="black">
                      <a:alpha val="32000"/>
                    </a:prstClr>
                  </a:outerShdw>
                </a:effectLst>
              </a:rPr>
              <a:t>2</a:t>
            </a:r>
            <a:r>
              <a:rPr lang="en-US" sz="2400" dirty="0">
                <a:solidFill>
                  <a:srgbClr val="000000"/>
                </a:solidFill>
                <a:effectLst>
                  <a:outerShdw blurRad="60007" dist="310007" dir="7680000" sy="30000" kx="1300200" algn="ctr" rotWithShape="0">
                    <a:prstClr val="black">
                      <a:alpha val="32000"/>
                    </a:prstClr>
                  </a:outerShdw>
                </a:effectLst>
              </a:rPr>
              <a:t> all were baptized into Moses in the cloud and in the sea, </a:t>
            </a:r>
            <a:r>
              <a:rPr lang="en-US" sz="2400" baseline="30000" dirty="0">
                <a:solidFill>
                  <a:srgbClr val="000000"/>
                </a:solidFill>
                <a:effectLst>
                  <a:outerShdw blurRad="60007" dist="310007" dir="7680000" sy="30000" kx="1300200" algn="ctr" rotWithShape="0">
                    <a:prstClr val="black">
                      <a:alpha val="32000"/>
                    </a:prstClr>
                  </a:outerShdw>
                </a:effectLst>
              </a:rPr>
              <a:t>3</a:t>
            </a:r>
            <a:r>
              <a:rPr lang="en-US" sz="2400" dirty="0">
                <a:solidFill>
                  <a:srgbClr val="000000"/>
                </a:solidFill>
                <a:effectLst>
                  <a:outerShdw blurRad="60007" dist="310007" dir="7680000" sy="30000" kx="1300200" algn="ctr" rotWithShape="0">
                    <a:prstClr val="black">
                      <a:alpha val="32000"/>
                    </a:prstClr>
                  </a:outerShdw>
                </a:effectLst>
              </a:rPr>
              <a:t> all ate the same spiritual food, </a:t>
            </a:r>
            <a:r>
              <a:rPr lang="en-US" sz="2400" baseline="30000" dirty="0">
                <a:solidFill>
                  <a:srgbClr val="000000"/>
                </a:solidFill>
                <a:effectLst>
                  <a:outerShdw blurRad="60007" dist="310007" dir="7680000" sy="30000" kx="1300200" algn="ctr" rotWithShape="0">
                    <a:prstClr val="black">
                      <a:alpha val="32000"/>
                    </a:prstClr>
                  </a:outerShdw>
                </a:effectLst>
              </a:rPr>
              <a:t>4</a:t>
            </a:r>
            <a:r>
              <a:rPr lang="en-US" sz="2400" dirty="0">
                <a:solidFill>
                  <a:srgbClr val="000000"/>
                </a:solidFill>
                <a:effectLst>
                  <a:outerShdw blurRad="60007" dist="310007" dir="7680000" sy="30000" kx="1300200" algn="ctr" rotWithShape="0">
                    <a:prstClr val="black">
                      <a:alpha val="32000"/>
                    </a:prstClr>
                  </a:outerShdw>
                </a:effectLst>
              </a:rPr>
              <a:t> and all drank the same spiritual drink. For they drank of that spiritual Rock that followed them, and that Rock was Christ.</a:t>
            </a:r>
            <a:r>
              <a:rPr lang="en-US" sz="2400" baseline="30000" dirty="0">
                <a:solidFill>
                  <a:srgbClr val="000000"/>
                </a:solidFill>
                <a:effectLst>
                  <a:outerShdw blurRad="60007" dist="310007" dir="7680000" sy="30000" kx="1300200" algn="ctr" rotWithShape="0">
                    <a:prstClr val="black">
                      <a:alpha val="32000"/>
                    </a:prstClr>
                  </a:outerShdw>
                </a:effectLst>
              </a:rPr>
              <a:t> 5 </a:t>
            </a:r>
            <a:r>
              <a:rPr lang="en-US" sz="2400" dirty="0">
                <a:solidFill>
                  <a:srgbClr val="000000"/>
                </a:solidFill>
                <a:effectLst>
                  <a:outerShdw blurRad="60007" dist="310007" dir="7680000" sy="30000" kx="1300200" algn="ctr" rotWithShape="0">
                    <a:prstClr val="black">
                      <a:alpha val="32000"/>
                    </a:prstClr>
                  </a:outerShdw>
                </a:effectLst>
              </a:rPr>
              <a:t>But with most of them God was not well pleased, for </a:t>
            </a:r>
            <a:r>
              <a:rPr lang="en-US" sz="2400" i="1" dirty="0">
                <a:solidFill>
                  <a:srgbClr val="000000"/>
                </a:solidFill>
                <a:effectLst>
                  <a:outerShdw blurRad="60007" dist="310007" dir="7680000" sy="30000" kx="1300200" algn="ctr" rotWithShape="0">
                    <a:prstClr val="black">
                      <a:alpha val="32000"/>
                    </a:prstClr>
                  </a:outerShdw>
                </a:effectLst>
              </a:rPr>
              <a:t>their bodies</a:t>
            </a:r>
            <a:r>
              <a:rPr lang="en-US" sz="2400" dirty="0">
                <a:solidFill>
                  <a:srgbClr val="000000"/>
                </a:solidFill>
                <a:effectLst>
                  <a:outerShdw blurRad="60007" dist="310007" dir="7680000" sy="30000" kx="1300200" algn="ctr" rotWithShape="0">
                    <a:prstClr val="black">
                      <a:alpha val="32000"/>
                    </a:prstClr>
                  </a:outerShdw>
                </a:effectLst>
              </a:rPr>
              <a:t> were scattered in the wilderness.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97061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163903" y="1524000"/>
            <a:ext cx="4015596" cy="5105400"/>
          </a:xfrm>
          <a:prstGeom prst="round2Diag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onstantia"/>
            </a:endParaRPr>
          </a:p>
        </p:txBody>
      </p:sp>
      <p:sp>
        <p:nvSpPr>
          <p:cNvPr id="15" name="Round Diagonal Corner Rectangle 14"/>
          <p:cNvSpPr/>
          <p:nvPr/>
        </p:nvSpPr>
        <p:spPr>
          <a:xfrm>
            <a:off x="4495800" y="1524000"/>
            <a:ext cx="4343400" cy="5105400"/>
          </a:xfrm>
          <a:prstGeom prst="round2Diag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onstantia"/>
            </a:endParaRPr>
          </a:p>
        </p:txBody>
      </p:sp>
      <p:sp>
        <p:nvSpPr>
          <p:cNvPr id="11" name="Rectangle 10"/>
          <p:cNvSpPr/>
          <p:nvPr/>
        </p:nvSpPr>
        <p:spPr>
          <a:xfrm>
            <a:off x="457200" y="115533"/>
            <a:ext cx="8686800" cy="1103667"/>
          </a:xfrm>
          <a:prstGeom prst="rect">
            <a:avLst/>
          </a:prstGeom>
        </p:spPr>
        <p:txBody>
          <a:bodyPr wrap="square" lIns="64277" tIns="32139" rIns="64277" bIns="32139">
            <a:spAutoFit/>
          </a:bodyPr>
          <a:lstStyle/>
          <a:p>
            <a:pPr defTabSz="914400"/>
            <a:r>
              <a:rPr lang="en-US" sz="6700" b="1" dirty="0">
                <a:ln w="12700">
                  <a:solidFill>
                    <a:srgbClr val="895D1D">
                      <a:lumMod val="75000"/>
                    </a:srgbClr>
                  </a:solidFill>
                  <a:prstDash val="solid"/>
                </a:ln>
                <a:solidFill>
                  <a:srgbClr val="895D1D">
                    <a:lumMod val="20000"/>
                    <a:lumOff val="80000"/>
                  </a:srgbClr>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rPr>
              <a:t>The REAL Issue</a:t>
            </a:r>
          </a:p>
        </p:txBody>
      </p:sp>
      <p:sp>
        <p:nvSpPr>
          <p:cNvPr id="13" name="Slide Number Placeholder 4"/>
          <p:cNvSpPr>
            <a:spLocks noGrp="1"/>
          </p:cNvSpPr>
          <p:nvPr>
            <p:ph type="sldNum" sz="quarter" idx="4"/>
          </p:nvPr>
        </p:nvSpPr>
        <p:spPr>
          <a:xfrm>
            <a:off x="8001000" y="0"/>
            <a:ext cx="1017917" cy="457200"/>
          </a:xfrm>
          <a:prstGeom prst="rect">
            <a:avLst/>
          </a:prstGeom>
        </p:spPr>
        <p:txBody>
          <a:bodyPr/>
          <a:lstStyle/>
          <a:p>
            <a:fld id="{73410D1D-F3FC-4155-9AFA-6E6CC670BBFB}" type="slidenum">
              <a:rPr lang="en-US">
                <a:effectLst>
                  <a:glow rad="101600">
                    <a:prstClr val="white">
                      <a:alpha val="75000"/>
                    </a:prstClr>
                  </a:glow>
                </a:effectLst>
                <a:latin typeface="Constantia"/>
              </a:rPr>
              <a:pPr/>
              <a:t>2</a:t>
            </a:fld>
            <a:endParaRPr lang="en-US">
              <a:effectLst>
                <a:glow rad="101600">
                  <a:prstClr val="white">
                    <a:alpha val="75000"/>
                  </a:prstClr>
                </a:glow>
              </a:effectLst>
              <a:latin typeface="Constantia"/>
            </a:endParaRPr>
          </a:p>
        </p:txBody>
      </p:sp>
      <p:sp>
        <p:nvSpPr>
          <p:cNvPr id="30726" name="Text Box 6"/>
          <p:cNvSpPr txBox="1">
            <a:spLocks noChangeArrowheads="1"/>
          </p:cNvSpPr>
          <p:nvPr/>
        </p:nvSpPr>
        <p:spPr bwMode="auto">
          <a:xfrm>
            <a:off x="4572000" y="2187575"/>
            <a:ext cx="4114800" cy="3539431"/>
          </a:xfrm>
          <a:prstGeom prst="rect">
            <a:avLst/>
          </a:prstGeom>
          <a:noFill/>
          <a:ln>
            <a:noFill/>
          </a:ln>
          <a:effectLst/>
          <a:extLst>
            <a:ext uri="{909E8E84-426E-40dd-AFC4-6F175D3DCCD1}">
              <a14:hiddenFill xmlns:a14="http://schemas.microsoft.com/office/drawing/2010/main">
                <a:gradFill rotWithShape="1">
                  <a:gsLst>
                    <a:gs pos="0">
                      <a:schemeClr val="tx2">
                        <a:alpha val="0"/>
                      </a:schemeClr>
                    </a:gs>
                    <a:gs pos="100000">
                      <a:schemeClr val="tx2">
                        <a:gamma/>
                        <a:shade val="46275"/>
                        <a:invGamma/>
                        <a:alpha val="0"/>
                      </a:schemeClr>
                    </a:gs>
                  </a:gsLst>
                  <a:lin ang="5400000" scaled="1"/>
                </a:gra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marL="342900" indent="-342900">
              <a:defRPr>
                <a:solidFill>
                  <a:schemeClr val="tx1"/>
                </a:solidFill>
                <a:latin typeface="Arial" pitchFamily="34" charset="0"/>
              </a:defRPr>
            </a:lvl1pPr>
            <a:lvl2pPr indent="-342900">
              <a:defRPr>
                <a:solidFill>
                  <a:schemeClr val="tx1"/>
                </a:solidFill>
                <a:latin typeface="Arial" pitchFamily="34" charset="0"/>
              </a:defRPr>
            </a:lvl2pPr>
            <a:lvl3pPr marL="92075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571500" lvl="1" indent="-457200" defTabSz="914400" eaLnBrk="0" hangingPunct="0">
              <a:buClr>
                <a:srgbClr val="895D1D">
                  <a:lumMod val="75000"/>
                </a:srgbClr>
              </a:buClr>
              <a:buFont typeface="Wingdings 2" pitchFamily="18" charset="2"/>
              <a:buChar char="ö"/>
            </a:pPr>
            <a:r>
              <a:rPr lang="en-US" sz="2800" dirty="0" smtClean="0">
                <a:solidFill>
                  <a:prstClr val="black"/>
                </a:solidFill>
                <a:effectLst>
                  <a:outerShdw blurRad="60007" dist="310007" dir="7680000" sy="30000" kx="1300200" algn="ctr" rotWithShape="0">
                    <a:prstClr val="black">
                      <a:alpha val="32000"/>
                    </a:prstClr>
                  </a:outerShdw>
                </a:effectLst>
                <a:latin typeface="Times New Roman" pitchFamily="18" charset="0"/>
              </a:rPr>
              <a:t>Can a child of God choose to leave Christ?</a:t>
            </a:r>
          </a:p>
          <a:p>
            <a:pPr marL="571500" lvl="1" indent="-457200" defTabSz="914400" eaLnBrk="0" hangingPunct="0">
              <a:buClr>
                <a:srgbClr val="895D1D">
                  <a:lumMod val="75000"/>
                </a:srgbClr>
              </a:buClr>
              <a:buFont typeface="Wingdings 2" pitchFamily="18" charset="2"/>
              <a:buChar char="ö"/>
            </a:pPr>
            <a:r>
              <a:rPr lang="en-US" sz="2800" dirty="0" smtClean="0">
                <a:solidFill>
                  <a:prstClr val="black"/>
                </a:solidFill>
                <a:effectLst>
                  <a:outerShdw blurRad="60007" dist="310007" dir="7680000" sy="30000" kx="1300200" algn="ctr" rotWithShape="0">
                    <a:prstClr val="black">
                      <a:alpha val="32000"/>
                    </a:prstClr>
                  </a:outerShdw>
                </a:effectLst>
                <a:latin typeface="Times New Roman" pitchFamily="18" charset="0"/>
              </a:rPr>
              <a:t>Can a Christian cast away God’s promises?</a:t>
            </a:r>
            <a:endParaRPr lang="en-US" sz="2800" dirty="0">
              <a:solidFill>
                <a:prstClr val="black"/>
              </a:solidFill>
              <a:effectLst>
                <a:outerShdw blurRad="60007" dist="310007" dir="7680000" sy="30000" kx="1300200" algn="ctr" rotWithShape="0">
                  <a:prstClr val="black">
                    <a:alpha val="32000"/>
                  </a:prstClr>
                </a:outerShdw>
              </a:effectLst>
              <a:latin typeface="Times New Roman" pitchFamily="18" charset="0"/>
            </a:endParaRPr>
          </a:p>
          <a:p>
            <a:pPr marL="571500" lvl="1" indent="-457200" defTabSz="914400" eaLnBrk="0" hangingPunct="0">
              <a:buClr>
                <a:srgbClr val="895D1D">
                  <a:lumMod val="75000"/>
                </a:srgbClr>
              </a:buClr>
              <a:buFont typeface="Wingdings 2" pitchFamily="18" charset="2"/>
              <a:buChar char="ö"/>
            </a:pPr>
            <a:r>
              <a:rPr lang="en-US" sz="2800" dirty="0">
                <a:solidFill>
                  <a:prstClr val="black"/>
                </a:solidFill>
                <a:effectLst>
                  <a:outerShdw blurRad="60007" dist="310007" dir="7680000" sy="30000" kx="1300200" algn="ctr" rotWithShape="0">
                    <a:prstClr val="black">
                      <a:alpha val="32000"/>
                    </a:prstClr>
                  </a:outerShdw>
                </a:effectLst>
                <a:latin typeface="Times New Roman" pitchFamily="18" charset="0"/>
              </a:rPr>
              <a:t>Can a believer become an unbeliever?</a:t>
            </a:r>
          </a:p>
          <a:p>
            <a:pPr marL="571500" lvl="1" indent="-457200" defTabSz="914400" eaLnBrk="0" hangingPunct="0">
              <a:buClr>
                <a:srgbClr val="895D1D">
                  <a:lumMod val="75000"/>
                </a:srgbClr>
              </a:buClr>
              <a:buFont typeface="Wingdings 2" pitchFamily="18" charset="2"/>
              <a:buChar char="ö"/>
            </a:pPr>
            <a:r>
              <a:rPr lang="en-US" sz="2800" dirty="0" smtClean="0">
                <a:solidFill>
                  <a:prstClr val="black"/>
                </a:solidFill>
                <a:effectLst>
                  <a:outerShdw blurRad="60007" dist="310007" dir="7680000" sy="30000" kx="1300200" algn="ctr" rotWithShape="0">
                    <a:prstClr val="black">
                      <a:alpha val="32000"/>
                    </a:prstClr>
                  </a:outerShdw>
                </a:effectLst>
                <a:latin typeface="Times New Roman" pitchFamily="18" charset="0"/>
              </a:rPr>
              <a:t>The condition of walking in / by faith.</a:t>
            </a:r>
          </a:p>
        </p:txBody>
      </p:sp>
      <p:sp>
        <p:nvSpPr>
          <p:cNvPr id="30727" name="Text Box 7"/>
          <p:cNvSpPr txBox="1">
            <a:spLocks noChangeArrowheads="1"/>
          </p:cNvSpPr>
          <p:nvPr/>
        </p:nvSpPr>
        <p:spPr bwMode="auto">
          <a:xfrm>
            <a:off x="163903" y="2187575"/>
            <a:ext cx="4015596" cy="4093428"/>
          </a:xfrm>
          <a:prstGeom prst="rect">
            <a:avLst/>
          </a:prstGeom>
          <a:noFill/>
          <a:ln>
            <a:noFill/>
          </a:ln>
          <a:effectLst/>
          <a:extLst>
            <a:ext uri="{909E8E84-426E-40dd-AFC4-6F175D3DCCD1}">
              <a14:hiddenFill xmlns:a14="http://schemas.microsoft.com/office/drawing/2010/main">
                <a:gradFill rotWithShape="1">
                  <a:gsLst>
                    <a:gs pos="0">
                      <a:schemeClr val="tx2">
                        <a:alpha val="0"/>
                      </a:schemeClr>
                    </a:gs>
                    <a:gs pos="100000">
                      <a:schemeClr val="tx2">
                        <a:gamma/>
                        <a:shade val="46275"/>
                        <a:invGamma/>
                        <a:alpha val="0"/>
                      </a:schemeClr>
                    </a:gs>
                  </a:gsLst>
                  <a:lin ang="5400000" scaled="1"/>
                </a:gra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71842" dir="2700000" algn="ctr" rotWithShape="0">
                    <a:srgbClr val="000000"/>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457200" indent="-457200" defTabSz="914400" eaLnBrk="0" hangingPunct="0">
              <a:buClr>
                <a:srgbClr val="895D1D">
                  <a:lumMod val="75000"/>
                </a:srgbClr>
              </a:buClr>
              <a:buFont typeface="Wingdings 2" pitchFamily="18" charset="2"/>
              <a:buChar char="ö"/>
            </a:pPr>
            <a:r>
              <a:rPr lang="en-US" sz="26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God’s power to save the believer!</a:t>
            </a:r>
          </a:p>
          <a:p>
            <a:pPr marL="457200" indent="-457200" defTabSz="914400" eaLnBrk="0" hangingPunct="0">
              <a:buClr>
                <a:srgbClr val="895D1D">
                  <a:lumMod val="75000"/>
                </a:srgbClr>
              </a:buClr>
              <a:buFont typeface="Wingdings 2" pitchFamily="18" charset="2"/>
              <a:buChar char="ö"/>
            </a:pPr>
            <a:r>
              <a:rPr lang="en-US" sz="26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Is God faithful in keeping His promises!</a:t>
            </a:r>
          </a:p>
          <a:p>
            <a:pPr marL="457200" indent="-457200" defTabSz="914400" eaLnBrk="0" hangingPunct="0">
              <a:buClr>
                <a:srgbClr val="895D1D">
                  <a:lumMod val="75000"/>
                </a:srgbClr>
              </a:buClr>
              <a:buFont typeface="Wingdings 2" pitchFamily="18" charset="2"/>
              <a:buChar char="ö"/>
            </a:pPr>
            <a:r>
              <a:rPr lang="en-US" sz="26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About God’s love for His children!</a:t>
            </a:r>
          </a:p>
          <a:p>
            <a:pPr marL="457200" indent="-457200" defTabSz="914400" eaLnBrk="0" hangingPunct="0">
              <a:buClr>
                <a:srgbClr val="895D1D">
                  <a:lumMod val="75000"/>
                </a:srgbClr>
              </a:buClr>
              <a:buFont typeface="Wingdings 2" pitchFamily="18" charset="2"/>
              <a:buChar char="ö"/>
            </a:pPr>
            <a:r>
              <a:rPr lang="en-US" sz="26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The security of the believer!</a:t>
            </a:r>
          </a:p>
          <a:p>
            <a:pPr marL="457200" indent="-457200" defTabSz="914400" eaLnBrk="0" hangingPunct="0">
              <a:buClr>
                <a:srgbClr val="895D1D">
                  <a:lumMod val="75000"/>
                </a:srgbClr>
              </a:buClr>
              <a:buFont typeface="Wingdings 2" pitchFamily="18" charset="2"/>
              <a:buChar char="ö"/>
            </a:pPr>
            <a:r>
              <a:rPr lang="en-US" sz="26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About </a:t>
            </a:r>
            <a:r>
              <a:rPr lang="en-US" sz="2600" dirty="0" smtClean="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perfect, i.e. flawless performance.</a:t>
            </a:r>
            <a:endParaRPr lang="en-US" sz="26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endParaRPr>
          </a:p>
        </p:txBody>
      </p:sp>
      <p:sp>
        <p:nvSpPr>
          <p:cNvPr id="2" name="Snip Diagonal Corner Rectangle 1"/>
          <p:cNvSpPr/>
          <p:nvPr/>
        </p:nvSpPr>
        <p:spPr>
          <a:xfrm>
            <a:off x="0" y="1219200"/>
            <a:ext cx="3657600" cy="838200"/>
          </a:xfrm>
          <a:prstGeom prst="snip2DiagRect">
            <a:avLst/>
          </a:prstGeom>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914400"/>
            <a:r>
              <a:rPr lang="en-US" sz="3200" b="1" dirty="0">
                <a:ln/>
                <a:solidFill>
                  <a:srgbClr val="895D1D">
                    <a:lumMod val="60000"/>
                    <a:lumOff val="40000"/>
                  </a:srgbClr>
                </a:solidFill>
                <a:latin typeface="Constantia"/>
              </a:rPr>
              <a:t>The Issue Is Not</a:t>
            </a:r>
          </a:p>
        </p:txBody>
      </p:sp>
      <p:sp>
        <p:nvSpPr>
          <p:cNvPr id="14" name="Snip Diagonal Corner Rectangle 13"/>
          <p:cNvSpPr/>
          <p:nvPr/>
        </p:nvSpPr>
        <p:spPr>
          <a:xfrm>
            <a:off x="4343400" y="1219200"/>
            <a:ext cx="4055165" cy="838200"/>
          </a:xfrm>
          <a:prstGeom prst="snip2DiagRect">
            <a:avLst/>
          </a:prstGeom>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914400"/>
            <a:r>
              <a:rPr lang="en-US" sz="3200" b="1" dirty="0">
                <a:ln/>
                <a:solidFill>
                  <a:srgbClr val="895D1D">
                    <a:lumMod val="60000"/>
                    <a:lumOff val="40000"/>
                  </a:srgbClr>
                </a:solidFill>
                <a:latin typeface="Constantia"/>
              </a:rPr>
              <a:t>The Issue Is</a:t>
            </a:r>
          </a:p>
        </p:txBody>
      </p:sp>
    </p:spTree>
    <p:extLst>
      <p:ext uri="{BB962C8B-B14F-4D97-AF65-F5344CB8AC3E}">
        <p14:creationId xmlns:p14="http://schemas.microsoft.com/office/powerpoint/2010/main" val="149769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0727">
                                            <p:txEl>
                                              <p:pRg st="0" end="0"/>
                                            </p:txEl>
                                          </p:spTgt>
                                        </p:tgtEl>
                                        <p:attrNameLst>
                                          <p:attrName>style.visibility</p:attrName>
                                        </p:attrNameLst>
                                      </p:cBhvr>
                                      <p:to>
                                        <p:strVal val="visible"/>
                                      </p:to>
                                    </p:set>
                                    <p:animEffect transition="in" filter="fade">
                                      <p:cBhvr>
                                        <p:cTn id="13" dur="500"/>
                                        <p:tgtEl>
                                          <p:spTgt spid="307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30726">
                                            <p:txEl>
                                              <p:pRg st="0" end="0"/>
                                            </p:txEl>
                                          </p:spTgt>
                                        </p:tgtEl>
                                        <p:attrNameLst>
                                          <p:attrName>style.visibility</p:attrName>
                                        </p:attrNameLst>
                                      </p:cBhvr>
                                      <p:to>
                                        <p:strVal val="visible"/>
                                      </p:to>
                                    </p:set>
                                    <p:animEffect transition="in" filter="fade">
                                      <p:cBhvr>
                                        <p:cTn id="24" dur="500"/>
                                        <p:tgtEl>
                                          <p:spTgt spid="307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27">
                                            <p:txEl>
                                              <p:pRg st="1" end="1"/>
                                            </p:txEl>
                                          </p:spTgt>
                                        </p:tgtEl>
                                        <p:attrNameLst>
                                          <p:attrName>style.visibility</p:attrName>
                                        </p:attrNameLst>
                                      </p:cBhvr>
                                      <p:to>
                                        <p:strVal val="visible"/>
                                      </p:to>
                                    </p:set>
                                    <p:animEffect transition="in" filter="fade">
                                      <p:cBhvr>
                                        <p:cTn id="29" dur="500"/>
                                        <p:tgtEl>
                                          <p:spTgt spid="3072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726">
                                            <p:txEl>
                                              <p:pRg st="1" end="1"/>
                                            </p:txEl>
                                          </p:spTgt>
                                        </p:tgtEl>
                                        <p:attrNameLst>
                                          <p:attrName>style.visibility</p:attrName>
                                        </p:attrNameLst>
                                      </p:cBhvr>
                                      <p:to>
                                        <p:strVal val="visible"/>
                                      </p:to>
                                    </p:set>
                                    <p:animEffect transition="in" filter="fade">
                                      <p:cBhvr>
                                        <p:cTn id="34" dur="500"/>
                                        <p:tgtEl>
                                          <p:spTgt spid="307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727">
                                            <p:txEl>
                                              <p:pRg st="2" end="2"/>
                                            </p:txEl>
                                          </p:spTgt>
                                        </p:tgtEl>
                                        <p:attrNameLst>
                                          <p:attrName>style.visibility</p:attrName>
                                        </p:attrNameLst>
                                      </p:cBhvr>
                                      <p:to>
                                        <p:strVal val="visible"/>
                                      </p:to>
                                    </p:set>
                                    <p:animEffect transition="in" filter="fade">
                                      <p:cBhvr>
                                        <p:cTn id="39" dur="500"/>
                                        <p:tgtEl>
                                          <p:spTgt spid="3072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727">
                                            <p:txEl>
                                              <p:pRg st="3" end="3"/>
                                            </p:txEl>
                                          </p:spTgt>
                                        </p:tgtEl>
                                        <p:attrNameLst>
                                          <p:attrName>style.visibility</p:attrName>
                                        </p:attrNameLst>
                                      </p:cBhvr>
                                      <p:to>
                                        <p:strVal val="visible"/>
                                      </p:to>
                                    </p:set>
                                    <p:animEffect transition="in" filter="fade">
                                      <p:cBhvr>
                                        <p:cTn id="44" dur="500"/>
                                        <p:tgtEl>
                                          <p:spTgt spid="3072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726">
                                            <p:txEl>
                                              <p:pRg st="2" end="2"/>
                                            </p:txEl>
                                          </p:spTgt>
                                        </p:tgtEl>
                                        <p:attrNameLst>
                                          <p:attrName>style.visibility</p:attrName>
                                        </p:attrNameLst>
                                      </p:cBhvr>
                                      <p:to>
                                        <p:strVal val="visible"/>
                                      </p:to>
                                    </p:set>
                                    <p:animEffect transition="in" filter="fade">
                                      <p:cBhvr>
                                        <p:cTn id="49" dur="500"/>
                                        <p:tgtEl>
                                          <p:spTgt spid="3072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727">
                                            <p:txEl>
                                              <p:pRg st="4" end="4"/>
                                            </p:txEl>
                                          </p:spTgt>
                                        </p:tgtEl>
                                        <p:attrNameLst>
                                          <p:attrName>style.visibility</p:attrName>
                                        </p:attrNameLst>
                                      </p:cBhvr>
                                      <p:to>
                                        <p:strVal val="visible"/>
                                      </p:to>
                                    </p:set>
                                    <p:animEffect transition="in" filter="fade">
                                      <p:cBhvr>
                                        <p:cTn id="54" dur="500"/>
                                        <p:tgtEl>
                                          <p:spTgt spid="30727">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726">
                                            <p:txEl>
                                              <p:pRg st="3" end="3"/>
                                            </p:txEl>
                                          </p:spTgt>
                                        </p:tgtEl>
                                        <p:attrNameLst>
                                          <p:attrName>style.visibility</p:attrName>
                                        </p:attrNameLst>
                                      </p:cBhvr>
                                      <p:to>
                                        <p:strVal val="visible"/>
                                      </p:to>
                                    </p:set>
                                    <p:animEffect transition="in" filter="fade">
                                      <p:cBhvr>
                                        <p:cTn id="59" dur="500"/>
                                        <p:tgtEl>
                                          <p:spTgt spid="307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20</a:t>
            </a:fld>
            <a:endParaRPr lang="en-US" dirty="0"/>
          </a:p>
        </p:txBody>
      </p:sp>
      <p:sp>
        <p:nvSpPr>
          <p:cNvPr id="5" name="Rectangle 4"/>
          <p:cNvSpPr/>
          <p:nvPr/>
        </p:nvSpPr>
        <p:spPr>
          <a:xfrm>
            <a:off x="228600" y="304800"/>
            <a:ext cx="8686800" cy="854080"/>
          </a:xfrm>
          <a:prstGeom prst="rect">
            <a:avLst/>
          </a:prstGeom>
        </p:spPr>
        <p:txBody>
          <a:bodyPr wrap="square">
            <a:spAutoFit/>
          </a:bodyPr>
          <a:lstStyle/>
          <a:p>
            <a:pPr algn="ctr">
              <a:lnSpc>
                <a:spcPct val="90000"/>
              </a:lnSpc>
            </a:pPr>
            <a:r>
              <a:rPr lang="en-US" sz="5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Delivered But Perished</a:t>
            </a:r>
            <a:endParaRPr lang="en-US" sz="5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noChangeArrowheads="1"/>
          </p:cNvPicPr>
          <p:nvPr/>
        </p:nvPicPr>
        <p:blipFill>
          <a:blip r:embed="rId3" cstate="print"/>
          <a:srcRect/>
          <a:stretch>
            <a:fillRect/>
          </a:stretch>
        </p:blipFill>
        <p:spPr bwMode="auto">
          <a:xfrm>
            <a:off x="90054" y="1066800"/>
            <a:ext cx="9053946" cy="5791200"/>
          </a:xfrm>
          <a:prstGeom prst="rect">
            <a:avLst/>
          </a:prstGeom>
          <a:noFill/>
          <a:ln w="9525">
            <a:noFill/>
            <a:miter lim="800000"/>
            <a:headEnd/>
            <a:tailEnd/>
          </a:ln>
          <a:effectLst/>
        </p:spPr>
      </p:pic>
      <p:cxnSp>
        <p:nvCxnSpPr>
          <p:cNvPr id="7" name="Curved Connector 6"/>
          <p:cNvCxnSpPr/>
          <p:nvPr/>
        </p:nvCxnSpPr>
        <p:spPr>
          <a:xfrm>
            <a:off x="1600200" y="2133600"/>
            <a:ext cx="56388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sp>
        <p:nvSpPr>
          <p:cNvPr id="8" name="Line Callout 3 7"/>
          <p:cNvSpPr/>
          <p:nvPr/>
        </p:nvSpPr>
        <p:spPr>
          <a:xfrm>
            <a:off x="685800" y="5257800"/>
            <a:ext cx="7848600" cy="1295400"/>
          </a:xfrm>
          <a:prstGeom prst="borderCallout3">
            <a:avLst>
              <a:gd name="adj1" fmla="val 41253"/>
              <a:gd name="adj2" fmla="val -1172"/>
              <a:gd name="adj3" fmla="val -57919"/>
              <a:gd name="adj4" fmla="val -5679"/>
              <a:gd name="adj5" fmla="val -221304"/>
              <a:gd name="adj6" fmla="val -175"/>
              <a:gd name="adj7" fmla="val -244184"/>
              <a:gd name="adj8" fmla="val 11495"/>
            </a:avLst>
          </a:prstGeom>
          <a:solidFill>
            <a:schemeClr val="bg2">
              <a:lumMod val="75000"/>
            </a:schemeClr>
          </a:solidFill>
          <a:ln w="38100" cmpd="sng">
            <a:solidFill>
              <a:schemeClr val="bg2">
                <a:lumMod val="60000"/>
                <a:lumOff val="40000"/>
              </a:schemeClr>
            </a:solidFill>
          </a:ln>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effectLst>
                  <a:outerShdw blurRad="60007" dist="310007" dir="7680000" sy="30000" kx="1300200" algn="ctr" rotWithShape="0">
                    <a:prstClr val="black">
                      <a:alpha val="32000"/>
                    </a:prstClr>
                  </a:outerShdw>
                </a:effectLst>
                <a:latin typeface="Boulder Regular"/>
                <a:cs typeface="Boulder Regular"/>
              </a:rPr>
              <a:t>“Our Examples” </a:t>
            </a:r>
            <a:r>
              <a:rPr lang="en-US" sz="2600" dirty="0" smtClean="0">
                <a:effectLst>
                  <a:outerShdw blurRad="60007" dist="310007" dir="7680000" sy="30000" kx="1300200" algn="ctr" rotWithShape="0">
                    <a:prstClr val="black">
                      <a:alpha val="32000"/>
                    </a:prstClr>
                  </a:outerShdw>
                </a:effectLst>
              </a:rPr>
              <a:t>– Christians in Corinth ALONG with the apostle Paul himself must learn from their example! – 1 Cor. 9:27; </a:t>
            </a:r>
            <a:r>
              <a:rPr lang="en-US" sz="2600" dirty="0" err="1" smtClean="0">
                <a:effectLst>
                  <a:outerShdw blurRad="60007" dist="310007" dir="7680000" sy="30000" kx="1300200" algn="ctr" rotWithShape="0">
                    <a:prstClr val="black">
                      <a:alpha val="32000"/>
                    </a:prstClr>
                  </a:outerShdw>
                </a:effectLst>
              </a:rPr>
              <a:t>Heb</a:t>
            </a:r>
            <a:r>
              <a:rPr lang="en-US" sz="2600" dirty="0" smtClean="0">
                <a:effectLst>
                  <a:outerShdw blurRad="60007" dist="310007" dir="7680000" sy="30000" kx="1300200" algn="ctr" rotWithShape="0">
                    <a:prstClr val="black">
                      <a:alpha val="32000"/>
                    </a:prstClr>
                  </a:outerShdw>
                </a:effectLst>
              </a:rPr>
              <a:t> 4:11</a:t>
            </a:r>
            <a:endParaRPr lang="en-US" sz="2600" dirty="0">
              <a:effectLst>
                <a:outerShdw blurRad="60007" dist="310007" dir="7680000" sy="30000" kx="1300200" algn="ctr" rotWithShape="0">
                  <a:prstClr val="black">
                    <a:alpha val="32000"/>
                  </a:prstClr>
                </a:outerShdw>
              </a:effectLst>
            </a:endParaRPr>
          </a:p>
        </p:txBody>
      </p:sp>
      <p:sp>
        <p:nvSpPr>
          <p:cNvPr id="10" name="Rectangle 9"/>
          <p:cNvSpPr/>
          <p:nvPr/>
        </p:nvSpPr>
        <p:spPr>
          <a:xfrm>
            <a:off x="1219200" y="1396959"/>
            <a:ext cx="6705600" cy="3724096"/>
          </a:xfrm>
          <a:prstGeom prst="rect">
            <a:avLst/>
          </a:prstGeom>
        </p:spPr>
        <p:txBody>
          <a:bodyPr wrap="square">
            <a:spAutoFit/>
          </a:bodyPr>
          <a:lstStyle/>
          <a:p>
            <a:pPr algn="ctr"/>
            <a:r>
              <a:rPr lang="en-US" sz="2800" dirty="0">
                <a:solidFill>
                  <a:srgbClr val="000000"/>
                </a:solidFill>
                <a:latin typeface="Boulder Regular"/>
                <a:cs typeface="Boulder Regular"/>
              </a:rPr>
              <a:t>1 Corinthians 10:1–13 (NKJV</a:t>
            </a:r>
            <a:r>
              <a:rPr lang="en-US" sz="2800" dirty="0" smtClean="0">
                <a:solidFill>
                  <a:srgbClr val="000000"/>
                </a:solidFill>
                <a:latin typeface="Boulder Regular"/>
                <a:cs typeface="Boulder Regular"/>
              </a:rPr>
              <a:t>)</a:t>
            </a:r>
            <a:endParaRPr lang="en-US" b="1" i="1" dirty="0">
              <a:solidFill>
                <a:srgbClr val="000000"/>
              </a:solidFill>
              <a:latin typeface="Boulder Regular"/>
              <a:cs typeface="Boulder Regular"/>
            </a:endParaRPr>
          </a:p>
          <a:p>
            <a:pPr algn="ctr"/>
            <a:r>
              <a:rPr lang="en-US" sz="2600" baseline="30000" dirty="0" smtClean="0">
                <a:solidFill>
                  <a:srgbClr val="000000"/>
                </a:solidFill>
                <a:effectLst>
                  <a:outerShdw blurRad="60007" dist="310007" dir="7680000" sy="30000" kx="1300200" algn="ctr" rotWithShape="0">
                    <a:prstClr val="black">
                      <a:alpha val="32000"/>
                    </a:prstClr>
                  </a:outerShdw>
                </a:effectLst>
              </a:rPr>
              <a:t>6</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Now these things became our examples, to the intent that we should not lust after evil things as they also lusted. </a:t>
            </a:r>
            <a:r>
              <a:rPr lang="en-US" sz="2600" baseline="30000" dirty="0">
                <a:solidFill>
                  <a:srgbClr val="000000"/>
                </a:solidFill>
                <a:effectLst>
                  <a:outerShdw blurRad="60007" dist="310007" dir="7680000" sy="30000" kx="1300200" algn="ctr" rotWithShape="0">
                    <a:prstClr val="black">
                      <a:alpha val="32000"/>
                    </a:prstClr>
                  </a:outerShdw>
                </a:effectLst>
              </a:rPr>
              <a:t>7</a:t>
            </a:r>
            <a:r>
              <a:rPr lang="en-US" sz="2600" dirty="0">
                <a:solidFill>
                  <a:srgbClr val="000000"/>
                </a:solidFill>
                <a:effectLst>
                  <a:outerShdw blurRad="60007" dist="310007" dir="7680000" sy="30000" kx="1300200" algn="ctr" rotWithShape="0">
                    <a:prstClr val="black">
                      <a:alpha val="32000"/>
                    </a:prstClr>
                  </a:outerShdw>
                </a:effectLst>
              </a:rPr>
              <a:t> And do not become idolaters as </a:t>
            </a:r>
            <a:r>
              <a:rPr lang="en-US" sz="2600" i="1" dirty="0">
                <a:solidFill>
                  <a:srgbClr val="000000"/>
                </a:solidFill>
                <a:effectLst>
                  <a:outerShdw blurRad="60007" dist="310007" dir="7680000" sy="30000" kx="1300200" algn="ctr" rotWithShape="0">
                    <a:prstClr val="black">
                      <a:alpha val="32000"/>
                    </a:prstClr>
                  </a:outerShdw>
                </a:effectLst>
              </a:rPr>
              <a:t>were some of them. As it is written, “The people sat down to eat and drink, and rose up to play.”</a:t>
            </a:r>
            <a:r>
              <a:rPr lang="en-US" sz="2600" i="1" baseline="30000" dirty="0">
                <a:solidFill>
                  <a:srgbClr val="000000"/>
                </a:solidFill>
                <a:effectLst>
                  <a:outerShdw blurRad="60007" dist="310007" dir="7680000" sy="30000" kx="1300200" algn="ctr" rotWithShape="0">
                    <a:prstClr val="black">
                      <a:alpha val="32000"/>
                    </a:prstClr>
                  </a:outerShdw>
                </a:effectLst>
              </a:rPr>
              <a:t> 8 </a:t>
            </a:r>
            <a:r>
              <a:rPr lang="en-US" sz="2600" i="1" dirty="0">
                <a:solidFill>
                  <a:srgbClr val="000000"/>
                </a:solidFill>
                <a:effectLst>
                  <a:outerShdw blurRad="60007" dist="310007" dir="7680000" sy="30000" kx="1300200" algn="ctr" rotWithShape="0">
                    <a:prstClr val="black">
                      <a:alpha val="32000"/>
                    </a:prstClr>
                  </a:outerShdw>
                </a:effectLst>
              </a:rPr>
              <a:t>Nor let us commit sexual immorality, as some of them did, and in one day twenty-three thousand fell; </a:t>
            </a:r>
          </a:p>
        </p:txBody>
      </p:sp>
    </p:spTree>
    <p:extLst>
      <p:ext uri="{BB962C8B-B14F-4D97-AF65-F5344CB8AC3E}">
        <p14:creationId xmlns:p14="http://schemas.microsoft.com/office/powerpoint/2010/main" val="2218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21</a:t>
            </a:fld>
            <a:endParaRPr lang="en-US" dirty="0"/>
          </a:p>
        </p:txBody>
      </p:sp>
      <p:sp>
        <p:nvSpPr>
          <p:cNvPr id="5" name="Rectangle 4"/>
          <p:cNvSpPr/>
          <p:nvPr/>
        </p:nvSpPr>
        <p:spPr>
          <a:xfrm>
            <a:off x="228600" y="304800"/>
            <a:ext cx="8686800" cy="854080"/>
          </a:xfrm>
          <a:prstGeom prst="rect">
            <a:avLst/>
          </a:prstGeom>
        </p:spPr>
        <p:txBody>
          <a:bodyPr wrap="square">
            <a:spAutoFit/>
          </a:bodyPr>
          <a:lstStyle/>
          <a:p>
            <a:pPr algn="ctr">
              <a:lnSpc>
                <a:spcPct val="90000"/>
              </a:lnSpc>
            </a:pPr>
            <a:r>
              <a:rPr lang="en-US" sz="5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Delivered But Perished</a:t>
            </a:r>
            <a:endParaRPr lang="en-US" sz="5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noChangeArrowheads="1"/>
          </p:cNvPicPr>
          <p:nvPr/>
        </p:nvPicPr>
        <p:blipFill>
          <a:blip r:embed="rId2" cstate="print"/>
          <a:srcRect/>
          <a:stretch>
            <a:fillRect/>
          </a:stretch>
        </p:blipFill>
        <p:spPr bwMode="auto">
          <a:xfrm>
            <a:off x="90054" y="1066800"/>
            <a:ext cx="9053946" cy="5791200"/>
          </a:xfrm>
          <a:prstGeom prst="rect">
            <a:avLst/>
          </a:prstGeom>
          <a:noFill/>
          <a:ln w="9525">
            <a:noFill/>
            <a:miter lim="800000"/>
            <a:headEnd/>
            <a:tailEnd/>
          </a:ln>
          <a:effectLst/>
        </p:spPr>
      </p:pic>
      <p:cxnSp>
        <p:nvCxnSpPr>
          <p:cNvPr id="7" name="Curved Connector 6"/>
          <p:cNvCxnSpPr/>
          <p:nvPr/>
        </p:nvCxnSpPr>
        <p:spPr>
          <a:xfrm>
            <a:off x="3048000" y="3810000"/>
            <a:ext cx="47244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9" name="Curved Connector 8"/>
          <p:cNvCxnSpPr/>
          <p:nvPr/>
        </p:nvCxnSpPr>
        <p:spPr>
          <a:xfrm flipV="1">
            <a:off x="1295400" y="4191000"/>
            <a:ext cx="6477000" cy="762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a:off x="1371600" y="4724400"/>
            <a:ext cx="61722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a:off x="2743200" y="5105400"/>
            <a:ext cx="3429000" cy="12700"/>
          </a:xfrm>
          <a:prstGeom prst="curvedConnector3">
            <a:avLst/>
          </a:prstGeom>
          <a:ln w="76200" cmpd="sng">
            <a:solidFill>
              <a:srgbClr val="FFFF00"/>
            </a:solidFill>
          </a:ln>
          <a:effectLst>
            <a:glow rad="101600">
              <a:srgbClr val="FFFF00">
                <a:alpha val="75000"/>
              </a:srgbClr>
            </a:glow>
            <a:outerShdw blurRad="95000" rotWithShape="0">
              <a:srgbClr val="000000">
                <a:alpha val="50000"/>
              </a:srgbClr>
            </a:outerShdw>
            <a:softEdge rad="12700"/>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219200" y="1396959"/>
            <a:ext cx="6705600" cy="3970318"/>
          </a:xfrm>
          <a:prstGeom prst="rect">
            <a:avLst/>
          </a:prstGeom>
        </p:spPr>
        <p:txBody>
          <a:bodyPr wrap="square">
            <a:spAutoFit/>
          </a:bodyPr>
          <a:lstStyle/>
          <a:p>
            <a:pPr algn="ctr"/>
            <a:r>
              <a:rPr lang="en-US" sz="2800" dirty="0">
                <a:solidFill>
                  <a:srgbClr val="000000"/>
                </a:solidFill>
                <a:latin typeface="Boulder Regular"/>
                <a:cs typeface="Boulder Regular"/>
              </a:rPr>
              <a:t>1 Corinthians 10:1–13 (NKJV</a:t>
            </a:r>
            <a:r>
              <a:rPr lang="en-US" sz="2800" dirty="0" smtClean="0">
                <a:solidFill>
                  <a:srgbClr val="000000"/>
                </a:solidFill>
                <a:latin typeface="Boulder Regular"/>
                <a:cs typeface="Boulder Regular"/>
              </a:rPr>
              <a:t>)</a:t>
            </a:r>
            <a:endParaRPr lang="en-US" b="1" i="1" dirty="0">
              <a:solidFill>
                <a:srgbClr val="000000"/>
              </a:solidFill>
              <a:latin typeface="Boulder Regular"/>
              <a:cs typeface="Boulder Regular"/>
            </a:endParaRPr>
          </a:p>
          <a:p>
            <a:pPr algn="ctr"/>
            <a:r>
              <a:rPr lang="en-US" sz="2800" i="1" baseline="30000" dirty="0" smtClean="0">
                <a:solidFill>
                  <a:srgbClr val="000000"/>
                </a:solidFill>
                <a:effectLst>
                  <a:outerShdw blurRad="60007" dist="310007" dir="7680000" sy="30000" kx="1300200" algn="ctr" rotWithShape="0">
                    <a:prstClr val="black">
                      <a:alpha val="32000"/>
                    </a:prstClr>
                  </a:outerShdw>
                </a:effectLst>
              </a:rPr>
              <a:t>9</a:t>
            </a:r>
            <a:r>
              <a:rPr lang="en-US" sz="2800" i="1" dirty="0" smtClean="0">
                <a:solidFill>
                  <a:srgbClr val="000000"/>
                </a:solidFill>
                <a:effectLst>
                  <a:outerShdw blurRad="60007" dist="310007" dir="7680000" sy="30000" kx="1300200" algn="ctr" rotWithShape="0">
                    <a:prstClr val="black">
                      <a:alpha val="32000"/>
                    </a:prstClr>
                  </a:outerShdw>
                </a:effectLst>
              </a:rPr>
              <a:t> </a:t>
            </a:r>
            <a:r>
              <a:rPr lang="en-US" sz="2800" i="1" dirty="0">
                <a:solidFill>
                  <a:srgbClr val="000000"/>
                </a:solidFill>
                <a:effectLst>
                  <a:outerShdw blurRad="60007" dist="310007" dir="7680000" sy="30000" kx="1300200" algn="ctr" rotWithShape="0">
                    <a:prstClr val="black">
                      <a:alpha val="32000"/>
                    </a:prstClr>
                  </a:outerShdw>
                </a:effectLst>
              </a:rPr>
              <a:t>nor let us tempt Christ, as some of them also tempted, and were destroyed by serpents; </a:t>
            </a:r>
            <a:r>
              <a:rPr lang="en-US" sz="2800" i="1" baseline="30000" dirty="0">
                <a:solidFill>
                  <a:srgbClr val="000000"/>
                </a:solidFill>
                <a:effectLst>
                  <a:outerShdw blurRad="60007" dist="310007" dir="7680000" sy="30000" kx="1300200" algn="ctr" rotWithShape="0">
                    <a:prstClr val="black">
                      <a:alpha val="32000"/>
                    </a:prstClr>
                  </a:outerShdw>
                </a:effectLst>
              </a:rPr>
              <a:t>10</a:t>
            </a:r>
            <a:r>
              <a:rPr lang="en-US" sz="2800" i="1" dirty="0">
                <a:solidFill>
                  <a:srgbClr val="000000"/>
                </a:solidFill>
                <a:effectLst>
                  <a:outerShdw blurRad="60007" dist="310007" dir="7680000" sy="30000" kx="1300200" algn="ctr" rotWithShape="0">
                    <a:prstClr val="black">
                      <a:alpha val="32000"/>
                    </a:prstClr>
                  </a:outerShdw>
                </a:effectLst>
              </a:rPr>
              <a:t> nor complain, as some of them also complained, and were destroyed by the destroyer.</a:t>
            </a:r>
            <a:r>
              <a:rPr lang="en-US" sz="2800" i="1" baseline="30000" dirty="0">
                <a:solidFill>
                  <a:srgbClr val="000000"/>
                </a:solidFill>
                <a:effectLst>
                  <a:outerShdw blurRad="60007" dist="310007" dir="7680000" sy="30000" kx="1300200" algn="ctr" rotWithShape="0">
                    <a:prstClr val="black">
                      <a:alpha val="32000"/>
                    </a:prstClr>
                  </a:outerShdw>
                </a:effectLst>
              </a:rPr>
              <a:t> 11 </a:t>
            </a:r>
            <a:r>
              <a:rPr lang="en-US" sz="2800" i="1" dirty="0">
                <a:solidFill>
                  <a:srgbClr val="000000"/>
                </a:solidFill>
                <a:effectLst>
                  <a:outerShdw blurRad="60007" dist="310007" dir="7680000" sy="30000" kx="1300200" algn="ctr" rotWithShape="0">
                    <a:prstClr val="black">
                      <a:alpha val="32000"/>
                    </a:prstClr>
                  </a:outerShdw>
                </a:effectLst>
              </a:rPr>
              <a:t>Now all these things happened to them as examples, and they were written for our admonition, upon whom the ends of the ages have come. </a:t>
            </a:r>
            <a:endParaRPr lang="en-US" i="1" dirty="0">
              <a:solidFill>
                <a:srgbClr val="000000"/>
              </a:solidFill>
              <a:effectLst>
                <a:outerShdw blurRad="60007" dist="310007" dir="7680000" sy="30000" kx="1300200" algn="ctr" rotWithShape="0">
                  <a:prstClr val="black">
                    <a:alpha val="32000"/>
                  </a:prstClr>
                </a:outerShdw>
              </a:effectLst>
            </a:endParaRPr>
          </a:p>
        </p:txBody>
      </p:sp>
      <p:sp>
        <p:nvSpPr>
          <p:cNvPr id="15" name="Line Callout 3 14"/>
          <p:cNvSpPr/>
          <p:nvPr/>
        </p:nvSpPr>
        <p:spPr>
          <a:xfrm>
            <a:off x="685800" y="5257800"/>
            <a:ext cx="7848600" cy="1295400"/>
          </a:xfrm>
          <a:prstGeom prst="borderCallout3">
            <a:avLst>
              <a:gd name="adj1" fmla="val 41253"/>
              <a:gd name="adj2" fmla="val -1172"/>
              <a:gd name="adj3" fmla="val -57919"/>
              <a:gd name="adj4" fmla="val -5679"/>
              <a:gd name="adj5" fmla="val -110399"/>
              <a:gd name="adj6" fmla="val -2032"/>
              <a:gd name="adj7" fmla="val -105954"/>
              <a:gd name="adj8" fmla="val 6986"/>
            </a:avLst>
          </a:prstGeom>
          <a:solidFill>
            <a:schemeClr val="bg2">
              <a:lumMod val="75000"/>
            </a:schemeClr>
          </a:solidFill>
          <a:ln w="38100" cmpd="sng">
            <a:solidFill>
              <a:schemeClr val="bg2">
                <a:lumMod val="60000"/>
                <a:lumOff val="40000"/>
              </a:schemeClr>
            </a:solidFill>
          </a:ln>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effectLst>
                  <a:outerShdw blurRad="60007" dist="310007" dir="7680000" sy="30000" kx="1300200" algn="ctr" rotWithShape="0">
                    <a:prstClr val="black">
                      <a:alpha val="32000"/>
                    </a:prstClr>
                  </a:outerShdw>
                </a:effectLst>
                <a:latin typeface="Boulder Regular"/>
                <a:cs typeface="Boulder Regular"/>
              </a:rPr>
              <a:t>“Our Examples” </a:t>
            </a:r>
            <a:r>
              <a:rPr lang="en-US" sz="2600" dirty="0" smtClean="0">
                <a:effectLst>
                  <a:outerShdw blurRad="60007" dist="310007" dir="7680000" sy="30000" kx="1300200" algn="ctr" rotWithShape="0">
                    <a:prstClr val="black">
                      <a:alpha val="32000"/>
                    </a:prstClr>
                  </a:outerShdw>
                </a:effectLst>
              </a:rPr>
              <a:t>– They fell – SO CAN WE – If it were impossible for Christians to fall – what would be Paul’s point?</a:t>
            </a:r>
            <a:endParaRPr lang="en-US" sz="2600" dirty="0">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4060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22</a:t>
            </a:fld>
            <a:endParaRPr lang="en-US" dirty="0"/>
          </a:p>
        </p:txBody>
      </p:sp>
      <p:sp>
        <p:nvSpPr>
          <p:cNvPr id="5" name="Rectangle 4"/>
          <p:cNvSpPr/>
          <p:nvPr/>
        </p:nvSpPr>
        <p:spPr>
          <a:xfrm>
            <a:off x="228600" y="304800"/>
            <a:ext cx="8686800" cy="854080"/>
          </a:xfrm>
          <a:prstGeom prst="rect">
            <a:avLst/>
          </a:prstGeom>
        </p:spPr>
        <p:txBody>
          <a:bodyPr wrap="square">
            <a:spAutoFit/>
          </a:bodyPr>
          <a:lstStyle/>
          <a:p>
            <a:pPr algn="ctr">
              <a:lnSpc>
                <a:spcPct val="90000"/>
              </a:lnSpc>
            </a:pPr>
            <a:r>
              <a:rPr lang="en-US" sz="5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Delivered But Perished</a:t>
            </a:r>
            <a:endParaRPr lang="en-US" sz="5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graphicFrame>
        <p:nvGraphicFramePr>
          <p:cNvPr id="6" name="Diagram 5"/>
          <p:cNvGraphicFramePr/>
          <p:nvPr>
            <p:extLst>
              <p:ext uri="{D42A27DB-BD31-4B8C-83A1-F6EECF244321}">
                <p14:modId xmlns:p14="http://schemas.microsoft.com/office/powerpoint/2010/main" val="1745545203"/>
              </p:ext>
            </p:extLst>
          </p:nvPr>
        </p:nvGraphicFramePr>
        <p:xfrm>
          <a:off x="0" y="1219200"/>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29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23</a:t>
            </a:fld>
            <a:endParaRPr lang="en-US" dirty="0"/>
          </a:p>
        </p:txBody>
      </p:sp>
      <p:sp>
        <p:nvSpPr>
          <p:cNvPr id="5" name="Rectangle 4"/>
          <p:cNvSpPr/>
          <p:nvPr/>
        </p:nvSpPr>
        <p:spPr>
          <a:xfrm>
            <a:off x="228600" y="304800"/>
            <a:ext cx="8686800" cy="854080"/>
          </a:xfrm>
          <a:prstGeom prst="rect">
            <a:avLst/>
          </a:prstGeom>
        </p:spPr>
        <p:txBody>
          <a:bodyPr wrap="square">
            <a:spAutoFit/>
          </a:bodyPr>
          <a:lstStyle/>
          <a:p>
            <a:pPr algn="ctr">
              <a:lnSpc>
                <a:spcPct val="90000"/>
              </a:lnSpc>
            </a:pPr>
            <a:r>
              <a:rPr lang="en-US" sz="5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Delivered But Perished</a:t>
            </a:r>
            <a:endParaRPr lang="en-US" sz="5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noChangeArrowheads="1"/>
          </p:cNvPicPr>
          <p:nvPr/>
        </p:nvPicPr>
        <p:blipFill>
          <a:blip r:embed="rId2" cstate="print"/>
          <a:srcRect/>
          <a:stretch>
            <a:fillRect/>
          </a:stretch>
        </p:blipFill>
        <p:spPr bwMode="auto">
          <a:xfrm>
            <a:off x="90054" y="1066800"/>
            <a:ext cx="9053946" cy="5791200"/>
          </a:xfrm>
          <a:prstGeom prst="rect">
            <a:avLst/>
          </a:prstGeom>
          <a:noFill/>
          <a:ln w="9525">
            <a:noFill/>
            <a:miter lim="800000"/>
            <a:headEnd/>
            <a:tailEnd/>
          </a:ln>
          <a:effectLst/>
        </p:spPr>
      </p:pic>
      <p:sp>
        <p:nvSpPr>
          <p:cNvPr id="10" name="Rectangle 9"/>
          <p:cNvSpPr/>
          <p:nvPr/>
        </p:nvSpPr>
        <p:spPr>
          <a:xfrm>
            <a:off x="1219200" y="1396959"/>
            <a:ext cx="6705600" cy="3970318"/>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1 Corinthians 10:1–13 (NKJV</a:t>
            </a: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a:t>
            </a:r>
            <a:endParaRPr lang="en-US" b="1" i="1"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800" baseline="30000" dirty="0" smtClean="0">
                <a:solidFill>
                  <a:srgbClr val="000000"/>
                </a:solidFill>
                <a:effectLst>
                  <a:outerShdw blurRad="60007" dist="310007" dir="7680000" sy="30000" kx="1300200" algn="ctr" rotWithShape="0">
                    <a:prstClr val="black">
                      <a:alpha val="32000"/>
                    </a:prstClr>
                  </a:outerShdw>
                </a:effectLst>
              </a:rPr>
              <a:t>12</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Therefore let him who thinks he stands take heed lest he fall. </a:t>
            </a:r>
            <a:r>
              <a:rPr lang="en-US" sz="2800" baseline="30000" dirty="0">
                <a:solidFill>
                  <a:srgbClr val="000000"/>
                </a:solidFill>
                <a:effectLst>
                  <a:outerShdw blurRad="60007" dist="310007" dir="7680000" sy="30000" kx="1300200" algn="ctr" rotWithShape="0">
                    <a:prstClr val="black">
                      <a:alpha val="32000"/>
                    </a:prstClr>
                  </a:outerShdw>
                </a:effectLst>
              </a:rPr>
              <a:t>13</a:t>
            </a:r>
            <a:r>
              <a:rPr lang="en-US" sz="2800" dirty="0">
                <a:solidFill>
                  <a:srgbClr val="000000"/>
                </a:solidFill>
                <a:effectLst>
                  <a:outerShdw blurRad="60007" dist="310007" dir="7680000" sy="30000" kx="1300200" algn="ctr" rotWithShape="0">
                    <a:prstClr val="black">
                      <a:alpha val="32000"/>
                    </a:prstClr>
                  </a:outerShdw>
                </a:effectLst>
              </a:rPr>
              <a:t> No temptation has overtaken you except such as is common to man; but God </a:t>
            </a:r>
            <a:r>
              <a:rPr lang="en-US" sz="2800" i="1" dirty="0">
                <a:solidFill>
                  <a:srgbClr val="000000"/>
                </a:solidFill>
                <a:effectLst>
                  <a:outerShdw blurRad="60007" dist="310007" dir="7680000" sy="30000" kx="1300200" algn="ctr" rotWithShape="0">
                    <a:prstClr val="black">
                      <a:alpha val="32000"/>
                    </a:prstClr>
                  </a:outerShdw>
                </a:effectLst>
              </a:rPr>
              <a:t>is faithful, who will not allow you to be tempted beyond what you are able, but with the temptation will also make the way of escape, that you may be able to bear it.</a:t>
            </a:r>
            <a:endParaRPr lang="en-US" i="1" dirty="0">
              <a:solidFill>
                <a:srgbClr val="000000"/>
              </a:solidFill>
              <a:effectLst>
                <a:outerShdw blurRad="60007" dist="310007" dir="7680000" sy="30000" kx="1300200" algn="ctr" rotWithShape="0">
                  <a:prstClr val="black">
                    <a:alpha val="32000"/>
                  </a:prstClr>
                </a:outerShdw>
              </a:effectLst>
            </a:endParaRPr>
          </a:p>
        </p:txBody>
      </p:sp>
      <p:sp>
        <p:nvSpPr>
          <p:cNvPr id="7" name="Line Callout 3 6"/>
          <p:cNvSpPr/>
          <p:nvPr/>
        </p:nvSpPr>
        <p:spPr>
          <a:xfrm>
            <a:off x="685800" y="5257800"/>
            <a:ext cx="8153400" cy="1295400"/>
          </a:xfrm>
          <a:prstGeom prst="borderCallout3">
            <a:avLst>
              <a:gd name="adj1" fmla="val 41253"/>
              <a:gd name="adj2" fmla="val -1172"/>
              <a:gd name="adj3" fmla="val -57919"/>
              <a:gd name="adj4" fmla="val -5679"/>
              <a:gd name="adj5" fmla="val -110399"/>
              <a:gd name="adj6" fmla="val -2032"/>
              <a:gd name="adj7" fmla="val -105954"/>
              <a:gd name="adj8" fmla="val 6986"/>
            </a:avLst>
          </a:prstGeom>
          <a:solidFill>
            <a:schemeClr val="bg2">
              <a:lumMod val="75000"/>
            </a:schemeClr>
          </a:solidFill>
          <a:ln w="38100" cmpd="sng">
            <a:solidFill>
              <a:schemeClr val="bg2">
                <a:lumMod val="60000"/>
                <a:lumOff val="40000"/>
              </a:schemeClr>
            </a:solidFill>
          </a:ln>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effectLst>
                  <a:outerShdw blurRad="60007" dist="310007" dir="7680000" sy="30000" kx="1300200" algn="ctr" rotWithShape="0">
                    <a:prstClr val="black">
                      <a:alpha val="32000"/>
                    </a:prstClr>
                  </a:outerShdw>
                </a:effectLst>
                <a:latin typeface="Boulder Regular"/>
                <a:cs typeface="Boulder Regular"/>
              </a:rPr>
              <a:t>“The believer IS </a:t>
            </a:r>
            <a:r>
              <a:rPr lang="en-US" sz="2600" dirty="0">
                <a:effectLst>
                  <a:outerShdw blurRad="60007" dist="310007" dir="7680000" sy="30000" kx="1300200" algn="ctr" rotWithShape="0">
                    <a:prstClr val="black">
                      <a:alpha val="32000"/>
                    </a:prstClr>
                  </a:outerShdw>
                </a:effectLst>
                <a:latin typeface="Boulder Regular"/>
                <a:cs typeface="Boulder Regular"/>
              </a:rPr>
              <a:t> </a:t>
            </a:r>
            <a:r>
              <a:rPr lang="en-US" sz="2600" dirty="0" smtClean="0">
                <a:effectLst>
                  <a:outerShdw blurRad="60007" dist="310007" dir="7680000" sy="30000" kx="1300200" algn="ctr" rotWithShape="0">
                    <a:prstClr val="black">
                      <a:alpha val="32000"/>
                    </a:prstClr>
                  </a:outerShdw>
                </a:effectLst>
                <a:latin typeface="Boulder Regular"/>
                <a:cs typeface="Boulder Regular"/>
              </a:rPr>
              <a:t>secure!” </a:t>
            </a:r>
            <a:r>
              <a:rPr lang="en-US" sz="2600" dirty="0" smtClean="0">
                <a:effectLst>
                  <a:outerShdw blurRad="60007" dist="310007" dir="7680000" sy="30000" kx="1300200" algn="ctr" rotWithShape="0">
                    <a:prstClr val="black">
                      <a:alpha val="32000"/>
                    </a:prstClr>
                  </a:outerShdw>
                </a:effectLst>
              </a:rPr>
              <a:t>– The possibility of falling is REAL but NOT inevitable! We can ALWAYS overcome temptation by taking God’s means of escape!</a:t>
            </a:r>
            <a:endParaRPr lang="en-US" sz="2600" dirty="0">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85887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
          </p:nvPr>
        </p:nvSpPr>
        <p:spPr>
          <a:xfrm>
            <a:off x="8001000" y="0"/>
            <a:ext cx="1017917" cy="457200"/>
          </a:xfrm>
          <a:prstGeom prst="rect">
            <a:avLst/>
          </a:prstGeom>
        </p:spPr>
        <p:txBody>
          <a:bodyPr/>
          <a:lstStyle/>
          <a:p>
            <a:fld id="{6D6E9C3F-6F15-448F-BB14-BDAD35848BAD}" type="slidenum">
              <a:rPr lang="en-US"/>
              <a:pPr/>
              <a:t>24</a:t>
            </a:fld>
            <a:endParaRPr lang="en-US"/>
          </a:p>
        </p:txBody>
      </p:sp>
      <p:sp>
        <p:nvSpPr>
          <p:cNvPr id="56328" name="Text Box 8"/>
          <p:cNvSpPr txBox="1">
            <a:spLocks noChangeArrowheads="1"/>
          </p:cNvSpPr>
          <p:nvPr/>
        </p:nvSpPr>
        <p:spPr bwMode="auto">
          <a:xfrm>
            <a:off x="4098925" y="1027113"/>
            <a:ext cx="4359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Rectangle 10"/>
          <p:cNvSpPr/>
          <p:nvPr/>
        </p:nvSpPr>
        <p:spPr>
          <a:xfrm>
            <a:off x="228600" y="304800"/>
            <a:ext cx="8686800" cy="713016"/>
          </a:xfrm>
          <a:prstGeom prst="rect">
            <a:avLst/>
          </a:prstGeom>
        </p:spPr>
        <p:txBody>
          <a:bodyPr wrap="square">
            <a:spAutoFit/>
          </a:bodyPr>
          <a:lstStyle/>
          <a:p>
            <a:pPr algn="ctr">
              <a:lnSpc>
                <a:spcPct val="90000"/>
              </a:lnSpc>
            </a:pPr>
            <a:r>
              <a:rPr lang="en-US" sz="4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Physical Figure / Spiritual Reality</a:t>
            </a:r>
            <a:endParaRPr lang="en-US" sz="4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graphicFrame>
        <p:nvGraphicFramePr>
          <p:cNvPr id="2" name="Diagram 1"/>
          <p:cNvGraphicFramePr/>
          <p:nvPr>
            <p:extLst>
              <p:ext uri="{D42A27DB-BD31-4B8C-83A1-F6EECF244321}">
                <p14:modId xmlns:p14="http://schemas.microsoft.com/office/powerpoint/2010/main" val="2765019462"/>
              </p:ext>
            </p:extLst>
          </p:nvPr>
        </p:nvGraphicFramePr>
        <p:xfrm>
          <a:off x="228600" y="990600"/>
          <a:ext cx="8915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9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001000" y="0"/>
            <a:ext cx="1017917" cy="457200"/>
          </a:xfrm>
          <a:prstGeom prst="rect">
            <a:avLst/>
          </a:prstGeom>
        </p:spPr>
        <p:txBody>
          <a:bodyPr/>
          <a:lstStyle/>
          <a:p>
            <a:fld id="{0D47EB2C-BDF7-4DA4-9D15-0BF367B8A516}" type="slidenum">
              <a:rPr lang="en-US"/>
              <a:pPr/>
              <a:t>25</a:t>
            </a:fld>
            <a:endParaRPr lang="en-US"/>
          </a:p>
        </p:txBody>
      </p:sp>
      <p:sp>
        <p:nvSpPr>
          <p:cNvPr id="20" name="Rectangle 19"/>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pic>
        <p:nvPicPr>
          <p:cNvPr id="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713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3585890032"/>
              </p:ext>
            </p:extLst>
          </p:nvPr>
        </p:nvGraphicFramePr>
        <p:xfrm>
          <a:off x="0" y="1600200"/>
          <a:ext cx="9144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1905000" y="5410200"/>
            <a:ext cx="6172200" cy="1219200"/>
          </a:xfrm>
          <a:prstGeom prst="rect">
            <a:avLst/>
          </a:prstGeom>
          <a:solidFill>
            <a:schemeClr val="accent5">
              <a:lumMod val="7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effectLst>
                  <a:outerShdw blurRad="60007" dist="310007" dir="7680000" sy="30000" kx="1300200" algn="ctr" rotWithShape="0">
                    <a:prstClr val="black">
                      <a:alpha val="32000"/>
                    </a:prstClr>
                  </a:outerShdw>
                </a:effectLst>
              </a:rPr>
              <a:t>Enlightened (regenerated) 6:4; 10:32/ Received knowledge of the truth – 3:1; 10:26</a:t>
            </a:r>
          </a:p>
          <a:p>
            <a:pPr algn="ctr"/>
            <a:r>
              <a:rPr lang="en-US" sz="2400" dirty="0" smtClean="0">
                <a:effectLst>
                  <a:outerShdw blurRad="60007" dist="310007" dir="7680000" sy="30000" kx="1300200" algn="ctr" rotWithShape="0">
                    <a:prstClr val="black">
                      <a:alpha val="32000"/>
                    </a:prstClr>
                  </a:outerShdw>
                </a:effectLst>
              </a:rPr>
              <a:t>Hold fast our confession – 3:14; Gal. 5:1</a:t>
            </a:r>
            <a:endParaRPr lang="en-US" sz="2400" dirty="0">
              <a:effectLst>
                <a:outerShdw blurRad="60007" dist="310007" dir="7680000" sy="30000" kx="1300200" algn="ctr" rotWithShape="0">
                  <a:prstClr val="black">
                    <a:alpha val="32000"/>
                  </a:prstClr>
                </a:outerShdw>
              </a:effectLst>
            </a:endParaRPr>
          </a:p>
        </p:txBody>
      </p:sp>
      <p:cxnSp>
        <p:nvCxnSpPr>
          <p:cNvPr id="7" name="Elbow Connector 6"/>
          <p:cNvCxnSpPr/>
          <p:nvPr/>
        </p:nvCxnSpPr>
        <p:spPr>
          <a:xfrm rot="5400000">
            <a:off x="7924800" y="5486400"/>
            <a:ext cx="685800" cy="381000"/>
          </a:xfrm>
          <a:prstGeom prst="bentConnector3">
            <a:avLst>
              <a:gd name="adj1" fmla="val 99013"/>
            </a:avLst>
          </a:prstGeom>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9"/>
          <a:stretch>
            <a:fillRect/>
          </a:stretch>
        </p:blipFill>
        <p:spPr>
          <a:xfrm>
            <a:off x="5748246" y="1295400"/>
            <a:ext cx="3429000" cy="1371600"/>
          </a:xfrm>
          <a:prstGeom prst="rect">
            <a:avLst/>
          </a:prstGeom>
        </p:spPr>
      </p:pic>
      <p:sp>
        <p:nvSpPr>
          <p:cNvPr id="12" name="TextBox 11"/>
          <p:cNvSpPr txBox="1"/>
          <p:nvPr/>
        </p:nvSpPr>
        <p:spPr>
          <a:xfrm>
            <a:off x="6172200" y="1676400"/>
            <a:ext cx="2590800" cy="461665"/>
          </a:xfrm>
          <a:prstGeom prst="rect">
            <a:avLst/>
          </a:prstGeom>
          <a:noFill/>
        </p:spPr>
        <p:txBody>
          <a:bodyPr wrap="square" rtlCol="0">
            <a:spAutoFit/>
          </a:bodyPr>
          <a:lstStyle/>
          <a:p>
            <a:pPr algn="ctr"/>
            <a:r>
              <a:rPr lang="en-US" sz="2400" dirty="0" smtClean="0">
                <a:solidFill>
                  <a:schemeClr val="tx2"/>
                </a:solidFill>
                <a:effectLst>
                  <a:outerShdw blurRad="60007" dist="310007" dir="7680000" sy="30000" kx="1300200" algn="ctr" rotWithShape="0">
                    <a:prstClr val="black">
                      <a:alpha val="32000"/>
                    </a:prstClr>
                  </a:outerShdw>
                </a:effectLst>
              </a:rPr>
              <a:t>Those Addressed</a:t>
            </a:r>
            <a:endParaRPr lang="en-US" sz="2400" dirty="0">
              <a:solidFill>
                <a:schemeClr val="tx2"/>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23409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D5FF8DE3-A30B-4845-BF9F-54B665DDACE8}"/>
                                            </p:graphicEl>
                                          </p:spTgt>
                                        </p:tgtEl>
                                        <p:attrNameLst>
                                          <p:attrName>style.visibility</p:attrName>
                                        </p:attrNameLst>
                                      </p:cBhvr>
                                      <p:to>
                                        <p:strVal val="visible"/>
                                      </p:to>
                                    </p:set>
                                    <p:animEffect transition="in" filter="fade">
                                      <p:cBhvr>
                                        <p:cTn id="7" dur="500"/>
                                        <p:tgtEl>
                                          <p:spTgt spid="2">
                                            <p:graphicEl>
                                              <a:dgm id="{D5FF8DE3-A30B-4845-BF9F-54B665DDACE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724290D4-855F-6945-8941-806DEA0F5705}"/>
                                            </p:graphicEl>
                                          </p:spTgt>
                                        </p:tgtEl>
                                        <p:attrNameLst>
                                          <p:attrName>style.visibility</p:attrName>
                                        </p:attrNameLst>
                                      </p:cBhvr>
                                      <p:to>
                                        <p:strVal val="visible"/>
                                      </p:to>
                                    </p:set>
                                    <p:animEffect transition="in" filter="fade">
                                      <p:cBhvr>
                                        <p:cTn id="12" dur="500"/>
                                        <p:tgtEl>
                                          <p:spTgt spid="2">
                                            <p:graphicEl>
                                              <a:dgm id="{724290D4-855F-6945-8941-806DEA0F570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B4D1C51C-BB36-3F43-8480-4A5BDCC81E87}"/>
                                            </p:graphicEl>
                                          </p:spTgt>
                                        </p:tgtEl>
                                        <p:attrNameLst>
                                          <p:attrName>style.visibility</p:attrName>
                                        </p:attrNameLst>
                                      </p:cBhvr>
                                      <p:to>
                                        <p:strVal val="visible"/>
                                      </p:to>
                                    </p:set>
                                    <p:animEffect transition="in" filter="fade">
                                      <p:cBhvr>
                                        <p:cTn id="15" dur="500"/>
                                        <p:tgtEl>
                                          <p:spTgt spid="2">
                                            <p:graphicEl>
                                              <a:dgm id="{B4D1C51C-BB36-3F43-8480-4A5BDCC81E8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13197786-54EF-4A41-92B0-8F06AAFD1DD9}"/>
                                            </p:graphicEl>
                                          </p:spTgt>
                                        </p:tgtEl>
                                        <p:attrNameLst>
                                          <p:attrName>style.visibility</p:attrName>
                                        </p:attrNameLst>
                                      </p:cBhvr>
                                      <p:to>
                                        <p:strVal val="visible"/>
                                      </p:to>
                                    </p:set>
                                    <p:animEffect transition="in" filter="fade">
                                      <p:cBhvr>
                                        <p:cTn id="18" dur="500"/>
                                        <p:tgtEl>
                                          <p:spTgt spid="2">
                                            <p:graphicEl>
                                              <a:dgm id="{13197786-54EF-4A41-92B0-8F06AAFD1DD9}"/>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E2EFD63F-D144-A745-990D-8F6B0BD8F62A}"/>
                                            </p:graphicEl>
                                          </p:spTgt>
                                        </p:tgtEl>
                                        <p:attrNameLst>
                                          <p:attrName>style.visibility</p:attrName>
                                        </p:attrNameLst>
                                      </p:cBhvr>
                                      <p:to>
                                        <p:strVal val="visible"/>
                                      </p:to>
                                    </p:set>
                                    <p:animEffect transition="in" filter="fade">
                                      <p:cBhvr>
                                        <p:cTn id="21" dur="500"/>
                                        <p:tgtEl>
                                          <p:spTgt spid="2">
                                            <p:graphicEl>
                                              <a:dgm id="{E2EFD63F-D144-A745-990D-8F6B0BD8F62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graphicEl>
                                              <a:dgm id="{80756FA1-A888-A34A-AFCF-2AE8E342D016}"/>
                                            </p:graphicEl>
                                          </p:spTgt>
                                        </p:tgtEl>
                                        <p:attrNameLst>
                                          <p:attrName>style.visibility</p:attrName>
                                        </p:attrNameLst>
                                      </p:cBhvr>
                                      <p:to>
                                        <p:strVal val="visible"/>
                                      </p:to>
                                    </p:set>
                                    <p:animEffect transition="in" filter="fade">
                                      <p:cBhvr>
                                        <p:cTn id="24" dur="500"/>
                                        <p:tgtEl>
                                          <p:spTgt spid="2">
                                            <p:graphicEl>
                                              <a:dgm id="{80756FA1-A888-A34A-AFCF-2AE8E342D016}"/>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graphicEl>
                                              <a:dgm id="{0CECC2EB-24D5-6C4E-96AB-F1A41CCAD55A}"/>
                                            </p:graphicEl>
                                          </p:spTgt>
                                        </p:tgtEl>
                                        <p:attrNameLst>
                                          <p:attrName>style.visibility</p:attrName>
                                        </p:attrNameLst>
                                      </p:cBhvr>
                                      <p:to>
                                        <p:strVal val="visible"/>
                                      </p:to>
                                    </p:set>
                                    <p:animEffect transition="in" filter="fade">
                                      <p:cBhvr>
                                        <p:cTn id="27" dur="500"/>
                                        <p:tgtEl>
                                          <p:spTgt spid="2">
                                            <p:graphicEl>
                                              <a:dgm id="{0CECC2EB-24D5-6C4E-96AB-F1A41CCAD55A}"/>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graphicEl>
                                              <a:dgm id="{864EE77F-00F4-9C4D-BA0F-22BE9F460891}"/>
                                            </p:graphicEl>
                                          </p:spTgt>
                                        </p:tgtEl>
                                        <p:attrNameLst>
                                          <p:attrName>style.visibility</p:attrName>
                                        </p:attrNameLst>
                                      </p:cBhvr>
                                      <p:to>
                                        <p:strVal val="visible"/>
                                      </p:to>
                                    </p:set>
                                    <p:animEffect transition="in" filter="fade">
                                      <p:cBhvr>
                                        <p:cTn id="30" dur="500"/>
                                        <p:tgtEl>
                                          <p:spTgt spid="2">
                                            <p:graphicEl>
                                              <a:dgm id="{864EE77F-00F4-9C4D-BA0F-22BE9F460891}"/>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87AB4934-97AB-124F-BE84-1C69994C6BAC}"/>
                                            </p:graphicEl>
                                          </p:spTgt>
                                        </p:tgtEl>
                                        <p:attrNameLst>
                                          <p:attrName>style.visibility</p:attrName>
                                        </p:attrNameLst>
                                      </p:cBhvr>
                                      <p:to>
                                        <p:strVal val="visible"/>
                                      </p:to>
                                    </p:set>
                                    <p:animEffect transition="in" filter="fade">
                                      <p:cBhvr>
                                        <p:cTn id="33" dur="500"/>
                                        <p:tgtEl>
                                          <p:spTgt spid="2">
                                            <p:graphicEl>
                                              <a:dgm id="{87AB4934-97AB-124F-BE84-1C69994C6BAC}"/>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15B9F659-F51F-314A-A119-7CCFABA3D8F6}"/>
                                            </p:graphicEl>
                                          </p:spTgt>
                                        </p:tgtEl>
                                        <p:attrNameLst>
                                          <p:attrName>style.visibility</p:attrName>
                                        </p:attrNameLst>
                                      </p:cBhvr>
                                      <p:to>
                                        <p:strVal val="visible"/>
                                      </p:to>
                                    </p:set>
                                    <p:animEffect transition="in" filter="fade">
                                      <p:cBhvr>
                                        <p:cTn id="36" dur="500"/>
                                        <p:tgtEl>
                                          <p:spTgt spid="2">
                                            <p:graphicEl>
                                              <a:dgm id="{15B9F659-F51F-314A-A119-7CCFABA3D8F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graphicEl>
                                              <a:dgm id="{78205F43-DF25-2748-8ED3-4D8AD3BFA82E}"/>
                                            </p:graphicEl>
                                          </p:spTgt>
                                        </p:tgtEl>
                                        <p:attrNameLst>
                                          <p:attrName>style.visibility</p:attrName>
                                        </p:attrNameLst>
                                      </p:cBhvr>
                                      <p:to>
                                        <p:strVal val="visible"/>
                                      </p:to>
                                    </p:set>
                                    <p:animEffect transition="in" filter="fade">
                                      <p:cBhvr>
                                        <p:cTn id="39" dur="500"/>
                                        <p:tgtEl>
                                          <p:spTgt spid="2">
                                            <p:graphicEl>
                                              <a:dgm id="{78205F43-DF25-2748-8ED3-4D8AD3BFA82E}"/>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graphicEl>
                                              <a:dgm id="{3CDBA007-9EB8-204A-8B7F-2D30B6857EBB}"/>
                                            </p:graphicEl>
                                          </p:spTgt>
                                        </p:tgtEl>
                                        <p:attrNameLst>
                                          <p:attrName>style.visibility</p:attrName>
                                        </p:attrNameLst>
                                      </p:cBhvr>
                                      <p:to>
                                        <p:strVal val="visible"/>
                                      </p:to>
                                    </p:set>
                                    <p:animEffect transition="in" filter="fade">
                                      <p:cBhvr>
                                        <p:cTn id="42" dur="500"/>
                                        <p:tgtEl>
                                          <p:spTgt spid="2">
                                            <p:graphicEl>
                                              <a:dgm id="{3CDBA007-9EB8-204A-8B7F-2D30B6857EBB}"/>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graphicEl>
                                              <a:dgm id="{10EA9D61-B091-094F-BA6E-4AE43280D7EF}"/>
                                            </p:graphicEl>
                                          </p:spTgt>
                                        </p:tgtEl>
                                        <p:attrNameLst>
                                          <p:attrName>style.visibility</p:attrName>
                                        </p:attrNameLst>
                                      </p:cBhvr>
                                      <p:to>
                                        <p:strVal val="visible"/>
                                      </p:to>
                                    </p:set>
                                    <p:animEffect transition="in" filter="fade">
                                      <p:cBhvr>
                                        <p:cTn id="45" dur="500"/>
                                        <p:tgtEl>
                                          <p:spTgt spid="2">
                                            <p:graphicEl>
                                              <a:dgm id="{10EA9D61-B091-094F-BA6E-4AE43280D7EF}"/>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graphicEl>
                                              <a:dgm id="{76356584-3139-E949-BEF9-74CEE4B5CEC8}"/>
                                            </p:graphicEl>
                                          </p:spTgt>
                                        </p:tgtEl>
                                        <p:attrNameLst>
                                          <p:attrName>style.visibility</p:attrName>
                                        </p:attrNameLst>
                                      </p:cBhvr>
                                      <p:to>
                                        <p:strVal val="visible"/>
                                      </p:to>
                                    </p:set>
                                    <p:animEffect transition="in" filter="fade">
                                      <p:cBhvr>
                                        <p:cTn id="48" dur="500"/>
                                        <p:tgtEl>
                                          <p:spTgt spid="2">
                                            <p:graphicEl>
                                              <a:dgm id="{76356584-3139-E949-BEF9-74CEE4B5CEC8}"/>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graphicEl>
                                              <a:dgm id="{7FBE97BA-19C6-474D-B559-519C937727CA}"/>
                                            </p:graphicEl>
                                          </p:spTgt>
                                        </p:tgtEl>
                                        <p:attrNameLst>
                                          <p:attrName>style.visibility</p:attrName>
                                        </p:attrNameLst>
                                      </p:cBhvr>
                                      <p:to>
                                        <p:strVal val="visible"/>
                                      </p:to>
                                    </p:set>
                                    <p:animEffect transition="in" filter="fade">
                                      <p:cBhvr>
                                        <p:cTn id="53" dur="500"/>
                                        <p:tgtEl>
                                          <p:spTgt spid="2">
                                            <p:graphicEl>
                                              <a:dgm id="{7FBE97BA-19C6-474D-B559-519C937727CA}"/>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
                                            <p:graphicEl>
                                              <a:dgm id="{19F3D5C2-8D32-1E42-B2C2-F586CBE21039}"/>
                                            </p:graphicEl>
                                          </p:spTgt>
                                        </p:tgtEl>
                                        <p:attrNameLst>
                                          <p:attrName>style.visibility</p:attrName>
                                        </p:attrNameLst>
                                      </p:cBhvr>
                                      <p:to>
                                        <p:strVal val="visible"/>
                                      </p:to>
                                    </p:set>
                                    <p:animEffect transition="in" filter="fade">
                                      <p:cBhvr>
                                        <p:cTn id="56" dur="500"/>
                                        <p:tgtEl>
                                          <p:spTgt spid="2">
                                            <p:graphicEl>
                                              <a:dgm id="{19F3D5C2-8D32-1E42-B2C2-F586CBE21039}"/>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
                                            <p:graphicEl>
                                              <a:dgm id="{36534228-11A9-F84A-9021-FA418A6B2B38}"/>
                                            </p:graphicEl>
                                          </p:spTgt>
                                        </p:tgtEl>
                                        <p:attrNameLst>
                                          <p:attrName>style.visibility</p:attrName>
                                        </p:attrNameLst>
                                      </p:cBhvr>
                                      <p:to>
                                        <p:strVal val="visible"/>
                                      </p:to>
                                    </p:set>
                                    <p:animEffect transition="in" filter="fade">
                                      <p:cBhvr>
                                        <p:cTn id="59" dur="500"/>
                                        <p:tgtEl>
                                          <p:spTgt spid="2">
                                            <p:graphicEl>
                                              <a:dgm id="{36534228-11A9-F84A-9021-FA418A6B2B38}"/>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graphicEl>
                                              <a:dgm id="{7597F1CE-205C-AF42-9FE5-B1AE55AC7B3B}"/>
                                            </p:graphicEl>
                                          </p:spTgt>
                                        </p:tgtEl>
                                        <p:attrNameLst>
                                          <p:attrName>style.visibility</p:attrName>
                                        </p:attrNameLst>
                                      </p:cBhvr>
                                      <p:to>
                                        <p:strVal val="visible"/>
                                      </p:to>
                                    </p:set>
                                    <p:animEffect transition="in" filter="fade">
                                      <p:cBhvr>
                                        <p:cTn id="62" dur="500"/>
                                        <p:tgtEl>
                                          <p:spTgt spid="2">
                                            <p:graphicEl>
                                              <a:dgm id="{7597F1CE-205C-AF42-9FE5-B1AE55AC7B3B}"/>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
                                            <p:graphicEl>
                                              <a:dgm id="{6B191304-E59D-384B-80CC-3344DC2B89D5}"/>
                                            </p:graphicEl>
                                          </p:spTgt>
                                        </p:tgtEl>
                                        <p:attrNameLst>
                                          <p:attrName>style.visibility</p:attrName>
                                        </p:attrNameLst>
                                      </p:cBhvr>
                                      <p:to>
                                        <p:strVal val="visible"/>
                                      </p:to>
                                    </p:set>
                                    <p:animEffect transition="in" filter="fade">
                                      <p:cBhvr>
                                        <p:cTn id="65" dur="500"/>
                                        <p:tgtEl>
                                          <p:spTgt spid="2">
                                            <p:graphicEl>
                                              <a:dgm id="{6B191304-E59D-384B-80CC-3344DC2B89D5}"/>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
                                            <p:graphicEl>
                                              <a:dgm id="{64F3B19E-FA35-F640-8829-BA95187A6578}"/>
                                            </p:graphicEl>
                                          </p:spTgt>
                                        </p:tgtEl>
                                        <p:attrNameLst>
                                          <p:attrName>style.visibility</p:attrName>
                                        </p:attrNameLst>
                                      </p:cBhvr>
                                      <p:to>
                                        <p:strVal val="visible"/>
                                      </p:to>
                                    </p:set>
                                    <p:animEffect transition="in" filter="fade">
                                      <p:cBhvr>
                                        <p:cTn id="68" dur="500"/>
                                        <p:tgtEl>
                                          <p:spTgt spid="2">
                                            <p:graphicEl>
                                              <a:dgm id="{64F3B19E-FA35-F640-8829-BA95187A6578}"/>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AtOnce"/>
        </p:bldSub>
      </p:bldGraphic>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001000" y="0"/>
            <a:ext cx="1017917" cy="457200"/>
          </a:xfrm>
          <a:prstGeom prst="rect">
            <a:avLst/>
          </a:prstGeom>
        </p:spPr>
        <p:txBody>
          <a:bodyPr/>
          <a:lstStyle/>
          <a:p>
            <a:fld id="{0D47EB2C-BDF7-4DA4-9D15-0BF367B8A516}" type="slidenum">
              <a:rPr lang="en-US"/>
              <a:pPr/>
              <a:t>26</a:t>
            </a:fld>
            <a:endParaRPr lang="en-US"/>
          </a:p>
        </p:txBody>
      </p:sp>
      <p:sp>
        <p:nvSpPr>
          <p:cNvPr id="20" name="Rectangle 19"/>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4" name="Line Callout 3 3"/>
          <p:cNvSpPr/>
          <p:nvPr/>
        </p:nvSpPr>
        <p:spPr>
          <a:xfrm>
            <a:off x="609600" y="2819400"/>
            <a:ext cx="3429000" cy="3429000"/>
          </a:xfrm>
          <a:prstGeom prst="borderCallout3">
            <a:avLst>
              <a:gd name="adj1" fmla="val 49831"/>
              <a:gd name="adj2" fmla="val 98960"/>
              <a:gd name="adj3" fmla="val 20543"/>
              <a:gd name="adj4" fmla="val 105876"/>
              <a:gd name="adj5" fmla="val 8549"/>
              <a:gd name="adj6" fmla="val 111867"/>
              <a:gd name="adj7" fmla="val 10156"/>
              <a:gd name="adj8" fmla="val 121835"/>
            </a:avLst>
          </a:prstGeom>
          <a:solidFill>
            <a:schemeClr val="tx2"/>
          </a:solidFill>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Holy brethren </a:t>
            </a:r>
            <a:r>
              <a:rPr lang="en-US" sz="3600" dirty="0">
                <a:solidFill>
                  <a:srgbClr val="000000"/>
                </a:solidFill>
                <a:effectLst>
                  <a:outerShdw blurRad="60007" dist="310007" dir="7680000" sy="30000" kx="1300200" algn="ctr" rotWithShape="0">
                    <a:prstClr val="black">
                      <a:alpha val="32000"/>
                    </a:prstClr>
                  </a:outerShdw>
                </a:effectLst>
              </a:rPr>
              <a:t>– i.e. sanctified, set apart by the Holy Spirit, children of God</a:t>
            </a:r>
            <a:r>
              <a:rPr lang="en-US" sz="3600" dirty="0" smtClean="0">
                <a:solidFill>
                  <a:srgbClr val="000000"/>
                </a:solidFill>
                <a:effectLst>
                  <a:outerShdw blurRad="60007" dist="310007" dir="7680000" sy="30000" kx="1300200" algn="ctr" rotWithShape="0">
                    <a:prstClr val="black">
                      <a:alpha val="32000"/>
                    </a:prstClr>
                  </a:outerShdw>
                </a:effectLst>
              </a:rPr>
              <a:t>. (2:11; 10:29)</a:t>
            </a:r>
            <a:endParaRPr lang="en-US" sz="3600" dirty="0">
              <a:solidFill>
                <a:srgbClr val="000000"/>
              </a:solidFill>
              <a:effectLst>
                <a:outerShdw blurRad="60007" dist="310007" dir="7680000" sy="30000" kx="1300200" algn="ctr" rotWithShape="0">
                  <a:prstClr val="black">
                    <a:alpha val="32000"/>
                  </a:prstClr>
                </a:outerShdw>
              </a:effectLst>
            </a:endParaRPr>
          </a:p>
        </p:txBody>
      </p:sp>
      <p:sp>
        <p:nvSpPr>
          <p:cNvPr id="5" name="Freeform 4"/>
          <p:cNvSpPr/>
          <p:nvPr/>
        </p:nvSpPr>
        <p:spPr>
          <a:xfrm>
            <a:off x="7432856" y="2782284"/>
            <a:ext cx="803047" cy="74827"/>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4648200" y="3276600"/>
            <a:ext cx="1676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4648200" y="1981200"/>
            <a:ext cx="4191000" cy="4031873"/>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 (NKJV)</a:t>
            </a:r>
          </a:p>
          <a:p>
            <a:pPr algn="ctr"/>
            <a:r>
              <a:rPr lang="en-US" sz="3200" baseline="30000" dirty="0" smtClean="0">
                <a:solidFill>
                  <a:srgbClr val="000000"/>
                </a:solidFill>
                <a:effectLst>
                  <a:outerShdw blurRad="60007" dist="310007" dir="7680000" sy="30000" kx="1300200" algn="ctr" rotWithShape="0">
                    <a:prstClr val="black">
                      <a:alpha val="32000"/>
                    </a:prstClr>
                  </a:outerShdw>
                </a:effectLst>
              </a:rPr>
              <a:t>1</a:t>
            </a:r>
            <a:r>
              <a:rPr lang="en-US" sz="3200" b="1" i="1" dirty="0" smtClean="0">
                <a:solidFill>
                  <a:srgbClr val="000000"/>
                </a:solidFill>
                <a:effectLst>
                  <a:outerShdw blurRad="60007" dist="310007" dir="7680000" sy="30000" kx="1300200" algn="ctr" rotWithShape="0">
                    <a:prstClr val="black">
                      <a:alpha val="32000"/>
                    </a:prstClr>
                  </a:outerShdw>
                </a:effectLst>
              </a:rPr>
              <a:t> </a:t>
            </a:r>
            <a:r>
              <a:rPr lang="en-US" sz="3200" dirty="0" smtClean="0">
                <a:solidFill>
                  <a:srgbClr val="000000"/>
                </a:solidFill>
                <a:effectLst>
                  <a:outerShdw blurRad="60007" dist="310007" dir="7680000" sy="30000" kx="1300200" algn="ctr" rotWithShape="0">
                    <a:prstClr val="black">
                      <a:alpha val="32000"/>
                    </a:prstClr>
                  </a:outerShdw>
                </a:effectLst>
              </a:rPr>
              <a:t>Therefore</a:t>
            </a:r>
            <a:r>
              <a:rPr lang="en-US" sz="3200" dirty="0">
                <a:solidFill>
                  <a:srgbClr val="000000"/>
                </a:solidFill>
                <a:effectLst>
                  <a:outerShdw blurRad="60007" dist="310007" dir="7680000" sy="30000" kx="1300200" algn="ctr" rotWithShape="0">
                    <a:prstClr val="black">
                      <a:alpha val="32000"/>
                    </a:prstClr>
                  </a:outerShdw>
                </a:effectLst>
              </a:rPr>
              <a:t>, holy brethren, partakers of the heavenly calling, consider the Apostle and High Priest of our confession, Christ Jesus,</a:t>
            </a:r>
          </a:p>
        </p:txBody>
      </p:sp>
      <p:pic>
        <p:nvPicPr>
          <p:cNvPr id="24" name="Picture 23"/>
          <p:cNvPicPr>
            <a:picLocks noChangeAspect="1"/>
          </p:cNvPicPr>
          <p:nvPr/>
        </p:nvPicPr>
        <p:blipFill>
          <a:blip r:embed="rId3"/>
          <a:stretch>
            <a:fillRect/>
          </a:stretch>
        </p:blipFill>
        <p:spPr>
          <a:xfrm>
            <a:off x="0" y="1447800"/>
            <a:ext cx="3429000" cy="1371600"/>
          </a:xfrm>
          <a:prstGeom prst="rect">
            <a:avLst/>
          </a:prstGeom>
        </p:spPr>
      </p:pic>
      <p:sp>
        <p:nvSpPr>
          <p:cNvPr id="25" name="TextBox 24"/>
          <p:cNvSpPr txBox="1"/>
          <p:nvPr/>
        </p:nvSpPr>
        <p:spPr>
          <a:xfrm>
            <a:off x="423954" y="1828800"/>
            <a:ext cx="2590800" cy="461665"/>
          </a:xfrm>
          <a:prstGeom prst="rect">
            <a:avLst/>
          </a:prstGeom>
          <a:noFill/>
        </p:spPr>
        <p:txBody>
          <a:bodyPr wrap="square" rtlCol="0">
            <a:spAutoFit/>
          </a:bodyPr>
          <a:lstStyle/>
          <a:p>
            <a:pPr algn="ctr"/>
            <a:r>
              <a:rPr lang="en-US" sz="2400" dirty="0" smtClean="0">
                <a:solidFill>
                  <a:schemeClr val="tx2"/>
                </a:solidFill>
                <a:effectLst>
                  <a:outerShdw blurRad="60007" dist="310007" dir="7680000" sy="30000" kx="1300200" algn="ctr" rotWithShape="0">
                    <a:prstClr val="black">
                      <a:alpha val="32000"/>
                    </a:prstClr>
                  </a:outerShdw>
                </a:effectLst>
              </a:rPr>
              <a:t>Those Addressed</a:t>
            </a:r>
            <a:endParaRPr lang="en-US" sz="2400" dirty="0">
              <a:solidFill>
                <a:schemeClr val="tx2"/>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36976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001000" y="0"/>
            <a:ext cx="1017917" cy="457200"/>
          </a:xfrm>
          <a:prstGeom prst="rect">
            <a:avLst/>
          </a:prstGeom>
        </p:spPr>
        <p:txBody>
          <a:bodyPr/>
          <a:lstStyle/>
          <a:p>
            <a:fld id="{0D47EB2C-BDF7-4DA4-9D15-0BF367B8A516}" type="slidenum">
              <a:rPr lang="en-US"/>
              <a:pPr/>
              <a:t>27</a:t>
            </a:fld>
            <a:endParaRPr lang="en-US"/>
          </a:p>
        </p:txBody>
      </p:sp>
      <p:sp>
        <p:nvSpPr>
          <p:cNvPr id="20" name="Rectangle 19"/>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4" name="Line Callout 3 3"/>
          <p:cNvSpPr/>
          <p:nvPr/>
        </p:nvSpPr>
        <p:spPr>
          <a:xfrm>
            <a:off x="457200" y="2819400"/>
            <a:ext cx="3886200" cy="3810000"/>
          </a:xfrm>
          <a:prstGeom prst="borderCallout3">
            <a:avLst>
              <a:gd name="adj1" fmla="val 49831"/>
              <a:gd name="adj2" fmla="val 98960"/>
              <a:gd name="adj3" fmla="val 37200"/>
              <a:gd name="adj4" fmla="val 105235"/>
              <a:gd name="adj5" fmla="val 26970"/>
              <a:gd name="adj6" fmla="val 105330"/>
              <a:gd name="adj7" fmla="val 24359"/>
              <a:gd name="adj8" fmla="val 112127"/>
            </a:avLst>
          </a:prstGeom>
          <a:solidFill>
            <a:schemeClr val="tx2"/>
          </a:solidFill>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Partakers of the heavenly calling </a:t>
            </a:r>
            <a:r>
              <a:rPr lang="en-US" sz="2800" dirty="0" smtClean="0">
                <a:solidFill>
                  <a:srgbClr val="000000"/>
                </a:solidFill>
                <a:effectLst>
                  <a:outerShdw blurRad="60007" dist="310007" dir="7680000" sy="30000" kx="1300200" algn="ctr" rotWithShape="0">
                    <a:prstClr val="black">
                      <a:alpha val="32000"/>
                    </a:prstClr>
                  </a:outerShdw>
                </a:effectLst>
              </a:rPr>
              <a:t>– believed, received and confessed the gospel message &amp; hope – had come to an experiential knowledge of salvation. - (10:23; 12:8)</a:t>
            </a:r>
            <a:endParaRPr lang="en-US" sz="2800" dirty="0">
              <a:solidFill>
                <a:srgbClr val="000000"/>
              </a:solidFill>
              <a:effectLst>
                <a:outerShdw blurRad="60007" dist="310007" dir="7680000" sy="30000" kx="1300200" algn="ctr" rotWithShape="0">
                  <a:prstClr val="black">
                    <a:alpha val="32000"/>
                  </a:prstClr>
                </a:outerShdw>
              </a:effectLst>
            </a:endParaRPr>
          </a:p>
        </p:txBody>
      </p:sp>
      <p:sp>
        <p:nvSpPr>
          <p:cNvPr id="23" name="Freeform 22"/>
          <p:cNvSpPr/>
          <p:nvPr/>
        </p:nvSpPr>
        <p:spPr>
          <a:xfrm>
            <a:off x="6629400" y="3276600"/>
            <a:ext cx="1981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876800" y="3733800"/>
            <a:ext cx="3581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4648200" y="1981200"/>
            <a:ext cx="4191000" cy="4031873"/>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 (NKJV)</a:t>
            </a:r>
          </a:p>
          <a:p>
            <a:pPr algn="ctr"/>
            <a:r>
              <a:rPr lang="en-US" sz="3200" baseline="30000" dirty="0" smtClean="0">
                <a:solidFill>
                  <a:srgbClr val="000000"/>
                </a:solidFill>
                <a:effectLst>
                  <a:outerShdw blurRad="60007" dist="310007" dir="7680000" sy="30000" kx="1300200" algn="ctr" rotWithShape="0">
                    <a:prstClr val="black">
                      <a:alpha val="32000"/>
                    </a:prstClr>
                  </a:outerShdw>
                </a:effectLst>
              </a:rPr>
              <a:t>1</a:t>
            </a:r>
            <a:r>
              <a:rPr lang="en-US" sz="3200" b="1" i="1" dirty="0" smtClean="0">
                <a:solidFill>
                  <a:srgbClr val="000000"/>
                </a:solidFill>
                <a:effectLst>
                  <a:outerShdw blurRad="60007" dist="310007" dir="7680000" sy="30000" kx="1300200" algn="ctr" rotWithShape="0">
                    <a:prstClr val="black">
                      <a:alpha val="32000"/>
                    </a:prstClr>
                  </a:outerShdw>
                </a:effectLst>
              </a:rPr>
              <a:t> </a:t>
            </a:r>
            <a:r>
              <a:rPr lang="en-US" sz="3200" dirty="0" smtClean="0">
                <a:solidFill>
                  <a:srgbClr val="000000"/>
                </a:solidFill>
                <a:effectLst>
                  <a:outerShdw blurRad="60007" dist="310007" dir="7680000" sy="30000" kx="1300200" algn="ctr" rotWithShape="0">
                    <a:prstClr val="black">
                      <a:alpha val="32000"/>
                    </a:prstClr>
                  </a:outerShdw>
                </a:effectLst>
              </a:rPr>
              <a:t>Therefore</a:t>
            </a:r>
            <a:r>
              <a:rPr lang="en-US" sz="3200" dirty="0">
                <a:solidFill>
                  <a:srgbClr val="000000"/>
                </a:solidFill>
                <a:effectLst>
                  <a:outerShdw blurRad="60007" dist="310007" dir="7680000" sy="30000" kx="1300200" algn="ctr" rotWithShape="0">
                    <a:prstClr val="black">
                      <a:alpha val="32000"/>
                    </a:prstClr>
                  </a:outerShdw>
                </a:effectLst>
              </a:rPr>
              <a:t>, holy brethren, partakers of the heavenly calling, consider the Apostle and High Priest of our confession, Christ Jesus,</a:t>
            </a:r>
          </a:p>
        </p:txBody>
      </p:sp>
      <p:pic>
        <p:nvPicPr>
          <p:cNvPr id="9" name="Picture 8"/>
          <p:cNvPicPr>
            <a:picLocks noChangeAspect="1"/>
          </p:cNvPicPr>
          <p:nvPr/>
        </p:nvPicPr>
        <p:blipFill>
          <a:blip r:embed="rId3"/>
          <a:stretch>
            <a:fillRect/>
          </a:stretch>
        </p:blipFill>
        <p:spPr>
          <a:xfrm>
            <a:off x="0" y="1447800"/>
            <a:ext cx="3429000" cy="1371600"/>
          </a:xfrm>
          <a:prstGeom prst="rect">
            <a:avLst/>
          </a:prstGeom>
        </p:spPr>
      </p:pic>
      <p:sp>
        <p:nvSpPr>
          <p:cNvPr id="10" name="TextBox 9"/>
          <p:cNvSpPr txBox="1"/>
          <p:nvPr/>
        </p:nvSpPr>
        <p:spPr>
          <a:xfrm>
            <a:off x="423954" y="1828800"/>
            <a:ext cx="2590800" cy="461665"/>
          </a:xfrm>
          <a:prstGeom prst="rect">
            <a:avLst/>
          </a:prstGeom>
          <a:noFill/>
        </p:spPr>
        <p:txBody>
          <a:bodyPr wrap="square" rtlCol="0">
            <a:spAutoFit/>
          </a:bodyPr>
          <a:lstStyle/>
          <a:p>
            <a:pPr algn="ctr"/>
            <a:r>
              <a:rPr lang="en-US" sz="2400" dirty="0" smtClean="0">
                <a:solidFill>
                  <a:schemeClr val="tx2"/>
                </a:solidFill>
                <a:effectLst>
                  <a:outerShdw blurRad="60007" dist="310007" dir="7680000" sy="30000" kx="1300200" algn="ctr" rotWithShape="0">
                    <a:prstClr val="black">
                      <a:alpha val="32000"/>
                    </a:prstClr>
                  </a:outerShdw>
                </a:effectLst>
              </a:rPr>
              <a:t>Those Addressed</a:t>
            </a:r>
            <a:endParaRPr lang="en-US" sz="2400" dirty="0">
              <a:solidFill>
                <a:schemeClr val="tx2"/>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78991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001000" y="0"/>
            <a:ext cx="1017917" cy="457200"/>
          </a:xfrm>
          <a:prstGeom prst="rect">
            <a:avLst/>
          </a:prstGeom>
        </p:spPr>
        <p:txBody>
          <a:bodyPr/>
          <a:lstStyle/>
          <a:p>
            <a:fld id="{0D47EB2C-BDF7-4DA4-9D15-0BF367B8A516}" type="slidenum">
              <a:rPr lang="en-US"/>
              <a:pPr/>
              <a:t>28</a:t>
            </a:fld>
            <a:endParaRPr lang="en-US"/>
          </a:p>
        </p:txBody>
      </p:sp>
      <p:sp>
        <p:nvSpPr>
          <p:cNvPr id="20" name="Rectangle 19"/>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4" name="Line Callout 3 3"/>
          <p:cNvSpPr/>
          <p:nvPr/>
        </p:nvSpPr>
        <p:spPr>
          <a:xfrm>
            <a:off x="381000" y="2362200"/>
            <a:ext cx="3962400" cy="4267200"/>
          </a:xfrm>
          <a:prstGeom prst="borderCallout3">
            <a:avLst>
              <a:gd name="adj1" fmla="val 49831"/>
              <a:gd name="adj2" fmla="val 98960"/>
              <a:gd name="adj3" fmla="val 46789"/>
              <a:gd name="adj4" fmla="val 104755"/>
              <a:gd name="adj5" fmla="val 48876"/>
              <a:gd name="adj6" fmla="val 109655"/>
              <a:gd name="adj7" fmla="val 53782"/>
              <a:gd name="adj8" fmla="val 113088"/>
            </a:avLst>
          </a:prstGeom>
          <a:solidFill>
            <a:schemeClr val="tx2"/>
          </a:solidFill>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“the Apostle &amp; High Priest of our confession” </a:t>
            </a:r>
            <a:r>
              <a:rPr lang="en-US" sz="2800" dirty="0" smtClean="0">
                <a:solidFill>
                  <a:srgbClr val="000000"/>
                </a:solidFill>
                <a:effectLst>
                  <a:outerShdw blurRad="60007" dist="310007" dir="7680000" sy="30000" kx="1300200" algn="ctr" rotWithShape="0">
                    <a:prstClr val="black">
                      <a:alpha val="32000"/>
                    </a:prstClr>
                  </a:outerShdw>
                </a:effectLst>
              </a:rPr>
              <a:t>– They were to continue to confess Jesus Christ – looking intently upon Him that they may not fall. (</a:t>
            </a:r>
            <a:r>
              <a:rPr lang="en-US" sz="2800" i="1" dirty="0" smtClean="0">
                <a:solidFill>
                  <a:srgbClr val="000000"/>
                </a:solidFill>
                <a:effectLst>
                  <a:outerShdw blurRad="60007" dist="310007" dir="7680000" sy="30000" kx="1300200" algn="ctr" rotWithShape="0">
                    <a:prstClr val="black">
                      <a:alpha val="32000"/>
                    </a:prstClr>
                  </a:outerShdw>
                </a:effectLst>
              </a:rPr>
              <a:t>along with the writer</a:t>
            </a:r>
            <a:r>
              <a:rPr lang="en-US" sz="2800" dirty="0" smtClean="0">
                <a:solidFill>
                  <a:srgbClr val="000000"/>
                </a:solidFill>
                <a:effectLst>
                  <a:outerShdw blurRad="60007" dist="310007" dir="7680000" sy="30000" kx="1300200" algn="ctr" rotWithShape="0">
                    <a:prstClr val="black">
                      <a:alpha val="32000"/>
                    </a:prstClr>
                  </a:outerShdw>
                </a:effectLst>
              </a:rPr>
              <a:t>)- (4:14; 10:23; 12:2)</a:t>
            </a:r>
            <a:endParaRPr lang="en-US" sz="2800" dirty="0">
              <a:solidFill>
                <a:srgbClr val="000000"/>
              </a:solidFill>
              <a:effectLst>
                <a:outerShdw blurRad="60007" dist="310007" dir="7680000" sy="30000" kx="1300200" algn="ctr" rotWithShape="0">
                  <a:prstClr val="black">
                    <a:alpha val="32000"/>
                  </a:prstClr>
                </a:outerShdw>
              </a:effectLst>
            </a:endParaRPr>
          </a:p>
        </p:txBody>
      </p:sp>
      <p:sp>
        <p:nvSpPr>
          <p:cNvPr id="8" name="Freeform 7"/>
          <p:cNvSpPr/>
          <p:nvPr/>
        </p:nvSpPr>
        <p:spPr>
          <a:xfrm>
            <a:off x="6096000" y="5638800"/>
            <a:ext cx="1371600" cy="3048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0" y="1447800"/>
            <a:ext cx="3429000" cy="1371600"/>
          </a:xfrm>
          <a:prstGeom prst="rect">
            <a:avLst/>
          </a:prstGeom>
        </p:spPr>
      </p:pic>
      <p:sp>
        <p:nvSpPr>
          <p:cNvPr id="10" name="TextBox 9"/>
          <p:cNvSpPr txBox="1"/>
          <p:nvPr/>
        </p:nvSpPr>
        <p:spPr>
          <a:xfrm>
            <a:off x="423954" y="1828800"/>
            <a:ext cx="2590800" cy="461665"/>
          </a:xfrm>
          <a:prstGeom prst="rect">
            <a:avLst/>
          </a:prstGeom>
          <a:noFill/>
        </p:spPr>
        <p:txBody>
          <a:bodyPr wrap="square" rtlCol="0">
            <a:spAutoFit/>
          </a:bodyPr>
          <a:lstStyle/>
          <a:p>
            <a:pPr algn="ctr"/>
            <a:r>
              <a:rPr lang="en-US" sz="2400" dirty="0" smtClean="0">
                <a:solidFill>
                  <a:schemeClr val="tx2"/>
                </a:solidFill>
                <a:effectLst>
                  <a:outerShdw blurRad="60007" dist="310007" dir="7680000" sy="30000" kx="1300200" algn="ctr" rotWithShape="0">
                    <a:prstClr val="black">
                      <a:alpha val="32000"/>
                    </a:prstClr>
                  </a:outerShdw>
                </a:effectLst>
              </a:rPr>
              <a:t>Those Addressed</a:t>
            </a:r>
            <a:endParaRPr lang="en-US" sz="2400" dirty="0">
              <a:solidFill>
                <a:schemeClr val="tx2"/>
              </a:solidFill>
              <a:effectLst>
                <a:outerShdw blurRad="60007" dist="310007" dir="7680000" sy="30000" kx="1300200" algn="ctr" rotWithShape="0">
                  <a:prstClr val="black">
                    <a:alpha val="32000"/>
                  </a:prstClr>
                </a:outerShdw>
              </a:effectLst>
            </a:endParaRPr>
          </a:p>
        </p:txBody>
      </p:sp>
      <p:sp>
        <p:nvSpPr>
          <p:cNvPr id="11" name="Freeform 10"/>
          <p:cNvSpPr/>
          <p:nvPr/>
        </p:nvSpPr>
        <p:spPr>
          <a:xfrm>
            <a:off x="4876800" y="4648200"/>
            <a:ext cx="3733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105400" y="5181600"/>
            <a:ext cx="3276600" cy="3048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4648200" y="1981200"/>
            <a:ext cx="4191000" cy="4031873"/>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 (NKJV)</a:t>
            </a:r>
          </a:p>
          <a:p>
            <a:pPr algn="ctr"/>
            <a:r>
              <a:rPr lang="en-US" sz="3200" baseline="30000" dirty="0" smtClean="0">
                <a:solidFill>
                  <a:srgbClr val="000000"/>
                </a:solidFill>
                <a:effectLst>
                  <a:outerShdw blurRad="60007" dist="310007" dir="7680000" sy="30000" kx="1300200" algn="ctr" rotWithShape="0">
                    <a:prstClr val="black">
                      <a:alpha val="32000"/>
                    </a:prstClr>
                  </a:outerShdw>
                </a:effectLst>
              </a:rPr>
              <a:t>1</a:t>
            </a:r>
            <a:r>
              <a:rPr lang="en-US" sz="3200" b="1" i="1" dirty="0" smtClean="0">
                <a:solidFill>
                  <a:srgbClr val="000000"/>
                </a:solidFill>
                <a:effectLst>
                  <a:outerShdw blurRad="60007" dist="310007" dir="7680000" sy="30000" kx="1300200" algn="ctr" rotWithShape="0">
                    <a:prstClr val="black">
                      <a:alpha val="32000"/>
                    </a:prstClr>
                  </a:outerShdw>
                </a:effectLst>
              </a:rPr>
              <a:t> </a:t>
            </a:r>
            <a:r>
              <a:rPr lang="en-US" sz="3200" dirty="0" smtClean="0">
                <a:solidFill>
                  <a:srgbClr val="000000"/>
                </a:solidFill>
                <a:effectLst>
                  <a:outerShdw blurRad="60007" dist="310007" dir="7680000" sy="30000" kx="1300200" algn="ctr" rotWithShape="0">
                    <a:prstClr val="black">
                      <a:alpha val="32000"/>
                    </a:prstClr>
                  </a:outerShdw>
                </a:effectLst>
              </a:rPr>
              <a:t>Therefore</a:t>
            </a:r>
            <a:r>
              <a:rPr lang="en-US" sz="3200" dirty="0">
                <a:solidFill>
                  <a:srgbClr val="000000"/>
                </a:solidFill>
                <a:effectLst>
                  <a:outerShdw blurRad="60007" dist="310007" dir="7680000" sy="30000" kx="1300200" algn="ctr" rotWithShape="0">
                    <a:prstClr val="black">
                      <a:alpha val="32000"/>
                    </a:prstClr>
                  </a:outerShdw>
                </a:effectLst>
              </a:rPr>
              <a:t>, holy brethren, partakers of the heavenly calling, consider the Apostle and High Priest of our confession, Christ Jesus,</a:t>
            </a:r>
          </a:p>
        </p:txBody>
      </p:sp>
    </p:spTree>
    <p:extLst>
      <p:ext uri="{BB962C8B-B14F-4D97-AF65-F5344CB8AC3E}">
        <p14:creationId xmlns:p14="http://schemas.microsoft.com/office/powerpoint/2010/main" val="88473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28600" y="2057400"/>
            <a:ext cx="8686800" cy="4572000"/>
          </a:xfrm>
          <a:prstGeom prst="round2DiagRect">
            <a:avLst/>
          </a:prstGeom>
          <a:solidFill>
            <a:schemeClr val="accent3">
              <a:lumMod val="20000"/>
              <a:lumOff val="80000"/>
              <a:alpha val="9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0" y="2582882"/>
            <a:ext cx="8458200" cy="3970318"/>
          </a:xfrm>
          <a:prstGeom prst="rect">
            <a:avLst/>
          </a:prstGeom>
          <a:noFill/>
          <a:ln>
            <a:noFill/>
          </a:ln>
          <a:effectLst/>
        </p:spPr>
        <p:txBody>
          <a:bodyPr wrap="square">
            <a:spAutoFit/>
          </a:bodyPr>
          <a:lstStyle/>
          <a:p>
            <a:pPr algn="ctr"/>
            <a:r>
              <a:rPr lang="en-US" sz="2400" dirty="0">
                <a:solidFill>
                  <a:schemeClr val="bg1"/>
                </a:solidFill>
                <a:effectLst>
                  <a:outerShdw blurRad="60007" dist="310007" dir="7680000" sy="30000" kx="1300200" algn="ctr" rotWithShape="0">
                    <a:prstClr val="black">
                      <a:alpha val="32000"/>
                    </a:prstClr>
                  </a:outerShdw>
                </a:effectLst>
              </a:rPr>
              <a:t>3:12-13. </a:t>
            </a:r>
            <a:r>
              <a:rPr lang="en-US" sz="2400" b="1" dirty="0">
                <a:solidFill>
                  <a:schemeClr val="bg1"/>
                </a:solidFill>
                <a:effectLst>
                  <a:outerShdw blurRad="60007" dist="310007" dir="7680000" sy="30000" kx="1300200" algn="ctr" rotWithShape="0">
                    <a:prstClr val="black">
                      <a:alpha val="32000"/>
                    </a:prstClr>
                  </a:outerShdw>
                </a:effectLst>
              </a:rPr>
              <a:t>See to it, brothers </a:t>
            </a:r>
            <a:r>
              <a:rPr lang="en-US" sz="2400" dirty="0">
                <a:solidFill>
                  <a:schemeClr val="bg1"/>
                </a:solidFill>
                <a:effectLst>
                  <a:outerShdw blurRad="60007" dist="310007" dir="7680000" sy="30000" kx="1300200" algn="ctr" rotWithShape="0">
                    <a:prstClr val="black">
                      <a:alpha val="32000"/>
                    </a:prstClr>
                  </a:outerShdw>
                </a:effectLst>
              </a:rPr>
              <a:t>introduces the author’s application of his text to his Christian readership. Neither here nor anywhere else in his letter did the writer betray the slightest suspicion that his audience might contain people who were not real Christians. Instead, they were regarded as “brothers” (as here) or as “holy brothers, who share in the heavenly calling” (v. 1). The widespread view that he was concerned about mere professors of the faith as over against genuine believers is not found in the text.</a:t>
            </a:r>
          </a:p>
          <a:p>
            <a:pPr lvl="1" algn="ctr"/>
            <a:r>
              <a:rPr lang="en-US" dirty="0">
                <a:solidFill>
                  <a:schemeClr val="bg1"/>
                </a:solidFill>
                <a:effectLst>
                  <a:outerShdw blurRad="60007" dist="310007" dir="7680000" sy="30000" kx="1300200" algn="ctr" rotWithShape="0">
                    <a:prstClr val="black">
                      <a:alpha val="32000"/>
                    </a:prstClr>
                  </a:outerShdw>
                </a:effectLst>
              </a:rPr>
              <a:t> </a:t>
            </a:r>
            <a:r>
              <a:rPr lang="en-US" dirty="0" err="1">
                <a:solidFill>
                  <a:schemeClr val="bg1"/>
                </a:solidFill>
                <a:effectLst>
                  <a:outerShdw blurRad="60007" dist="310007" dir="7680000" sy="30000" kx="1300200" algn="ctr" rotWithShape="0">
                    <a:prstClr val="black">
                      <a:alpha val="32000"/>
                    </a:prstClr>
                  </a:outerShdw>
                </a:effectLst>
              </a:rPr>
              <a:t>Walvoord</a:t>
            </a:r>
            <a:r>
              <a:rPr lang="en-US" dirty="0">
                <a:solidFill>
                  <a:schemeClr val="bg1"/>
                </a:solidFill>
                <a:effectLst>
                  <a:outerShdw blurRad="60007" dist="310007" dir="7680000" sy="30000" kx="1300200" algn="ctr" rotWithShape="0">
                    <a:prstClr val="black">
                      <a:alpha val="32000"/>
                    </a:prstClr>
                  </a:outerShdw>
                </a:effectLst>
              </a:rPr>
              <a:t>, J. F., </a:t>
            </a:r>
            <a:r>
              <a:rPr lang="en-US" dirty="0" err="1">
                <a:solidFill>
                  <a:schemeClr val="bg1"/>
                </a:solidFill>
                <a:effectLst>
                  <a:outerShdw blurRad="60007" dist="310007" dir="7680000" sy="30000" kx="1300200" algn="ctr" rotWithShape="0">
                    <a:prstClr val="black">
                      <a:alpha val="32000"/>
                    </a:prstClr>
                  </a:outerShdw>
                </a:effectLst>
              </a:rPr>
              <a:t>Zuck</a:t>
            </a:r>
            <a:r>
              <a:rPr lang="en-US" dirty="0">
                <a:solidFill>
                  <a:schemeClr val="bg1"/>
                </a:solidFill>
                <a:effectLst>
                  <a:outerShdw blurRad="60007" dist="310007" dir="7680000" sy="30000" kx="1300200" algn="ctr" rotWithShape="0">
                    <a:prstClr val="black">
                      <a:alpha val="32000"/>
                    </a:prstClr>
                  </a:outerShdw>
                </a:effectLst>
              </a:rPr>
              <a:t>, R. B., &amp; Dallas Theological Seminary. (1983-). The Bible knowledge commentary : </a:t>
            </a:r>
            <a:r>
              <a:rPr lang="en-US" sz="1200" dirty="0">
                <a:solidFill>
                  <a:schemeClr val="bg1"/>
                </a:solidFill>
                <a:effectLst>
                  <a:outerShdw blurRad="60007" dist="310007" dir="7680000" sy="30000" kx="1300200" algn="ctr" rotWithShape="0">
                    <a:prstClr val="black">
                      <a:alpha val="32000"/>
                    </a:prstClr>
                  </a:outerShdw>
                </a:effectLst>
              </a:rPr>
              <a:t>An exposition of the scriptures (</a:t>
            </a:r>
            <a:r>
              <a:rPr lang="en-US" sz="1200" dirty="0" err="1">
                <a:solidFill>
                  <a:schemeClr val="bg1"/>
                </a:solidFill>
                <a:effectLst>
                  <a:outerShdw blurRad="60007" dist="310007" dir="7680000" sy="30000" kx="1300200" algn="ctr" rotWithShape="0">
                    <a:prstClr val="black">
                      <a:alpha val="32000"/>
                    </a:prstClr>
                  </a:outerShdw>
                </a:effectLst>
              </a:rPr>
              <a:t>Heb</a:t>
            </a:r>
            <a:r>
              <a:rPr lang="en-US" sz="1200" dirty="0">
                <a:solidFill>
                  <a:schemeClr val="bg1"/>
                </a:solidFill>
                <a:effectLst>
                  <a:outerShdw blurRad="60007" dist="310007" dir="7680000" sy="30000" kx="1300200" algn="ctr" rotWithShape="0">
                    <a:prstClr val="black">
                      <a:alpha val="32000"/>
                    </a:prstClr>
                  </a:outerShdw>
                </a:effectLst>
              </a:rPr>
              <a:t> 3:1213). Wheaton, IL: Victor Books.</a:t>
            </a:r>
            <a:endParaRPr lang="en-US" dirty="0">
              <a:solidFill>
                <a:schemeClr val="bg1"/>
              </a:solidFill>
              <a:effectLst>
                <a:outerShdw blurRad="60007" dist="310007" dir="7680000" sy="30000" kx="1300200" algn="ctr" rotWithShape="0">
                  <a:prstClr val="black">
                    <a:alpha val="32000"/>
                  </a:prstClr>
                </a:outerShdw>
              </a:effectLst>
            </a:endParaRPr>
          </a:p>
        </p:txBody>
      </p:sp>
      <p:sp>
        <p:nvSpPr>
          <p:cNvPr id="2" name="Slide Number Placeholder 1"/>
          <p:cNvSpPr>
            <a:spLocks noGrp="1"/>
          </p:cNvSpPr>
          <p:nvPr>
            <p:ph type="sldNum" sz="quarter" idx="4"/>
          </p:nvPr>
        </p:nvSpPr>
        <p:spPr/>
        <p:txBody>
          <a:bodyPr/>
          <a:lstStyle/>
          <a:p>
            <a:fld id="{9FFD5D63-C96F-B74F-8A69-D1243876A752}" type="slidenum">
              <a:rPr lang="en-US" smtClean="0"/>
              <a:pPr/>
              <a:t>29</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pic>
        <p:nvPicPr>
          <p:cNvPr id="4" name="Picture 3"/>
          <p:cNvPicPr>
            <a:picLocks noChangeAspect="1"/>
          </p:cNvPicPr>
          <p:nvPr/>
        </p:nvPicPr>
        <p:blipFill>
          <a:blip r:embed="rId2"/>
          <a:stretch>
            <a:fillRect/>
          </a:stretch>
        </p:blipFill>
        <p:spPr>
          <a:xfrm>
            <a:off x="0" y="1447800"/>
            <a:ext cx="3429000" cy="1371600"/>
          </a:xfrm>
          <a:prstGeom prst="rect">
            <a:avLst/>
          </a:prstGeom>
        </p:spPr>
      </p:pic>
      <p:sp>
        <p:nvSpPr>
          <p:cNvPr id="5" name="TextBox 4"/>
          <p:cNvSpPr txBox="1"/>
          <p:nvPr/>
        </p:nvSpPr>
        <p:spPr>
          <a:xfrm>
            <a:off x="423954" y="1828800"/>
            <a:ext cx="2590800" cy="461665"/>
          </a:xfrm>
          <a:prstGeom prst="rect">
            <a:avLst/>
          </a:prstGeom>
          <a:noFill/>
        </p:spPr>
        <p:txBody>
          <a:bodyPr wrap="square" rtlCol="0">
            <a:spAutoFit/>
          </a:bodyPr>
          <a:lstStyle/>
          <a:p>
            <a:pPr algn="ctr"/>
            <a:r>
              <a:rPr lang="en-US" sz="2400" dirty="0" smtClean="0">
                <a:solidFill>
                  <a:schemeClr val="tx2"/>
                </a:solidFill>
                <a:effectLst>
                  <a:outerShdw blurRad="60007" dist="310007" dir="7680000" sy="30000" kx="1300200" algn="ctr" rotWithShape="0">
                    <a:prstClr val="black">
                      <a:alpha val="32000"/>
                    </a:prstClr>
                  </a:outerShdw>
                </a:effectLst>
              </a:rPr>
              <a:t>Those Addressed</a:t>
            </a:r>
            <a:endParaRPr lang="en-US" sz="2400" dirty="0">
              <a:solidFill>
                <a:schemeClr val="tx2"/>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099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163903" y="1524000"/>
            <a:ext cx="4015596" cy="5105400"/>
          </a:xfrm>
          <a:prstGeom prst="round2Diag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onstantia"/>
            </a:endParaRPr>
          </a:p>
        </p:txBody>
      </p:sp>
      <p:sp>
        <p:nvSpPr>
          <p:cNvPr id="15" name="Round Diagonal Corner Rectangle 14"/>
          <p:cNvSpPr/>
          <p:nvPr/>
        </p:nvSpPr>
        <p:spPr>
          <a:xfrm>
            <a:off x="4495800" y="1524000"/>
            <a:ext cx="4343400" cy="5105400"/>
          </a:xfrm>
          <a:prstGeom prst="round2Diag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onstantia"/>
            </a:endParaRPr>
          </a:p>
        </p:txBody>
      </p:sp>
      <p:sp>
        <p:nvSpPr>
          <p:cNvPr id="13" name="Slide Number Placeholder 4"/>
          <p:cNvSpPr>
            <a:spLocks noGrp="1"/>
          </p:cNvSpPr>
          <p:nvPr>
            <p:ph type="sldNum" sz="quarter" idx="4"/>
          </p:nvPr>
        </p:nvSpPr>
        <p:spPr>
          <a:xfrm>
            <a:off x="8001000" y="0"/>
            <a:ext cx="1017917" cy="457200"/>
          </a:xfrm>
          <a:prstGeom prst="rect">
            <a:avLst/>
          </a:prstGeom>
        </p:spPr>
        <p:txBody>
          <a:bodyPr/>
          <a:lstStyle/>
          <a:p>
            <a:fld id="{73410D1D-F3FC-4155-9AFA-6E6CC670BBFB}" type="slidenum">
              <a:rPr lang="en-US">
                <a:effectLst>
                  <a:glow rad="101600">
                    <a:prstClr val="white">
                      <a:alpha val="75000"/>
                    </a:prstClr>
                  </a:glow>
                </a:effectLst>
                <a:latin typeface="Constantia"/>
              </a:rPr>
              <a:pPr/>
              <a:t>3</a:t>
            </a:fld>
            <a:endParaRPr lang="en-US">
              <a:effectLst>
                <a:glow rad="101600">
                  <a:prstClr val="white">
                    <a:alpha val="75000"/>
                  </a:prstClr>
                </a:glow>
              </a:effectLst>
              <a:latin typeface="Constantia"/>
            </a:endParaRPr>
          </a:p>
        </p:txBody>
      </p:sp>
      <p:sp>
        <p:nvSpPr>
          <p:cNvPr id="30726" name="Text Box 6"/>
          <p:cNvSpPr txBox="1">
            <a:spLocks noChangeArrowheads="1"/>
          </p:cNvSpPr>
          <p:nvPr/>
        </p:nvSpPr>
        <p:spPr bwMode="auto">
          <a:xfrm>
            <a:off x="4572000" y="2187575"/>
            <a:ext cx="4114800" cy="4493538"/>
          </a:xfrm>
          <a:prstGeom prst="rect">
            <a:avLst/>
          </a:prstGeom>
          <a:noFill/>
          <a:ln>
            <a:noFill/>
          </a:ln>
          <a:effectLst/>
          <a:extLst>
            <a:ext uri="{909E8E84-426E-40dd-AFC4-6F175D3DCCD1}">
              <a14:hiddenFill xmlns:a14="http://schemas.microsoft.com/office/drawing/2010/main">
                <a:gradFill rotWithShape="1">
                  <a:gsLst>
                    <a:gs pos="0">
                      <a:schemeClr val="tx2">
                        <a:alpha val="0"/>
                      </a:schemeClr>
                    </a:gs>
                    <a:gs pos="100000">
                      <a:schemeClr val="tx2">
                        <a:gamma/>
                        <a:shade val="46275"/>
                        <a:invGamma/>
                        <a:alpha val="0"/>
                      </a:schemeClr>
                    </a:gs>
                  </a:gsLst>
                  <a:lin ang="5400000" scaled="1"/>
                </a:gra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marL="342900" indent="-342900">
              <a:defRPr>
                <a:solidFill>
                  <a:schemeClr val="tx1"/>
                </a:solidFill>
                <a:latin typeface="Arial" pitchFamily="34" charset="0"/>
              </a:defRPr>
            </a:lvl1pPr>
            <a:lvl2pPr indent="-342900">
              <a:defRPr>
                <a:solidFill>
                  <a:schemeClr val="tx1"/>
                </a:solidFill>
                <a:latin typeface="Arial" pitchFamily="34" charset="0"/>
              </a:defRPr>
            </a:lvl2pPr>
            <a:lvl3pPr marL="92075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571500" lvl="1" indent="-457200" defTabSz="914400" eaLnBrk="0" hangingPunct="0">
              <a:buClr>
                <a:srgbClr val="895D1D">
                  <a:lumMod val="75000"/>
                </a:srgbClr>
              </a:buClr>
              <a:buFont typeface="Wingdings 2" pitchFamily="18" charset="2"/>
              <a:buChar char="ö"/>
            </a:pPr>
            <a:r>
              <a:rPr lang="en-US" sz="2600" dirty="0">
                <a:solidFill>
                  <a:prstClr val="black"/>
                </a:solidFill>
                <a:effectLst>
                  <a:outerShdw blurRad="60007" dist="310007" dir="7680000" sy="30000" kx="1300200" algn="ctr" rotWithShape="0">
                    <a:prstClr val="black">
                      <a:alpha val="32000"/>
                    </a:prstClr>
                  </a:outerShdw>
                </a:effectLst>
                <a:latin typeface="Times New Roman" pitchFamily="18" charset="0"/>
              </a:rPr>
              <a:t>Can A True Believer Become An Unbeliever?</a:t>
            </a:r>
          </a:p>
          <a:p>
            <a:pPr marL="571500" lvl="1" indent="-457200" defTabSz="914400" eaLnBrk="0" hangingPunct="0">
              <a:buClr>
                <a:srgbClr val="895D1D">
                  <a:lumMod val="75000"/>
                </a:srgbClr>
              </a:buClr>
              <a:buFont typeface="Wingdings 2" pitchFamily="18" charset="2"/>
              <a:buChar char="ö"/>
            </a:pPr>
            <a:r>
              <a:rPr lang="en-US" sz="2600" dirty="0">
                <a:solidFill>
                  <a:prstClr val="black"/>
                </a:solidFill>
                <a:effectLst>
                  <a:outerShdw blurRad="60007" dist="310007" dir="7680000" sy="30000" kx="1300200" algn="ctr" rotWithShape="0">
                    <a:prstClr val="black">
                      <a:alpha val="32000"/>
                    </a:prstClr>
                  </a:outerShdw>
                </a:effectLst>
                <a:latin typeface="Times New Roman" pitchFamily="18" charset="0"/>
              </a:rPr>
              <a:t>One who has truly been converted to Christ may through the exercise of his free-will apostatize and, therefore, abandon his faith and become a lost person</a:t>
            </a:r>
            <a:r>
              <a:rPr lang="en-US" sz="2600" dirty="0" smtClean="0">
                <a:solidFill>
                  <a:prstClr val="black"/>
                </a:solidFill>
                <a:effectLst>
                  <a:outerShdw blurRad="60007" dist="310007" dir="7680000" sy="30000" kx="1300200" algn="ctr" rotWithShape="0">
                    <a:prstClr val="black">
                      <a:alpha val="32000"/>
                    </a:prstClr>
                  </a:outerShdw>
                </a:effectLst>
                <a:latin typeface="Times New Roman" pitchFamily="18" charset="0"/>
              </a:rPr>
              <a:t>.</a:t>
            </a:r>
          </a:p>
          <a:p>
            <a:pPr marL="571500" lvl="1" indent="-457200" defTabSz="914400" eaLnBrk="0" hangingPunct="0">
              <a:buClr>
                <a:srgbClr val="895D1D">
                  <a:lumMod val="75000"/>
                </a:srgbClr>
              </a:buClr>
              <a:buFont typeface="Wingdings 2" pitchFamily="18" charset="2"/>
              <a:buChar char="ö"/>
            </a:pPr>
            <a:r>
              <a:rPr lang="en-US" sz="2600" dirty="0">
                <a:solidFill>
                  <a:prstClr val="black"/>
                </a:solidFill>
                <a:effectLst>
                  <a:outerShdw blurRad="60007" dist="310007" dir="7680000" sy="30000" kx="1300200" algn="ctr" rotWithShape="0">
                    <a:prstClr val="black">
                      <a:alpha val="32000"/>
                    </a:prstClr>
                  </a:outerShdw>
                </a:effectLst>
                <a:latin typeface="Times New Roman" pitchFamily="18" charset="0"/>
              </a:rPr>
              <a:t>This is the question of </a:t>
            </a:r>
            <a:r>
              <a:rPr lang="en-US" sz="2600" dirty="0" smtClean="0">
                <a:solidFill>
                  <a:prstClr val="black"/>
                </a:solidFill>
                <a:effectLst>
                  <a:outerShdw blurRad="60007" dist="310007" dir="7680000" sy="30000" kx="1300200" algn="ctr" rotWithShape="0">
                    <a:prstClr val="black">
                      <a:alpha val="32000"/>
                    </a:prstClr>
                  </a:outerShdw>
                </a:effectLst>
                <a:latin typeface="Times New Roman" pitchFamily="18" charset="0"/>
              </a:rPr>
              <a:t>this discussion and study.</a:t>
            </a:r>
            <a:endParaRPr lang="en-US" sz="2600" dirty="0">
              <a:solidFill>
                <a:prstClr val="black"/>
              </a:solidFill>
              <a:effectLst>
                <a:outerShdw blurRad="60007" dist="310007" dir="7680000" sy="30000" kx="1300200" algn="ctr" rotWithShape="0">
                  <a:prstClr val="black">
                    <a:alpha val="32000"/>
                  </a:prstClr>
                </a:outerShdw>
              </a:effectLst>
              <a:latin typeface="Times New Roman" pitchFamily="18" charset="0"/>
            </a:endParaRPr>
          </a:p>
        </p:txBody>
      </p:sp>
      <p:sp>
        <p:nvSpPr>
          <p:cNvPr id="30727" name="Text Box 7"/>
          <p:cNvSpPr txBox="1">
            <a:spLocks noChangeArrowheads="1"/>
          </p:cNvSpPr>
          <p:nvPr/>
        </p:nvSpPr>
        <p:spPr bwMode="auto">
          <a:xfrm>
            <a:off x="163903" y="2187575"/>
            <a:ext cx="4015596" cy="4278094"/>
          </a:xfrm>
          <a:prstGeom prst="rect">
            <a:avLst/>
          </a:prstGeom>
          <a:noFill/>
          <a:ln>
            <a:noFill/>
          </a:ln>
          <a:effectLst/>
          <a:extLst>
            <a:ext uri="{909E8E84-426E-40dd-AFC4-6F175D3DCCD1}">
              <a14:hiddenFill xmlns:a14="http://schemas.microsoft.com/office/drawing/2010/main">
                <a:gradFill rotWithShape="1">
                  <a:gsLst>
                    <a:gs pos="0">
                      <a:schemeClr val="tx2">
                        <a:alpha val="0"/>
                      </a:schemeClr>
                    </a:gs>
                    <a:gs pos="100000">
                      <a:schemeClr val="tx2">
                        <a:gamma/>
                        <a:shade val="46275"/>
                        <a:invGamma/>
                        <a:alpha val="0"/>
                      </a:schemeClr>
                    </a:gs>
                  </a:gsLst>
                  <a:lin ang="5400000" scaled="1"/>
                </a:gra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71842" dir="2700000" algn="ctr" rotWithShape="0">
                    <a:srgbClr val="000000"/>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457200" indent="-457200" defTabSz="914400" eaLnBrk="0" hangingPunct="0">
              <a:buClr>
                <a:srgbClr val="895D1D">
                  <a:lumMod val="75000"/>
                </a:srgbClr>
              </a:buClr>
              <a:buFont typeface="Wingdings 2" pitchFamily="18" charset="2"/>
              <a:buChar char="ö"/>
            </a:pPr>
            <a:r>
              <a:rPr lang="en-US" sz="34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Unbelievers are lost </a:t>
            </a:r>
          </a:p>
          <a:p>
            <a:pPr marL="457200" indent="-457200" defTabSz="914400" eaLnBrk="0" hangingPunct="0">
              <a:buClr>
                <a:srgbClr val="895D1D">
                  <a:lumMod val="75000"/>
                </a:srgbClr>
              </a:buClr>
              <a:buFont typeface="Wingdings 2" pitchFamily="18" charset="2"/>
              <a:buChar char="ö"/>
            </a:pPr>
            <a:r>
              <a:rPr lang="en-US" sz="34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Those who have never truly been converted are lost</a:t>
            </a:r>
            <a:r>
              <a:rPr lang="en-US" sz="3400" dirty="0" smtClean="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a:t>
            </a:r>
          </a:p>
          <a:p>
            <a:pPr marL="457200" indent="-457200" defTabSz="914400" eaLnBrk="0" hangingPunct="0">
              <a:buClr>
                <a:srgbClr val="895D1D">
                  <a:lumMod val="75000"/>
                </a:srgbClr>
              </a:buClr>
              <a:buFont typeface="Wingdings 2" pitchFamily="18" charset="2"/>
              <a:buChar char="ö"/>
            </a:pPr>
            <a:r>
              <a:rPr lang="en-US" sz="34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There is NO need to discuss </a:t>
            </a:r>
            <a:r>
              <a:rPr lang="en-US" sz="3400" dirty="0" smtClean="0">
                <a:solidFill>
                  <a:sysClr val="windowText" lastClr="000000"/>
                </a:solidFill>
                <a:effectLst>
                  <a:outerShdw blurRad="60007" dist="310007" dir="7680000" sy="30000" kx="1300200" algn="ctr" rotWithShape="0">
                    <a:prstClr val="black">
                      <a:alpha val="32000"/>
                    </a:prstClr>
                  </a:outerShdw>
                </a:effectLst>
                <a:latin typeface="Times New Roman" pitchFamily="18" charset="0"/>
              </a:rPr>
              <a:t>These Points!</a:t>
            </a:r>
            <a:endParaRPr lang="en-US" sz="3400" dirty="0">
              <a:solidFill>
                <a:sysClr val="windowText" lastClr="000000"/>
              </a:solidFill>
              <a:effectLst>
                <a:outerShdw blurRad="60007" dist="310007" dir="7680000" sy="30000" kx="1300200" algn="ctr" rotWithShape="0">
                  <a:prstClr val="black">
                    <a:alpha val="32000"/>
                  </a:prstClr>
                </a:outerShdw>
              </a:effectLst>
              <a:latin typeface="Times New Roman" pitchFamily="18" charset="0"/>
            </a:endParaRPr>
          </a:p>
        </p:txBody>
      </p:sp>
      <p:sp>
        <p:nvSpPr>
          <p:cNvPr id="2" name="Snip Diagonal Corner Rectangle 1"/>
          <p:cNvSpPr/>
          <p:nvPr/>
        </p:nvSpPr>
        <p:spPr>
          <a:xfrm>
            <a:off x="0" y="1219200"/>
            <a:ext cx="3657600" cy="838200"/>
          </a:xfrm>
          <a:prstGeom prst="snip2DiagRect">
            <a:avLst/>
          </a:prstGeom>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914400"/>
            <a:r>
              <a:rPr lang="en-US" sz="3200" b="1" dirty="0">
                <a:ln/>
                <a:solidFill>
                  <a:srgbClr val="895D1D">
                    <a:lumMod val="60000"/>
                    <a:lumOff val="40000"/>
                  </a:srgbClr>
                </a:solidFill>
                <a:latin typeface="Constantia"/>
              </a:rPr>
              <a:t>Agreement</a:t>
            </a:r>
          </a:p>
        </p:txBody>
      </p:sp>
      <p:sp>
        <p:nvSpPr>
          <p:cNvPr id="14" name="Snip Diagonal Corner Rectangle 13"/>
          <p:cNvSpPr/>
          <p:nvPr/>
        </p:nvSpPr>
        <p:spPr>
          <a:xfrm>
            <a:off x="4343400" y="1219200"/>
            <a:ext cx="4055165" cy="838200"/>
          </a:xfrm>
          <a:prstGeom prst="snip2DiagRect">
            <a:avLst/>
          </a:prstGeom>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914400"/>
            <a:r>
              <a:rPr lang="en-US" sz="3200" b="1" dirty="0">
                <a:ln/>
                <a:solidFill>
                  <a:srgbClr val="895D1D">
                    <a:lumMod val="60000"/>
                    <a:lumOff val="40000"/>
                  </a:srgbClr>
                </a:solidFill>
                <a:latin typeface="Constantia"/>
              </a:rPr>
              <a:t>Disagreement</a:t>
            </a:r>
          </a:p>
        </p:txBody>
      </p:sp>
      <p:sp>
        <p:nvSpPr>
          <p:cNvPr id="10" name="Rectangle 9"/>
          <p:cNvSpPr/>
          <p:nvPr/>
        </p:nvSpPr>
        <p:spPr>
          <a:xfrm>
            <a:off x="457200" y="115533"/>
            <a:ext cx="8686800" cy="1103667"/>
          </a:xfrm>
          <a:prstGeom prst="rect">
            <a:avLst/>
          </a:prstGeom>
        </p:spPr>
        <p:txBody>
          <a:bodyPr wrap="square" lIns="64277" tIns="32139" rIns="64277" bIns="32139">
            <a:spAutoFit/>
          </a:bodyPr>
          <a:lstStyle/>
          <a:p>
            <a:pPr defTabSz="914400"/>
            <a:r>
              <a:rPr lang="en-US" sz="6700" b="1" dirty="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rPr>
              <a:t>The REAL Issue</a:t>
            </a:r>
          </a:p>
        </p:txBody>
      </p:sp>
    </p:spTree>
    <p:extLst>
      <p:ext uri="{BB962C8B-B14F-4D97-AF65-F5344CB8AC3E}">
        <p14:creationId xmlns:p14="http://schemas.microsoft.com/office/powerpoint/2010/main" val="302149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7">
                                            <p:txEl>
                                              <p:pRg st="1" end="1"/>
                                            </p:txEl>
                                          </p:spTgt>
                                        </p:tgtEl>
                                        <p:attrNameLst>
                                          <p:attrName>style.visibility</p:attrName>
                                        </p:attrNameLst>
                                      </p:cBhvr>
                                      <p:to>
                                        <p:strVal val="visible"/>
                                      </p:to>
                                    </p:set>
                                    <p:animEffect transition="in" filter="fade">
                                      <p:cBhvr>
                                        <p:cTn id="7" dur="500"/>
                                        <p:tgtEl>
                                          <p:spTgt spid="307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7">
                                            <p:txEl>
                                              <p:pRg st="2" end="2"/>
                                            </p:txEl>
                                          </p:spTgt>
                                        </p:tgtEl>
                                        <p:attrNameLst>
                                          <p:attrName>style.visibility</p:attrName>
                                        </p:attrNameLst>
                                      </p:cBhvr>
                                      <p:to>
                                        <p:strVal val="visible"/>
                                      </p:to>
                                    </p:set>
                                    <p:animEffect transition="in" filter="fade">
                                      <p:cBhvr>
                                        <p:cTn id="12" dur="500"/>
                                        <p:tgtEl>
                                          <p:spTgt spid="307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30726">
                                            <p:txEl>
                                              <p:pRg st="0" end="0"/>
                                            </p:txEl>
                                          </p:spTgt>
                                        </p:tgtEl>
                                        <p:attrNameLst>
                                          <p:attrName>style.visibility</p:attrName>
                                        </p:attrNameLst>
                                      </p:cBhvr>
                                      <p:to>
                                        <p:strVal val="visible"/>
                                      </p:to>
                                    </p:set>
                                    <p:animEffect transition="in" filter="fade">
                                      <p:cBhvr>
                                        <p:cTn id="23" dur="500"/>
                                        <p:tgtEl>
                                          <p:spTgt spid="3072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26">
                                            <p:txEl>
                                              <p:pRg st="1" end="1"/>
                                            </p:txEl>
                                          </p:spTgt>
                                        </p:tgtEl>
                                        <p:attrNameLst>
                                          <p:attrName>style.visibility</p:attrName>
                                        </p:attrNameLst>
                                      </p:cBhvr>
                                      <p:to>
                                        <p:strVal val="visible"/>
                                      </p:to>
                                    </p:set>
                                    <p:animEffect transition="in" filter="fade">
                                      <p:cBhvr>
                                        <p:cTn id="28" dur="500"/>
                                        <p:tgtEl>
                                          <p:spTgt spid="3072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726">
                                            <p:txEl>
                                              <p:pRg st="2" end="2"/>
                                            </p:txEl>
                                          </p:spTgt>
                                        </p:tgtEl>
                                        <p:attrNameLst>
                                          <p:attrName>style.visibility</p:attrName>
                                        </p:attrNameLst>
                                      </p:cBhvr>
                                      <p:to>
                                        <p:strVal val="visible"/>
                                      </p:to>
                                    </p:set>
                                    <p:animEffect transition="in" filter="fade">
                                      <p:cBhvr>
                                        <p:cTn id="33" dur="500"/>
                                        <p:tgtEl>
                                          <p:spTgt spid="307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30</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1524000" y="2286000"/>
            <a:ext cx="2362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rgbClr val="000000"/>
                </a:solidFill>
                <a:effectLst>
                  <a:outerShdw blurRad="60007" dist="310007" dir="7680000" sy="30000" kx="1300200" algn="ctr" rotWithShape="0">
                    <a:prstClr val="black">
                      <a:alpha val="32000"/>
                    </a:prstClr>
                  </a:outerShdw>
                </a:effectLst>
              </a:rPr>
              <a:t>12</a:t>
            </a:r>
            <a:r>
              <a:rPr lang="en-US" sz="2400" dirty="0">
                <a:solidFill>
                  <a:srgbClr val="000000"/>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13</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14</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15</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334000"/>
            <a:ext cx="8458200" cy="1295400"/>
          </a:xfrm>
          <a:prstGeom prst="borderCallout3">
            <a:avLst>
              <a:gd name="adj1" fmla="val 49831"/>
              <a:gd name="adj2" fmla="val -178"/>
              <a:gd name="adj3" fmla="val -15198"/>
              <a:gd name="adj4" fmla="val -1670"/>
              <a:gd name="adj5" fmla="val -201955"/>
              <a:gd name="adj6" fmla="val 4997"/>
              <a:gd name="adj7" fmla="val -228763"/>
              <a:gd name="adj8" fmla="val 10196"/>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“Beware” </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rPr>
              <a:t>‘to beware of, to watch out for, to pay attention to.</a:t>
            </a:r>
            <a:r>
              <a:rPr lang="en-US" sz="2800" dirty="0" smtClean="0">
                <a:solidFill>
                  <a:srgbClr val="000000"/>
                </a:solidFill>
              </a:rPr>
              <a:t>’ </a:t>
            </a:r>
            <a:r>
              <a:rPr lang="en-US" sz="2400" dirty="0" smtClean="0">
                <a:solidFill>
                  <a:srgbClr val="000000"/>
                </a:solidFill>
              </a:rPr>
              <a:t>(</a:t>
            </a:r>
            <a:r>
              <a:rPr lang="en-US" sz="2400" dirty="0" err="1">
                <a:solidFill>
                  <a:srgbClr val="000000"/>
                </a:solidFill>
              </a:rPr>
              <a:t>Louw</a:t>
            </a:r>
            <a:r>
              <a:rPr lang="en-US" sz="2400" dirty="0">
                <a:solidFill>
                  <a:srgbClr val="000000"/>
                </a:solidFill>
              </a:rPr>
              <a:t>, J. P., &amp; </a:t>
            </a:r>
            <a:r>
              <a:rPr lang="en-US" sz="2400" dirty="0" err="1">
                <a:solidFill>
                  <a:srgbClr val="000000"/>
                </a:solidFill>
              </a:rPr>
              <a:t>Nida</a:t>
            </a:r>
            <a:r>
              <a:rPr lang="en-US" sz="2400" dirty="0" smtClean="0">
                <a:solidFill>
                  <a:srgbClr val="000000"/>
                </a:solidFill>
              </a:rPr>
              <a:t>,)</a:t>
            </a:r>
            <a:r>
              <a:rPr lang="en-US" sz="2800" dirty="0" smtClean="0">
                <a:solidFill>
                  <a:srgbClr val="000000"/>
                </a:solidFill>
                <a:effectLst>
                  <a:outerShdw blurRad="60007" dist="310007" dir="7680000" sy="30000" kx="1300200" algn="ctr" rotWithShape="0">
                    <a:prstClr val="black">
                      <a:alpha val="32000"/>
                    </a:prstClr>
                  </a:outerShdw>
                </a:effectLst>
              </a:rPr>
              <a:t> - </a:t>
            </a:r>
            <a:r>
              <a:rPr lang="en-US" sz="2400" dirty="0" smtClean="0">
                <a:solidFill>
                  <a:srgbClr val="000000"/>
                </a:solidFill>
                <a:effectLst>
                  <a:outerShdw blurRad="60007" dist="310007" dir="7680000" sy="30000" kx="1300200" algn="ctr" rotWithShape="0">
                    <a:prstClr val="black">
                      <a:alpha val="32000"/>
                    </a:prstClr>
                  </a:outerShdw>
                </a:effectLst>
              </a:rPr>
              <a:t>(2:1; 4:1.11; 6:11,12; 10:23-25,36-39; 12:1-3,12-17; </a:t>
            </a:r>
            <a:r>
              <a:rPr lang="en-US" sz="2400" dirty="0" err="1" smtClean="0">
                <a:solidFill>
                  <a:srgbClr val="000000"/>
                </a:solidFill>
                <a:effectLst>
                  <a:outerShdw blurRad="60007" dist="310007" dir="7680000" sy="30000" kx="1300200" algn="ctr" rotWithShape="0">
                    <a:prstClr val="black">
                      <a:alpha val="32000"/>
                    </a:prstClr>
                  </a:outerShdw>
                </a:effectLst>
              </a:rPr>
              <a:t>Phili</a:t>
            </a:r>
            <a:r>
              <a:rPr lang="en-US" sz="2400" dirty="0" smtClean="0">
                <a:solidFill>
                  <a:srgbClr val="000000"/>
                </a:solidFill>
                <a:effectLst>
                  <a:outerShdw blurRad="60007" dist="310007" dir="7680000" sy="30000" kx="1300200" algn="ctr" rotWithShape="0">
                    <a:prstClr val="black">
                      <a:alpha val="32000"/>
                    </a:prstClr>
                  </a:outerShdw>
                </a:effectLst>
              </a:rPr>
              <a:t> 3:2) </a:t>
            </a:r>
            <a:endParaRPr lang="en-US" sz="28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94245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31</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4038600" y="2286000"/>
            <a:ext cx="3657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295400" y="2667000"/>
            <a:ext cx="2743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rgbClr val="000000"/>
                </a:solidFill>
                <a:effectLst>
                  <a:outerShdw blurRad="60007" dist="310007" dir="7680000" sy="30000" kx="1300200" algn="ctr" rotWithShape="0">
                    <a:prstClr val="black">
                      <a:alpha val="32000"/>
                    </a:prstClr>
                  </a:outerShdw>
                </a:effectLst>
              </a:rPr>
              <a:t>12</a:t>
            </a:r>
            <a:r>
              <a:rPr lang="en-US" sz="2400" dirty="0">
                <a:solidFill>
                  <a:srgbClr val="000000"/>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13</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14</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15</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334000"/>
            <a:ext cx="8458200" cy="1295400"/>
          </a:xfrm>
          <a:prstGeom prst="borderCallout3">
            <a:avLst>
              <a:gd name="adj1" fmla="val 49831"/>
              <a:gd name="adj2" fmla="val -178"/>
              <a:gd name="adj3" fmla="val -15198"/>
              <a:gd name="adj4" fmla="val -1670"/>
              <a:gd name="adj5" fmla="val -193585"/>
              <a:gd name="adj6" fmla="val 2983"/>
              <a:gd name="adj7" fmla="val -201261"/>
              <a:gd name="adj8" fmla="val 10013"/>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A real, not hypothetical, threat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believers can become unbelievers, (i.e. disobedient) -</a:t>
            </a:r>
            <a:r>
              <a:rPr lang="en-US" sz="2600" dirty="0" smtClean="0">
                <a:solidFill>
                  <a:srgbClr val="000000"/>
                </a:solidFill>
                <a:effectLst>
                  <a:outerShdw blurRad="60007" dist="310007" dir="7680000" sy="30000" kx="1300200" algn="ctr" rotWithShape="0">
                    <a:prstClr val="black">
                      <a:alpha val="32000"/>
                    </a:prstClr>
                  </a:outerShdw>
                </a:effectLst>
              </a:rPr>
              <a:t> (4:11; 10:26,38; 12:1)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90902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32</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4191000" y="2590800"/>
            <a:ext cx="3657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524000" y="2971800"/>
            <a:ext cx="609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rgbClr val="000000"/>
                </a:solidFill>
                <a:effectLst>
                  <a:outerShdw blurRad="60007" dist="310007" dir="7680000" sy="30000" kx="1300200" algn="ctr" rotWithShape="0">
                    <a:prstClr val="black">
                      <a:alpha val="32000"/>
                    </a:prstClr>
                  </a:outerShdw>
                </a:effectLst>
              </a:rPr>
              <a:t>12</a:t>
            </a:r>
            <a:r>
              <a:rPr lang="en-US" sz="2400" dirty="0">
                <a:solidFill>
                  <a:srgbClr val="000000"/>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13</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14</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15</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334000"/>
            <a:ext cx="8458200" cy="1295400"/>
          </a:xfrm>
          <a:prstGeom prst="borderCallout3">
            <a:avLst>
              <a:gd name="adj1" fmla="val 49831"/>
              <a:gd name="adj2" fmla="val -178"/>
              <a:gd name="adj3" fmla="val -15198"/>
              <a:gd name="adj4" fmla="val -1670"/>
              <a:gd name="adj5" fmla="val -179236"/>
              <a:gd name="adj6" fmla="val 2983"/>
              <a:gd name="adj7" fmla="val -190499"/>
              <a:gd name="adj8" fmla="val 12393"/>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To depart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to leave God by rebelling against Him – this is accomplished through disobedience -</a:t>
            </a:r>
            <a:r>
              <a:rPr lang="en-US" sz="2600" dirty="0" smtClean="0">
                <a:solidFill>
                  <a:srgbClr val="000000"/>
                </a:solidFill>
                <a:effectLst>
                  <a:outerShdw blurRad="60007" dist="310007" dir="7680000" sy="30000" kx="1300200" algn="ctr" rotWithShape="0">
                    <a:prstClr val="black">
                      <a:alpha val="32000"/>
                    </a:prstClr>
                  </a:outerShdw>
                </a:effectLst>
              </a:rPr>
              <a:t> (3:18,19; 1 Tim 4:1)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908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33</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2514600" y="2971800"/>
            <a:ext cx="3657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chemeClr val="tx1">
                    <a:lumMod val="65000"/>
                  </a:schemeClr>
                </a:solidFill>
                <a:effectLst>
                  <a:outerShdw blurRad="60007" dist="310007" dir="7680000" sy="30000" kx="1300200" algn="ctr" rotWithShape="0">
                    <a:prstClr val="black">
                      <a:alpha val="32000"/>
                    </a:prstClr>
                  </a:outerShdw>
                </a:effectLst>
              </a:rPr>
              <a:t>12</a:t>
            </a:r>
            <a:r>
              <a:rPr lang="en-US" sz="2400" dirty="0">
                <a:solidFill>
                  <a:schemeClr val="tx1">
                    <a:lumMod val="65000"/>
                  </a:schemeClr>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bg1"/>
                </a:solidFill>
                <a:effectLst>
                  <a:outerShdw blurRad="60007" dist="310007" dir="7680000" sy="30000" kx="1300200" algn="ctr" rotWithShape="0">
                    <a:prstClr val="black">
                      <a:alpha val="32000"/>
                    </a:prstClr>
                  </a:outerShdw>
                </a:effectLst>
              </a:rPr>
              <a:t>13</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14</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15</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334000"/>
            <a:ext cx="8458200" cy="1295400"/>
          </a:xfrm>
          <a:prstGeom prst="borderCallout3">
            <a:avLst>
              <a:gd name="adj1" fmla="val 49831"/>
              <a:gd name="adj2" fmla="val -178"/>
              <a:gd name="adj3" fmla="val -15198"/>
              <a:gd name="adj4" fmla="val -1670"/>
              <a:gd name="adj5" fmla="val -155321"/>
              <a:gd name="adj6" fmla="val 2983"/>
              <a:gd name="adj7" fmla="val -167780"/>
              <a:gd name="adj8" fmla="val 12759"/>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Departing from God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can be prevented through mutual exhortation –</a:t>
            </a:r>
            <a:r>
              <a:rPr lang="en-US" sz="2600" dirty="0" smtClean="0">
                <a:solidFill>
                  <a:srgbClr val="000000"/>
                </a:solidFill>
                <a:effectLst>
                  <a:outerShdw blurRad="60007" dist="310007" dir="7680000" sy="30000" kx="1300200" algn="ctr" rotWithShape="0">
                    <a:prstClr val="black">
                      <a:alpha val="32000"/>
                    </a:prstClr>
                  </a:outerShdw>
                </a:effectLst>
              </a:rPr>
              <a:t> the threat is real and must be guarded against by all! (</a:t>
            </a:r>
            <a:r>
              <a:rPr lang="en-US" sz="2600" dirty="0" err="1" smtClean="0">
                <a:solidFill>
                  <a:srgbClr val="000000"/>
                </a:solidFill>
                <a:effectLst>
                  <a:outerShdw blurRad="60007" dist="310007" dir="7680000" sy="30000" kx="1300200" algn="ctr" rotWithShape="0">
                    <a:prstClr val="black">
                      <a:alpha val="32000"/>
                    </a:prstClr>
                  </a:outerShdw>
                </a:effectLst>
              </a:rPr>
              <a:t>Heb</a:t>
            </a:r>
            <a:r>
              <a:rPr lang="en-US" sz="2600" dirty="0" smtClean="0">
                <a:solidFill>
                  <a:srgbClr val="000000"/>
                </a:solidFill>
                <a:effectLst>
                  <a:outerShdw blurRad="60007" dist="310007" dir="7680000" sy="30000" kx="1300200" algn="ctr" rotWithShape="0">
                    <a:prstClr val="black">
                      <a:alpha val="32000"/>
                    </a:prstClr>
                  </a:outerShdw>
                </a:effectLst>
              </a:rPr>
              <a:t> 10:24,25; Acts 11:23)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8894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34</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3200400" y="3352800"/>
            <a:ext cx="47244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524000" y="3733800"/>
            <a:ext cx="30480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chemeClr val="tx1">
                    <a:lumMod val="65000"/>
                  </a:schemeClr>
                </a:solidFill>
                <a:effectLst>
                  <a:outerShdw blurRad="60007" dist="310007" dir="7680000" sy="30000" kx="1300200" algn="ctr" rotWithShape="0">
                    <a:prstClr val="black">
                      <a:alpha val="32000"/>
                    </a:prstClr>
                  </a:outerShdw>
                </a:effectLst>
              </a:rPr>
              <a:t>12</a:t>
            </a:r>
            <a:r>
              <a:rPr lang="en-US" sz="2400" dirty="0">
                <a:solidFill>
                  <a:schemeClr val="tx1">
                    <a:lumMod val="65000"/>
                  </a:schemeClr>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bg1"/>
                </a:solidFill>
                <a:effectLst>
                  <a:outerShdw blurRad="60007" dist="310007" dir="7680000" sy="30000" kx="1300200" algn="ctr" rotWithShape="0">
                    <a:prstClr val="black">
                      <a:alpha val="32000"/>
                    </a:prstClr>
                  </a:outerShdw>
                </a:effectLst>
              </a:rPr>
              <a:t>13</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14</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15</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334000"/>
            <a:ext cx="8458200" cy="1295400"/>
          </a:xfrm>
          <a:prstGeom prst="borderCallout3">
            <a:avLst>
              <a:gd name="adj1" fmla="val 49831"/>
              <a:gd name="adj2" fmla="val -178"/>
              <a:gd name="adj3" fmla="val -15198"/>
              <a:gd name="adj4" fmla="val -1670"/>
              <a:gd name="adj5" fmla="val -115862"/>
              <a:gd name="adj6" fmla="val 3166"/>
              <a:gd name="adj7" fmla="val -122342"/>
              <a:gd name="adj8" fmla="val 12393"/>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“Lest any of you”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who is being exhorted? The saved man who could be deceived by sin and lost, or the unsaved man who already is</a:t>
            </a:r>
            <a:r>
              <a:rPr lang="en-US" sz="2600" dirty="0" smtClean="0">
                <a:solidFill>
                  <a:srgbClr val="000000"/>
                </a:solidFill>
                <a:effectLst>
                  <a:outerShdw blurRad="60007" dist="310007" dir="7680000" sy="30000" kx="1300200" algn="ctr" rotWithShape="0">
                    <a:prstClr val="black">
                      <a:alpha val="32000"/>
                    </a:prstClr>
                  </a:outerShdw>
                </a:effectLst>
              </a:rPr>
              <a:t>? (1 Cor. 10:12,13; Gal. </a:t>
            </a:r>
            <a:r>
              <a:rPr lang="en-US" sz="2600" dirty="0">
                <a:solidFill>
                  <a:srgbClr val="000000"/>
                </a:solidFill>
                <a:effectLst>
                  <a:outerShdw blurRad="60007" dist="310007" dir="7680000" sy="30000" kx="1300200" algn="ctr" rotWithShape="0">
                    <a:prstClr val="black">
                      <a:alpha val="32000"/>
                    </a:prstClr>
                  </a:outerShdw>
                </a:effectLst>
              </a:rPr>
              <a:t>5</a:t>
            </a:r>
            <a:r>
              <a:rPr lang="en-US" sz="2600" dirty="0" smtClean="0">
                <a:solidFill>
                  <a:srgbClr val="000000"/>
                </a:solidFill>
                <a:effectLst>
                  <a:outerShdw blurRad="60007" dist="310007" dir="7680000" sy="30000" kx="1300200" algn="ctr" rotWithShape="0">
                    <a:prstClr val="black">
                      <a:alpha val="32000"/>
                    </a:prstClr>
                  </a:outerShdw>
                </a:effectLst>
              </a:rPr>
              <a:t>:1-4)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8532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35</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10" name="Freeform 9"/>
          <p:cNvSpPr/>
          <p:nvPr/>
        </p:nvSpPr>
        <p:spPr>
          <a:xfrm>
            <a:off x="4876800" y="3733800"/>
            <a:ext cx="2743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295400" y="4114800"/>
            <a:ext cx="6477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371600" y="4419600"/>
            <a:ext cx="4038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chemeClr val="tx1">
                    <a:lumMod val="65000"/>
                  </a:schemeClr>
                </a:solidFill>
                <a:effectLst>
                  <a:outerShdw blurRad="60007" dist="310007" dir="7680000" sy="30000" kx="1300200" algn="ctr" rotWithShape="0">
                    <a:prstClr val="black">
                      <a:alpha val="32000"/>
                    </a:prstClr>
                  </a:outerShdw>
                </a:effectLst>
              </a:rPr>
              <a:t>12</a:t>
            </a:r>
            <a:r>
              <a:rPr lang="en-US" sz="2400" dirty="0">
                <a:solidFill>
                  <a:schemeClr val="tx1">
                    <a:lumMod val="65000"/>
                  </a:schemeClr>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tx1">
                    <a:lumMod val="75000"/>
                  </a:schemeClr>
                </a:solidFill>
                <a:effectLst>
                  <a:outerShdw blurRad="60007" dist="310007" dir="7680000" sy="30000" kx="1300200" algn="ctr" rotWithShape="0">
                    <a:prstClr val="black">
                      <a:alpha val="32000"/>
                    </a:prstClr>
                  </a:outerShdw>
                </a:effectLst>
              </a:rPr>
              <a:t>13</a:t>
            </a:r>
            <a:r>
              <a:rPr lang="en-US" sz="2400" dirty="0" smtClean="0">
                <a:solidFill>
                  <a:schemeClr val="tx1">
                    <a:lumMod val="75000"/>
                  </a:schemeClr>
                </a:solidFill>
                <a:effectLst>
                  <a:outerShdw blurRad="60007" dist="310007" dir="7680000" sy="30000" kx="1300200" algn="ctr" rotWithShape="0">
                    <a:prstClr val="black">
                      <a:alpha val="32000"/>
                    </a:prstClr>
                  </a:outerShdw>
                </a:effectLst>
              </a:rPr>
              <a:t> </a:t>
            </a:r>
            <a:r>
              <a:rPr lang="en-US" sz="2400" dirty="0">
                <a:solidFill>
                  <a:schemeClr val="tx1">
                    <a:lumMod val="75000"/>
                  </a:schemeClr>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bg1"/>
                </a:solidFill>
                <a:effectLst>
                  <a:outerShdw blurRad="60007" dist="310007" dir="7680000" sy="30000" kx="1300200" algn="ctr" rotWithShape="0">
                    <a:prstClr val="black">
                      <a:alpha val="32000"/>
                    </a:prstClr>
                  </a:outerShdw>
                </a:effectLst>
              </a:rPr>
              <a:t>14</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tx1">
                    <a:lumMod val="50000"/>
                  </a:schemeClr>
                </a:solidFill>
                <a:effectLst>
                  <a:outerShdw blurRad="60007" dist="310007" dir="7680000" sy="30000" kx="1300200" algn="ctr" rotWithShape="0">
                    <a:prstClr val="black">
                      <a:alpha val="32000"/>
                    </a:prstClr>
                  </a:outerShdw>
                </a:effectLst>
              </a:rPr>
              <a:t>15</a:t>
            </a:r>
            <a:r>
              <a:rPr lang="en-US" sz="2400" dirty="0" smtClean="0">
                <a:solidFill>
                  <a:schemeClr val="tx1">
                    <a:lumMod val="50000"/>
                  </a:schemeClr>
                </a:solidFill>
                <a:effectLst>
                  <a:outerShdw blurRad="60007" dist="310007" dir="7680000" sy="30000" kx="1300200" algn="ctr" rotWithShape="0">
                    <a:prstClr val="black">
                      <a:alpha val="32000"/>
                    </a:prstClr>
                  </a:outerShdw>
                </a:effectLst>
              </a:rPr>
              <a:t> </a:t>
            </a:r>
            <a:r>
              <a:rPr lang="en-US" sz="2400" dirty="0">
                <a:solidFill>
                  <a:schemeClr val="tx1">
                    <a:lumMod val="50000"/>
                  </a:schemeClr>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334000"/>
            <a:ext cx="8458200" cy="1295400"/>
          </a:xfrm>
          <a:prstGeom prst="borderCallout3">
            <a:avLst>
              <a:gd name="adj1" fmla="val 49831"/>
              <a:gd name="adj2" fmla="val -178"/>
              <a:gd name="adj3" fmla="val -15198"/>
              <a:gd name="adj4" fmla="val -1670"/>
              <a:gd name="adj5" fmla="val -84773"/>
              <a:gd name="adj6" fmla="val 2983"/>
              <a:gd name="adj7" fmla="val -91253"/>
              <a:gd name="adj8" fmla="val 10012"/>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“Conditional Security”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they started well in faith, if they held fast to their faith they would be participants with Christ - </a:t>
            </a:r>
            <a:r>
              <a:rPr lang="en-US" sz="2600" dirty="0" smtClean="0">
                <a:solidFill>
                  <a:srgbClr val="000000"/>
                </a:solidFill>
                <a:effectLst>
                  <a:outerShdw blurRad="60007" dist="310007" dir="7680000" sy="30000" kx="1300200" algn="ctr" rotWithShape="0">
                    <a:prstClr val="black">
                      <a:alpha val="32000"/>
                    </a:prstClr>
                  </a:outerShdw>
                </a:effectLst>
              </a:rPr>
              <a:t>(</a:t>
            </a:r>
            <a:r>
              <a:rPr lang="en-US" sz="2600" dirty="0" err="1" smtClean="0">
                <a:solidFill>
                  <a:srgbClr val="000000"/>
                </a:solidFill>
                <a:effectLst>
                  <a:outerShdw blurRad="60007" dist="310007" dir="7680000" sy="30000" kx="1300200" algn="ctr" rotWithShape="0">
                    <a:prstClr val="black">
                      <a:alpha val="32000"/>
                    </a:prstClr>
                  </a:outerShdw>
                </a:effectLst>
              </a:rPr>
              <a:t>Heb</a:t>
            </a:r>
            <a:r>
              <a:rPr lang="en-US" sz="2600" dirty="0" smtClean="0">
                <a:solidFill>
                  <a:srgbClr val="000000"/>
                </a:solidFill>
                <a:effectLst>
                  <a:outerShdw blurRad="60007" dist="310007" dir="7680000" sy="30000" kx="1300200" algn="ctr" rotWithShape="0">
                    <a:prstClr val="black">
                      <a:alpha val="32000"/>
                    </a:prstClr>
                  </a:outerShdw>
                </a:effectLst>
              </a:rPr>
              <a:t> 3:15-19; 10:34; </a:t>
            </a:r>
            <a:r>
              <a:rPr lang="en-US" sz="2600" dirty="0" err="1" smtClean="0">
                <a:solidFill>
                  <a:srgbClr val="000000"/>
                </a:solidFill>
                <a:effectLst>
                  <a:outerShdw blurRad="60007" dist="310007" dir="7680000" sy="30000" kx="1300200" algn="ctr" rotWithShape="0">
                    <a:prstClr val="black">
                      <a:alpha val="32000"/>
                    </a:prstClr>
                  </a:outerShdw>
                </a:effectLst>
              </a:rPr>
              <a:t>cf</a:t>
            </a:r>
            <a:r>
              <a:rPr lang="en-US" sz="2600" dirty="0" smtClean="0">
                <a:solidFill>
                  <a:srgbClr val="000000"/>
                </a:solidFill>
                <a:effectLst>
                  <a:outerShdw blurRad="60007" dist="310007" dir="7680000" sy="30000" kx="1300200" algn="ctr" rotWithShape="0">
                    <a:prstClr val="black">
                      <a:alpha val="32000"/>
                    </a:prstClr>
                  </a:outerShdw>
                </a:effectLst>
              </a:rPr>
              <a:t>, Gal. 5:1,7; 2 Pet 1:5-11)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61964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36</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10" name="Freeform 9"/>
          <p:cNvSpPr/>
          <p:nvPr/>
        </p:nvSpPr>
        <p:spPr>
          <a:xfrm>
            <a:off x="5867400" y="4495800"/>
            <a:ext cx="1828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295400" y="4876800"/>
            <a:ext cx="6477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514600" y="5181600"/>
            <a:ext cx="4038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66800" y="1676400"/>
            <a:ext cx="7010400" cy="3785652"/>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3:12-15 (NKJV) </a:t>
            </a:r>
          </a:p>
          <a:p>
            <a:pPr algn="ctr"/>
            <a:r>
              <a:rPr lang="en-US" sz="2400" baseline="30000" dirty="0">
                <a:solidFill>
                  <a:schemeClr val="tx1">
                    <a:lumMod val="65000"/>
                  </a:schemeClr>
                </a:solidFill>
                <a:effectLst>
                  <a:outerShdw blurRad="60007" dist="310007" dir="7680000" sy="30000" kx="1300200" algn="ctr" rotWithShape="0">
                    <a:prstClr val="black">
                      <a:alpha val="32000"/>
                    </a:prstClr>
                  </a:outerShdw>
                </a:effectLst>
              </a:rPr>
              <a:t>12</a:t>
            </a:r>
            <a:r>
              <a:rPr lang="en-US" sz="2400" dirty="0">
                <a:solidFill>
                  <a:schemeClr val="tx1">
                    <a:lumMod val="65000"/>
                  </a:schemeClr>
                </a:solidFill>
                <a:effectLst>
                  <a:outerShdw blurRad="60007" dist="310007" dir="7680000" sy="30000" kx="1300200" algn="ctr" rotWithShape="0">
                    <a:prstClr val="black">
                      <a:alpha val="32000"/>
                    </a:prstClr>
                  </a:outerShdw>
                </a:effectLst>
              </a:rPr>
              <a:t> Beware, brethren, lest there be in any of you an evil heart of unbelief in departing from the living God;</a:t>
            </a:r>
            <a:r>
              <a:rPr lang="en-US" sz="2400" dirty="0">
                <a:solidFill>
                  <a:schemeClr val="tx1">
                    <a:lumMod val="50000"/>
                  </a:schemeClr>
                </a:solidFill>
                <a:effectLst>
                  <a:outerShdw blurRad="60007" dist="310007" dir="7680000" sy="30000" kx="1300200" algn="ctr" rotWithShape="0">
                    <a:prstClr val="black">
                      <a:alpha val="32000"/>
                    </a:prstClr>
                  </a:outerShdw>
                </a:effectLst>
              </a:rPr>
              <a:t> </a:t>
            </a:r>
            <a:r>
              <a:rPr lang="en-US" sz="2400" baseline="30000" dirty="0" smtClean="0">
                <a:solidFill>
                  <a:schemeClr val="tx1">
                    <a:lumMod val="75000"/>
                  </a:schemeClr>
                </a:solidFill>
                <a:effectLst>
                  <a:outerShdw blurRad="60007" dist="310007" dir="7680000" sy="30000" kx="1300200" algn="ctr" rotWithShape="0">
                    <a:prstClr val="black">
                      <a:alpha val="32000"/>
                    </a:prstClr>
                  </a:outerShdw>
                </a:effectLst>
              </a:rPr>
              <a:t>13</a:t>
            </a:r>
            <a:r>
              <a:rPr lang="en-US" sz="2400" dirty="0" smtClean="0">
                <a:solidFill>
                  <a:schemeClr val="tx1">
                    <a:lumMod val="75000"/>
                  </a:schemeClr>
                </a:solidFill>
                <a:effectLst>
                  <a:outerShdw blurRad="60007" dist="310007" dir="7680000" sy="30000" kx="1300200" algn="ctr" rotWithShape="0">
                    <a:prstClr val="black">
                      <a:alpha val="32000"/>
                    </a:prstClr>
                  </a:outerShdw>
                </a:effectLst>
              </a:rPr>
              <a:t> </a:t>
            </a:r>
            <a:r>
              <a:rPr lang="en-US" sz="2400" dirty="0">
                <a:solidFill>
                  <a:schemeClr val="tx1">
                    <a:lumMod val="75000"/>
                  </a:schemeClr>
                </a:solidFill>
                <a:effectLst>
                  <a:outerShdw blurRad="60007" dist="310007" dir="7680000" sy="30000" kx="1300200" algn="ctr" rotWithShape="0">
                    <a:prstClr val="black">
                      <a:alpha val="32000"/>
                    </a:prstClr>
                  </a:outerShdw>
                </a:effectLst>
              </a:rPr>
              <a:t>but exhort one another daily, while it is called "Today," lest any of you be hardened through the deceitfulness of sin. </a:t>
            </a:r>
            <a:r>
              <a:rPr lang="en-US" sz="2400" baseline="30000" dirty="0" smtClean="0">
                <a:solidFill>
                  <a:schemeClr val="tx1">
                    <a:lumMod val="75000"/>
                  </a:schemeClr>
                </a:solidFill>
                <a:effectLst>
                  <a:outerShdw blurRad="60007" dist="310007" dir="7680000" sy="30000" kx="1300200" algn="ctr" rotWithShape="0">
                    <a:prstClr val="black">
                      <a:alpha val="32000"/>
                    </a:prstClr>
                  </a:outerShdw>
                </a:effectLst>
              </a:rPr>
              <a:t>14</a:t>
            </a:r>
            <a:r>
              <a:rPr lang="en-US" sz="2400" dirty="0" smtClean="0">
                <a:solidFill>
                  <a:schemeClr val="tx1">
                    <a:lumMod val="75000"/>
                  </a:schemeClr>
                </a:solidFill>
                <a:effectLst>
                  <a:outerShdw blurRad="60007" dist="310007" dir="7680000" sy="30000" kx="1300200" algn="ctr" rotWithShape="0">
                    <a:prstClr val="black">
                      <a:alpha val="32000"/>
                    </a:prstClr>
                  </a:outerShdw>
                </a:effectLst>
              </a:rPr>
              <a:t> </a:t>
            </a:r>
            <a:r>
              <a:rPr lang="en-US" sz="2400" dirty="0">
                <a:solidFill>
                  <a:schemeClr val="tx1">
                    <a:lumMod val="75000"/>
                  </a:schemeClr>
                </a:solidFill>
                <a:effectLst>
                  <a:outerShdw blurRad="60007" dist="310007" dir="7680000" sy="30000" kx="1300200" algn="ctr" rotWithShape="0">
                    <a:prstClr val="black">
                      <a:alpha val="32000"/>
                    </a:prstClr>
                  </a:outerShdw>
                </a:effectLst>
              </a:rPr>
              <a:t>For we have become partakers of Christ if we hold the beginning of our confidence steadfast to the end, </a:t>
            </a:r>
            <a:r>
              <a:rPr lang="en-US" sz="2400" baseline="30000" dirty="0" smtClean="0">
                <a:solidFill>
                  <a:schemeClr val="bg1"/>
                </a:solidFill>
                <a:effectLst>
                  <a:outerShdw blurRad="60007" dist="310007" dir="7680000" sy="30000" kx="1300200" algn="ctr" rotWithShape="0">
                    <a:prstClr val="black">
                      <a:alpha val="32000"/>
                    </a:prstClr>
                  </a:outerShdw>
                </a:effectLst>
              </a:rPr>
              <a:t>15</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while it is said: "Today, if you will hear His voice, Do not harden your hearts as in the rebellion." </a:t>
            </a:r>
          </a:p>
        </p:txBody>
      </p:sp>
      <p:sp>
        <p:nvSpPr>
          <p:cNvPr id="8" name="Line Callout 3 7"/>
          <p:cNvSpPr/>
          <p:nvPr/>
        </p:nvSpPr>
        <p:spPr>
          <a:xfrm>
            <a:off x="381000" y="5410200"/>
            <a:ext cx="8458200" cy="1295400"/>
          </a:xfrm>
          <a:prstGeom prst="borderCallout3">
            <a:avLst>
              <a:gd name="adj1" fmla="val 49831"/>
              <a:gd name="adj2" fmla="val -178"/>
              <a:gd name="adj3" fmla="val -15198"/>
              <a:gd name="adj4" fmla="val -1670"/>
              <a:gd name="adj5" fmla="val -42922"/>
              <a:gd name="adj6" fmla="val 2067"/>
              <a:gd name="adj7" fmla="val -43424"/>
              <a:gd name="adj8" fmla="val 10012"/>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“Those saved MUST continue to hear”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we could fall after the same example of unbelief (disobedience) -         </a:t>
            </a:r>
            <a:r>
              <a:rPr lang="en-US" sz="2600" dirty="0" smtClean="0">
                <a:solidFill>
                  <a:srgbClr val="000000"/>
                </a:solidFill>
                <a:effectLst>
                  <a:outerShdw blurRad="60007" dist="310007" dir="7680000" sy="30000" kx="1300200" algn="ctr" rotWithShape="0">
                    <a:prstClr val="black">
                      <a:alpha val="32000"/>
                    </a:prstClr>
                  </a:outerShdw>
                </a:effectLst>
              </a:rPr>
              <a:t>(1 Cor. 10:1-13; </a:t>
            </a:r>
            <a:r>
              <a:rPr lang="en-US" sz="2600" dirty="0" err="1" smtClean="0">
                <a:solidFill>
                  <a:srgbClr val="000000"/>
                </a:solidFill>
                <a:effectLst>
                  <a:outerShdw blurRad="60007" dist="310007" dir="7680000" sy="30000" kx="1300200" algn="ctr" rotWithShape="0">
                    <a:prstClr val="black">
                      <a:alpha val="32000"/>
                    </a:prstClr>
                  </a:outerShdw>
                </a:effectLst>
              </a:rPr>
              <a:t>Heb</a:t>
            </a:r>
            <a:r>
              <a:rPr lang="en-US" sz="2600" dirty="0" smtClean="0">
                <a:solidFill>
                  <a:srgbClr val="000000"/>
                </a:solidFill>
                <a:effectLst>
                  <a:outerShdw blurRad="60007" dist="310007" dir="7680000" sy="30000" kx="1300200" algn="ctr" rotWithShape="0">
                    <a:prstClr val="black">
                      <a:alpha val="32000"/>
                    </a:prstClr>
                  </a:outerShdw>
                </a:effectLst>
              </a:rPr>
              <a:t> 3:15-19; 10:34; </a:t>
            </a:r>
            <a:r>
              <a:rPr lang="en-US" sz="2600" dirty="0" err="1" smtClean="0">
                <a:solidFill>
                  <a:srgbClr val="000000"/>
                </a:solidFill>
                <a:effectLst>
                  <a:outerShdw blurRad="60007" dist="310007" dir="7680000" sy="30000" kx="1300200" algn="ctr" rotWithShape="0">
                    <a:prstClr val="black">
                      <a:alpha val="32000"/>
                    </a:prstClr>
                  </a:outerShdw>
                </a:effectLst>
              </a:rPr>
              <a:t>cf</a:t>
            </a:r>
            <a:r>
              <a:rPr lang="en-US" sz="2600" dirty="0" smtClean="0">
                <a:solidFill>
                  <a:srgbClr val="000000"/>
                </a:solidFill>
                <a:effectLst>
                  <a:outerShdw blurRad="60007" dist="310007" dir="7680000" sy="30000" kx="1300200" algn="ctr" rotWithShape="0">
                    <a:prstClr val="black">
                      <a:alpha val="32000"/>
                    </a:prstClr>
                  </a:outerShdw>
                </a:effectLst>
              </a:rPr>
              <a:t>, Gal. 5:1,7; 2 Pet 1:5-11)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59875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37</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8" name="Line Callout 3 7"/>
          <p:cNvSpPr/>
          <p:nvPr/>
        </p:nvSpPr>
        <p:spPr>
          <a:xfrm>
            <a:off x="381000" y="5410200"/>
            <a:ext cx="8458200" cy="1295400"/>
          </a:xfrm>
          <a:prstGeom prst="borderCallout3">
            <a:avLst>
              <a:gd name="adj1" fmla="val 49831"/>
              <a:gd name="adj2" fmla="val -178"/>
              <a:gd name="adj3" fmla="val -15198"/>
              <a:gd name="adj4" fmla="val -1670"/>
              <a:gd name="adj5" fmla="val -75207"/>
              <a:gd name="adj6" fmla="val 3532"/>
              <a:gd name="adj7" fmla="val -86470"/>
              <a:gd name="adj8" fmla="val 10561"/>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“Those saved MUST continue to obey”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we could fall after the same example of unbelief (disobedience) -         </a:t>
            </a:r>
            <a:r>
              <a:rPr lang="en-US" sz="2600" dirty="0" smtClean="0">
                <a:solidFill>
                  <a:srgbClr val="000000"/>
                </a:solidFill>
                <a:effectLst>
                  <a:outerShdw blurRad="60007" dist="310007" dir="7680000" sy="30000" kx="1300200" algn="ctr" rotWithShape="0">
                    <a:prstClr val="black">
                      <a:alpha val="32000"/>
                    </a:prstClr>
                  </a:outerShdw>
                </a:effectLst>
              </a:rPr>
              <a:t>(1 Cor. 10:1-13; </a:t>
            </a:r>
            <a:r>
              <a:rPr lang="en-US" sz="2600" dirty="0" err="1" smtClean="0">
                <a:solidFill>
                  <a:srgbClr val="000000"/>
                </a:solidFill>
                <a:effectLst>
                  <a:outerShdw blurRad="60007" dist="310007" dir="7680000" sy="30000" kx="1300200" algn="ctr" rotWithShape="0">
                    <a:prstClr val="black">
                      <a:alpha val="32000"/>
                    </a:prstClr>
                  </a:outerShdw>
                </a:effectLst>
              </a:rPr>
              <a:t>Heb</a:t>
            </a:r>
            <a:r>
              <a:rPr lang="en-US" sz="2600" dirty="0" smtClean="0">
                <a:solidFill>
                  <a:srgbClr val="000000"/>
                </a:solidFill>
                <a:effectLst>
                  <a:outerShdw blurRad="60007" dist="310007" dir="7680000" sy="30000" kx="1300200" algn="ctr" rotWithShape="0">
                    <a:prstClr val="black">
                      <a:alpha val="32000"/>
                    </a:prstClr>
                  </a:outerShdw>
                </a:effectLst>
              </a:rPr>
              <a:t> 3:15-19; 10:34; </a:t>
            </a:r>
            <a:r>
              <a:rPr lang="en-US" sz="2600" dirty="0" err="1" smtClean="0">
                <a:solidFill>
                  <a:srgbClr val="000000"/>
                </a:solidFill>
                <a:effectLst>
                  <a:outerShdw blurRad="60007" dist="310007" dir="7680000" sy="30000" kx="1300200" algn="ctr" rotWithShape="0">
                    <a:prstClr val="black">
                      <a:alpha val="32000"/>
                    </a:prstClr>
                  </a:outerShdw>
                </a:effectLst>
              </a:rPr>
              <a:t>cf</a:t>
            </a:r>
            <a:r>
              <a:rPr lang="en-US" sz="2600" dirty="0" smtClean="0">
                <a:solidFill>
                  <a:srgbClr val="000000"/>
                </a:solidFill>
                <a:effectLst>
                  <a:outerShdw blurRad="60007" dist="310007" dir="7680000" sy="30000" kx="1300200" algn="ctr" rotWithShape="0">
                    <a:prstClr val="black">
                      <a:alpha val="32000"/>
                    </a:prstClr>
                  </a:outerShdw>
                </a:effectLst>
              </a:rPr>
              <a:t>, Gal. 5:1,7; 2 Pet 1:5-11) </a:t>
            </a:r>
            <a:endParaRPr lang="en-US" sz="2600" dirty="0">
              <a:solidFill>
                <a:srgbClr val="000000"/>
              </a:solidFill>
              <a:effectLst>
                <a:outerShdw blurRad="60007" dist="310007" dir="7680000" sy="30000" kx="1300200" algn="ctr" rotWithShape="0">
                  <a:prstClr val="black">
                    <a:alpha val="32000"/>
                  </a:prstClr>
                </a:outerShdw>
              </a:effectLst>
            </a:endParaRPr>
          </a:p>
        </p:txBody>
      </p:sp>
      <p:sp>
        <p:nvSpPr>
          <p:cNvPr id="5" name="Rectangle 4"/>
          <p:cNvSpPr/>
          <p:nvPr/>
        </p:nvSpPr>
        <p:spPr>
          <a:xfrm>
            <a:off x="1219200" y="1720840"/>
            <a:ext cx="6705600" cy="3416320"/>
          </a:xfrm>
          <a:prstGeom prst="rect">
            <a:avLst/>
          </a:prstGeom>
        </p:spPr>
        <p:txBody>
          <a:bodyPr wrap="square">
            <a:spAutoFit/>
          </a:bodyPr>
          <a:lstStyle/>
          <a:p>
            <a:pPr algn="ctr"/>
            <a:r>
              <a:rPr lang="en-US" sz="2400" dirty="0">
                <a:solidFill>
                  <a:schemeClr val="bg1"/>
                </a:solidFill>
                <a:effectLst>
                  <a:outerShdw blurRad="60007" dist="310007" dir="7680000" sy="30000" kx="1300200" algn="ctr" rotWithShape="0">
                    <a:prstClr val="black">
                      <a:alpha val="32000"/>
                    </a:prstClr>
                  </a:outerShdw>
                </a:effectLst>
                <a:latin typeface="Boulder Regular"/>
                <a:cs typeface="Boulder Regular"/>
              </a:rPr>
              <a:t>Hebrews 3:16-19 (NKJV)</a:t>
            </a:r>
            <a:r>
              <a:rPr lang="en-US" sz="2400" dirty="0">
                <a:solidFill>
                  <a:schemeClr val="bg1"/>
                </a:solidFill>
                <a:effectLst>
                  <a:outerShdw blurRad="60007" dist="310007" dir="7680000" sy="30000" kx="1300200" algn="ctr" rotWithShape="0">
                    <a:prstClr val="black">
                      <a:alpha val="32000"/>
                    </a:prstClr>
                  </a:outerShdw>
                </a:effectLst>
              </a:rPr>
              <a:t> </a:t>
            </a:r>
          </a:p>
          <a:p>
            <a:pPr algn="ctr"/>
            <a:r>
              <a:rPr lang="en-US" sz="2400" baseline="30000" dirty="0">
                <a:solidFill>
                  <a:schemeClr val="bg1"/>
                </a:solidFill>
                <a:effectLst>
                  <a:outerShdw blurRad="60007" dist="310007" dir="7680000" sy="30000" kx="1300200" algn="ctr" rotWithShape="0">
                    <a:prstClr val="black">
                      <a:alpha val="32000"/>
                    </a:prstClr>
                  </a:outerShdw>
                </a:effectLst>
              </a:rPr>
              <a:t>16</a:t>
            </a:r>
            <a:r>
              <a:rPr lang="en-US" sz="2400" dirty="0">
                <a:solidFill>
                  <a:schemeClr val="bg1"/>
                </a:solidFill>
                <a:effectLst>
                  <a:outerShdw blurRad="60007" dist="310007" dir="7680000" sy="30000" kx="1300200" algn="ctr" rotWithShape="0">
                    <a:prstClr val="black">
                      <a:alpha val="32000"/>
                    </a:prstClr>
                  </a:outerShdw>
                </a:effectLst>
              </a:rPr>
              <a:t> For who, having heard, rebelled? Indeed, was it not all who came out of Egypt, led by Moses? </a:t>
            </a:r>
            <a:r>
              <a:rPr lang="en-US" sz="2400" baseline="30000" dirty="0" smtClean="0">
                <a:solidFill>
                  <a:schemeClr val="bg1"/>
                </a:solidFill>
                <a:effectLst>
                  <a:outerShdw blurRad="60007" dist="310007" dir="7680000" sy="30000" kx="1300200" algn="ctr" rotWithShape="0">
                    <a:prstClr val="black">
                      <a:alpha val="32000"/>
                    </a:prstClr>
                  </a:outerShdw>
                </a:effectLst>
              </a:rPr>
              <a:t>17</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Now with whom was He angry forty years? Was it not with those who sinned, whose corpses fell in the wilderness? </a:t>
            </a:r>
            <a:r>
              <a:rPr lang="en-US" sz="2400" baseline="30000" dirty="0" smtClean="0">
                <a:solidFill>
                  <a:schemeClr val="bg1"/>
                </a:solidFill>
                <a:effectLst>
                  <a:outerShdw blurRad="60007" dist="310007" dir="7680000" sy="30000" kx="1300200" algn="ctr" rotWithShape="0">
                    <a:prstClr val="black">
                      <a:alpha val="32000"/>
                    </a:prstClr>
                  </a:outerShdw>
                </a:effectLst>
              </a:rPr>
              <a:t>18</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And to whom did He swear that they would not enter His rest, but to those who did not obey? </a:t>
            </a:r>
            <a:r>
              <a:rPr lang="en-US" sz="2400" baseline="30000" dirty="0" smtClean="0">
                <a:solidFill>
                  <a:schemeClr val="bg1"/>
                </a:solidFill>
                <a:effectLst>
                  <a:outerShdw blurRad="60007" dist="310007" dir="7680000" sy="30000" kx="1300200" algn="ctr" rotWithShape="0">
                    <a:prstClr val="black">
                      <a:alpha val="32000"/>
                    </a:prstClr>
                  </a:outerShdw>
                </a:effectLst>
              </a:rPr>
              <a:t>19</a:t>
            </a:r>
            <a:r>
              <a:rPr lang="en-US" sz="2400" dirty="0" smtClean="0">
                <a:solidFill>
                  <a:schemeClr val="bg1"/>
                </a:solidFill>
                <a:effectLst>
                  <a:outerShdw blurRad="60007" dist="310007" dir="7680000" sy="30000" kx="1300200" algn="ctr" rotWithShape="0">
                    <a:prstClr val="black">
                      <a:alpha val="32000"/>
                    </a:prstClr>
                  </a:outerShdw>
                </a:effectLst>
              </a:rPr>
              <a:t> </a:t>
            </a:r>
            <a:r>
              <a:rPr lang="en-US" sz="2400" dirty="0">
                <a:solidFill>
                  <a:schemeClr val="bg1"/>
                </a:solidFill>
                <a:effectLst>
                  <a:outerShdw blurRad="60007" dist="310007" dir="7680000" sy="30000" kx="1300200" algn="ctr" rotWithShape="0">
                    <a:prstClr val="black">
                      <a:alpha val="32000"/>
                    </a:prstClr>
                  </a:outerShdw>
                </a:effectLst>
              </a:rPr>
              <a:t>So we see that they could not enter in because of unbelief. </a:t>
            </a:r>
          </a:p>
        </p:txBody>
      </p:sp>
    </p:spTree>
    <p:extLst>
      <p:ext uri="{BB962C8B-B14F-4D97-AF65-F5344CB8AC3E}">
        <p14:creationId xmlns:p14="http://schemas.microsoft.com/office/powerpoint/2010/main" val="242304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38</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10" name="Freeform 9"/>
          <p:cNvSpPr/>
          <p:nvPr/>
        </p:nvSpPr>
        <p:spPr>
          <a:xfrm>
            <a:off x="1752600" y="2362200"/>
            <a:ext cx="5334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ine Callout 3 7"/>
          <p:cNvSpPr/>
          <p:nvPr/>
        </p:nvSpPr>
        <p:spPr>
          <a:xfrm>
            <a:off x="228600" y="5257800"/>
            <a:ext cx="8686800" cy="1447800"/>
          </a:xfrm>
          <a:prstGeom prst="borderCallout3">
            <a:avLst>
              <a:gd name="adj1" fmla="val 49831"/>
              <a:gd name="adj2" fmla="val -178"/>
              <a:gd name="adj3" fmla="val -15198"/>
              <a:gd name="adj4" fmla="val -1670"/>
              <a:gd name="adj5" fmla="val -178984"/>
              <a:gd name="adj6" fmla="val 5850"/>
              <a:gd name="adj7" fmla="val -188108"/>
              <a:gd name="adj8" fmla="val 16445"/>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“Promise remains” </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rPr>
              <a:t>there IS indeed a promise of rest to be enjoyed by those who continue in </a:t>
            </a:r>
            <a:r>
              <a:rPr lang="en-US" sz="2400" dirty="0" smtClean="0">
                <a:solidFill>
                  <a:srgbClr val="000000"/>
                </a:solidFill>
              </a:rPr>
              <a:t>faith – Heaven! – </a:t>
            </a:r>
          </a:p>
          <a:p>
            <a:pPr algn="ctr"/>
            <a:r>
              <a:rPr lang="en-US" sz="2400" dirty="0" smtClean="0">
                <a:solidFill>
                  <a:srgbClr val="000000"/>
                </a:solidFill>
                <a:effectLst>
                  <a:outerShdw blurRad="60007" dist="310007" dir="7680000" sy="30000" kx="1300200" algn="ctr" rotWithShape="0">
                    <a:prstClr val="black">
                      <a:alpha val="32000"/>
                    </a:prstClr>
                  </a:outerShdw>
                </a:effectLst>
              </a:rPr>
              <a:t>(4:6,9; Titus 1:2; 1 Pet. 1:3-9) </a:t>
            </a:r>
            <a:endParaRPr lang="en-US" sz="2400" dirty="0">
              <a:solidFill>
                <a:srgbClr val="000000"/>
              </a:solidFill>
              <a:effectLst>
                <a:outerShdw blurRad="60007" dist="310007" dir="7680000" sy="30000" kx="1300200" algn="ctr" rotWithShape="0">
                  <a:prstClr val="black">
                    <a:alpha val="32000"/>
                  </a:prstClr>
                </a:outerShdw>
              </a:effectLst>
            </a:endParaRPr>
          </a:p>
        </p:txBody>
      </p:sp>
      <p:sp>
        <p:nvSpPr>
          <p:cNvPr id="6" name="Rectangle 5"/>
          <p:cNvSpPr/>
          <p:nvPr/>
        </p:nvSpPr>
        <p:spPr>
          <a:xfrm>
            <a:off x="1219200" y="1745693"/>
            <a:ext cx="6705600" cy="3539431"/>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a:t>
            </a:r>
            <a:r>
              <a:rPr lang="en-US" sz="2800" dirty="0">
                <a:solidFill>
                  <a:srgbClr val="000000"/>
                </a:solidFill>
                <a:effectLst>
                  <a:outerShdw blurRad="60007" dist="310007" dir="7680000" sy="30000" kx="1300200" algn="ctr" rotWithShape="0">
                    <a:prstClr val="black">
                      <a:alpha val="32000"/>
                    </a:prstClr>
                  </a:outerShdw>
                </a:effectLst>
              </a:rPr>
              <a:t> Therefore, since a promise remains of entering His rest, let us fear lest any of you seem to have come short of it.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2</a:t>
            </a:r>
            <a:r>
              <a:rPr lang="en-US" sz="2800" dirty="0">
                <a:solidFill>
                  <a:srgbClr val="000000"/>
                </a:solidFill>
                <a:effectLst>
                  <a:outerShdw blurRad="60007" dist="310007" dir="7680000" sy="30000" kx="1300200" algn="ctr" rotWithShape="0">
                    <a:prstClr val="black">
                      <a:alpha val="32000"/>
                    </a:prstClr>
                  </a:outerShdw>
                </a:effectLst>
              </a:rPr>
              <a:t> For indeed the gospel was preached to us as well as to them; but the word which they heard did not profit them, not being mixed with faith in those who heard it.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94425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39</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Freeform 6"/>
          <p:cNvSpPr/>
          <p:nvPr/>
        </p:nvSpPr>
        <p:spPr>
          <a:xfrm>
            <a:off x="4343400" y="2819400"/>
            <a:ext cx="1524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1219200" y="1745693"/>
            <a:ext cx="6705600" cy="3539431"/>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a:t>
            </a:r>
            <a:r>
              <a:rPr lang="en-US" sz="2800" dirty="0">
                <a:solidFill>
                  <a:srgbClr val="000000"/>
                </a:solidFill>
                <a:effectLst>
                  <a:outerShdw blurRad="60007" dist="310007" dir="7680000" sy="30000" kx="1300200" algn="ctr" rotWithShape="0">
                    <a:prstClr val="black">
                      <a:alpha val="32000"/>
                    </a:prstClr>
                  </a:outerShdw>
                </a:effectLst>
              </a:rPr>
              <a:t> Therefore, since a promise remains of entering His rest, let us fear lest any of you seem to have come short of it.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2</a:t>
            </a:r>
            <a:r>
              <a:rPr lang="en-US" sz="2800" dirty="0">
                <a:solidFill>
                  <a:srgbClr val="000000"/>
                </a:solidFill>
                <a:effectLst>
                  <a:outerShdw blurRad="60007" dist="310007" dir="7680000" sy="30000" kx="1300200" algn="ctr" rotWithShape="0">
                    <a:prstClr val="black">
                      <a:alpha val="32000"/>
                    </a:prstClr>
                  </a:outerShdw>
                </a:effectLst>
              </a:rPr>
              <a:t> For indeed the gospel was preached to us as well as to them; but the word which they heard did not profit them, not being mixed with faith in those who heard it.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3886200"/>
            <a:ext cx="8763000" cy="2743200"/>
          </a:xfrm>
          <a:prstGeom prst="borderCallout3">
            <a:avLst>
              <a:gd name="adj1" fmla="val 707"/>
              <a:gd name="adj2" fmla="val 49969"/>
              <a:gd name="adj3" fmla="val -20844"/>
              <a:gd name="adj4" fmla="val 50041"/>
              <a:gd name="adj5" fmla="val -30599"/>
              <a:gd name="adj6" fmla="val 47073"/>
              <a:gd name="adj7" fmla="val -30004"/>
              <a:gd name="adj8" fmla="val 65125"/>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“Let us . . .” </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i="1" dirty="0" smtClean="0">
                <a:solidFill>
                  <a:srgbClr val="000000"/>
                </a:solidFill>
                <a:effectLst>
                  <a:outerShdw blurRad="60007" dist="310007" dir="7680000" sy="30000" kx="1300200" algn="ctr" rotWithShape="0">
                    <a:prstClr val="black">
                      <a:alpha val="32000"/>
                    </a:prstClr>
                  </a:outerShdw>
                </a:effectLst>
              </a:rPr>
              <a:t>holy brethren, partakers of the </a:t>
            </a:r>
            <a:r>
              <a:rPr lang="en-US" sz="2400" i="1" dirty="0">
                <a:solidFill>
                  <a:srgbClr val="000000"/>
                </a:solidFill>
                <a:effectLst>
                  <a:outerShdw blurRad="60007" dist="310007" dir="7680000" sy="30000" kx="1300200" algn="ctr" rotWithShape="0">
                    <a:prstClr val="black">
                      <a:alpha val="32000"/>
                    </a:prstClr>
                  </a:outerShdw>
                </a:effectLst>
              </a:rPr>
              <a:t>heavenly </a:t>
            </a:r>
            <a:r>
              <a:rPr lang="en-US" sz="2400" i="1" dirty="0" smtClean="0">
                <a:solidFill>
                  <a:srgbClr val="000000"/>
                </a:solidFill>
                <a:effectLst>
                  <a:outerShdw blurRad="60007" dist="310007" dir="7680000" sy="30000" kx="1300200" algn="ctr" rotWithShape="0">
                    <a:prstClr val="black">
                      <a:alpha val="32000"/>
                    </a:prstClr>
                  </a:outerShdw>
                </a:effectLst>
              </a:rPr>
              <a:t>calling, consider the apostle &amp; High Priest of our confession - 3</a:t>
            </a:r>
            <a:r>
              <a:rPr lang="en-US" sz="2400" i="1" dirty="0">
                <a:solidFill>
                  <a:srgbClr val="000000"/>
                </a:solidFill>
                <a:effectLst>
                  <a:outerShdw blurRad="60007" dist="310007" dir="7680000" sy="30000" kx="1300200" algn="ctr" rotWithShape="0">
                    <a:prstClr val="black">
                      <a:alpha val="32000"/>
                    </a:prstClr>
                  </a:outerShdw>
                </a:effectLst>
              </a:rPr>
              <a:t>:</a:t>
            </a:r>
            <a:r>
              <a:rPr lang="en-US" sz="2400" i="1" dirty="0" smtClean="0">
                <a:solidFill>
                  <a:srgbClr val="000000"/>
                </a:solidFill>
                <a:effectLst>
                  <a:outerShdw blurRad="60007" dist="310007" dir="7680000" sy="30000" kx="1300200" algn="ctr" rotWithShape="0">
                    <a:prstClr val="black">
                      <a:alpha val="32000"/>
                    </a:prstClr>
                  </a:outerShdw>
                </a:effectLst>
              </a:rPr>
              <a:t>1</a:t>
            </a:r>
            <a:r>
              <a:rPr lang="en-US" sz="2400" dirty="0" smtClean="0">
                <a:solidFill>
                  <a:srgbClr val="000000"/>
                </a:solidFill>
                <a:effectLst>
                  <a:outerShdw blurRad="60007" dist="310007" dir="7680000" sy="30000" kx="1300200" algn="ctr" rotWithShape="0">
                    <a:prstClr val="black">
                      <a:alpha val="32000"/>
                    </a:prstClr>
                  </a:outerShdw>
                </a:effectLst>
              </a:rPr>
              <a:t>)</a:t>
            </a:r>
            <a:endParaRPr lang="en-US" sz="2800" dirty="0" smtClean="0">
              <a:solidFill>
                <a:srgbClr val="000000"/>
              </a:solidFill>
              <a:effectLst>
                <a:outerShdw blurRad="60007" dist="310007" dir="7680000" sy="30000" kx="1300200" algn="ctr" rotWithShape="0">
                  <a:prstClr val="black">
                    <a:alpha val="32000"/>
                  </a:prstClr>
                </a:outerShdw>
              </a:effectLst>
            </a:endParaRPr>
          </a:p>
          <a:p>
            <a:pPr marL="800100" lvl="1" indent="-342900">
              <a:buClr>
                <a:schemeClr val="accent1"/>
              </a:buClr>
              <a:buFont typeface="Wingdings" charset="2"/>
              <a:buChar char=""/>
            </a:pPr>
            <a:r>
              <a:rPr lang="en-US" sz="2400" dirty="0" smtClean="0">
                <a:solidFill>
                  <a:srgbClr val="000000"/>
                </a:solidFill>
                <a:effectLst>
                  <a:outerShdw blurRad="60007" dist="310007" dir="7680000" sy="30000" kx="1300200" algn="ctr" rotWithShape="0">
                    <a:prstClr val="black">
                      <a:alpha val="32000"/>
                    </a:prstClr>
                  </a:outerShdw>
                </a:effectLst>
              </a:rPr>
              <a:t>Let us be diligent to enter that rest - 4:11</a:t>
            </a:r>
          </a:p>
          <a:p>
            <a:pPr marL="800100" lvl="1" indent="-342900">
              <a:buClr>
                <a:schemeClr val="accent1"/>
              </a:buClr>
              <a:buFont typeface="Wingdings" charset="2"/>
              <a:buChar char=""/>
            </a:pPr>
            <a:r>
              <a:rPr lang="en-US" sz="2400" dirty="0" smtClean="0">
                <a:solidFill>
                  <a:srgbClr val="000000"/>
                </a:solidFill>
                <a:effectLst>
                  <a:outerShdw blurRad="60007" dist="310007" dir="7680000" sy="30000" kx="1300200" algn="ctr" rotWithShape="0">
                    <a:prstClr val="black">
                      <a:alpha val="32000"/>
                    </a:prstClr>
                  </a:outerShdw>
                </a:effectLst>
              </a:rPr>
              <a:t>Let us hold fast our confession – 4:14 </a:t>
            </a:r>
          </a:p>
          <a:p>
            <a:pPr marL="800100" lvl="1" indent="-342900">
              <a:buClr>
                <a:schemeClr val="accent1"/>
              </a:buClr>
              <a:buFont typeface="Wingdings" charset="2"/>
              <a:buChar char=""/>
            </a:pPr>
            <a:r>
              <a:rPr lang="en-US" sz="2400" dirty="0" smtClean="0">
                <a:solidFill>
                  <a:srgbClr val="000000"/>
                </a:solidFill>
                <a:effectLst>
                  <a:outerShdw blurRad="60007" dist="310007" dir="7680000" sy="30000" kx="1300200" algn="ctr" rotWithShape="0">
                    <a:prstClr val="black">
                      <a:alpha val="32000"/>
                    </a:prstClr>
                  </a:outerShdw>
                </a:effectLst>
              </a:rPr>
              <a:t>Let us draw near – 10:22</a:t>
            </a:r>
          </a:p>
          <a:p>
            <a:pPr marL="800100" lvl="1" indent="-342900">
              <a:buClr>
                <a:schemeClr val="accent1"/>
              </a:buClr>
              <a:buFont typeface="Wingdings" charset="2"/>
              <a:buChar char=""/>
            </a:pPr>
            <a:r>
              <a:rPr lang="en-US" sz="2400" dirty="0" smtClean="0">
                <a:solidFill>
                  <a:srgbClr val="000000"/>
                </a:solidFill>
                <a:effectLst>
                  <a:outerShdw blurRad="60007" dist="310007" dir="7680000" sy="30000" kx="1300200" algn="ctr" rotWithShape="0">
                    <a:prstClr val="black">
                      <a:alpha val="32000"/>
                    </a:prstClr>
                  </a:outerShdw>
                </a:effectLst>
              </a:rPr>
              <a:t>Let us hold fast the confession of our hope – 10:23</a:t>
            </a:r>
          </a:p>
          <a:p>
            <a:pPr marL="800100" lvl="1" indent="-342900">
              <a:buClr>
                <a:schemeClr val="accent1"/>
              </a:buClr>
              <a:buFont typeface="Wingdings" charset="2"/>
              <a:buChar char=""/>
            </a:pPr>
            <a:r>
              <a:rPr lang="en-US" sz="2400" dirty="0" smtClean="0">
                <a:solidFill>
                  <a:srgbClr val="000000"/>
                </a:solidFill>
                <a:effectLst>
                  <a:outerShdw blurRad="60007" dist="310007" dir="7680000" sy="30000" kx="1300200" algn="ctr" rotWithShape="0">
                    <a:prstClr val="black">
                      <a:alpha val="32000"/>
                    </a:prstClr>
                  </a:outerShdw>
                </a:effectLst>
              </a:rPr>
              <a:t>Let us consider one another – 10:24</a:t>
            </a:r>
          </a:p>
        </p:txBody>
      </p:sp>
    </p:spTree>
    <p:extLst>
      <p:ext uri="{BB962C8B-B14F-4D97-AF65-F5344CB8AC3E}">
        <p14:creationId xmlns:p14="http://schemas.microsoft.com/office/powerpoint/2010/main" val="47037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726899"/>
          </a:xfrm>
          <a:prstGeom prst="rect">
            <a:avLst/>
          </a:prstGeom>
        </p:spPr>
        <p:txBody>
          <a:bodyPr wrap="square" lIns="64277" tIns="32139" rIns="64277" bIns="32139">
            <a:spAutoFit/>
          </a:bodyPr>
          <a:lstStyle/>
          <a:p>
            <a:pPr algn="ctr" defTabSz="914400"/>
            <a:r>
              <a:rPr lang="en-US" sz="5400" b="1" dirty="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rPr>
              <a:t>The Faithful Child </a:t>
            </a:r>
            <a:endParaRPr lang="en-US" sz="5400" b="1" dirty="0" smtClean="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endParaRPr>
          </a:p>
          <a:p>
            <a:pPr algn="ctr" defTabSz="914400"/>
            <a:r>
              <a:rPr lang="en-US" sz="5400" b="1" dirty="0" smtClean="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rPr>
              <a:t>of </a:t>
            </a:r>
            <a:r>
              <a:rPr lang="en-US" sz="5400" b="1" dirty="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rPr>
              <a:t>God Is Secure</a:t>
            </a:r>
            <a:r>
              <a:rPr lang="en-US" sz="5400" b="1" dirty="0" smtClean="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rPr>
              <a:t>!</a:t>
            </a:r>
            <a:endParaRPr lang="en-US" sz="5400" b="1" dirty="0">
              <a:ln w="12700">
                <a:solidFill>
                  <a:srgbClr val="895D1D">
                    <a:lumMod val="75000"/>
                  </a:srgbClr>
                </a:solidFill>
                <a:prstDash val="solid"/>
              </a:ln>
              <a:solidFill>
                <a:srgbClr val="873624"/>
              </a:solidFill>
              <a:effectLst>
                <a:glow rad="63500">
                  <a:srgbClr val="ECE9C6">
                    <a:alpha val="40000"/>
                  </a:srgbClr>
                </a:glow>
                <a:outerShdw blurRad="41275" dist="20320" dir="1800000" algn="tl" rotWithShape="0">
                  <a:srgbClr val="000000">
                    <a:alpha val="40000"/>
                  </a:srgbClr>
                </a:outerShdw>
                <a:reflection blurRad="6350" stA="55000" endA="300" endPos="45500" dir="5400000" sy="-100000" algn="bl" rotWithShape="0"/>
              </a:effectLst>
              <a:latin typeface="Pythagoras" pitchFamily="2" charset="0"/>
            </a:endParaRPr>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24400" y="1171624"/>
            <a:ext cx="4495800" cy="61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 Diagonal Corner Rectangle 3"/>
          <p:cNvSpPr/>
          <p:nvPr/>
        </p:nvSpPr>
        <p:spPr>
          <a:xfrm>
            <a:off x="304800" y="1981200"/>
            <a:ext cx="3505200" cy="4724400"/>
          </a:xfrm>
          <a:prstGeom prst="round2DiagRect">
            <a:avLst/>
          </a:prstGeom>
          <a:solidFill>
            <a:srgbClr val="87362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onstantia"/>
            </a:endParaRPr>
          </a:p>
        </p:txBody>
      </p:sp>
      <p:sp>
        <p:nvSpPr>
          <p:cNvPr id="11" name="Slide Number Placeholder 5"/>
          <p:cNvSpPr>
            <a:spLocks noGrp="1"/>
          </p:cNvSpPr>
          <p:nvPr>
            <p:ph type="sldNum" sz="quarter" idx="4"/>
          </p:nvPr>
        </p:nvSpPr>
        <p:spPr>
          <a:xfrm>
            <a:off x="7391400" y="0"/>
            <a:ext cx="1600200" cy="609600"/>
          </a:xfrm>
          <a:prstGeom prst="rect">
            <a:avLst/>
          </a:prstGeom>
        </p:spPr>
        <p:txBody>
          <a:bodyPr/>
          <a:lstStyle/>
          <a:p>
            <a:fld id="{34F275D5-C85C-4E79-8F4D-0D965C3390E1}" type="slidenum">
              <a:rPr lang="en-US">
                <a:effectLst>
                  <a:glow rad="101600">
                    <a:prstClr val="white">
                      <a:alpha val="75000"/>
                    </a:prstClr>
                  </a:glow>
                </a:effectLst>
                <a:latin typeface="Constantia"/>
              </a:rPr>
              <a:pPr/>
              <a:t>4</a:t>
            </a:fld>
            <a:endParaRPr lang="en-US">
              <a:effectLst>
                <a:glow rad="101600">
                  <a:prstClr val="white">
                    <a:alpha val="75000"/>
                  </a:prstClr>
                </a:glow>
              </a:effectLst>
              <a:latin typeface="Constantia"/>
            </a:endParaRPr>
          </a:p>
        </p:txBody>
      </p:sp>
      <p:sp>
        <p:nvSpPr>
          <p:cNvPr id="24579" name="AutoShape 3"/>
          <p:cNvSpPr>
            <a:spLocks noChangeArrowheads="1"/>
          </p:cNvSpPr>
          <p:nvPr/>
        </p:nvSpPr>
        <p:spPr bwMode="auto">
          <a:xfrm>
            <a:off x="4038600" y="3662218"/>
            <a:ext cx="3962400" cy="3048000"/>
          </a:xfrm>
          <a:prstGeom prst="roundRect">
            <a:avLst>
              <a:gd name="adj" fmla="val 16667"/>
            </a:avLst>
          </a:prstGeom>
          <a:solidFill>
            <a:schemeClr val="bg2">
              <a:lumMod val="40000"/>
              <a:lumOff val="60000"/>
            </a:schemeClr>
          </a:solidFill>
          <a:ln w="9525">
            <a:solidFill>
              <a:schemeClr val="bg2">
                <a:lumMod val="75000"/>
              </a:schemeClr>
            </a:solidFill>
            <a:round/>
            <a:headEnd/>
            <a:tailEnd/>
          </a:ln>
          <a:effectLst/>
          <a:extLst/>
        </p:spPr>
        <p:txBody>
          <a:bodyPr wrap="none" anchor="ctr"/>
          <a:lstStyle/>
          <a:p>
            <a:pPr defTabSz="914400"/>
            <a:endParaRPr lang="en-US">
              <a:solidFill>
                <a:prstClr val="white"/>
              </a:solidFill>
              <a:latin typeface="Constantia"/>
            </a:endParaRPr>
          </a:p>
        </p:txBody>
      </p:sp>
      <p:sp>
        <p:nvSpPr>
          <p:cNvPr id="24583" name="Text Box 7"/>
          <p:cNvSpPr txBox="1">
            <a:spLocks noChangeArrowheads="1"/>
          </p:cNvSpPr>
          <p:nvPr/>
        </p:nvSpPr>
        <p:spPr bwMode="auto">
          <a:xfrm>
            <a:off x="4267200" y="3657600"/>
            <a:ext cx="3505200" cy="28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25000"/>
              </a:spcBef>
            </a:pPr>
            <a:r>
              <a:rPr lang="en-US" sz="3600" b="1" dirty="0">
                <a:solidFill>
                  <a:prstClr val="black"/>
                </a:solidFill>
                <a:effectLst>
                  <a:outerShdw blurRad="60007" dist="310007" dir="7680000" sy="30000" kx="1300200" algn="ctr" rotWithShape="0">
                    <a:prstClr val="black">
                      <a:alpha val="32000"/>
                    </a:prstClr>
                  </a:outerShdw>
                </a:effectLst>
                <a:latin typeface="Rockwell Extra Bold" pitchFamily="18" charset="0"/>
              </a:rPr>
              <a:t>We accept them ALL! </a:t>
            </a:r>
            <a:r>
              <a:rPr lang="en-US" sz="2000" b="1" dirty="0">
                <a:solidFill>
                  <a:prstClr val="black"/>
                </a:solidFill>
                <a:effectLst>
                  <a:outerShdw blurRad="60007" dist="310007" dir="7680000" sy="30000" kx="1300200" algn="ctr" rotWithShape="0">
                    <a:prstClr val="black">
                      <a:alpha val="32000"/>
                    </a:prstClr>
                  </a:outerShdw>
                </a:effectLst>
                <a:latin typeface="Constantia"/>
              </a:rPr>
              <a:t>Hebrews 13:5,6</a:t>
            </a:r>
          </a:p>
          <a:p>
            <a:pPr algn="ctr" defTabSz="914400">
              <a:spcBef>
                <a:spcPct val="25000"/>
              </a:spcBef>
            </a:pPr>
            <a:r>
              <a:rPr lang="en-US" sz="2000" b="1" dirty="0">
                <a:solidFill>
                  <a:prstClr val="black"/>
                </a:solidFill>
                <a:effectLst>
                  <a:outerShdw blurRad="60007" dist="310007" dir="7680000" sy="30000" kx="1300200" algn="ctr" rotWithShape="0">
                    <a:prstClr val="black">
                      <a:alpha val="32000"/>
                    </a:prstClr>
                  </a:outerShdw>
                </a:effectLst>
                <a:latin typeface="Humanst521 BT" pitchFamily="34" charset="0"/>
              </a:rPr>
              <a:t>Which passage teaches that it is impossible for a believer to become an UNBELIEVER?</a:t>
            </a:r>
          </a:p>
        </p:txBody>
      </p:sp>
      <p:sp>
        <p:nvSpPr>
          <p:cNvPr id="3" name="Rectangle 2"/>
          <p:cNvSpPr/>
          <p:nvPr/>
        </p:nvSpPr>
        <p:spPr>
          <a:xfrm>
            <a:off x="408709" y="2209800"/>
            <a:ext cx="3325091" cy="4401205"/>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John 4:13,14</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John 6:35-40, 44-51</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John 7:37,38</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John 10:25-30</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Romans 8:28-39</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2 Tim 1:12;</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1 Peter 1:5</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1 John 3:14</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1 John 4:13</a:t>
            </a:r>
          </a:p>
          <a:p>
            <a:pPr algn="ctr" defTabSz="914400"/>
            <a:r>
              <a:rPr lang="en-US" sz="2800" b="1" dirty="0">
                <a:ln/>
                <a:solidFill>
                  <a:srgbClr val="895D1D">
                    <a:lumMod val="40000"/>
                    <a:lumOff val="60000"/>
                  </a:srgbClr>
                </a:solidFill>
                <a:effectLst>
                  <a:outerShdw blurRad="60007" dist="310007" dir="7680000" sy="30000" kx="1300200" algn="ctr" rotWithShape="0">
                    <a:prstClr val="black">
                      <a:alpha val="32000"/>
                    </a:prstClr>
                  </a:outerShdw>
                </a:effectLst>
                <a:latin typeface="Calibri" pitchFamily="34" charset="0"/>
              </a:rPr>
              <a:t>1 John 5:13</a:t>
            </a:r>
          </a:p>
        </p:txBody>
      </p:sp>
    </p:spTree>
    <p:extLst>
      <p:ext uri="{BB962C8B-B14F-4D97-AF65-F5344CB8AC3E}">
        <p14:creationId xmlns:p14="http://schemas.microsoft.com/office/powerpoint/2010/main" val="38449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right)">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3">
                                            <p:txEl>
                                              <p:pRg st="0" end="0"/>
                                            </p:txEl>
                                          </p:spTgt>
                                        </p:tgtEl>
                                        <p:attrNameLst>
                                          <p:attrName>style.visibility</p:attrName>
                                        </p:attrNameLst>
                                      </p:cBhvr>
                                      <p:to>
                                        <p:strVal val="visible"/>
                                      </p:to>
                                    </p:set>
                                    <p:animEffect transition="in" filter="fade">
                                      <p:cBhvr>
                                        <p:cTn id="12" dur="500"/>
                                        <p:tgtEl>
                                          <p:spTgt spid="245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3">
                                            <p:txEl>
                                              <p:pRg st="1" end="1"/>
                                            </p:txEl>
                                          </p:spTgt>
                                        </p:tgtEl>
                                        <p:attrNameLst>
                                          <p:attrName>style.visibility</p:attrName>
                                        </p:attrNameLst>
                                      </p:cBhvr>
                                      <p:to>
                                        <p:strVal val="visible"/>
                                      </p:to>
                                    </p:set>
                                    <p:animEffect transition="in" filter="fade">
                                      <p:cBhvr>
                                        <p:cTn id="17" dur="500"/>
                                        <p:tgtEl>
                                          <p:spTgt spid="245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40</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Freeform 6"/>
          <p:cNvSpPr/>
          <p:nvPr/>
        </p:nvSpPr>
        <p:spPr>
          <a:xfrm>
            <a:off x="5943600" y="2819400"/>
            <a:ext cx="1524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905000" y="3276600"/>
            <a:ext cx="51816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ine Callout 3 7"/>
          <p:cNvSpPr/>
          <p:nvPr/>
        </p:nvSpPr>
        <p:spPr>
          <a:xfrm>
            <a:off x="228600" y="5257800"/>
            <a:ext cx="8686800" cy="1447800"/>
          </a:xfrm>
          <a:prstGeom prst="borderCallout3">
            <a:avLst>
              <a:gd name="adj1" fmla="val 49831"/>
              <a:gd name="adj2" fmla="val -178"/>
              <a:gd name="adj3" fmla="val -15198"/>
              <a:gd name="adj4" fmla="val -1670"/>
              <a:gd name="adj5" fmla="val -114792"/>
              <a:gd name="adj6" fmla="val 7455"/>
              <a:gd name="adj7" fmla="val -126055"/>
              <a:gd name="adj8" fmla="val 17336"/>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“Seem to have come short of it” </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smtClean="0">
                <a:solidFill>
                  <a:srgbClr val="000000"/>
                </a:solidFill>
              </a:rPr>
              <a:t>They were to fear the consequences of giving up on the promise of God as the Israelites had done.  - </a:t>
            </a:r>
            <a:r>
              <a:rPr lang="en-US" sz="2400" dirty="0">
                <a:solidFill>
                  <a:srgbClr val="000000"/>
                </a:solidFill>
                <a:effectLst>
                  <a:outerShdw blurRad="60007" dist="310007" dir="7680000" sy="30000" kx="1300200" algn="ctr" rotWithShape="0">
                    <a:prstClr val="black">
                      <a:alpha val="32000"/>
                    </a:prstClr>
                  </a:outerShdw>
                </a:effectLst>
              </a:rPr>
              <a:t>(</a:t>
            </a:r>
            <a:r>
              <a:rPr lang="en-US" sz="2400" dirty="0" err="1">
                <a:solidFill>
                  <a:srgbClr val="000000"/>
                </a:solidFill>
                <a:effectLst>
                  <a:outerShdw blurRad="60007" dist="310007" dir="7680000" sy="30000" kx="1300200" algn="ctr" rotWithShape="0">
                    <a:prstClr val="black">
                      <a:alpha val="32000"/>
                    </a:prstClr>
                  </a:outerShdw>
                </a:effectLst>
              </a:rPr>
              <a:t>Num</a:t>
            </a:r>
            <a:r>
              <a:rPr lang="en-US" sz="2400" dirty="0">
                <a:solidFill>
                  <a:srgbClr val="000000"/>
                </a:solidFill>
                <a:effectLst>
                  <a:outerShdw blurRad="60007" dist="310007" dir="7680000" sy="30000" kx="1300200" algn="ctr" rotWithShape="0">
                    <a:prstClr val="black">
                      <a:alpha val="32000"/>
                    </a:prstClr>
                  </a:outerShdw>
                </a:effectLst>
              </a:rPr>
              <a:t> 13:25-14</a:t>
            </a:r>
            <a:r>
              <a:rPr lang="en-US" sz="2400" dirty="0" smtClean="0">
                <a:solidFill>
                  <a:srgbClr val="000000"/>
                </a:solidFill>
                <a:effectLst>
                  <a:outerShdw blurRad="60007" dist="310007" dir="7680000" sy="30000" kx="1300200" algn="ctr" rotWithShape="0">
                    <a:prstClr val="black">
                      <a:alpha val="32000"/>
                    </a:prstClr>
                  </a:outerShdw>
                </a:effectLst>
              </a:rPr>
              <a:t>:38</a:t>
            </a:r>
            <a:r>
              <a:rPr lang="en-US" sz="2400" dirty="0">
                <a:solidFill>
                  <a:srgbClr val="000000"/>
                </a:solidFill>
                <a:effectLst>
                  <a:outerShdw blurRad="60007" dist="310007" dir="7680000" sy="30000" kx="1300200" algn="ctr" rotWithShape="0">
                    <a:prstClr val="black">
                      <a:alpha val="32000"/>
                    </a:prstClr>
                  </a:outerShdw>
                </a:effectLst>
              </a:rPr>
              <a:t>) </a:t>
            </a:r>
          </a:p>
        </p:txBody>
      </p:sp>
      <p:sp>
        <p:nvSpPr>
          <p:cNvPr id="6" name="Rectangle 5"/>
          <p:cNvSpPr/>
          <p:nvPr/>
        </p:nvSpPr>
        <p:spPr>
          <a:xfrm>
            <a:off x="1219200" y="1745693"/>
            <a:ext cx="6705600" cy="3539431"/>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a:t>
            </a:r>
            <a:r>
              <a:rPr lang="en-US" sz="2800" dirty="0">
                <a:solidFill>
                  <a:srgbClr val="000000"/>
                </a:solidFill>
                <a:effectLst>
                  <a:outerShdw blurRad="60007" dist="310007" dir="7680000" sy="30000" kx="1300200" algn="ctr" rotWithShape="0">
                    <a:prstClr val="black">
                      <a:alpha val="32000"/>
                    </a:prstClr>
                  </a:outerShdw>
                </a:effectLst>
              </a:rPr>
              <a:t> Therefore, since a promise remains of entering His rest, let us fear lest any of you seem to have come short of it.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2</a:t>
            </a:r>
            <a:r>
              <a:rPr lang="en-US" sz="2800" dirty="0">
                <a:solidFill>
                  <a:srgbClr val="000000"/>
                </a:solidFill>
                <a:effectLst>
                  <a:outerShdw blurRad="60007" dist="310007" dir="7680000" sy="30000" kx="1300200" algn="ctr" rotWithShape="0">
                    <a:prstClr val="black">
                      <a:alpha val="32000"/>
                    </a:prstClr>
                  </a:outerShdw>
                </a:effectLst>
              </a:rPr>
              <a:t> For indeed the gospel was preached to us as well as to them; but the word which they heard did not profit them, not being mixed with faith in those who heard it.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27413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41</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8" name="Line Callout 3 7"/>
          <p:cNvSpPr/>
          <p:nvPr/>
        </p:nvSpPr>
        <p:spPr>
          <a:xfrm>
            <a:off x="228600" y="5257800"/>
            <a:ext cx="8686800" cy="1524000"/>
          </a:xfrm>
          <a:prstGeom prst="borderCallout3">
            <a:avLst>
              <a:gd name="adj1" fmla="val 49831"/>
              <a:gd name="adj2" fmla="val -178"/>
              <a:gd name="adj3" fmla="val -15198"/>
              <a:gd name="adj4" fmla="val -1670"/>
              <a:gd name="adj5" fmla="val -75207"/>
              <a:gd name="adj6" fmla="val 3532"/>
              <a:gd name="adj7" fmla="val -80051"/>
              <a:gd name="adj8" fmla="val 12166"/>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“Those saved MUST continue to fear &amp; trust” </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smtClean="0">
                <a:solidFill>
                  <a:srgbClr val="000000"/>
                </a:solidFill>
              </a:rPr>
              <a:t>encouraging them to caution, vigilance &amp; faithfulness – because they could come short of entering the rest that remains as those saved from Egypt failed to enter their rest! - </a:t>
            </a:r>
            <a:r>
              <a:rPr lang="en-US" sz="2400" dirty="0" smtClean="0">
                <a:solidFill>
                  <a:srgbClr val="000000"/>
                </a:solidFill>
                <a:effectLst>
                  <a:outerShdw blurRad="60007" dist="310007" dir="7680000" sy="30000" kx="1300200" algn="ctr" rotWithShape="0">
                    <a:prstClr val="black">
                      <a:alpha val="32000"/>
                    </a:prstClr>
                  </a:outerShdw>
                </a:effectLst>
              </a:rPr>
              <a:t>(Hebrews 4:11; 11:29) </a:t>
            </a:r>
            <a:endParaRPr lang="en-US" sz="2400" dirty="0">
              <a:solidFill>
                <a:srgbClr val="000000"/>
              </a:solidFill>
              <a:effectLst>
                <a:outerShdw blurRad="60007" dist="310007" dir="7680000" sy="30000" kx="1300200" algn="ctr" rotWithShape="0">
                  <a:prstClr val="black">
                    <a:alpha val="32000"/>
                  </a:prstClr>
                </a:outerShdw>
              </a:effectLst>
            </a:endParaRPr>
          </a:p>
        </p:txBody>
      </p:sp>
      <p:sp>
        <p:nvSpPr>
          <p:cNvPr id="6" name="Rectangle 5"/>
          <p:cNvSpPr/>
          <p:nvPr/>
        </p:nvSpPr>
        <p:spPr>
          <a:xfrm>
            <a:off x="1219200" y="1745693"/>
            <a:ext cx="6705600" cy="3539431"/>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a:t>
            </a:r>
            <a:r>
              <a:rPr lang="en-US" sz="2800" dirty="0">
                <a:solidFill>
                  <a:srgbClr val="000000"/>
                </a:solidFill>
                <a:effectLst>
                  <a:outerShdw blurRad="60007" dist="310007" dir="7680000" sy="30000" kx="1300200" algn="ctr" rotWithShape="0">
                    <a:prstClr val="black">
                      <a:alpha val="32000"/>
                    </a:prstClr>
                  </a:outerShdw>
                </a:effectLst>
              </a:rPr>
              <a:t> Therefore, since a promise remains of entering His rest, let us fear lest any of you seem to have come short of it.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2</a:t>
            </a:r>
            <a:r>
              <a:rPr lang="en-US" sz="2800" dirty="0">
                <a:solidFill>
                  <a:srgbClr val="000000"/>
                </a:solidFill>
                <a:effectLst>
                  <a:outerShdw blurRad="60007" dist="310007" dir="7680000" sy="30000" kx="1300200" algn="ctr" rotWithShape="0">
                    <a:prstClr val="black">
                      <a:alpha val="32000"/>
                    </a:prstClr>
                  </a:outerShdw>
                </a:effectLst>
              </a:rPr>
              <a:t> For indeed the gospel was preached to us as well as to them; but the word which they heard did not profit them, not being mixed with faith in those who heard it.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36473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42</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5" name="Rectangle 4"/>
          <p:cNvSpPr/>
          <p:nvPr/>
        </p:nvSpPr>
        <p:spPr>
          <a:xfrm>
            <a:off x="3810000" y="3048000"/>
            <a:ext cx="4495800" cy="3046988"/>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11:29 (NKJV) </a:t>
            </a:r>
          </a:p>
          <a:p>
            <a:pPr algn="ctr"/>
            <a:r>
              <a:rPr lang="en-US" sz="3200" dirty="0" smtClean="0">
                <a:solidFill>
                  <a:srgbClr val="000000"/>
                </a:solidFill>
                <a:effectLst>
                  <a:outerShdw blurRad="60007" dist="310007" dir="7680000" sy="30000" kx="1300200" algn="ctr" rotWithShape="0">
                    <a:prstClr val="black">
                      <a:alpha val="32000"/>
                    </a:prstClr>
                  </a:outerShdw>
                </a:effectLst>
              </a:rPr>
              <a:t>By </a:t>
            </a:r>
            <a:r>
              <a:rPr lang="en-US" sz="3200" dirty="0">
                <a:solidFill>
                  <a:srgbClr val="000000"/>
                </a:solidFill>
                <a:effectLst>
                  <a:outerShdw blurRad="60007" dist="310007" dir="7680000" sy="30000" kx="1300200" algn="ctr" rotWithShape="0">
                    <a:prstClr val="black">
                      <a:alpha val="32000"/>
                    </a:prstClr>
                  </a:outerShdw>
                </a:effectLst>
              </a:rPr>
              <a:t>faith they passed through the Red Sea as by dry land, whereas the Egyptians, attempting to do so, were drowned. </a:t>
            </a:r>
          </a:p>
        </p:txBody>
      </p:sp>
      <p:pic>
        <p:nvPicPr>
          <p:cNvPr id="9" name="Picture 8"/>
          <p:cNvPicPr>
            <a:picLocks noChangeAspect="1"/>
          </p:cNvPicPr>
          <p:nvPr/>
        </p:nvPicPr>
        <p:blipFill>
          <a:blip r:embed="rId3"/>
          <a:stretch>
            <a:fillRect/>
          </a:stretch>
        </p:blipFill>
        <p:spPr>
          <a:xfrm>
            <a:off x="457200" y="2962368"/>
            <a:ext cx="3048000" cy="35146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228600" y="1789093"/>
            <a:ext cx="8686800" cy="954107"/>
          </a:xfrm>
          <a:prstGeom prst="rect">
            <a:avLst/>
          </a:prstGeom>
          <a:noFill/>
        </p:spPr>
        <p:txBody>
          <a:bodyPr wrap="square" rtlCol="0">
            <a:spAutoFit/>
          </a:bodyPr>
          <a:lstStyle/>
          <a:p>
            <a:pPr algn="ctr"/>
            <a:r>
              <a:rPr lang="en-US" sz="2800" dirty="0" smtClean="0">
                <a:solidFill>
                  <a:schemeClr val="accent5"/>
                </a:solidFill>
                <a:effectLst>
                  <a:outerShdw blurRad="60007" dist="310007" dir="7680000" sy="30000" kx="1300200" algn="ctr" rotWithShape="0">
                    <a:prstClr val="black">
                      <a:alpha val="32000"/>
                    </a:prstClr>
                  </a:outerShdw>
                </a:effectLst>
                <a:latin typeface="Boulder Regular"/>
                <a:cs typeface="Boulder Regular"/>
              </a:rPr>
              <a:t>Saved By Faith – But Failed To Receive The Promise Because They Did Not Continue In Faith</a:t>
            </a:r>
            <a:endParaRPr lang="en-US" sz="2800" dirty="0">
              <a:solidFill>
                <a:schemeClr val="accent5"/>
              </a:solidFill>
              <a:effectLst>
                <a:outerShdw blurRad="60007" dist="310007" dir="7680000" sy="30000" kx="1300200" algn="ctr" rotWithShape="0">
                  <a:prstClr val="black">
                    <a:alpha val="32000"/>
                  </a:prstClr>
                </a:outerShdw>
              </a:effectLst>
              <a:latin typeface="Boulder Regular"/>
              <a:cs typeface="Boulder Regular"/>
            </a:endParaRPr>
          </a:p>
        </p:txBody>
      </p:sp>
    </p:spTree>
    <p:extLst>
      <p:ext uri="{BB962C8B-B14F-4D97-AF65-F5344CB8AC3E}">
        <p14:creationId xmlns:p14="http://schemas.microsoft.com/office/powerpoint/2010/main" val="378338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43</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6" name="Rectangle 5"/>
          <p:cNvSpPr/>
          <p:nvPr/>
        </p:nvSpPr>
        <p:spPr>
          <a:xfrm>
            <a:off x="1219200" y="1745693"/>
            <a:ext cx="6705600" cy="3477875"/>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3</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we who have believed do enter that rest, as He has said: "So I swore in My wrath, 'They shall not enter My rest,' " although the works were finished from the foundation of the world. </a:t>
            </a:r>
            <a:r>
              <a:rPr lang="en-US" sz="2400" baseline="30000" dirty="0" smtClean="0">
                <a:solidFill>
                  <a:srgbClr val="000000"/>
                </a:solidFill>
                <a:effectLst>
                  <a:outerShdw blurRad="60007" dist="310007" dir="7680000" sy="30000" kx="1300200" algn="ctr" rotWithShape="0">
                    <a:prstClr val="black">
                      <a:alpha val="32000"/>
                    </a:prstClr>
                  </a:outerShdw>
                </a:effectLst>
              </a:rPr>
              <a:t>4</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He has spoken in a certain place of the seventh day in this way: "And God rested on the seventh day from all His works"; </a:t>
            </a:r>
            <a:r>
              <a:rPr lang="en-US" sz="2400" baseline="30000" dirty="0" smtClean="0">
                <a:solidFill>
                  <a:srgbClr val="000000"/>
                </a:solidFill>
                <a:effectLst>
                  <a:outerShdw blurRad="60007" dist="310007" dir="7680000" sy="30000" kx="1300200" algn="ctr" rotWithShape="0">
                    <a:prstClr val="black">
                      <a:alpha val="32000"/>
                    </a:prstClr>
                  </a:outerShdw>
                </a:effectLst>
              </a:rPr>
              <a:t>5</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and again in this place: "They shall not enter My rest</a:t>
            </a:r>
            <a:r>
              <a:rPr lang="en-US" sz="2400" dirty="0" smtClean="0">
                <a:solidFill>
                  <a:srgbClr val="000000"/>
                </a:solidFill>
                <a:effectLst>
                  <a:outerShdw blurRad="60007" dist="310007" dir="7680000" sy="30000" kx="1300200" algn="ctr" rotWithShape="0">
                    <a:prstClr val="black">
                      <a:alpha val="32000"/>
                    </a:prstClr>
                  </a:outerShdw>
                </a:effectLst>
              </a:rPr>
              <a:t>.”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8312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44</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Freeform 6"/>
          <p:cNvSpPr/>
          <p:nvPr/>
        </p:nvSpPr>
        <p:spPr>
          <a:xfrm>
            <a:off x="2971800" y="3124200"/>
            <a:ext cx="3124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1219200" y="1745693"/>
            <a:ext cx="6705600" cy="3847207"/>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6</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Since therefore it remains that some must enter it, and those to whom it was first preached did not enter because of disobedience, </a:t>
            </a:r>
            <a:r>
              <a:rPr lang="en-US" sz="2400" baseline="30000" dirty="0" smtClean="0">
                <a:solidFill>
                  <a:srgbClr val="000000"/>
                </a:solidFill>
                <a:effectLst>
                  <a:outerShdw blurRad="60007" dist="310007" dir="7680000" sy="30000" kx="1300200" algn="ctr" rotWithShape="0">
                    <a:prstClr val="black">
                      <a:alpha val="32000"/>
                    </a:prstClr>
                  </a:outerShdw>
                </a:effectLst>
              </a:rPr>
              <a:t>7</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again He designates a certain day, saying in David, "Today," after such a long time, as it has been said: "Today, if you will hear His voice, Do not harden your hearts</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baseline="30000" dirty="0" smtClean="0">
                <a:solidFill>
                  <a:srgbClr val="000000"/>
                </a:solidFill>
                <a:effectLst>
                  <a:outerShdw blurRad="60007" dist="310007" dir="7680000" sy="30000" kx="1300200" algn="ctr" rotWithShape="0">
                    <a:prstClr val="black">
                      <a:alpha val="32000"/>
                    </a:prstClr>
                  </a:outerShdw>
                </a:effectLst>
              </a:rPr>
              <a:t>8</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if Joshua had given them rest, then He would not afterward have spoken of another day.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47503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45</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Freeform 6"/>
          <p:cNvSpPr/>
          <p:nvPr/>
        </p:nvSpPr>
        <p:spPr>
          <a:xfrm>
            <a:off x="6096000" y="3657600"/>
            <a:ext cx="11430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676400" y="4114800"/>
            <a:ext cx="5715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676400" y="4572000"/>
            <a:ext cx="5715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743200" y="4953000"/>
            <a:ext cx="37338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ine Callout 3 7"/>
          <p:cNvSpPr/>
          <p:nvPr/>
        </p:nvSpPr>
        <p:spPr>
          <a:xfrm>
            <a:off x="228600" y="5410200"/>
            <a:ext cx="8763000" cy="1295400"/>
          </a:xfrm>
          <a:prstGeom prst="borderCallout3">
            <a:avLst>
              <a:gd name="adj1" fmla="val 49831"/>
              <a:gd name="adj2" fmla="val -178"/>
              <a:gd name="adj3" fmla="val -15198"/>
              <a:gd name="adj4" fmla="val -1670"/>
              <a:gd name="adj5" fmla="val -75207"/>
              <a:gd name="adj6" fmla="val 3532"/>
              <a:gd name="adj7" fmla="val -87666"/>
              <a:gd name="adj8" fmla="val 14273"/>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“Those saved MUST continue to be diligent” </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smtClean="0">
                <a:solidFill>
                  <a:srgbClr val="000000"/>
                </a:solidFill>
              </a:rPr>
              <a:t>we could fall after the same example of unbelief (disobedience) -       </a:t>
            </a:r>
            <a:r>
              <a:rPr lang="en-US" sz="2600" dirty="0" smtClean="0">
                <a:solidFill>
                  <a:srgbClr val="000000"/>
                </a:solidFill>
                <a:effectLst>
                  <a:outerShdw blurRad="60007" dist="310007" dir="7680000" sy="30000" kx="1300200" algn="ctr" rotWithShape="0">
                    <a:prstClr val="black">
                      <a:alpha val="32000"/>
                    </a:prstClr>
                  </a:outerShdw>
                </a:effectLst>
              </a:rPr>
              <a:t>(1 Cor. 10:1-13; </a:t>
            </a:r>
            <a:r>
              <a:rPr lang="en-US" sz="2600" dirty="0" err="1" smtClean="0">
                <a:solidFill>
                  <a:srgbClr val="000000"/>
                </a:solidFill>
                <a:effectLst>
                  <a:outerShdw blurRad="60007" dist="310007" dir="7680000" sy="30000" kx="1300200" algn="ctr" rotWithShape="0">
                    <a:prstClr val="black">
                      <a:alpha val="32000"/>
                    </a:prstClr>
                  </a:outerShdw>
                </a:effectLst>
              </a:rPr>
              <a:t>Heb</a:t>
            </a:r>
            <a:r>
              <a:rPr lang="en-US" sz="2600" dirty="0" smtClean="0">
                <a:solidFill>
                  <a:srgbClr val="000000"/>
                </a:solidFill>
                <a:effectLst>
                  <a:outerShdw blurRad="60007" dist="310007" dir="7680000" sy="30000" kx="1300200" algn="ctr" rotWithShape="0">
                    <a:prstClr val="black">
                      <a:alpha val="32000"/>
                    </a:prstClr>
                  </a:outerShdw>
                </a:effectLst>
              </a:rPr>
              <a:t> 3:15-19; 10:34; </a:t>
            </a:r>
            <a:r>
              <a:rPr lang="en-US" sz="2600" dirty="0" err="1" smtClean="0">
                <a:solidFill>
                  <a:srgbClr val="000000"/>
                </a:solidFill>
                <a:effectLst>
                  <a:outerShdw blurRad="60007" dist="310007" dir="7680000" sy="30000" kx="1300200" algn="ctr" rotWithShape="0">
                    <a:prstClr val="black">
                      <a:alpha val="32000"/>
                    </a:prstClr>
                  </a:outerShdw>
                </a:effectLst>
              </a:rPr>
              <a:t>cf</a:t>
            </a:r>
            <a:r>
              <a:rPr lang="en-US" sz="2600" dirty="0" smtClean="0">
                <a:solidFill>
                  <a:srgbClr val="000000"/>
                </a:solidFill>
                <a:effectLst>
                  <a:outerShdw blurRad="60007" dist="310007" dir="7680000" sy="30000" kx="1300200" algn="ctr" rotWithShape="0">
                    <a:prstClr val="black">
                      <a:alpha val="32000"/>
                    </a:prstClr>
                  </a:outerShdw>
                </a:effectLst>
              </a:rPr>
              <a:t>, Gal. 5:1,7; 2 Pet 1:5-11) </a:t>
            </a:r>
            <a:endParaRPr lang="en-US" sz="2600" dirty="0">
              <a:solidFill>
                <a:srgbClr val="000000"/>
              </a:solidFill>
              <a:effectLst>
                <a:outerShdw blurRad="60007" dist="310007" dir="7680000" sy="30000" kx="1300200" algn="ctr" rotWithShape="0">
                  <a:prstClr val="black">
                    <a:alpha val="32000"/>
                  </a:prstClr>
                </a:outerShdw>
              </a:effectLst>
            </a:endParaRPr>
          </a:p>
        </p:txBody>
      </p:sp>
      <p:sp>
        <p:nvSpPr>
          <p:cNvPr id="6" name="Rectangle 5"/>
          <p:cNvSpPr/>
          <p:nvPr/>
        </p:nvSpPr>
        <p:spPr>
          <a:xfrm>
            <a:off x="1219200" y="1745693"/>
            <a:ext cx="6705600" cy="3539431"/>
          </a:xfrm>
          <a:prstGeom prst="rect">
            <a:avLst/>
          </a:prstGeom>
        </p:spPr>
        <p:txBody>
          <a:bodyPr wrap="square">
            <a:spAutoFit/>
          </a:bodyPr>
          <a:lstStyle/>
          <a:p>
            <a:pPr algn="ctr"/>
            <a:r>
              <a:rPr lang="en-US" sz="28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4:1-11 (NKJV) </a:t>
            </a:r>
          </a:p>
          <a:p>
            <a:pPr algn="ctr"/>
            <a:r>
              <a:rPr lang="en-US" sz="2800" baseline="30000" dirty="0" smtClean="0">
                <a:solidFill>
                  <a:srgbClr val="000000"/>
                </a:solidFill>
                <a:effectLst>
                  <a:outerShdw blurRad="60007" dist="310007" dir="7680000" sy="30000" kx="1300200" algn="ctr" rotWithShape="0">
                    <a:prstClr val="black">
                      <a:alpha val="32000"/>
                    </a:prstClr>
                  </a:outerShdw>
                </a:effectLst>
              </a:rPr>
              <a:t>9</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There remains therefore a rest for the people of God. </a:t>
            </a:r>
            <a:r>
              <a:rPr lang="en-US" sz="2800" baseline="30000" dirty="0" smtClean="0">
                <a:solidFill>
                  <a:srgbClr val="000000"/>
                </a:solidFill>
                <a:effectLst>
                  <a:outerShdw blurRad="60007" dist="310007" dir="7680000" sy="30000" kx="1300200" algn="ctr" rotWithShape="0">
                    <a:prstClr val="black">
                      <a:alpha val="32000"/>
                    </a:prstClr>
                  </a:outerShdw>
                </a:effectLst>
              </a:rPr>
              <a:t>10</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For he who has entered His rest has himself also ceased from his works as God did from His. </a:t>
            </a:r>
            <a:r>
              <a:rPr lang="en-US" sz="2800" baseline="30000" dirty="0" smtClean="0">
                <a:solidFill>
                  <a:srgbClr val="000000"/>
                </a:solidFill>
                <a:effectLst>
                  <a:outerShdw blurRad="60007" dist="310007" dir="7680000" sy="30000" kx="1300200" algn="ctr" rotWithShape="0">
                    <a:prstClr val="black">
                      <a:alpha val="32000"/>
                    </a:prstClr>
                  </a:outerShdw>
                </a:effectLst>
              </a:rPr>
              <a:t>11</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Let us therefore be diligent to enter that rest, lest anyone fall according to the same example of disobedience. </a:t>
            </a:r>
            <a:endParaRPr lang="en-US"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40935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9FFD5D63-C96F-B74F-8A69-D1243876A752}" type="slidenum">
              <a:rPr lang="en-US" smtClean="0"/>
              <a:pPr/>
              <a:t>46</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Freeform 6"/>
          <p:cNvSpPr/>
          <p:nvPr/>
        </p:nvSpPr>
        <p:spPr>
          <a:xfrm>
            <a:off x="3429000" y="3048000"/>
            <a:ext cx="4038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ine Callout 3 7"/>
          <p:cNvSpPr/>
          <p:nvPr/>
        </p:nvSpPr>
        <p:spPr>
          <a:xfrm>
            <a:off x="228600" y="5410200"/>
            <a:ext cx="8763000" cy="1295400"/>
          </a:xfrm>
          <a:prstGeom prst="borderCallout3">
            <a:avLst>
              <a:gd name="adj1" fmla="val 49831"/>
              <a:gd name="adj2" fmla="val -178"/>
              <a:gd name="adj3" fmla="val -15198"/>
              <a:gd name="adj4" fmla="val -1670"/>
              <a:gd name="adj5" fmla="val -146377"/>
              <a:gd name="adj6" fmla="val 4128"/>
              <a:gd name="adj7" fmla="val -176293"/>
              <a:gd name="adj8" fmla="val 15067"/>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“Those To Whom This Admonition Is Given, Are Told To Hold To What Thy Had!” </a:t>
            </a:r>
            <a:r>
              <a:rPr lang="en-US" sz="2600" dirty="0" smtClean="0">
                <a:solidFill>
                  <a:srgbClr val="000000"/>
                </a:solidFill>
                <a:effectLst>
                  <a:outerShdw blurRad="60007" dist="310007" dir="7680000" sy="30000" kx="1300200" algn="ctr" rotWithShape="0">
                    <a:prstClr val="black">
                      <a:alpha val="32000"/>
                    </a:prstClr>
                  </a:outerShdw>
                </a:effectLst>
              </a:rPr>
              <a:t>– (Heb. 3:1; Gal. 5:1) </a:t>
            </a:r>
            <a:endParaRPr lang="en-US" sz="2600" dirty="0">
              <a:solidFill>
                <a:srgbClr val="000000"/>
              </a:solidFill>
              <a:effectLst>
                <a:outerShdw blurRad="60007" dist="310007" dir="7680000" sy="30000" kx="1300200" algn="ctr" rotWithShape="0">
                  <a:prstClr val="black">
                    <a:alpha val="32000"/>
                  </a:prstClr>
                </a:outerShdw>
              </a:effectLst>
            </a:endParaRPr>
          </a:p>
        </p:txBody>
      </p:sp>
      <p:sp>
        <p:nvSpPr>
          <p:cNvPr id="5" name="Rectangle 4"/>
          <p:cNvSpPr/>
          <p:nvPr/>
        </p:nvSpPr>
        <p:spPr>
          <a:xfrm>
            <a:off x="1219200" y="1720840"/>
            <a:ext cx="6705600" cy="3785652"/>
          </a:xfrm>
          <a:prstGeom prst="rect">
            <a:avLst/>
          </a:prstGeom>
        </p:spPr>
        <p:txBody>
          <a:bodyPr wrap="square">
            <a:spAutoFit/>
          </a:bodyPr>
          <a:lstStyle/>
          <a:p>
            <a:pPr algn="ctr"/>
            <a:r>
              <a:rPr lang="en-US" sz="2400" dirty="0">
                <a:solidFill>
                  <a:schemeClr val="bg1"/>
                </a:solidFill>
                <a:effectLst>
                  <a:outerShdw blurRad="60007" dist="310007" dir="7680000" sy="30000" kx="1300200" algn="ctr" rotWithShape="0">
                    <a:prstClr val="black">
                      <a:alpha val="32000"/>
                    </a:prstClr>
                  </a:outerShdw>
                </a:effectLst>
                <a:latin typeface="Boulder Regular"/>
                <a:cs typeface="Boulder Regular"/>
              </a:rPr>
              <a:t>Hebrews 4:14-16 (NKJV)</a:t>
            </a:r>
            <a:r>
              <a:rPr lang="en-US" sz="2400" dirty="0">
                <a:solidFill>
                  <a:schemeClr val="bg1"/>
                </a:solidFill>
                <a:effectLst>
                  <a:outerShdw blurRad="60007" dist="310007" dir="7680000" sy="30000" kx="1300200" algn="ctr" rotWithShape="0">
                    <a:prstClr val="black">
                      <a:alpha val="32000"/>
                    </a:prstClr>
                  </a:outerShdw>
                </a:effectLst>
              </a:rPr>
              <a:t> </a:t>
            </a:r>
          </a:p>
          <a:p>
            <a:pPr algn="ctr"/>
            <a:r>
              <a:rPr lang="en-US" sz="2400" baseline="30000" dirty="0">
                <a:solidFill>
                  <a:schemeClr val="bg1"/>
                </a:solidFill>
                <a:effectLst>
                  <a:outerShdw blurRad="60007" dist="310007" dir="7680000" sy="30000" kx="1300200" algn="ctr" rotWithShape="0">
                    <a:prstClr val="black">
                      <a:alpha val="32000"/>
                    </a:prstClr>
                  </a:outerShdw>
                </a:effectLst>
              </a:rPr>
              <a:t>14</a:t>
            </a:r>
            <a:r>
              <a:rPr lang="en-US" sz="2400" dirty="0">
                <a:solidFill>
                  <a:schemeClr val="bg1"/>
                </a:solidFill>
                <a:effectLst>
                  <a:outerShdw blurRad="60007" dist="310007" dir="7680000" sy="30000" kx="1300200" algn="ctr" rotWithShape="0">
                    <a:prstClr val="black">
                      <a:alpha val="32000"/>
                    </a:prstClr>
                  </a:outerShdw>
                </a:effectLst>
              </a:rPr>
              <a:t> Seeing then that we have a great High Priest who has passed through the heavens, Jesus the Son of God, let us hold fast our confession. </a:t>
            </a:r>
          </a:p>
          <a:p>
            <a:pPr algn="ctr"/>
            <a:r>
              <a:rPr lang="en-US" sz="2400" baseline="30000" dirty="0">
                <a:solidFill>
                  <a:schemeClr val="bg1"/>
                </a:solidFill>
                <a:effectLst>
                  <a:outerShdw blurRad="60007" dist="310007" dir="7680000" sy="30000" kx="1300200" algn="ctr" rotWithShape="0">
                    <a:prstClr val="black">
                      <a:alpha val="32000"/>
                    </a:prstClr>
                  </a:outerShdw>
                </a:effectLst>
              </a:rPr>
              <a:t>15</a:t>
            </a:r>
            <a:r>
              <a:rPr lang="en-US" sz="2400" dirty="0">
                <a:solidFill>
                  <a:schemeClr val="bg1"/>
                </a:solidFill>
                <a:effectLst>
                  <a:outerShdw blurRad="60007" dist="310007" dir="7680000" sy="30000" kx="1300200" algn="ctr" rotWithShape="0">
                    <a:prstClr val="black">
                      <a:alpha val="32000"/>
                    </a:prstClr>
                  </a:outerShdw>
                </a:effectLst>
              </a:rPr>
              <a:t> For we do not have a High Priest who cannot sympathize with our weaknesses, but was in all points tempted as we are, yet without sin. </a:t>
            </a:r>
          </a:p>
          <a:p>
            <a:pPr algn="ctr"/>
            <a:r>
              <a:rPr lang="en-US" sz="2400" baseline="30000" dirty="0">
                <a:solidFill>
                  <a:schemeClr val="bg1"/>
                </a:solidFill>
                <a:effectLst>
                  <a:outerShdw blurRad="60007" dist="310007" dir="7680000" sy="30000" kx="1300200" algn="ctr" rotWithShape="0">
                    <a:prstClr val="black">
                      <a:alpha val="32000"/>
                    </a:prstClr>
                  </a:outerShdw>
                </a:effectLst>
              </a:rPr>
              <a:t>16</a:t>
            </a:r>
            <a:r>
              <a:rPr lang="en-US" sz="2400" dirty="0">
                <a:solidFill>
                  <a:schemeClr val="bg1"/>
                </a:solidFill>
                <a:effectLst>
                  <a:outerShdw blurRad="60007" dist="310007" dir="7680000" sy="30000" kx="1300200" algn="ctr" rotWithShape="0">
                    <a:prstClr val="black">
                      <a:alpha val="32000"/>
                    </a:prstClr>
                  </a:outerShdw>
                </a:effectLst>
              </a:rPr>
              <a:t> Let us therefore come boldly to the throne of grace, that we may obtain mercy and find grace to help in time of need. </a:t>
            </a:r>
          </a:p>
        </p:txBody>
      </p:sp>
    </p:spTree>
    <p:extLst>
      <p:ext uri="{BB962C8B-B14F-4D97-AF65-F5344CB8AC3E}">
        <p14:creationId xmlns:p14="http://schemas.microsoft.com/office/powerpoint/2010/main" val="20203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257800" y="1600200"/>
            <a:ext cx="3581400" cy="5105400"/>
          </a:xfrm>
          <a:prstGeom prst="roundRect">
            <a:avLst/>
          </a:prstGeom>
          <a:solidFill>
            <a:schemeClr val="accent1">
              <a:lumMod val="75000"/>
            </a:schemeClr>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304800" y="1600200"/>
            <a:ext cx="4191000" cy="2514600"/>
          </a:xfrm>
          <a:prstGeom prst="roundRect">
            <a:avLst/>
          </a:prstGeom>
          <a:solidFill>
            <a:schemeClr val="tx2"/>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304800" y="4191000"/>
            <a:ext cx="4191000" cy="2514600"/>
          </a:xfrm>
          <a:prstGeom prst="roundRect">
            <a:avLst/>
          </a:prstGeom>
          <a:solidFill>
            <a:schemeClr val="tx2"/>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9FFD5D63-C96F-B74F-8A69-D1243876A752}" type="slidenum">
              <a:rPr lang="en-US" smtClean="0"/>
              <a:pPr/>
              <a:t>47</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4" name="Rectangle 3"/>
          <p:cNvSpPr/>
          <p:nvPr/>
        </p:nvSpPr>
        <p:spPr>
          <a:xfrm>
            <a:off x="381000" y="1676400"/>
            <a:ext cx="4038600" cy="2308324"/>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 (NKJV) </a:t>
            </a:r>
          </a:p>
          <a:p>
            <a:pPr algn="ctr"/>
            <a:r>
              <a:rPr lang="en-US" sz="2400" dirty="0" smtClean="0">
                <a:solidFill>
                  <a:srgbClr val="000000"/>
                </a:solidFill>
                <a:effectLst>
                  <a:outerShdw blurRad="60007" dist="310007" dir="7680000" sy="30000" kx="1300200" algn="ctr" rotWithShape="0">
                    <a:prstClr val="black">
                      <a:alpha val="32000"/>
                    </a:prstClr>
                  </a:outerShdw>
                </a:effectLst>
              </a:rPr>
              <a:t>Therefore</a:t>
            </a:r>
            <a:r>
              <a:rPr lang="en-US" sz="2400" dirty="0">
                <a:solidFill>
                  <a:srgbClr val="000000"/>
                </a:solidFill>
                <a:effectLst>
                  <a:outerShdw blurRad="60007" dist="310007" dir="7680000" sy="30000" kx="1300200" algn="ctr" rotWithShape="0">
                    <a:prstClr val="black">
                      <a:alpha val="32000"/>
                    </a:prstClr>
                  </a:outerShdw>
                </a:effectLst>
              </a:rPr>
              <a:t>, </a:t>
            </a:r>
            <a:r>
              <a:rPr lang="en-US" sz="2400" u="sng" dirty="0">
                <a:solidFill>
                  <a:srgbClr val="000000"/>
                </a:solidFill>
                <a:effectLst>
                  <a:outerShdw blurRad="60007" dist="310007" dir="7680000" sy="30000" kx="1300200" algn="ctr" rotWithShape="0">
                    <a:prstClr val="black">
                      <a:alpha val="32000"/>
                    </a:prstClr>
                  </a:outerShdw>
                </a:effectLst>
              </a:rPr>
              <a:t>holy brethren</a:t>
            </a:r>
            <a:r>
              <a:rPr lang="en-US" sz="2400" dirty="0">
                <a:solidFill>
                  <a:srgbClr val="000000"/>
                </a:solidFill>
                <a:effectLst>
                  <a:outerShdw blurRad="60007" dist="310007" dir="7680000" sy="30000" kx="1300200" algn="ctr" rotWithShape="0">
                    <a:prstClr val="black">
                      <a:alpha val="32000"/>
                    </a:prstClr>
                  </a:outerShdw>
                </a:effectLst>
              </a:rPr>
              <a:t>, partakers of the heavenly calling, consider the Apostle and High Priest of our confession, Christ Jesus, </a:t>
            </a:r>
          </a:p>
        </p:txBody>
      </p:sp>
      <p:sp>
        <p:nvSpPr>
          <p:cNvPr id="5" name="Rectangle 4"/>
          <p:cNvSpPr/>
          <p:nvPr/>
        </p:nvSpPr>
        <p:spPr>
          <a:xfrm>
            <a:off x="381000" y="4321076"/>
            <a:ext cx="4038600" cy="2308324"/>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4:14 (NKJV) </a:t>
            </a:r>
          </a:p>
          <a:p>
            <a:pPr algn="ctr"/>
            <a:r>
              <a:rPr lang="en-US" sz="2400" dirty="0" smtClean="0">
                <a:solidFill>
                  <a:srgbClr val="000000"/>
                </a:solidFill>
                <a:effectLst>
                  <a:outerShdw blurRad="60007" dist="310007" dir="7680000" sy="30000" kx="1300200" algn="ctr" rotWithShape="0">
                    <a:prstClr val="black">
                      <a:alpha val="32000"/>
                    </a:prstClr>
                  </a:outerShdw>
                </a:effectLst>
              </a:rPr>
              <a:t>Seeing </a:t>
            </a:r>
            <a:r>
              <a:rPr lang="en-US" sz="2400" dirty="0">
                <a:solidFill>
                  <a:srgbClr val="000000"/>
                </a:solidFill>
                <a:effectLst>
                  <a:outerShdw blurRad="60007" dist="310007" dir="7680000" sy="30000" kx="1300200" algn="ctr" rotWithShape="0">
                    <a:prstClr val="black">
                      <a:alpha val="32000"/>
                    </a:prstClr>
                  </a:outerShdw>
                </a:effectLst>
              </a:rPr>
              <a:t>then that </a:t>
            </a:r>
            <a:r>
              <a:rPr lang="en-US" sz="2400" u="sng" dirty="0">
                <a:solidFill>
                  <a:srgbClr val="000000"/>
                </a:solidFill>
                <a:effectLst>
                  <a:outerShdw blurRad="60007" dist="310007" dir="7680000" sy="30000" kx="1300200" algn="ctr" rotWithShape="0">
                    <a:prstClr val="black">
                      <a:alpha val="32000"/>
                    </a:prstClr>
                  </a:outerShdw>
                </a:effectLst>
              </a:rPr>
              <a:t>we</a:t>
            </a:r>
            <a:r>
              <a:rPr lang="en-US" sz="2400" dirty="0">
                <a:solidFill>
                  <a:srgbClr val="000000"/>
                </a:solidFill>
                <a:effectLst>
                  <a:outerShdw blurRad="60007" dist="310007" dir="7680000" sy="30000" kx="1300200" algn="ctr" rotWithShape="0">
                    <a:prstClr val="black">
                      <a:alpha val="32000"/>
                    </a:prstClr>
                  </a:outerShdw>
                </a:effectLst>
              </a:rPr>
              <a:t> have a great High Priest who has passed through the heavens, Jesus the Son of God, </a:t>
            </a:r>
            <a:r>
              <a:rPr lang="en-US" sz="2400" u="sng" dirty="0">
                <a:solidFill>
                  <a:srgbClr val="000000"/>
                </a:solidFill>
                <a:effectLst>
                  <a:outerShdw blurRad="60007" dist="310007" dir="7680000" sy="30000" kx="1300200" algn="ctr" rotWithShape="0">
                    <a:prstClr val="black">
                      <a:alpha val="32000"/>
                    </a:prstClr>
                  </a:outerShdw>
                </a:effectLst>
              </a:rPr>
              <a:t>let us hold fast our confession</a:t>
            </a:r>
            <a:r>
              <a:rPr lang="en-US" sz="2400" dirty="0">
                <a:solidFill>
                  <a:srgbClr val="000000"/>
                </a:solidFill>
                <a:effectLst>
                  <a:outerShdw blurRad="60007" dist="310007" dir="7680000" sy="30000" kx="1300200" algn="ctr" rotWithShape="0">
                    <a:prstClr val="black">
                      <a:alpha val="32000"/>
                    </a:prstClr>
                  </a:outerShdw>
                </a:effectLst>
              </a:rPr>
              <a:t>. </a:t>
            </a:r>
          </a:p>
        </p:txBody>
      </p:sp>
      <p:sp>
        <p:nvSpPr>
          <p:cNvPr id="6" name="Rectangle 5"/>
          <p:cNvSpPr/>
          <p:nvPr/>
        </p:nvSpPr>
        <p:spPr>
          <a:xfrm>
            <a:off x="5257800" y="1905000"/>
            <a:ext cx="3581400" cy="4524315"/>
          </a:xfrm>
          <a:prstGeom prst="rect">
            <a:avLst/>
          </a:prstGeom>
        </p:spPr>
        <p:txBody>
          <a:bodyPr wrap="square">
            <a:spAutoFit/>
          </a:bodyPr>
          <a:lstStyle/>
          <a:p>
            <a:pPr algn="ctr"/>
            <a:r>
              <a:rPr lang="en-US" sz="2400" dirty="0">
                <a:effectLst>
                  <a:outerShdw blurRad="60007" dist="310007" dir="7680000" sy="30000" kx="1300200" algn="ctr" rotWithShape="0">
                    <a:prstClr val="black">
                      <a:alpha val="32000"/>
                    </a:prstClr>
                  </a:outerShdw>
                </a:effectLst>
                <a:latin typeface="Boulder Regular"/>
                <a:cs typeface="Boulder Regular"/>
              </a:rPr>
              <a:t>Hebrews 10:19-21 (NKJV) </a:t>
            </a:r>
          </a:p>
          <a:p>
            <a:pPr algn="ctr"/>
            <a:r>
              <a:rPr lang="en-US" sz="2400" baseline="30000" dirty="0">
                <a:effectLst>
                  <a:outerShdw blurRad="60007" dist="310007" dir="7680000" sy="30000" kx="1300200" algn="ctr" rotWithShape="0">
                    <a:prstClr val="black">
                      <a:alpha val="32000"/>
                    </a:prstClr>
                  </a:outerShdw>
                </a:effectLst>
              </a:rPr>
              <a:t>19</a:t>
            </a:r>
            <a:r>
              <a:rPr lang="en-US" sz="2400" dirty="0">
                <a:effectLst>
                  <a:outerShdw blurRad="60007" dist="310007" dir="7680000" sy="30000" kx="1300200" algn="ctr" rotWithShape="0">
                    <a:prstClr val="black">
                      <a:alpha val="32000"/>
                    </a:prstClr>
                  </a:outerShdw>
                </a:effectLst>
              </a:rPr>
              <a:t> Therefore, brethren, having boldness to enter the Holiest by the blood of Jesus, </a:t>
            </a:r>
            <a:r>
              <a:rPr lang="en-US" sz="2400" baseline="30000" dirty="0" smtClean="0">
                <a:effectLst>
                  <a:outerShdw blurRad="60007" dist="310007" dir="7680000" sy="30000" kx="1300200" algn="ctr" rotWithShape="0">
                    <a:prstClr val="black">
                      <a:alpha val="32000"/>
                    </a:prstClr>
                  </a:outerShdw>
                </a:effectLst>
              </a:rPr>
              <a:t>20</a:t>
            </a:r>
            <a:r>
              <a:rPr lang="en-US" sz="2400" dirty="0" smtClean="0">
                <a:effectLst>
                  <a:outerShdw blurRad="60007" dist="310007" dir="7680000" sy="30000" kx="1300200" algn="ctr" rotWithShape="0">
                    <a:prstClr val="black">
                      <a:alpha val="32000"/>
                    </a:prstClr>
                  </a:outerShdw>
                </a:effectLst>
              </a:rPr>
              <a:t> </a:t>
            </a:r>
            <a:r>
              <a:rPr lang="en-US" sz="2400" dirty="0">
                <a:effectLst>
                  <a:outerShdw blurRad="60007" dist="310007" dir="7680000" sy="30000" kx="1300200" algn="ctr" rotWithShape="0">
                    <a:prstClr val="black">
                      <a:alpha val="32000"/>
                    </a:prstClr>
                  </a:outerShdw>
                </a:effectLst>
              </a:rPr>
              <a:t>by a new and living way which He consecrated for us, through the veil, that is, His flesh, </a:t>
            </a:r>
            <a:r>
              <a:rPr lang="en-US" sz="2400" baseline="30000" dirty="0" smtClean="0">
                <a:effectLst>
                  <a:outerShdw blurRad="60007" dist="310007" dir="7680000" sy="30000" kx="1300200" algn="ctr" rotWithShape="0">
                    <a:prstClr val="black">
                      <a:alpha val="32000"/>
                    </a:prstClr>
                  </a:outerShdw>
                </a:effectLst>
              </a:rPr>
              <a:t>21</a:t>
            </a:r>
            <a:r>
              <a:rPr lang="en-US" sz="2400" dirty="0" smtClean="0">
                <a:effectLst>
                  <a:outerShdw blurRad="60007" dist="310007" dir="7680000" sy="30000" kx="1300200" algn="ctr" rotWithShape="0">
                    <a:prstClr val="black">
                      <a:alpha val="32000"/>
                    </a:prstClr>
                  </a:outerShdw>
                </a:effectLst>
              </a:rPr>
              <a:t> </a:t>
            </a:r>
            <a:r>
              <a:rPr lang="en-US" sz="2400" dirty="0">
                <a:effectLst>
                  <a:outerShdw blurRad="60007" dist="310007" dir="7680000" sy="30000" kx="1300200" algn="ctr" rotWithShape="0">
                    <a:prstClr val="black">
                      <a:alpha val="32000"/>
                    </a:prstClr>
                  </a:outerShdw>
                </a:effectLst>
              </a:rPr>
              <a:t>and having a High Priest over the house of God, </a:t>
            </a:r>
          </a:p>
        </p:txBody>
      </p:sp>
      <p:sp>
        <p:nvSpPr>
          <p:cNvPr id="10" name="Right Arrow 9"/>
          <p:cNvSpPr/>
          <p:nvPr/>
        </p:nvSpPr>
        <p:spPr>
          <a:xfrm>
            <a:off x="4495800" y="2362200"/>
            <a:ext cx="762000" cy="1066800"/>
          </a:xfrm>
          <a:prstGeom prst="rightArrow">
            <a:avLst/>
          </a:prstGeom>
          <a:solidFill>
            <a:schemeClr val="accent5">
              <a:lumMod val="40000"/>
              <a:lumOff val="60000"/>
            </a:schemeClr>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495800" y="4876800"/>
            <a:ext cx="762000" cy="1066800"/>
          </a:xfrm>
          <a:prstGeom prst="rightArrow">
            <a:avLst/>
          </a:prstGeom>
          <a:solidFill>
            <a:schemeClr val="accent5">
              <a:lumMod val="40000"/>
              <a:lumOff val="60000"/>
            </a:schemeClr>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1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257800" y="1600200"/>
            <a:ext cx="3581400" cy="5105400"/>
          </a:xfrm>
          <a:prstGeom prst="roundRect">
            <a:avLst/>
          </a:prstGeom>
          <a:solidFill>
            <a:schemeClr val="accent1">
              <a:lumMod val="75000"/>
            </a:schemeClr>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304800" y="1600200"/>
            <a:ext cx="4191000" cy="2514600"/>
          </a:xfrm>
          <a:prstGeom prst="roundRect">
            <a:avLst/>
          </a:prstGeom>
          <a:solidFill>
            <a:schemeClr val="tx2"/>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304800" y="4191000"/>
            <a:ext cx="4191000" cy="2514600"/>
          </a:xfrm>
          <a:prstGeom prst="roundRect">
            <a:avLst/>
          </a:prstGeom>
          <a:solidFill>
            <a:schemeClr val="tx2"/>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9FFD5D63-C96F-B74F-8A69-D1243876A752}" type="slidenum">
              <a:rPr lang="en-US" smtClean="0"/>
              <a:pPr/>
              <a:t>48</a:t>
            </a:fld>
            <a:endParaRPr lang="en-US" dirty="0"/>
          </a:p>
        </p:txBody>
      </p:sp>
      <p:sp>
        <p:nvSpPr>
          <p:cNvPr id="3" name="Rectangle 2"/>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4" name="Rectangle 3"/>
          <p:cNvSpPr/>
          <p:nvPr/>
        </p:nvSpPr>
        <p:spPr>
          <a:xfrm>
            <a:off x="381000" y="1676400"/>
            <a:ext cx="4038600" cy="2308324"/>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3:1 (NKJV) </a:t>
            </a:r>
          </a:p>
          <a:p>
            <a:pPr algn="ctr"/>
            <a:r>
              <a:rPr lang="en-US" sz="2400" dirty="0" smtClean="0">
                <a:solidFill>
                  <a:srgbClr val="000000"/>
                </a:solidFill>
                <a:effectLst>
                  <a:outerShdw blurRad="60007" dist="310007" dir="7680000" sy="30000" kx="1300200" algn="ctr" rotWithShape="0">
                    <a:prstClr val="black">
                      <a:alpha val="32000"/>
                    </a:prstClr>
                  </a:outerShdw>
                </a:effectLst>
              </a:rPr>
              <a:t>Therefore</a:t>
            </a:r>
            <a:r>
              <a:rPr lang="en-US" sz="2400" dirty="0">
                <a:solidFill>
                  <a:srgbClr val="000000"/>
                </a:solidFill>
                <a:effectLst>
                  <a:outerShdw blurRad="60007" dist="310007" dir="7680000" sy="30000" kx="1300200" algn="ctr" rotWithShape="0">
                    <a:prstClr val="black">
                      <a:alpha val="32000"/>
                    </a:prstClr>
                  </a:outerShdw>
                </a:effectLst>
              </a:rPr>
              <a:t>, </a:t>
            </a:r>
            <a:r>
              <a:rPr lang="en-US" sz="2400" u="sng" dirty="0">
                <a:solidFill>
                  <a:srgbClr val="000000"/>
                </a:solidFill>
                <a:effectLst>
                  <a:outerShdw blurRad="60007" dist="310007" dir="7680000" sy="30000" kx="1300200" algn="ctr" rotWithShape="0">
                    <a:prstClr val="black">
                      <a:alpha val="32000"/>
                    </a:prstClr>
                  </a:outerShdw>
                </a:effectLst>
              </a:rPr>
              <a:t>holy brethren</a:t>
            </a:r>
            <a:r>
              <a:rPr lang="en-US" sz="2400" dirty="0">
                <a:solidFill>
                  <a:srgbClr val="000000"/>
                </a:solidFill>
                <a:effectLst>
                  <a:outerShdw blurRad="60007" dist="310007" dir="7680000" sy="30000" kx="1300200" algn="ctr" rotWithShape="0">
                    <a:prstClr val="black">
                      <a:alpha val="32000"/>
                    </a:prstClr>
                  </a:outerShdw>
                </a:effectLst>
              </a:rPr>
              <a:t>, partakers of the heavenly calling, consider the Apostle and High Priest of our confession, Christ Jesus, </a:t>
            </a:r>
          </a:p>
        </p:txBody>
      </p:sp>
      <p:sp>
        <p:nvSpPr>
          <p:cNvPr id="5" name="Rectangle 4"/>
          <p:cNvSpPr/>
          <p:nvPr/>
        </p:nvSpPr>
        <p:spPr>
          <a:xfrm>
            <a:off x="381000" y="4321076"/>
            <a:ext cx="4038600" cy="2308324"/>
          </a:xfrm>
          <a:prstGeom prst="rect">
            <a:avLst/>
          </a:prstGeom>
        </p:spPr>
        <p:txBody>
          <a:bodyPr wrap="square">
            <a:spAutoFit/>
          </a:bodyPr>
          <a:lstStyle/>
          <a:p>
            <a:pPr algn="ctr"/>
            <a:r>
              <a:rPr lang="en-US" sz="24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4:14 (NKJV) </a:t>
            </a:r>
          </a:p>
          <a:p>
            <a:pPr algn="ctr"/>
            <a:r>
              <a:rPr lang="en-US" sz="2400" dirty="0" smtClean="0">
                <a:solidFill>
                  <a:srgbClr val="000000"/>
                </a:solidFill>
                <a:effectLst>
                  <a:outerShdw blurRad="60007" dist="310007" dir="7680000" sy="30000" kx="1300200" algn="ctr" rotWithShape="0">
                    <a:prstClr val="black">
                      <a:alpha val="32000"/>
                    </a:prstClr>
                  </a:outerShdw>
                </a:effectLst>
              </a:rPr>
              <a:t>Seeing </a:t>
            </a:r>
            <a:r>
              <a:rPr lang="en-US" sz="2400" dirty="0">
                <a:solidFill>
                  <a:srgbClr val="000000"/>
                </a:solidFill>
                <a:effectLst>
                  <a:outerShdw blurRad="60007" dist="310007" dir="7680000" sy="30000" kx="1300200" algn="ctr" rotWithShape="0">
                    <a:prstClr val="black">
                      <a:alpha val="32000"/>
                    </a:prstClr>
                  </a:outerShdw>
                </a:effectLst>
              </a:rPr>
              <a:t>then that </a:t>
            </a:r>
            <a:r>
              <a:rPr lang="en-US" sz="2400" u="sng" dirty="0">
                <a:solidFill>
                  <a:srgbClr val="000000"/>
                </a:solidFill>
                <a:effectLst>
                  <a:outerShdw blurRad="60007" dist="310007" dir="7680000" sy="30000" kx="1300200" algn="ctr" rotWithShape="0">
                    <a:prstClr val="black">
                      <a:alpha val="32000"/>
                    </a:prstClr>
                  </a:outerShdw>
                </a:effectLst>
              </a:rPr>
              <a:t>we</a:t>
            </a:r>
            <a:r>
              <a:rPr lang="en-US" sz="2400" dirty="0">
                <a:solidFill>
                  <a:srgbClr val="000000"/>
                </a:solidFill>
                <a:effectLst>
                  <a:outerShdw blurRad="60007" dist="310007" dir="7680000" sy="30000" kx="1300200" algn="ctr" rotWithShape="0">
                    <a:prstClr val="black">
                      <a:alpha val="32000"/>
                    </a:prstClr>
                  </a:outerShdw>
                </a:effectLst>
              </a:rPr>
              <a:t> have a great High Priest who has passed through the heavens, Jesus the Son of God, </a:t>
            </a:r>
            <a:r>
              <a:rPr lang="en-US" sz="2400" u="sng" dirty="0">
                <a:solidFill>
                  <a:srgbClr val="000000"/>
                </a:solidFill>
                <a:effectLst>
                  <a:outerShdw blurRad="60007" dist="310007" dir="7680000" sy="30000" kx="1300200" algn="ctr" rotWithShape="0">
                    <a:prstClr val="black">
                      <a:alpha val="32000"/>
                    </a:prstClr>
                  </a:outerShdw>
                </a:effectLst>
              </a:rPr>
              <a:t>let us hold fast our confession</a:t>
            </a:r>
            <a:r>
              <a:rPr lang="en-US" sz="2400" dirty="0">
                <a:solidFill>
                  <a:srgbClr val="000000"/>
                </a:solidFill>
                <a:effectLst>
                  <a:outerShdw blurRad="60007" dist="310007" dir="7680000" sy="30000" kx="1300200" algn="ctr" rotWithShape="0">
                    <a:prstClr val="black">
                      <a:alpha val="32000"/>
                    </a:prstClr>
                  </a:outerShdw>
                </a:effectLst>
              </a:rPr>
              <a:t>. </a:t>
            </a:r>
          </a:p>
        </p:txBody>
      </p:sp>
      <p:sp>
        <p:nvSpPr>
          <p:cNvPr id="6" name="Rectangle 5"/>
          <p:cNvSpPr/>
          <p:nvPr/>
        </p:nvSpPr>
        <p:spPr>
          <a:xfrm>
            <a:off x="5257800" y="1752600"/>
            <a:ext cx="3581400" cy="4893647"/>
          </a:xfrm>
          <a:prstGeom prst="rect">
            <a:avLst/>
          </a:prstGeom>
        </p:spPr>
        <p:txBody>
          <a:bodyPr wrap="square">
            <a:spAutoFit/>
          </a:bodyPr>
          <a:lstStyle/>
          <a:p>
            <a:pPr algn="ctr"/>
            <a:r>
              <a:rPr lang="en-US" sz="2400" dirty="0">
                <a:effectLst>
                  <a:outerShdw blurRad="60007" dist="310007" dir="7680000" sy="30000" kx="1300200" algn="ctr" rotWithShape="0">
                    <a:prstClr val="black">
                      <a:alpha val="32000"/>
                    </a:prstClr>
                  </a:outerShdw>
                </a:effectLst>
                <a:latin typeface="Boulder Regular"/>
                <a:cs typeface="Boulder Regular"/>
              </a:rPr>
              <a:t>Hebrews 10</a:t>
            </a:r>
            <a:r>
              <a:rPr lang="en-US" sz="2400" dirty="0" smtClean="0">
                <a:effectLst>
                  <a:outerShdw blurRad="60007" dist="310007" dir="7680000" sy="30000" kx="1300200" algn="ctr" rotWithShape="0">
                    <a:prstClr val="black">
                      <a:alpha val="32000"/>
                    </a:prstClr>
                  </a:outerShdw>
                </a:effectLst>
                <a:latin typeface="Boulder Regular"/>
                <a:cs typeface="Boulder Regular"/>
              </a:rPr>
              <a:t>:22-23 </a:t>
            </a:r>
            <a:r>
              <a:rPr lang="en-US" sz="2400" dirty="0">
                <a:effectLst>
                  <a:outerShdw blurRad="60007" dist="310007" dir="7680000" sy="30000" kx="1300200" algn="ctr" rotWithShape="0">
                    <a:prstClr val="black">
                      <a:alpha val="32000"/>
                    </a:prstClr>
                  </a:outerShdw>
                </a:effectLst>
                <a:latin typeface="Boulder Regular"/>
                <a:cs typeface="Boulder Regular"/>
              </a:rPr>
              <a:t>(NKJV) </a:t>
            </a:r>
          </a:p>
          <a:p>
            <a:pPr algn="ctr"/>
            <a:r>
              <a:rPr lang="en-US" sz="2400" baseline="30000" dirty="0" smtClean="0">
                <a:effectLst>
                  <a:outerShdw blurRad="60007" dist="310007" dir="7680000" sy="30000" kx="1300200" algn="ctr" rotWithShape="0">
                    <a:prstClr val="black">
                      <a:alpha val="32000"/>
                    </a:prstClr>
                  </a:outerShdw>
                </a:effectLst>
              </a:rPr>
              <a:t>22</a:t>
            </a:r>
            <a:r>
              <a:rPr lang="en-US" sz="2400" dirty="0" smtClean="0">
                <a:effectLst>
                  <a:outerShdw blurRad="60007" dist="310007" dir="7680000" sy="30000" kx="1300200" algn="ctr" rotWithShape="0">
                    <a:prstClr val="black">
                      <a:alpha val="32000"/>
                    </a:prstClr>
                  </a:outerShdw>
                </a:effectLst>
              </a:rPr>
              <a:t> </a:t>
            </a:r>
            <a:r>
              <a:rPr lang="en-US" sz="2400" dirty="0">
                <a:effectLst>
                  <a:outerShdw blurRad="60007" dist="310007" dir="7680000" sy="30000" kx="1300200" algn="ctr" rotWithShape="0">
                    <a:prstClr val="black">
                      <a:alpha val="32000"/>
                    </a:prstClr>
                  </a:outerShdw>
                </a:effectLst>
              </a:rPr>
              <a:t>let us draw near with a true heart in full assurance of faith, having our hearts sprinkled from an evil conscience and our bodies washed with pure water. </a:t>
            </a:r>
            <a:r>
              <a:rPr lang="en-US" sz="2400" baseline="30000" dirty="0" smtClean="0">
                <a:effectLst>
                  <a:outerShdw blurRad="60007" dist="310007" dir="7680000" sy="30000" kx="1300200" algn="ctr" rotWithShape="0">
                    <a:prstClr val="black">
                      <a:alpha val="32000"/>
                    </a:prstClr>
                  </a:outerShdw>
                </a:effectLst>
              </a:rPr>
              <a:t>23</a:t>
            </a:r>
            <a:r>
              <a:rPr lang="en-US" sz="2400" dirty="0" smtClean="0">
                <a:effectLst>
                  <a:outerShdw blurRad="60007" dist="310007" dir="7680000" sy="30000" kx="1300200" algn="ctr" rotWithShape="0">
                    <a:prstClr val="black">
                      <a:alpha val="32000"/>
                    </a:prstClr>
                  </a:outerShdw>
                </a:effectLst>
              </a:rPr>
              <a:t> </a:t>
            </a:r>
            <a:r>
              <a:rPr lang="en-US" sz="2400" dirty="0">
                <a:effectLst>
                  <a:outerShdw blurRad="60007" dist="310007" dir="7680000" sy="30000" kx="1300200" algn="ctr" rotWithShape="0">
                    <a:prstClr val="black">
                      <a:alpha val="32000"/>
                    </a:prstClr>
                  </a:outerShdw>
                </a:effectLst>
              </a:rPr>
              <a:t>Let us hold fast the confession of our hope without wavering, for He who promised is faithful. </a:t>
            </a:r>
          </a:p>
        </p:txBody>
      </p:sp>
      <p:sp>
        <p:nvSpPr>
          <p:cNvPr id="10" name="Right Arrow 9"/>
          <p:cNvSpPr/>
          <p:nvPr/>
        </p:nvSpPr>
        <p:spPr>
          <a:xfrm>
            <a:off x="4495800" y="2362200"/>
            <a:ext cx="762000" cy="1066800"/>
          </a:xfrm>
          <a:prstGeom prst="rightArrow">
            <a:avLst/>
          </a:prstGeom>
          <a:solidFill>
            <a:schemeClr val="accent5">
              <a:lumMod val="40000"/>
              <a:lumOff val="60000"/>
            </a:schemeClr>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495800" y="4876800"/>
            <a:ext cx="762000" cy="1066800"/>
          </a:xfrm>
          <a:prstGeom prst="rightArrow">
            <a:avLst/>
          </a:prstGeom>
          <a:solidFill>
            <a:schemeClr val="accent5">
              <a:lumMod val="40000"/>
              <a:lumOff val="60000"/>
            </a:schemeClr>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59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
          </p:nvPr>
        </p:nvSpPr>
        <p:spPr>
          <a:xfrm>
            <a:off x="8001000" y="0"/>
            <a:ext cx="1017917" cy="457200"/>
          </a:xfrm>
          <a:prstGeom prst="rect">
            <a:avLst/>
          </a:prstGeom>
        </p:spPr>
        <p:txBody>
          <a:bodyPr/>
          <a:lstStyle/>
          <a:p>
            <a:fld id="{6D6E9C3F-6F15-448F-BB14-BDAD35848BAD}" type="slidenum">
              <a:rPr lang="en-US"/>
              <a:pPr/>
              <a:t>49</a:t>
            </a:fld>
            <a:endParaRPr lang="en-US"/>
          </a:p>
        </p:txBody>
      </p:sp>
      <p:sp>
        <p:nvSpPr>
          <p:cNvPr id="56328" name="Text Box 8"/>
          <p:cNvSpPr txBox="1">
            <a:spLocks noChangeArrowheads="1"/>
          </p:cNvSpPr>
          <p:nvPr/>
        </p:nvSpPr>
        <p:spPr bwMode="auto">
          <a:xfrm>
            <a:off x="4098925" y="1027113"/>
            <a:ext cx="4359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Rectangle 10"/>
          <p:cNvSpPr/>
          <p:nvPr/>
        </p:nvSpPr>
        <p:spPr>
          <a:xfrm>
            <a:off x="228600" y="304800"/>
            <a:ext cx="8686800" cy="713016"/>
          </a:xfrm>
          <a:prstGeom prst="rect">
            <a:avLst/>
          </a:prstGeom>
        </p:spPr>
        <p:txBody>
          <a:bodyPr wrap="square">
            <a:spAutoFit/>
          </a:bodyPr>
          <a:lstStyle/>
          <a:p>
            <a:pPr algn="ctr">
              <a:lnSpc>
                <a:spcPct val="90000"/>
              </a:lnSpc>
            </a:pPr>
            <a:r>
              <a:rPr lang="en-US" sz="4400" b="1" dirty="0" smtClean="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rPr>
              <a:t>Physical Figure / Spiritual Reality</a:t>
            </a:r>
            <a:endParaRPr lang="en-US" sz="4400" b="1" dirty="0">
              <a:solidFill>
                <a:schemeClr val="accent1">
                  <a:lumMod val="75000"/>
                </a:schemeClr>
              </a:solidFill>
              <a:effectLst>
                <a:outerShdw blurRad="60007" dist="310007" dir="7680000" sy="30000" kx="1300200" algn="ctr" rotWithShape="0">
                  <a:prstClr val="black">
                    <a:alpha val="32000"/>
                  </a:prstClr>
                </a:outerShdw>
              </a:effectLst>
              <a:latin typeface="Papyrus"/>
              <a:cs typeface="Papyrus"/>
            </a:endParaRPr>
          </a:p>
        </p:txBody>
      </p:sp>
      <p:graphicFrame>
        <p:nvGraphicFramePr>
          <p:cNvPr id="2" name="Diagram 1"/>
          <p:cNvGraphicFramePr/>
          <p:nvPr>
            <p:extLst>
              <p:ext uri="{D42A27DB-BD31-4B8C-83A1-F6EECF244321}">
                <p14:modId xmlns:p14="http://schemas.microsoft.com/office/powerpoint/2010/main" val="2460123272"/>
              </p:ext>
            </p:extLst>
          </p:nvPr>
        </p:nvGraphicFramePr>
        <p:xfrm>
          <a:off x="228600" y="990600"/>
          <a:ext cx="8915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13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77" tIns="32139" rIns="64277" bIns="32139" rtlCol="0" anchor="ctr"/>
          <a:lstStyle/>
          <a:p>
            <a:pPr algn="ctr" defTabSz="914400"/>
            <a:endParaRPr lang="en-US">
              <a:solidFill>
                <a:prstClr val="white"/>
              </a:solidFill>
              <a:latin typeface="Constantia"/>
            </a:endParaRPr>
          </a:p>
        </p:txBody>
      </p:sp>
      <p:sp>
        <p:nvSpPr>
          <p:cNvPr id="3" name="6-Point Star 2"/>
          <p:cNvSpPr/>
          <p:nvPr/>
        </p:nvSpPr>
        <p:spPr>
          <a:xfrm>
            <a:off x="3071813" y="1339453"/>
            <a:ext cx="3000375" cy="4179094"/>
          </a:xfrm>
          <a:prstGeom prst="star6">
            <a:avLst>
              <a:gd name="adj" fmla="val 12733"/>
              <a:gd name="hf" fmla="val 115470"/>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freezing" dir="t"/>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4277" tIns="32139" rIns="64277" bIns="32139" rtlCol="0" anchor="ctr"/>
          <a:lstStyle/>
          <a:p>
            <a:pPr algn="ctr" defTabSz="914400"/>
            <a:endParaRPr lang="en-US">
              <a:solidFill>
                <a:prstClr val="white"/>
              </a:solidFill>
              <a:latin typeface="Constantia"/>
            </a:endParaRPr>
          </a:p>
        </p:txBody>
      </p:sp>
      <p:graphicFrame>
        <p:nvGraphicFramePr>
          <p:cNvPr id="5" name="Diagram 4"/>
          <p:cNvGraphicFramePr/>
          <p:nvPr>
            <p:extLst>
              <p:ext uri="{D42A27DB-BD31-4B8C-83A1-F6EECF244321}">
                <p14:modId xmlns:p14="http://schemas.microsoft.com/office/powerpoint/2010/main" val="4183514572"/>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8001000" y="0"/>
            <a:ext cx="1017917" cy="457200"/>
          </a:xfrm>
          <a:prstGeom prst="rect">
            <a:avLst/>
          </a:prstGeom>
        </p:spPr>
        <p:txBody>
          <a:bodyPr/>
          <a:lstStyle/>
          <a:p>
            <a:fld id="{DFE00CD0-B507-498D-81C3-638B19C11008}" type="slidenum">
              <a:rPr lang="en-US" smtClean="0">
                <a:solidFill>
                  <a:prstClr val="white"/>
                </a:solidFill>
                <a:effectLst>
                  <a:outerShdw blurRad="63500" dir="3600000" algn="tl" rotWithShape="0">
                    <a:srgbClr val="000000">
                      <a:alpha val="70000"/>
                    </a:srgbClr>
                  </a:outerShdw>
                </a:effectLst>
                <a:latin typeface="Constantia"/>
              </a:rPr>
              <a:pPr/>
              <a:t>5</a:t>
            </a:fld>
            <a:endParaRPr lang="en-US">
              <a:solidFill>
                <a:prstClr val="white"/>
              </a:solidFill>
              <a:effectLst>
                <a:outerShdw blurRad="63500" dir="3600000" algn="tl" rotWithShape="0">
                  <a:srgbClr val="000000">
                    <a:alpha val="70000"/>
                  </a:srgbClr>
                </a:outerShdw>
              </a:effectLst>
              <a:latin typeface="Constantia"/>
            </a:endParaRPr>
          </a:p>
        </p:txBody>
      </p:sp>
    </p:spTree>
    <p:extLst>
      <p:ext uri="{BB962C8B-B14F-4D97-AF65-F5344CB8AC3E}">
        <p14:creationId xmlns:p14="http://schemas.microsoft.com/office/powerpoint/2010/main" val="7371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graphicEl>
                                              <a:dgm id="{8B627EE6-1EFF-4721-A206-E8DDD01D5680}"/>
                                            </p:graphicEl>
                                          </p:spTgt>
                                        </p:tgtEl>
                                        <p:attrNameLst>
                                          <p:attrName>style.visibility</p:attrName>
                                        </p:attrNameLst>
                                      </p:cBhvr>
                                      <p:to>
                                        <p:strVal val="visible"/>
                                      </p:to>
                                    </p:set>
                                    <p:animEffect transition="in" filter="fade">
                                      <p:cBhvr>
                                        <p:cTn id="7" dur="500"/>
                                        <p:tgtEl>
                                          <p:spTgt spid="5">
                                            <p:graphicEl>
                                              <a:dgm id="{8B627EE6-1EFF-4721-A206-E8DDD01D568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0BB0E7C-E53C-4217-B678-B3BA981C08DF}"/>
                                            </p:graphicEl>
                                          </p:spTgt>
                                        </p:tgtEl>
                                        <p:attrNameLst>
                                          <p:attrName>style.visibility</p:attrName>
                                        </p:attrNameLst>
                                      </p:cBhvr>
                                      <p:to>
                                        <p:strVal val="visible"/>
                                      </p:to>
                                    </p:set>
                                    <p:animEffect transition="in" filter="fade">
                                      <p:cBhvr>
                                        <p:cTn id="12" dur="500"/>
                                        <p:tgtEl>
                                          <p:spTgt spid="5">
                                            <p:graphicEl>
                                              <a:dgm id="{10BB0E7C-E53C-4217-B678-B3BA981C08D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16211D0B-B0A6-4F7C-A869-0BA0ED70C18C}"/>
                                            </p:graphicEl>
                                          </p:spTgt>
                                        </p:tgtEl>
                                        <p:attrNameLst>
                                          <p:attrName>style.visibility</p:attrName>
                                        </p:attrNameLst>
                                      </p:cBhvr>
                                      <p:to>
                                        <p:strVal val="visible"/>
                                      </p:to>
                                    </p:set>
                                    <p:animEffect transition="in" filter="fade">
                                      <p:cBhvr>
                                        <p:cTn id="17" dur="500"/>
                                        <p:tgtEl>
                                          <p:spTgt spid="5">
                                            <p:graphicEl>
                                              <a:dgm id="{16211D0B-B0A6-4F7C-A869-0BA0ED70C18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B4BCCCB8-6569-4A0A-B73D-E032145FD374}"/>
                                            </p:graphicEl>
                                          </p:spTgt>
                                        </p:tgtEl>
                                        <p:attrNameLst>
                                          <p:attrName>style.visibility</p:attrName>
                                        </p:attrNameLst>
                                      </p:cBhvr>
                                      <p:to>
                                        <p:strVal val="visible"/>
                                      </p:to>
                                    </p:set>
                                    <p:animEffect transition="in" filter="fade">
                                      <p:cBhvr>
                                        <p:cTn id="20" dur="500"/>
                                        <p:tgtEl>
                                          <p:spTgt spid="5">
                                            <p:graphicEl>
                                              <a:dgm id="{B4BCCCB8-6569-4A0A-B73D-E032145FD37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4FC66F9D-8A7D-4EEA-B3B1-13E5BE8912D1}"/>
                                            </p:graphicEl>
                                          </p:spTgt>
                                        </p:tgtEl>
                                        <p:attrNameLst>
                                          <p:attrName>style.visibility</p:attrName>
                                        </p:attrNameLst>
                                      </p:cBhvr>
                                      <p:to>
                                        <p:strVal val="visible"/>
                                      </p:to>
                                    </p:set>
                                    <p:animEffect transition="in" filter="fade">
                                      <p:cBhvr>
                                        <p:cTn id="25" dur="500"/>
                                        <p:tgtEl>
                                          <p:spTgt spid="5">
                                            <p:graphicEl>
                                              <a:dgm id="{4FC66F9D-8A7D-4EEA-B3B1-13E5BE8912D1}"/>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DC0A4955-C650-4D68-919D-3A3827856F27}"/>
                                            </p:graphicEl>
                                          </p:spTgt>
                                        </p:tgtEl>
                                        <p:attrNameLst>
                                          <p:attrName>style.visibility</p:attrName>
                                        </p:attrNameLst>
                                      </p:cBhvr>
                                      <p:to>
                                        <p:strVal val="visible"/>
                                      </p:to>
                                    </p:set>
                                    <p:animEffect transition="in" filter="fade">
                                      <p:cBhvr>
                                        <p:cTn id="28" dur="500"/>
                                        <p:tgtEl>
                                          <p:spTgt spid="5">
                                            <p:graphicEl>
                                              <a:dgm id="{DC0A4955-C650-4D68-919D-3A3827856F2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dgm id="{3211E076-6231-43AD-A69E-1F689E2F3CB1}"/>
                                            </p:graphicEl>
                                          </p:spTgt>
                                        </p:tgtEl>
                                        <p:attrNameLst>
                                          <p:attrName>style.visibility</p:attrName>
                                        </p:attrNameLst>
                                      </p:cBhvr>
                                      <p:to>
                                        <p:strVal val="visible"/>
                                      </p:to>
                                    </p:set>
                                    <p:animEffect transition="in" filter="fade">
                                      <p:cBhvr>
                                        <p:cTn id="33" dur="500"/>
                                        <p:tgtEl>
                                          <p:spTgt spid="5">
                                            <p:graphicEl>
                                              <a:dgm id="{3211E076-6231-43AD-A69E-1F689E2F3CB1}"/>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BA784561-5794-4997-A734-9D6F372B92B9}"/>
                                            </p:graphicEl>
                                          </p:spTgt>
                                        </p:tgtEl>
                                        <p:attrNameLst>
                                          <p:attrName>style.visibility</p:attrName>
                                        </p:attrNameLst>
                                      </p:cBhvr>
                                      <p:to>
                                        <p:strVal val="visible"/>
                                      </p:to>
                                    </p:set>
                                    <p:animEffect transition="in" filter="fade">
                                      <p:cBhvr>
                                        <p:cTn id="36" dur="500"/>
                                        <p:tgtEl>
                                          <p:spTgt spid="5">
                                            <p:graphicEl>
                                              <a:dgm id="{BA784561-5794-4997-A734-9D6F372B92B9}"/>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graphicEl>
                                              <a:dgm id="{DD80930D-1341-47B0-819F-BC9949DCB70C}"/>
                                            </p:graphicEl>
                                          </p:spTgt>
                                        </p:tgtEl>
                                        <p:attrNameLst>
                                          <p:attrName>style.visibility</p:attrName>
                                        </p:attrNameLst>
                                      </p:cBhvr>
                                      <p:to>
                                        <p:strVal val="visible"/>
                                      </p:to>
                                    </p:set>
                                    <p:animEffect transition="in" filter="fade">
                                      <p:cBhvr>
                                        <p:cTn id="41" dur="500"/>
                                        <p:tgtEl>
                                          <p:spTgt spid="5">
                                            <p:graphicEl>
                                              <a:dgm id="{DD80930D-1341-47B0-819F-BC9949DCB70C}"/>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dgm id="{D54E46D2-3E7D-4B04-9D4E-727013A5859E}"/>
                                            </p:graphicEl>
                                          </p:spTgt>
                                        </p:tgtEl>
                                        <p:attrNameLst>
                                          <p:attrName>style.visibility</p:attrName>
                                        </p:attrNameLst>
                                      </p:cBhvr>
                                      <p:to>
                                        <p:strVal val="visible"/>
                                      </p:to>
                                    </p:set>
                                    <p:animEffect transition="in" filter="fade">
                                      <p:cBhvr>
                                        <p:cTn id="44" dur="500"/>
                                        <p:tgtEl>
                                          <p:spTgt spid="5">
                                            <p:graphicEl>
                                              <a:dgm id="{D54E46D2-3E7D-4B04-9D4E-727013A5859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graphicEl>
                                              <a:dgm id="{152AC0DE-C3F2-4AEA-833D-A1B3486A0513}"/>
                                            </p:graphicEl>
                                          </p:spTgt>
                                        </p:tgtEl>
                                        <p:attrNameLst>
                                          <p:attrName>style.visibility</p:attrName>
                                        </p:attrNameLst>
                                      </p:cBhvr>
                                      <p:to>
                                        <p:strVal val="visible"/>
                                      </p:to>
                                    </p:set>
                                    <p:animEffect transition="in" filter="fade">
                                      <p:cBhvr>
                                        <p:cTn id="49" dur="500"/>
                                        <p:tgtEl>
                                          <p:spTgt spid="5">
                                            <p:graphicEl>
                                              <a:dgm id="{152AC0DE-C3F2-4AEA-833D-A1B3486A0513}"/>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graphicEl>
                                              <a:dgm id="{B01FB617-8D03-4A05-BFB5-0471164C3D72}"/>
                                            </p:graphicEl>
                                          </p:spTgt>
                                        </p:tgtEl>
                                        <p:attrNameLst>
                                          <p:attrName>style.visibility</p:attrName>
                                        </p:attrNameLst>
                                      </p:cBhvr>
                                      <p:to>
                                        <p:strVal val="visible"/>
                                      </p:to>
                                    </p:set>
                                    <p:animEffect transition="in" filter="fade">
                                      <p:cBhvr>
                                        <p:cTn id="52" dur="500"/>
                                        <p:tgtEl>
                                          <p:spTgt spid="5">
                                            <p:graphicEl>
                                              <a:dgm id="{B01FB617-8D03-4A05-BFB5-0471164C3D72}"/>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graphicEl>
                                              <a:dgm id="{735D3E2A-847D-4A08-B66E-3D676641C1F4}"/>
                                            </p:graphicEl>
                                          </p:spTgt>
                                        </p:tgtEl>
                                        <p:attrNameLst>
                                          <p:attrName>style.visibility</p:attrName>
                                        </p:attrNameLst>
                                      </p:cBhvr>
                                      <p:to>
                                        <p:strVal val="visible"/>
                                      </p:to>
                                    </p:set>
                                    <p:animEffect transition="in" filter="fade">
                                      <p:cBhvr>
                                        <p:cTn id="55" dur="500"/>
                                        <p:tgtEl>
                                          <p:spTgt spid="5">
                                            <p:graphicEl>
                                              <a:dgm id="{735D3E2A-847D-4A08-B66E-3D676641C1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50</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8" name="Freeform 7"/>
          <p:cNvSpPr/>
          <p:nvPr/>
        </p:nvSpPr>
        <p:spPr>
          <a:xfrm>
            <a:off x="3505200" y="2743200"/>
            <a:ext cx="1600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295400" y="1981200"/>
            <a:ext cx="6553200" cy="3216265"/>
          </a:xfrm>
          <a:prstGeom prst="rect">
            <a:avLst/>
          </a:prstGeom>
        </p:spPr>
        <p:txBody>
          <a:bodyPr wrap="square">
            <a:spAutoFit/>
          </a:bodyPr>
          <a:lstStyle/>
          <a:p>
            <a:pPr algn="ctr"/>
            <a:r>
              <a:rPr lang="en-US" sz="29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10:19-21 (NKJV)</a:t>
            </a:r>
            <a:r>
              <a:rPr lang="en-US" sz="2900" dirty="0">
                <a:solidFill>
                  <a:srgbClr val="000000"/>
                </a:solidFill>
                <a:effectLst>
                  <a:outerShdw blurRad="60007" dist="310007" dir="7680000" sy="30000" kx="1300200" algn="ctr" rotWithShape="0">
                    <a:prstClr val="black">
                      <a:alpha val="32000"/>
                    </a:prstClr>
                  </a:outerShdw>
                </a:effectLst>
              </a:rPr>
              <a:t> </a:t>
            </a:r>
          </a:p>
          <a:p>
            <a:pPr algn="ctr"/>
            <a:r>
              <a:rPr lang="en-US" sz="2900" baseline="30000" dirty="0">
                <a:solidFill>
                  <a:srgbClr val="000000"/>
                </a:solidFill>
                <a:effectLst>
                  <a:outerShdw blurRad="60007" dist="310007" dir="7680000" sy="30000" kx="1300200" algn="ctr" rotWithShape="0">
                    <a:prstClr val="black">
                      <a:alpha val="32000"/>
                    </a:prstClr>
                  </a:outerShdw>
                </a:effectLst>
              </a:rPr>
              <a:t>19</a:t>
            </a:r>
            <a:r>
              <a:rPr lang="en-US" sz="2900" dirty="0">
                <a:solidFill>
                  <a:srgbClr val="000000"/>
                </a:solidFill>
                <a:effectLst>
                  <a:outerShdw blurRad="60007" dist="310007" dir="7680000" sy="30000" kx="1300200" algn="ctr" rotWithShape="0">
                    <a:prstClr val="black">
                      <a:alpha val="32000"/>
                    </a:prstClr>
                  </a:outerShdw>
                </a:effectLst>
              </a:rPr>
              <a:t> Therefore, brethren, having boldness to enter the Holiest by the blood of Jesus, </a:t>
            </a:r>
            <a:r>
              <a:rPr lang="en-US" sz="2900" baseline="30000" dirty="0" smtClean="0">
                <a:solidFill>
                  <a:srgbClr val="000000"/>
                </a:solidFill>
                <a:effectLst>
                  <a:outerShdw blurRad="60007" dist="310007" dir="7680000" sy="30000" kx="1300200" algn="ctr" rotWithShape="0">
                    <a:prstClr val="black">
                      <a:alpha val="32000"/>
                    </a:prstClr>
                  </a:outerShdw>
                </a:effectLst>
              </a:rPr>
              <a:t>20</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by a new and living way which He consecrated for us, through the veil, that is, His flesh, </a:t>
            </a:r>
            <a:r>
              <a:rPr lang="en-US" sz="2900" baseline="30000" dirty="0" smtClean="0">
                <a:solidFill>
                  <a:srgbClr val="000000"/>
                </a:solidFill>
                <a:effectLst>
                  <a:outerShdw blurRad="60007" dist="310007" dir="7680000" sy="30000" kx="1300200" algn="ctr" rotWithShape="0">
                    <a:prstClr val="black">
                      <a:alpha val="32000"/>
                    </a:prstClr>
                  </a:outerShdw>
                </a:effectLst>
              </a:rPr>
              <a:t>21</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and having a High Priest over the house of God, </a:t>
            </a:r>
          </a:p>
        </p:txBody>
      </p:sp>
      <p:sp>
        <p:nvSpPr>
          <p:cNvPr id="9" name="Line Callout 3 8"/>
          <p:cNvSpPr/>
          <p:nvPr/>
        </p:nvSpPr>
        <p:spPr>
          <a:xfrm>
            <a:off x="228600" y="5410200"/>
            <a:ext cx="8763000" cy="1295400"/>
          </a:xfrm>
          <a:prstGeom prst="borderCallout3">
            <a:avLst>
              <a:gd name="adj1" fmla="val 49831"/>
              <a:gd name="adj2" fmla="val -178"/>
              <a:gd name="adj3" fmla="val -15198"/>
              <a:gd name="adj4" fmla="val -1670"/>
              <a:gd name="adj5" fmla="val -146377"/>
              <a:gd name="adj6" fmla="val 4128"/>
              <a:gd name="adj7" fmla="val -176293"/>
              <a:gd name="adj8" fmla="val 15067"/>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600" dirty="0">
                <a:solidFill>
                  <a:srgbClr val="000000"/>
                </a:solidFill>
                <a:effectLst>
                  <a:outerShdw blurRad="60007" dist="310007" dir="7680000" sy="30000" kx="1300200" algn="ctr" rotWithShape="0">
                    <a:prstClr val="black">
                      <a:alpha val="32000"/>
                    </a:prstClr>
                  </a:outerShdw>
                </a:effectLst>
                <a:latin typeface="Boulder Regular"/>
                <a:cs typeface="Boulder Regular"/>
              </a:rPr>
              <a:t>“Brethren” references those who are “holy” and are “partakers of the heavenly calling…</a:t>
            </a: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a:t>
            </a:r>
            <a:r>
              <a:rPr lang="en-US" sz="2600" dirty="0" smtClean="0">
                <a:solidFill>
                  <a:srgbClr val="000000"/>
                </a:solidFill>
                <a:effectLst>
                  <a:outerShdw blurRad="60007" dist="310007" dir="7680000" sy="30000" kx="1300200" algn="ctr" rotWithShape="0">
                    <a:prstClr val="black">
                      <a:alpha val="32000"/>
                    </a:prstClr>
                  </a:outerShdw>
                </a:effectLst>
              </a:rPr>
              <a:t>– (Heb. 3:1)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404349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51</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8" name="Freeform 7"/>
          <p:cNvSpPr/>
          <p:nvPr/>
        </p:nvSpPr>
        <p:spPr>
          <a:xfrm>
            <a:off x="6324600" y="2743200"/>
            <a:ext cx="1447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295400" y="1981200"/>
            <a:ext cx="6553200" cy="3216265"/>
          </a:xfrm>
          <a:prstGeom prst="rect">
            <a:avLst/>
          </a:prstGeom>
        </p:spPr>
        <p:txBody>
          <a:bodyPr wrap="square">
            <a:spAutoFit/>
          </a:bodyPr>
          <a:lstStyle/>
          <a:p>
            <a:pPr algn="ctr"/>
            <a:r>
              <a:rPr lang="en-US" sz="29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10:19-21 (NKJV)</a:t>
            </a:r>
            <a:r>
              <a:rPr lang="en-US" sz="2900" dirty="0">
                <a:solidFill>
                  <a:srgbClr val="000000"/>
                </a:solidFill>
                <a:effectLst>
                  <a:outerShdw blurRad="60007" dist="310007" dir="7680000" sy="30000" kx="1300200" algn="ctr" rotWithShape="0">
                    <a:prstClr val="black">
                      <a:alpha val="32000"/>
                    </a:prstClr>
                  </a:outerShdw>
                </a:effectLst>
              </a:rPr>
              <a:t> </a:t>
            </a:r>
          </a:p>
          <a:p>
            <a:pPr algn="ctr"/>
            <a:r>
              <a:rPr lang="en-US" sz="2900" baseline="30000" dirty="0">
                <a:solidFill>
                  <a:srgbClr val="000000"/>
                </a:solidFill>
                <a:effectLst>
                  <a:outerShdw blurRad="60007" dist="310007" dir="7680000" sy="30000" kx="1300200" algn="ctr" rotWithShape="0">
                    <a:prstClr val="black">
                      <a:alpha val="32000"/>
                    </a:prstClr>
                  </a:outerShdw>
                </a:effectLst>
              </a:rPr>
              <a:t>19</a:t>
            </a:r>
            <a:r>
              <a:rPr lang="en-US" sz="2900" dirty="0">
                <a:solidFill>
                  <a:srgbClr val="000000"/>
                </a:solidFill>
                <a:effectLst>
                  <a:outerShdw blurRad="60007" dist="310007" dir="7680000" sy="30000" kx="1300200" algn="ctr" rotWithShape="0">
                    <a:prstClr val="black">
                      <a:alpha val="32000"/>
                    </a:prstClr>
                  </a:outerShdw>
                </a:effectLst>
              </a:rPr>
              <a:t> Therefore, brethren, having boldness to enter the Holiest by the blood of Jesus, </a:t>
            </a:r>
            <a:r>
              <a:rPr lang="en-US" sz="2900" baseline="30000" dirty="0" smtClean="0">
                <a:solidFill>
                  <a:srgbClr val="000000"/>
                </a:solidFill>
                <a:effectLst>
                  <a:outerShdw blurRad="60007" dist="310007" dir="7680000" sy="30000" kx="1300200" algn="ctr" rotWithShape="0">
                    <a:prstClr val="black">
                      <a:alpha val="32000"/>
                    </a:prstClr>
                  </a:outerShdw>
                </a:effectLst>
              </a:rPr>
              <a:t>20</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by a new and living way which He consecrated for us, through the veil, that is, His flesh, </a:t>
            </a:r>
            <a:r>
              <a:rPr lang="en-US" sz="2900" baseline="30000" dirty="0" smtClean="0">
                <a:solidFill>
                  <a:srgbClr val="000000"/>
                </a:solidFill>
                <a:effectLst>
                  <a:outerShdw blurRad="60007" dist="310007" dir="7680000" sy="30000" kx="1300200" algn="ctr" rotWithShape="0">
                    <a:prstClr val="black">
                      <a:alpha val="32000"/>
                    </a:prstClr>
                  </a:outerShdw>
                </a:effectLst>
              </a:rPr>
              <a:t>21</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and having a High Priest over the house of God, </a:t>
            </a:r>
          </a:p>
        </p:txBody>
      </p:sp>
      <p:sp>
        <p:nvSpPr>
          <p:cNvPr id="9" name="Line Callout 3 8"/>
          <p:cNvSpPr/>
          <p:nvPr/>
        </p:nvSpPr>
        <p:spPr>
          <a:xfrm>
            <a:off x="228600" y="5410200"/>
            <a:ext cx="8763000" cy="1295400"/>
          </a:xfrm>
          <a:prstGeom prst="borderCallout3">
            <a:avLst>
              <a:gd name="adj1" fmla="val 1565"/>
              <a:gd name="adj2" fmla="val 79421"/>
              <a:gd name="adj3" fmla="val -78547"/>
              <a:gd name="adj4" fmla="val 90860"/>
              <a:gd name="adj5" fmla="val -173526"/>
              <a:gd name="adj6" fmla="val 92199"/>
              <a:gd name="adj7" fmla="val -192884"/>
              <a:gd name="adj8" fmla="val 86416"/>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l-GR" sz="2800" b="1" dirty="0">
                <a:solidFill>
                  <a:srgbClr val="000000"/>
                </a:solidFill>
              </a:rPr>
              <a:t>παρρησία</a:t>
            </a:r>
            <a:r>
              <a:rPr lang="en-US" sz="2800" dirty="0">
                <a:solidFill>
                  <a:srgbClr val="000000"/>
                </a:solidFill>
              </a:rPr>
              <a:t>,</a:t>
            </a:r>
            <a:r>
              <a:rPr lang="el-GR" sz="2800" b="1" dirty="0">
                <a:solidFill>
                  <a:srgbClr val="000000"/>
                </a:solidFill>
              </a:rPr>
              <a:t> ας </a:t>
            </a:r>
            <a:r>
              <a:rPr lang="en-US" sz="2800" i="1" dirty="0">
                <a:solidFill>
                  <a:srgbClr val="000000"/>
                </a:solidFill>
              </a:rPr>
              <a:t>f</a:t>
            </a:r>
            <a:r>
              <a:rPr lang="en-US" sz="2800" dirty="0">
                <a:solidFill>
                  <a:srgbClr val="000000"/>
                </a:solidFill>
              </a:rPr>
              <a:t>: </a:t>
            </a:r>
            <a:r>
              <a:rPr lang="en-US" sz="2800" dirty="0">
                <a:solidFill>
                  <a:srgbClr val="000000"/>
                </a:solidFill>
                <a:latin typeface="Boulder Regular"/>
                <a:cs typeface="Boulder Regular"/>
              </a:rPr>
              <a:t>a state of boldness and confidence, sometimes implying intimidating circumstances—‘boldness, courage.’ </a:t>
            </a:r>
            <a:r>
              <a:rPr lang="en-US" sz="2600" dirty="0" smtClean="0">
                <a:solidFill>
                  <a:srgbClr val="000000"/>
                </a:solidFill>
                <a:effectLst>
                  <a:outerShdw blurRad="60007" dist="310007" dir="7680000" sy="30000" kx="1300200" algn="ctr" rotWithShape="0">
                    <a:prstClr val="black">
                      <a:alpha val="32000"/>
                    </a:prstClr>
                  </a:outerShdw>
                </a:effectLst>
              </a:rPr>
              <a:t>– (Heb. 3:6; 4:16; 10:35)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06097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33400" y="1447800"/>
            <a:ext cx="9525000" cy="1371600"/>
          </a:xfrm>
          <a:prstGeom prst="rect">
            <a:avLst/>
          </a:prstGeom>
        </p:spPr>
      </p:pic>
      <p:sp>
        <p:nvSpPr>
          <p:cNvPr id="4" name="Slide Number Placeholder 3"/>
          <p:cNvSpPr>
            <a:spLocks noGrp="1"/>
          </p:cNvSpPr>
          <p:nvPr>
            <p:ph type="sldNum" sz="quarter" idx="4"/>
          </p:nvPr>
        </p:nvSpPr>
        <p:spPr/>
        <p:txBody>
          <a:bodyPr/>
          <a:lstStyle/>
          <a:p>
            <a:fld id="{9FFD5D63-C96F-B74F-8A69-D1243876A752}" type="slidenum">
              <a:rPr lang="en-US" smtClean="0"/>
              <a:pPr/>
              <a:t>52</a:t>
            </a:fld>
            <a:endParaRPr lang="en-US" dirty="0"/>
          </a:p>
        </p:txBody>
      </p:sp>
      <p:sp>
        <p:nvSpPr>
          <p:cNvPr id="5" name="Rectangle 4"/>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p:cNvPicPr>
          <p:nvPr/>
        </p:nvPicPr>
        <p:blipFill>
          <a:blip r:embed="rId3"/>
          <a:stretch>
            <a:fillRect/>
          </a:stretch>
        </p:blipFill>
        <p:spPr>
          <a:xfrm>
            <a:off x="15631" y="2209800"/>
            <a:ext cx="3392714" cy="5181600"/>
          </a:xfrm>
          <a:prstGeom prst="rect">
            <a:avLst/>
          </a:prstGeom>
        </p:spPr>
      </p:pic>
      <p:sp>
        <p:nvSpPr>
          <p:cNvPr id="7" name="Rectangle 6"/>
          <p:cNvSpPr/>
          <p:nvPr/>
        </p:nvSpPr>
        <p:spPr>
          <a:xfrm>
            <a:off x="2819400" y="2590800"/>
            <a:ext cx="6248400" cy="3924151"/>
          </a:xfrm>
          <a:prstGeom prst="rect">
            <a:avLst/>
          </a:prstGeom>
        </p:spPr>
        <p:txBody>
          <a:bodyPr wrap="square">
            <a:spAutoFit/>
          </a:bodyPr>
          <a:lstStyle/>
          <a:p>
            <a:pPr marL="342900" indent="-342900">
              <a:spcAft>
                <a:spcPts val="600"/>
              </a:spcAft>
              <a:buClr>
                <a:schemeClr val="bg2"/>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latin typeface="Boulder Regular"/>
                <a:cs typeface="Boulder Regular"/>
              </a:rPr>
              <a:t>Jesus is their High </a:t>
            </a: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Priest - </a:t>
            </a:r>
            <a:r>
              <a:rPr lang="en-US" sz="2600" dirty="0">
                <a:solidFill>
                  <a:srgbClr val="000000"/>
                </a:solidFill>
                <a:effectLst>
                  <a:outerShdw blurRad="60007" dist="310007" dir="7680000" sy="30000" kx="1300200" algn="ctr" rotWithShape="0">
                    <a:prstClr val="black">
                      <a:alpha val="32000"/>
                    </a:prstClr>
                  </a:outerShdw>
                </a:effectLst>
                <a:cs typeface="Boulder Regular"/>
              </a:rPr>
              <a:t>(4:</a:t>
            </a:r>
            <a:r>
              <a:rPr lang="en-US" sz="2600" dirty="0" smtClean="0">
                <a:solidFill>
                  <a:srgbClr val="000000"/>
                </a:solidFill>
                <a:effectLst>
                  <a:outerShdw blurRad="60007" dist="310007" dir="7680000" sy="30000" kx="1300200" algn="ctr" rotWithShape="0">
                    <a:prstClr val="black">
                      <a:alpha val="32000"/>
                    </a:prstClr>
                  </a:outerShdw>
                </a:effectLst>
                <a:cs typeface="Boulder Regular"/>
              </a:rPr>
              <a:t>16,21) </a:t>
            </a:r>
          </a:p>
          <a:p>
            <a:pPr marL="342900" indent="-342900">
              <a:spcAft>
                <a:spcPts val="600"/>
              </a:spcAft>
              <a:buClr>
                <a:schemeClr val="bg2"/>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In the Greek it is “in” the blood of Jesus that our confidence is grounded </a:t>
            </a:r>
            <a:r>
              <a:rPr lang="en-US" sz="2600" dirty="0" smtClean="0">
                <a:solidFill>
                  <a:srgbClr val="000000"/>
                </a:solidFill>
                <a:effectLst>
                  <a:outerShdw blurRad="60007" dist="310007" dir="7680000" sy="30000" kx="1300200" algn="ctr" rotWithShape="0">
                    <a:prstClr val="black">
                      <a:alpha val="32000"/>
                    </a:prstClr>
                  </a:outerShdw>
                </a:effectLst>
                <a:cs typeface="Boulder Regular"/>
              </a:rPr>
              <a:t>- (4:19; </a:t>
            </a:r>
            <a:r>
              <a:rPr lang="en-US" sz="2600" dirty="0" err="1" smtClean="0">
                <a:solidFill>
                  <a:srgbClr val="000000"/>
                </a:solidFill>
                <a:effectLst>
                  <a:outerShdw blurRad="60007" dist="310007" dir="7680000" sy="30000" kx="1300200" algn="ctr" rotWithShape="0">
                    <a:prstClr val="black">
                      <a:alpha val="32000"/>
                    </a:prstClr>
                  </a:outerShdw>
                </a:effectLst>
                <a:cs typeface="Boulder Regular"/>
              </a:rPr>
              <a:t>Eph</a:t>
            </a:r>
            <a:r>
              <a:rPr lang="en-US" sz="2600" dirty="0" smtClean="0">
                <a:solidFill>
                  <a:srgbClr val="000000"/>
                </a:solidFill>
                <a:effectLst>
                  <a:outerShdw blurRad="60007" dist="310007" dir="7680000" sy="30000" kx="1300200" algn="ctr" rotWithShape="0">
                    <a:prstClr val="black">
                      <a:alpha val="32000"/>
                    </a:prstClr>
                  </a:outerShdw>
                </a:effectLst>
                <a:cs typeface="Boulder Regular"/>
              </a:rPr>
              <a:t> 3:12)</a:t>
            </a:r>
          </a:p>
          <a:p>
            <a:pPr marL="342900" indent="-342900">
              <a:spcAft>
                <a:spcPts val="600"/>
              </a:spcAft>
              <a:buClr>
                <a:schemeClr val="bg2"/>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Encouraged </a:t>
            </a:r>
            <a:r>
              <a:rPr lang="en-US" sz="2600" dirty="0">
                <a:solidFill>
                  <a:srgbClr val="000000"/>
                </a:solidFill>
                <a:effectLst>
                  <a:outerShdw blurRad="60007" dist="310007" dir="7680000" sy="30000" kx="1300200" algn="ctr" rotWithShape="0">
                    <a:prstClr val="black">
                      <a:alpha val="32000"/>
                    </a:prstClr>
                  </a:outerShdw>
                </a:effectLst>
                <a:latin typeface="Boulder Regular"/>
                <a:cs typeface="Boulder Regular"/>
              </a:rPr>
              <a:t>to maintain confidence of a cleansed </a:t>
            </a: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conscience </a:t>
            </a:r>
            <a:r>
              <a:rPr lang="en-US" sz="2600" dirty="0" smtClean="0">
                <a:solidFill>
                  <a:srgbClr val="000000"/>
                </a:solidFill>
                <a:effectLst>
                  <a:outerShdw blurRad="60007" dist="310007" dir="7680000" sy="30000" kx="1300200" algn="ctr" rotWithShape="0">
                    <a:prstClr val="black">
                      <a:alpha val="32000"/>
                    </a:prstClr>
                  </a:outerShdw>
                </a:effectLst>
                <a:cs typeface="Boulder Regular"/>
              </a:rPr>
              <a:t>- </a:t>
            </a:r>
            <a:r>
              <a:rPr lang="en-US" sz="2600" dirty="0">
                <a:solidFill>
                  <a:srgbClr val="000000"/>
                </a:solidFill>
                <a:effectLst>
                  <a:outerShdw blurRad="60007" dist="310007" dir="7680000" sy="30000" kx="1300200" algn="ctr" rotWithShape="0">
                    <a:prstClr val="black">
                      <a:alpha val="32000"/>
                    </a:prstClr>
                  </a:outerShdw>
                </a:effectLst>
                <a:cs typeface="Boulder Regular"/>
              </a:rPr>
              <a:t>(10:22).</a:t>
            </a:r>
            <a:r>
              <a:rPr lang="en-US" sz="2600" dirty="0">
                <a:solidFill>
                  <a:srgbClr val="000000"/>
                </a:solidFill>
                <a:effectLst>
                  <a:outerShdw blurRad="60007" dist="310007" dir="7680000" sy="30000" kx="1300200" algn="ctr" rotWithShape="0">
                    <a:prstClr val="black">
                      <a:alpha val="32000"/>
                    </a:prstClr>
                  </a:outerShdw>
                </a:effectLst>
                <a:latin typeface="Boulder Regular"/>
                <a:cs typeface="Boulder Regular"/>
              </a:rPr>
              <a:t> </a:t>
            </a:r>
            <a:endPar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marL="342900" indent="-342900">
              <a:spcAft>
                <a:spcPts val="600"/>
              </a:spcAft>
              <a:buClr>
                <a:schemeClr val="bg2"/>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latin typeface="Boulder Regular"/>
                <a:cs typeface="Boulder Regular"/>
              </a:rPr>
              <a:t>This </a:t>
            </a:r>
            <a:r>
              <a:rPr lang="en-US" sz="2600" dirty="0">
                <a:solidFill>
                  <a:srgbClr val="000000"/>
                </a:solidFill>
                <a:effectLst>
                  <a:outerShdw blurRad="60007" dist="310007" dir="7680000" sy="30000" kx="1300200" algn="ctr" rotWithShape="0">
                    <a:prstClr val="black">
                      <a:alpha val="32000"/>
                    </a:prstClr>
                  </a:outerShdw>
                </a:effectLst>
                <a:latin typeface="Boulder Regular"/>
                <a:cs typeface="Boulder Regular"/>
              </a:rPr>
              <a:t>is not superficial confidence for it has the potential of a “great reward”</a:t>
            </a:r>
            <a:r>
              <a:rPr lang="en-US" sz="2600" dirty="0">
                <a:solidFill>
                  <a:srgbClr val="000000"/>
                </a:solidFill>
                <a:effectLst>
                  <a:outerShdw blurRad="60007" dist="310007" dir="7680000" sy="30000" kx="1300200" algn="ctr" rotWithShape="0">
                    <a:prstClr val="black">
                      <a:alpha val="32000"/>
                    </a:prstClr>
                  </a:outerShdw>
                </a:effectLst>
                <a:cs typeface="Boulder Regular"/>
              </a:rPr>
              <a:t> </a:t>
            </a:r>
            <a:r>
              <a:rPr lang="en-US" sz="2600" dirty="0" smtClean="0">
                <a:solidFill>
                  <a:srgbClr val="000000"/>
                </a:solidFill>
                <a:effectLst>
                  <a:outerShdw blurRad="60007" dist="310007" dir="7680000" sy="30000" kx="1300200" algn="ctr" rotWithShape="0">
                    <a:prstClr val="black">
                      <a:alpha val="32000"/>
                    </a:prstClr>
                  </a:outerShdw>
                </a:effectLst>
                <a:cs typeface="Boulder Regular"/>
              </a:rPr>
              <a:t>- (</a:t>
            </a:r>
            <a:r>
              <a:rPr lang="en-US" sz="2600" dirty="0">
                <a:solidFill>
                  <a:srgbClr val="000000"/>
                </a:solidFill>
                <a:effectLst>
                  <a:outerShdw blurRad="60007" dist="310007" dir="7680000" sy="30000" kx="1300200" algn="ctr" rotWithShape="0">
                    <a:prstClr val="black">
                      <a:alpha val="32000"/>
                    </a:prstClr>
                  </a:outerShdw>
                </a:effectLst>
                <a:cs typeface="Boulder Regular"/>
              </a:rPr>
              <a:t>10:35). </a:t>
            </a:r>
            <a:endParaRPr lang="en-US" sz="2600" dirty="0"/>
          </a:p>
        </p:txBody>
      </p:sp>
      <p:sp>
        <p:nvSpPr>
          <p:cNvPr id="8" name="Rectangle 7"/>
          <p:cNvSpPr/>
          <p:nvPr/>
        </p:nvSpPr>
        <p:spPr>
          <a:xfrm>
            <a:off x="267074" y="1752600"/>
            <a:ext cx="7731760" cy="584776"/>
          </a:xfrm>
          <a:prstGeom prst="rect">
            <a:avLst/>
          </a:prstGeom>
        </p:spPr>
        <p:txBody>
          <a:bodyPr wrap="none">
            <a:spAutoFit/>
          </a:bodyPr>
          <a:lstStyle/>
          <a:p>
            <a:pPr algn="ctr"/>
            <a:r>
              <a:rPr lang="en-US" sz="3200" dirty="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Those </a:t>
            </a:r>
            <a:r>
              <a:rPr lang="en-US" sz="3200" dirty="0" smtClean="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Addressed </a:t>
            </a:r>
            <a:r>
              <a:rPr lang="en-US" sz="3200" dirty="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A</a:t>
            </a:r>
            <a:r>
              <a:rPr lang="en-US" sz="3200" dirty="0" smtClean="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re </a:t>
            </a:r>
            <a:r>
              <a:rPr lang="en-US" sz="3200" dirty="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C</a:t>
            </a:r>
            <a:r>
              <a:rPr lang="en-US" sz="3200" dirty="0" smtClean="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onfident &amp; </a:t>
            </a:r>
            <a:r>
              <a:rPr lang="en-US" sz="3200" dirty="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B</a:t>
            </a:r>
            <a:r>
              <a:rPr lang="en-US" sz="3200" dirty="0" smtClean="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rPr>
              <a:t>old </a:t>
            </a:r>
            <a:endParaRPr lang="en-US" sz="3200" dirty="0">
              <a:ln w="18415" cmpd="sng">
                <a:solidFill>
                  <a:srgbClr val="FFFFFF"/>
                </a:solidFill>
                <a:prstDash val="solid"/>
              </a:ln>
              <a:solidFill>
                <a:schemeClr val="bg2">
                  <a:lumMod val="20000"/>
                  <a:lumOff val="80000"/>
                </a:schemeClr>
              </a:solidFill>
              <a:effectLst>
                <a:outerShdw blurRad="63500" dir="3600000" algn="tl" rotWithShape="0">
                  <a:srgbClr val="000000">
                    <a:alpha val="70000"/>
                  </a:srgbClr>
                </a:outerShdw>
              </a:effectLst>
              <a:latin typeface="Boulder Regular"/>
              <a:cs typeface="Boulder Regular"/>
            </a:endParaRPr>
          </a:p>
        </p:txBody>
      </p:sp>
    </p:spTree>
    <p:extLst>
      <p:ext uri="{BB962C8B-B14F-4D97-AF65-F5344CB8AC3E}">
        <p14:creationId xmlns:p14="http://schemas.microsoft.com/office/powerpoint/2010/main" val="428505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53</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8" name="Freeform 7"/>
          <p:cNvSpPr/>
          <p:nvPr/>
        </p:nvSpPr>
        <p:spPr>
          <a:xfrm>
            <a:off x="2209800" y="3124200"/>
            <a:ext cx="26670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295400" y="1981200"/>
            <a:ext cx="6553200" cy="3216265"/>
          </a:xfrm>
          <a:prstGeom prst="rect">
            <a:avLst/>
          </a:prstGeom>
        </p:spPr>
        <p:txBody>
          <a:bodyPr wrap="square">
            <a:spAutoFit/>
          </a:bodyPr>
          <a:lstStyle/>
          <a:p>
            <a:pPr algn="ctr"/>
            <a:r>
              <a:rPr lang="en-US" sz="29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10:19-21 (NKJV)</a:t>
            </a:r>
            <a:r>
              <a:rPr lang="en-US" sz="2900" dirty="0">
                <a:solidFill>
                  <a:srgbClr val="000000"/>
                </a:solidFill>
                <a:effectLst>
                  <a:outerShdw blurRad="60007" dist="310007" dir="7680000" sy="30000" kx="1300200" algn="ctr" rotWithShape="0">
                    <a:prstClr val="black">
                      <a:alpha val="32000"/>
                    </a:prstClr>
                  </a:outerShdw>
                </a:effectLst>
              </a:rPr>
              <a:t> </a:t>
            </a:r>
          </a:p>
          <a:p>
            <a:pPr algn="ctr"/>
            <a:r>
              <a:rPr lang="en-US" sz="2900" baseline="30000" dirty="0">
                <a:solidFill>
                  <a:srgbClr val="000000"/>
                </a:solidFill>
                <a:effectLst>
                  <a:outerShdw blurRad="60007" dist="310007" dir="7680000" sy="30000" kx="1300200" algn="ctr" rotWithShape="0">
                    <a:prstClr val="black">
                      <a:alpha val="32000"/>
                    </a:prstClr>
                  </a:outerShdw>
                </a:effectLst>
              </a:rPr>
              <a:t>19</a:t>
            </a:r>
            <a:r>
              <a:rPr lang="en-US" sz="2900" dirty="0">
                <a:solidFill>
                  <a:srgbClr val="000000"/>
                </a:solidFill>
                <a:effectLst>
                  <a:outerShdw blurRad="60007" dist="310007" dir="7680000" sy="30000" kx="1300200" algn="ctr" rotWithShape="0">
                    <a:prstClr val="black">
                      <a:alpha val="32000"/>
                    </a:prstClr>
                  </a:outerShdw>
                </a:effectLst>
              </a:rPr>
              <a:t> Therefore, brethren, having boldness to enter the Holiest by the blood of Jesus, </a:t>
            </a:r>
            <a:r>
              <a:rPr lang="en-US" sz="2900" baseline="30000" dirty="0" smtClean="0">
                <a:solidFill>
                  <a:srgbClr val="000000"/>
                </a:solidFill>
                <a:effectLst>
                  <a:outerShdw blurRad="60007" dist="310007" dir="7680000" sy="30000" kx="1300200" algn="ctr" rotWithShape="0">
                    <a:prstClr val="black">
                      <a:alpha val="32000"/>
                    </a:prstClr>
                  </a:outerShdw>
                </a:effectLst>
              </a:rPr>
              <a:t>20</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by a new and living way which He consecrated for us, through the veil, that is, His flesh, </a:t>
            </a:r>
            <a:r>
              <a:rPr lang="en-US" sz="2900" baseline="30000" dirty="0" smtClean="0">
                <a:solidFill>
                  <a:srgbClr val="000000"/>
                </a:solidFill>
                <a:effectLst>
                  <a:outerShdw blurRad="60007" dist="310007" dir="7680000" sy="30000" kx="1300200" algn="ctr" rotWithShape="0">
                    <a:prstClr val="black">
                      <a:alpha val="32000"/>
                    </a:prstClr>
                  </a:outerShdw>
                </a:effectLst>
              </a:rPr>
              <a:t>21</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and having a High Priest over the house of God, </a:t>
            </a:r>
          </a:p>
        </p:txBody>
      </p:sp>
      <p:sp>
        <p:nvSpPr>
          <p:cNvPr id="9" name="Line Callout 3 8"/>
          <p:cNvSpPr/>
          <p:nvPr/>
        </p:nvSpPr>
        <p:spPr>
          <a:xfrm>
            <a:off x="228600" y="5410200"/>
            <a:ext cx="8763000" cy="1295400"/>
          </a:xfrm>
          <a:prstGeom prst="borderCallout3">
            <a:avLst>
              <a:gd name="adj1" fmla="val -2111"/>
              <a:gd name="adj2" fmla="val 12211"/>
              <a:gd name="adj3" fmla="val -87125"/>
              <a:gd name="adj4" fmla="val 7527"/>
              <a:gd name="adj5" fmla="val -160046"/>
              <a:gd name="adj6" fmla="val 8503"/>
              <a:gd name="adj7" fmla="val -172051"/>
              <a:gd name="adj8" fmla="val 16488"/>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rgbClr val="000000"/>
                </a:solidFill>
                <a:latin typeface="Boulder Regular"/>
                <a:cs typeface="Boulder Regular"/>
              </a:rPr>
              <a:t>“</a:t>
            </a:r>
            <a:r>
              <a:rPr lang="en-US" sz="2600" dirty="0">
                <a:solidFill>
                  <a:srgbClr val="000000"/>
                </a:solidFill>
                <a:latin typeface="Boulder Regular"/>
                <a:cs typeface="Boulder Regular"/>
              </a:rPr>
              <a:t>The holy place” indicates the very presence of </a:t>
            </a:r>
            <a:r>
              <a:rPr lang="en-US" sz="2600" dirty="0" smtClean="0">
                <a:solidFill>
                  <a:srgbClr val="000000"/>
                </a:solidFill>
                <a:latin typeface="Boulder Regular"/>
                <a:cs typeface="Boulder Regular"/>
              </a:rPr>
              <a:t>God – Obviously </a:t>
            </a:r>
            <a:r>
              <a:rPr lang="en-US" sz="2600" dirty="0">
                <a:solidFill>
                  <a:srgbClr val="000000"/>
                </a:solidFill>
                <a:latin typeface="Boulder Regular"/>
                <a:cs typeface="Boulder Regular"/>
              </a:rPr>
              <a:t>not mere superficial believers</a:t>
            </a:r>
            <a:r>
              <a:rPr lang="en-US" sz="2600" dirty="0" smtClean="0">
                <a:solidFill>
                  <a:srgbClr val="000000"/>
                </a:solidFill>
                <a:latin typeface="Boulder Regular"/>
                <a:cs typeface="Boulder Regular"/>
              </a:rPr>
              <a:t>.</a:t>
            </a:r>
            <a:r>
              <a:rPr lang="en-US" sz="2600" dirty="0" smtClean="0">
                <a:solidFill>
                  <a:srgbClr val="000000"/>
                </a:solidFill>
                <a:effectLst>
                  <a:outerShdw blurRad="60007" dist="310007" dir="7680000" sy="30000" kx="1300200" algn="ctr" rotWithShape="0">
                    <a:prstClr val="black">
                      <a:alpha val="32000"/>
                    </a:prstClr>
                  </a:outerShdw>
                </a:effectLst>
              </a:rPr>
              <a:t> - </a:t>
            </a:r>
            <a:r>
              <a:rPr lang="en-US" sz="2600" dirty="0" smtClean="0">
                <a:solidFill>
                  <a:srgbClr val="000000"/>
                </a:solidFill>
                <a:cs typeface="Boulder Regular"/>
              </a:rPr>
              <a:t>(</a:t>
            </a:r>
            <a:r>
              <a:rPr lang="en-US" sz="2600" dirty="0">
                <a:solidFill>
                  <a:srgbClr val="000000"/>
                </a:solidFill>
                <a:cs typeface="Boulder Regular"/>
              </a:rPr>
              <a:t>9:23, 24) </a:t>
            </a:r>
            <a:endParaRPr lang="en-US" sz="26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6420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54</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8" name="Freeform 7"/>
          <p:cNvSpPr/>
          <p:nvPr/>
        </p:nvSpPr>
        <p:spPr>
          <a:xfrm>
            <a:off x="4800600" y="4495800"/>
            <a:ext cx="26670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ine Callout 3 8"/>
          <p:cNvSpPr/>
          <p:nvPr/>
        </p:nvSpPr>
        <p:spPr>
          <a:xfrm>
            <a:off x="228600" y="5410200"/>
            <a:ext cx="8763000" cy="1295400"/>
          </a:xfrm>
          <a:prstGeom prst="borderCallout3">
            <a:avLst>
              <a:gd name="adj1" fmla="val -2111"/>
              <a:gd name="adj2" fmla="val 12211"/>
              <a:gd name="adj3" fmla="val -18498"/>
              <a:gd name="adj4" fmla="val 10788"/>
              <a:gd name="adj5" fmla="val -38722"/>
              <a:gd name="adj6" fmla="val 13213"/>
              <a:gd name="adj7" fmla="val -37247"/>
              <a:gd name="adj8" fmla="val 21198"/>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800" dirty="0">
                <a:solidFill>
                  <a:srgbClr val="000000"/>
                </a:solidFill>
                <a:latin typeface="Boulder Regular"/>
                <a:cs typeface="Boulder Regular"/>
              </a:rPr>
              <a:t>Jesus is their “High Priest” and they are in the “house of God” </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smtClean="0">
                <a:solidFill>
                  <a:srgbClr val="000000"/>
                </a:solidFill>
                <a:cs typeface="Boulder Regular"/>
              </a:rPr>
              <a:t>(10:21) </a:t>
            </a:r>
            <a:endParaRPr lang="en-US" sz="2800" dirty="0">
              <a:solidFill>
                <a:srgbClr val="000000"/>
              </a:solidFill>
              <a:effectLst>
                <a:outerShdw blurRad="60007" dist="310007" dir="7680000" sy="30000" kx="1300200" algn="ctr" rotWithShape="0">
                  <a:prstClr val="black">
                    <a:alpha val="32000"/>
                  </a:prstClr>
                </a:outerShdw>
              </a:effectLst>
            </a:endParaRPr>
          </a:p>
        </p:txBody>
      </p:sp>
      <p:sp>
        <p:nvSpPr>
          <p:cNvPr id="10" name="Freeform 9"/>
          <p:cNvSpPr/>
          <p:nvPr/>
        </p:nvSpPr>
        <p:spPr>
          <a:xfrm>
            <a:off x="2209800" y="4876800"/>
            <a:ext cx="4572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295400" y="1981200"/>
            <a:ext cx="6553200" cy="3216265"/>
          </a:xfrm>
          <a:prstGeom prst="rect">
            <a:avLst/>
          </a:prstGeom>
        </p:spPr>
        <p:txBody>
          <a:bodyPr wrap="square">
            <a:spAutoFit/>
          </a:bodyPr>
          <a:lstStyle/>
          <a:p>
            <a:pPr algn="ctr"/>
            <a:r>
              <a:rPr lang="en-US" sz="29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10:19-21 (NKJV)</a:t>
            </a:r>
            <a:r>
              <a:rPr lang="en-US" sz="2900" dirty="0">
                <a:solidFill>
                  <a:srgbClr val="000000"/>
                </a:solidFill>
                <a:effectLst>
                  <a:outerShdw blurRad="60007" dist="310007" dir="7680000" sy="30000" kx="1300200" algn="ctr" rotWithShape="0">
                    <a:prstClr val="black">
                      <a:alpha val="32000"/>
                    </a:prstClr>
                  </a:outerShdw>
                </a:effectLst>
              </a:rPr>
              <a:t> </a:t>
            </a:r>
          </a:p>
          <a:p>
            <a:pPr algn="ctr"/>
            <a:r>
              <a:rPr lang="en-US" sz="2900" baseline="30000" dirty="0">
                <a:solidFill>
                  <a:srgbClr val="000000"/>
                </a:solidFill>
                <a:effectLst>
                  <a:outerShdw blurRad="60007" dist="310007" dir="7680000" sy="30000" kx="1300200" algn="ctr" rotWithShape="0">
                    <a:prstClr val="black">
                      <a:alpha val="32000"/>
                    </a:prstClr>
                  </a:outerShdw>
                </a:effectLst>
              </a:rPr>
              <a:t>19</a:t>
            </a:r>
            <a:r>
              <a:rPr lang="en-US" sz="2900" dirty="0">
                <a:solidFill>
                  <a:srgbClr val="000000"/>
                </a:solidFill>
                <a:effectLst>
                  <a:outerShdw blurRad="60007" dist="310007" dir="7680000" sy="30000" kx="1300200" algn="ctr" rotWithShape="0">
                    <a:prstClr val="black">
                      <a:alpha val="32000"/>
                    </a:prstClr>
                  </a:outerShdw>
                </a:effectLst>
              </a:rPr>
              <a:t> Therefore, brethren, having boldness to enter the Holiest by the blood of Jesus, </a:t>
            </a:r>
            <a:r>
              <a:rPr lang="en-US" sz="2900" baseline="30000" dirty="0" smtClean="0">
                <a:solidFill>
                  <a:srgbClr val="000000"/>
                </a:solidFill>
                <a:effectLst>
                  <a:outerShdw blurRad="60007" dist="310007" dir="7680000" sy="30000" kx="1300200" algn="ctr" rotWithShape="0">
                    <a:prstClr val="black">
                      <a:alpha val="32000"/>
                    </a:prstClr>
                  </a:outerShdw>
                </a:effectLst>
              </a:rPr>
              <a:t>20</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by a new and living way which He consecrated for us, through the veil, that is, His flesh, </a:t>
            </a:r>
            <a:r>
              <a:rPr lang="en-US" sz="2900" baseline="30000" dirty="0" smtClean="0">
                <a:solidFill>
                  <a:srgbClr val="000000"/>
                </a:solidFill>
                <a:effectLst>
                  <a:outerShdw blurRad="60007" dist="310007" dir="7680000" sy="30000" kx="1300200" algn="ctr" rotWithShape="0">
                    <a:prstClr val="black">
                      <a:alpha val="32000"/>
                    </a:prstClr>
                  </a:outerShdw>
                </a:effectLst>
              </a:rPr>
              <a:t>21</a:t>
            </a:r>
            <a:r>
              <a:rPr lang="en-US" sz="2900" dirty="0" smtClean="0">
                <a:solidFill>
                  <a:srgbClr val="000000"/>
                </a:solidFill>
                <a:effectLst>
                  <a:outerShdw blurRad="60007" dist="310007" dir="7680000" sy="30000" kx="1300200" algn="ctr" rotWithShape="0">
                    <a:prstClr val="black">
                      <a:alpha val="32000"/>
                    </a:prstClr>
                  </a:outerShdw>
                </a:effectLst>
              </a:rPr>
              <a:t> </a:t>
            </a:r>
            <a:r>
              <a:rPr lang="en-US" sz="2900" dirty="0">
                <a:solidFill>
                  <a:srgbClr val="000000"/>
                </a:solidFill>
                <a:effectLst>
                  <a:outerShdw blurRad="60007" dist="310007" dir="7680000" sy="30000" kx="1300200" algn="ctr" rotWithShape="0">
                    <a:prstClr val="black">
                      <a:alpha val="32000"/>
                    </a:prstClr>
                  </a:outerShdw>
                </a:effectLst>
              </a:rPr>
              <a:t>and having a High Priest over the house of God, </a:t>
            </a:r>
          </a:p>
        </p:txBody>
      </p:sp>
    </p:spTree>
    <p:extLst>
      <p:ext uri="{BB962C8B-B14F-4D97-AF65-F5344CB8AC3E}">
        <p14:creationId xmlns:p14="http://schemas.microsoft.com/office/powerpoint/2010/main" val="215218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55</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1828800" y="2438400"/>
            <a:ext cx="57150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981200" y="2819400"/>
            <a:ext cx="5105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600200" y="3200400"/>
            <a:ext cx="6019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371600" y="3657600"/>
            <a:ext cx="4343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78565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600" baseline="30000" dirty="0">
                <a:solidFill>
                  <a:srgbClr val="000000"/>
                </a:solidFill>
                <a:effectLst>
                  <a:outerShdw blurRad="60007" dist="310007" dir="7680000" sy="30000" kx="1300200" algn="ctr" rotWithShape="0">
                    <a:prstClr val="black">
                      <a:alpha val="32000"/>
                    </a:prstClr>
                  </a:outerShdw>
                </a:effectLst>
              </a:rPr>
              <a:t>22</a:t>
            </a:r>
            <a:r>
              <a:rPr lang="en-US" sz="2600" dirty="0">
                <a:solidFill>
                  <a:srgbClr val="000000"/>
                </a:solidFill>
                <a:effectLst>
                  <a:outerShdw blurRad="60007" dist="310007" dir="7680000" sy="30000" kx="1300200" algn="ctr" rotWithShape="0">
                    <a:prstClr val="black">
                      <a:alpha val="32000"/>
                    </a:prstClr>
                  </a:outerShdw>
                </a:effectLst>
              </a:rPr>
              <a:t> let us draw near with a true heart in full assurance of faith, having our hearts sprinkled from an evil conscience and our bodies washed with pure water. </a:t>
            </a:r>
            <a:r>
              <a:rPr lang="en-US" sz="2600" baseline="30000" dirty="0" smtClean="0">
                <a:solidFill>
                  <a:srgbClr val="000000"/>
                </a:solidFill>
                <a:effectLst>
                  <a:outerShdw blurRad="60007" dist="310007" dir="7680000" sy="30000" kx="1300200" algn="ctr" rotWithShape="0">
                    <a:prstClr val="black">
                      <a:alpha val="32000"/>
                    </a:prstClr>
                  </a:outerShdw>
                </a:effectLst>
              </a:rPr>
              <a:t>23</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Let us hold fast the confession of our hope without wavering, for He who promised is faithful. </a:t>
            </a:r>
            <a:r>
              <a:rPr lang="en-US" sz="2600" baseline="30000" dirty="0" smtClean="0">
                <a:solidFill>
                  <a:srgbClr val="000000"/>
                </a:solidFill>
                <a:effectLst>
                  <a:outerShdw blurRad="60007" dist="310007" dir="7680000" sy="30000" kx="1300200" algn="ctr" rotWithShape="0">
                    <a:prstClr val="black">
                      <a:alpha val="32000"/>
                    </a:prstClr>
                  </a:outerShdw>
                </a:effectLst>
              </a:rPr>
              <a:t>24</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And let us consider one another in order to stir up love and good works,</a:t>
            </a:r>
            <a:r>
              <a:rPr lang="en-US" sz="2400" dirty="0">
                <a:solidFill>
                  <a:srgbClr val="000000"/>
                </a:solidFill>
                <a:effectLst>
                  <a:outerShdw blurRad="60007" dist="310007" dir="7680000" sy="30000" kx="1300200" algn="ctr" rotWithShape="0">
                    <a:prstClr val="black">
                      <a:alpha val="32000"/>
                    </a:prstClr>
                  </a:outerShdw>
                </a:effectLst>
              </a:rPr>
              <a:t>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5105400"/>
            <a:ext cx="8763000" cy="1600200"/>
          </a:xfrm>
          <a:prstGeom prst="borderCallout3">
            <a:avLst>
              <a:gd name="adj1" fmla="val -2111"/>
              <a:gd name="adj2" fmla="val 12211"/>
              <a:gd name="adj3" fmla="val -98972"/>
              <a:gd name="adj4" fmla="val 5353"/>
              <a:gd name="adj5" fmla="val -155377"/>
              <a:gd name="adj6" fmla="val 9227"/>
              <a:gd name="adj7" fmla="val -160146"/>
              <a:gd name="adj8" fmla="val 17213"/>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a:solidFill>
                  <a:srgbClr val="000000"/>
                </a:solidFill>
                <a:latin typeface="Boulder Regular"/>
                <a:cs typeface="Boulder Regular"/>
              </a:rPr>
              <a:t>These are justified believers! </a:t>
            </a:r>
            <a:r>
              <a:rPr lang="en-US" sz="2400" dirty="0">
                <a:solidFill>
                  <a:srgbClr val="000000"/>
                </a:solidFill>
                <a:effectLst>
                  <a:outerShdw blurRad="60007" dist="310007" dir="7680000" sy="30000" kx="1300200" algn="ctr" rotWithShape="0">
                    <a:prstClr val="black">
                      <a:alpha val="32000"/>
                    </a:prstClr>
                  </a:outerShdw>
                </a:effectLst>
              </a:rPr>
              <a:t>- </a:t>
            </a:r>
            <a:r>
              <a:rPr lang="en-US" sz="2400" dirty="0" smtClean="0">
                <a:solidFill>
                  <a:srgbClr val="000000"/>
                </a:solidFill>
                <a:cs typeface="Boulder Regular"/>
              </a:rPr>
              <a:t>who </a:t>
            </a:r>
            <a:r>
              <a:rPr lang="en-US" sz="2400" dirty="0">
                <a:solidFill>
                  <a:srgbClr val="000000"/>
                </a:solidFill>
                <a:cs typeface="Boulder Regular"/>
              </a:rPr>
              <a:t>are to “draw near with a sincere heart in full assurance of faith, having…heart sprinkled from an evil conscience and … bodies washed with pure water” (10:22</a:t>
            </a:r>
            <a:r>
              <a:rPr lang="en-US" sz="2400" dirty="0" smtClean="0">
                <a:solidFill>
                  <a:srgbClr val="000000"/>
                </a:solidFill>
                <a:cs typeface="Boulder Regular"/>
              </a:rPr>
              <a:t>)</a:t>
            </a:r>
            <a:endParaRPr lang="en-US" sz="24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16902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56</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10" name="Freeform 9"/>
          <p:cNvSpPr/>
          <p:nvPr/>
        </p:nvSpPr>
        <p:spPr>
          <a:xfrm>
            <a:off x="6172200" y="3581401"/>
            <a:ext cx="1600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752600" y="3962400"/>
            <a:ext cx="5638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371600" y="4343400"/>
            <a:ext cx="13716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78565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600" baseline="30000" dirty="0">
                <a:solidFill>
                  <a:srgbClr val="000000"/>
                </a:solidFill>
                <a:effectLst>
                  <a:outerShdw blurRad="60007" dist="310007" dir="7680000" sy="30000" kx="1300200" algn="ctr" rotWithShape="0">
                    <a:prstClr val="black">
                      <a:alpha val="32000"/>
                    </a:prstClr>
                  </a:outerShdw>
                </a:effectLst>
              </a:rPr>
              <a:t>22</a:t>
            </a:r>
            <a:r>
              <a:rPr lang="en-US" sz="2600" dirty="0">
                <a:solidFill>
                  <a:srgbClr val="000000"/>
                </a:solidFill>
                <a:effectLst>
                  <a:outerShdw blurRad="60007" dist="310007" dir="7680000" sy="30000" kx="1300200" algn="ctr" rotWithShape="0">
                    <a:prstClr val="black">
                      <a:alpha val="32000"/>
                    </a:prstClr>
                  </a:outerShdw>
                </a:effectLst>
              </a:rPr>
              <a:t> let us draw near with a true heart in full assurance of faith, having our hearts sprinkled from an evil conscience and our bodies washed with pure water. </a:t>
            </a:r>
            <a:r>
              <a:rPr lang="en-US" sz="2600" baseline="30000" dirty="0" smtClean="0">
                <a:solidFill>
                  <a:srgbClr val="000000"/>
                </a:solidFill>
                <a:effectLst>
                  <a:outerShdw blurRad="60007" dist="310007" dir="7680000" sy="30000" kx="1300200" algn="ctr" rotWithShape="0">
                    <a:prstClr val="black">
                      <a:alpha val="32000"/>
                    </a:prstClr>
                  </a:outerShdw>
                </a:effectLst>
              </a:rPr>
              <a:t>23</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Let us hold fast the confession of our hope without wavering, for He who promised is faithful. </a:t>
            </a:r>
            <a:r>
              <a:rPr lang="en-US" sz="2600" baseline="30000" dirty="0" smtClean="0">
                <a:solidFill>
                  <a:srgbClr val="000000"/>
                </a:solidFill>
                <a:effectLst>
                  <a:outerShdw blurRad="60007" dist="310007" dir="7680000" sy="30000" kx="1300200" algn="ctr" rotWithShape="0">
                    <a:prstClr val="black">
                      <a:alpha val="32000"/>
                    </a:prstClr>
                  </a:outerShdw>
                </a:effectLst>
              </a:rPr>
              <a:t>24</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And let us consider one another in order to stir up love and good works,</a:t>
            </a:r>
            <a:r>
              <a:rPr lang="en-US" sz="2400" dirty="0">
                <a:solidFill>
                  <a:srgbClr val="000000"/>
                </a:solidFill>
                <a:effectLst>
                  <a:outerShdw blurRad="60007" dist="310007" dir="7680000" sy="30000" kx="1300200" algn="ctr" rotWithShape="0">
                    <a:prstClr val="black">
                      <a:alpha val="32000"/>
                    </a:prstClr>
                  </a:outerShdw>
                </a:effectLst>
              </a:rPr>
              <a:t>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5105400"/>
            <a:ext cx="8763000" cy="1600200"/>
          </a:xfrm>
          <a:prstGeom prst="borderCallout3">
            <a:avLst>
              <a:gd name="adj1" fmla="val 1857"/>
              <a:gd name="adj2" fmla="val 6776"/>
              <a:gd name="adj3" fmla="val -43416"/>
              <a:gd name="adj4" fmla="val 5896"/>
              <a:gd name="adj5" fmla="val -70060"/>
              <a:gd name="adj6" fmla="val 7778"/>
              <a:gd name="adj7" fmla="val -68876"/>
              <a:gd name="adj8" fmla="val 16488"/>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a:solidFill>
                  <a:srgbClr val="000000"/>
                </a:solidFill>
                <a:latin typeface="Boulder Regular"/>
                <a:cs typeface="Boulder Regular"/>
              </a:rPr>
              <a:t>Similar phrases found in 3:14; 4:14 </a:t>
            </a:r>
            <a:r>
              <a:rPr lang="en-US" sz="2400" dirty="0" smtClean="0">
                <a:solidFill>
                  <a:srgbClr val="000000"/>
                </a:solidFill>
                <a:latin typeface="Boulder Regular"/>
                <a:cs typeface="Boulder Regular"/>
              </a:rPr>
              <a:t>- </a:t>
            </a:r>
            <a:r>
              <a:rPr lang="en-US" sz="2400" dirty="0" smtClean="0">
                <a:solidFill>
                  <a:srgbClr val="000000"/>
                </a:solidFill>
                <a:cs typeface="Boulder Regular"/>
              </a:rPr>
              <a:t>addressed </a:t>
            </a:r>
            <a:r>
              <a:rPr lang="en-US" sz="2400" dirty="0">
                <a:solidFill>
                  <a:srgbClr val="000000"/>
                </a:solidFill>
                <a:cs typeface="Boulder Regular"/>
              </a:rPr>
              <a:t>to believers who were faithful to </a:t>
            </a:r>
            <a:r>
              <a:rPr lang="en-US" sz="2400" dirty="0" smtClean="0">
                <a:solidFill>
                  <a:srgbClr val="000000"/>
                </a:solidFill>
                <a:cs typeface="Boulder Regular"/>
              </a:rPr>
              <a:t>Christ - If </a:t>
            </a:r>
            <a:r>
              <a:rPr lang="en-US" sz="2400" dirty="0">
                <a:solidFill>
                  <a:srgbClr val="000000"/>
                </a:solidFill>
                <a:cs typeface="Boulder Regular"/>
              </a:rPr>
              <a:t>their confession was not true, why would Paul encourage them to hold on to something that had never been genuine</a:t>
            </a:r>
            <a:r>
              <a:rPr lang="en-US" sz="2400" dirty="0" smtClean="0">
                <a:solidFill>
                  <a:srgbClr val="000000"/>
                </a:solidFill>
                <a:cs typeface="Boulder Regular"/>
              </a:rPr>
              <a:t>?</a:t>
            </a:r>
            <a:endParaRPr lang="en-US" sz="2400" dirty="0">
              <a:solidFill>
                <a:srgbClr val="000000"/>
              </a:solidFill>
              <a:cs typeface="Boulder Regular"/>
            </a:endParaRPr>
          </a:p>
        </p:txBody>
      </p:sp>
    </p:spTree>
    <p:extLst>
      <p:ext uri="{BB962C8B-B14F-4D97-AF65-F5344CB8AC3E}">
        <p14:creationId xmlns:p14="http://schemas.microsoft.com/office/powerpoint/2010/main" val="33615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57</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4724400" y="3505200"/>
            <a:ext cx="2819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90876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25</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not forsaking the assembling of ourselves together, as is the manner of some, but exhorting one another, and so much the more as you see the Day approaching. </a:t>
            </a:r>
            <a:r>
              <a:rPr lang="en-US" sz="2400" baseline="30000" dirty="0" smtClean="0">
                <a:solidFill>
                  <a:srgbClr val="000000"/>
                </a:solidFill>
                <a:effectLst>
                  <a:outerShdw blurRad="60007" dist="310007" dir="7680000" sy="30000" kx="1300200" algn="ctr" rotWithShape="0">
                    <a:prstClr val="black">
                      <a:alpha val="32000"/>
                    </a:prstClr>
                  </a:outerShdw>
                </a:effectLst>
              </a:rPr>
              <a:t>26</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if we sin willfully after we have received the knowledge of the truth, there no longer remains a sacrifice for sins, </a:t>
            </a:r>
            <a:r>
              <a:rPr lang="en-US" sz="2400" baseline="30000" dirty="0" smtClean="0">
                <a:solidFill>
                  <a:srgbClr val="000000"/>
                </a:solidFill>
                <a:effectLst>
                  <a:outerShdw blurRad="60007" dist="310007" dir="7680000" sy="30000" kx="1300200" algn="ctr" rotWithShape="0">
                    <a:prstClr val="black">
                      <a:alpha val="32000"/>
                    </a:prstClr>
                  </a:outerShdw>
                </a:effectLst>
              </a:rPr>
              <a:t>27</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but a certain fearful expectation of judgment, and fiery indignation which will devour the adversaries.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5105400"/>
            <a:ext cx="8763000" cy="1600200"/>
          </a:xfrm>
          <a:prstGeom prst="borderCallout3">
            <a:avLst>
              <a:gd name="adj1" fmla="val 1857"/>
              <a:gd name="adj2" fmla="val 6776"/>
              <a:gd name="adj3" fmla="val -43416"/>
              <a:gd name="adj4" fmla="val 5896"/>
              <a:gd name="adj5" fmla="val -70060"/>
              <a:gd name="adj6" fmla="val 7778"/>
              <a:gd name="adj7" fmla="val -68876"/>
              <a:gd name="adj8" fmla="val 16488"/>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smtClean="0">
                <a:solidFill>
                  <a:srgbClr val="000000"/>
                </a:solidFill>
                <a:latin typeface="Boulder Regular"/>
                <a:cs typeface="Boulder Regular"/>
              </a:rPr>
              <a:t>“For” - </a:t>
            </a:r>
            <a:r>
              <a:rPr lang="en-US" sz="2400" dirty="0">
                <a:solidFill>
                  <a:srgbClr val="000000"/>
                </a:solidFill>
                <a:cs typeface="Boulder Regular"/>
              </a:rPr>
              <a:t>this entire paragraph (vv.26-31) sustains an intimate relationship to the preceding appeals, and especially to the admonitions of v. 25. </a:t>
            </a:r>
          </a:p>
        </p:txBody>
      </p:sp>
    </p:spTree>
    <p:extLst>
      <p:ext uri="{BB962C8B-B14F-4D97-AF65-F5344CB8AC3E}">
        <p14:creationId xmlns:p14="http://schemas.microsoft.com/office/powerpoint/2010/main" val="311221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58</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4724400" y="3505200"/>
            <a:ext cx="2819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752600" y="3810000"/>
            <a:ext cx="5562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295400" y="4191000"/>
            <a:ext cx="762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90876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25</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not forsaking the assembling of ourselves together, as is the manner of some, but exhorting one another, and so much the more as you see the Day approaching. </a:t>
            </a:r>
            <a:r>
              <a:rPr lang="en-US" sz="2400" baseline="30000" dirty="0" smtClean="0">
                <a:solidFill>
                  <a:srgbClr val="000000"/>
                </a:solidFill>
                <a:effectLst>
                  <a:outerShdw blurRad="60007" dist="310007" dir="7680000" sy="30000" kx="1300200" algn="ctr" rotWithShape="0">
                    <a:prstClr val="black">
                      <a:alpha val="32000"/>
                    </a:prstClr>
                  </a:outerShdw>
                </a:effectLst>
              </a:rPr>
              <a:t>26</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if we sin willfully after we have received the knowledge of the truth, there no longer remains a sacrifice for sins, </a:t>
            </a:r>
            <a:r>
              <a:rPr lang="en-US" sz="2400" baseline="30000" dirty="0" smtClean="0">
                <a:solidFill>
                  <a:srgbClr val="000000"/>
                </a:solidFill>
                <a:effectLst>
                  <a:outerShdw blurRad="60007" dist="310007" dir="7680000" sy="30000" kx="1300200" algn="ctr" rotWithShape="0">
                    <a:prstClr val="black">
                      <a:alpha val="32000"/>
                    </a:prstClr>
                  </a:outerShdw>
                </a:effectLst>
              </a:rPr>
              <a:t>27</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but a certain fearful expectation of judgment, and fiery indignation which will devour the adversaries.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5562600"/>
            <a:ext cx="8763000" cy="1143000"/>
          </a:xfrm>
          <a:prstGeom prst="borderCallout3">
            <a:avLst>
              <a:gd name="adj1" fmla="val 1857"/>
              <a:gd name="adj2" fmla="val 6776"/>
              <a:gd name="adj3" fmla="val -43416"/>
              <a:gd name="adj4" fmla="val 5896"/>
              <a:gd name="adj5" fmla="val -119771"/>
              <a:gd name="adj6" fmla="val 7778"/>
              <a:gd name="adj7" fmla="val -146366"/>
              <a:gd name="adj8" fmla="val 15344"/>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a:solidFill>
                  <a:srgbClr val="000000"/>
                </a:solidFill>
                <a:latin typeface="Boulder Regular"/>
                <a:cs typeface="Boulder Regular"/>
              </a:rPr>
              <a:t>“Willful sin” - </a:t>
            </a:r>
            <a:r>
              <a:rPr lang="en-US" sz="2400" dirty="0">
                <a:solidFill>
                  <a:srgbClr val="000000"/>
                </a:solidFill>
                <a:cs typeface="Boulder Regular"/>
              </a:rPr>
              <a:t>indicative of purposeful and deliberate action to abandon and depart </a:t>
            </a:r>
            <a:r>
              <a:rPr lang="en-US" sz="2400" dirty="0" smtClean="0">
                <a:solidFill>
                  <a:srgbClr val="000000"/>
                </a:solidFill>
                <a:cs typeface="Boulder Regular"/>
              </a:rPr>
              <a:t>from the </a:t>
            </a:r>
            <a:r>
              <a:rPr lang="en-US" sz="2400" dirty="0">
                <a:solidFill>
                  <a:srgbClr val="000000"/>
                </a:solidFill>
                <a:cs typeface="Boulder Regular"/>
              </a:rPr>
              <a:t>“truth” concerning Jesus Christ. </a:t>
            </a:r>
          </a:p>
        </p:txBody>
      </p:sp>
    </p:spTree>
    <p:extLst>
      <p:ext uri="{BB962C8B-B14F-4D97-AF65-F5344CB8AC3E}">
        <p14:creationId xmlns:p14="http://schemas.microsoft.com/office/powerpoint/2010/main" val="32445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59</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4724400" y="3505200"/>
            <a:ext cx="2819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752600" y="3810000"/>
            <a:ext cx="5562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295400" y="4191000"/>
            <a:ext cx="762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90876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25</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not forsaking the assembling of ourselves together, as is the manner of some, but exhorting one another, and so much the more as you see the Day approaching. </a:t>
            </a:r>
            <a:r>
              <a:rPr lang="en-US" sz="2400" baseline="30000" dirty="0" smtClean="0">
                <a:solidFill>
                  <a:srgbClr val="000000"/>
                </a:solidFill>
                <a:effectLst>
                  <a:outerShdw blurRad="60007" dist="310007" dir="7680000" sy="30000" kx="1300200" algn="ctr" rotWithShape="0">
                    <a:prstClr val="black">
                      <a:alpha val="32000"/>
                    </a:prstClr>
                  </a:outerShdw>
                </a:effectLst>
              </a:rPr>
              <a:t>26</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if we sin willfully after we have received the knowledge of the truth, there no longer remains a sacrifice for sins, </a:t>
            </a:r>
            <a:r>
              <a:rPr lang="en-US" sz="2400" baseline="30000" dirty="0" smtClean="0">
                <a:solidFill>
                  <a:srgbClr val="000000"/>
                </a:solidFill>
                <a:effectLst>
                  <a:outerShdw blurRad="60007" dist="310007" dir="7680000" sy="30000" kx="1300200" algn="ctr" rotWithShape="0">
                    <a:prstClr val="black">
                      <a:alpha val="32000"/>
                    </a:prstClr>
                  </a:outerShdw>
                </a:effectLst>
              </a:rPr>
              <a:t>27</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but a certain fearful expectation of judgment, and fiery indignation which will devour the adversaries.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4953000"/>
            <a:ext cx="8763000" cy="1752600"/>
          </a:xfrm>
          <a:prstGeom prst="borderCallout3">
            <a:avLst>
              <a:gd name="adj1" fmla="val 1857"/>
              <a:gd name="adj2" fmla="val 6776"/>
              <a:gd name="adj3" fmla="val -33881"/>
              <a:gd name="adj4" fmla="val 5515"/>
              <a:gd name="adj5" fmla="val -53978"/>
              <a:gd name="adj6" fmla="val 7015"/>
              <a:gd name="adj7" fmla="val -56734"/>
              <a:gd name="adj8" fmla="val 16107"/>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smtClean="0">
                <a:solidFill>
                  <a:srgbClr val="000000"/>
                </a:solidFill>
                <a:latin typeface="Boulder Regular"/>
                <a:cs typeface="Boulder Regular"/>
              </a:rPr>
              <a:t>The </a:t>
            </a:r>
            <a:r>
              <a:rPr lang="en-US" sz="2400" dirty="0">
                <a:solidFill>
                  <a:srgbClr val="000000"/>
                </a:solidFill>
                <a:latin typeface="Boulder Regular"/>
                <a:cs typeface="Boulder Regular"/>
              </a:rPr>
              <a:t>timing of the departure is </a:t>
            </a:r>
            <a:r>
              <a:rPr lang="en-US" sz="2400" dirty="0" smtClean="0">
                <a:solidFill>
                  <a:srgbClr val="000000"/>
                </a:solidFill>
                <a:latin typeface="Boulder Regular"/>
                <a:cs typeface="Boulder Regular"/>
              </a:rPr>
              <a:t>specified </a:t>
            </a:r>
            <a:r>
              <a:rPr lang="en-US" sz="2400" dirty="0">
                <a:solidFill>
                  <a:srgbClr val="000000"/>
                </a:solidFill>
                <a:latin typeface="Boulder Regular"/>
                <a:cs typeface="Boulder Regular"/>
              </a:rPr>
              <a:t>- </a:t>
            </a:r>
            <a:r>
              <a:rPr lang="en-US" sz="2400" dirty="0" smtClean="0">
                <a:solidFill>
                  <a:srgbClr val="000000"/>
                </a:solidFill>
                <a:cs typeface="Boulder Regular"/>
              </a:rPr>
              <a:t>“</a:t>
            </a:r>
            <a:r>
              <a:rPr lang="en-US" sz="2400" i="1" dirty="0" smtClean="0">
                <a:solidFill>
                  <a:srgbClr val="000000"/>
                </a:solidFill>
                <a:cs typeface="Boulder Regular"/>
              </a:rPr>
              <a:t>after we have received </a:t>
            </a:r>
            <a:r>
              <a:rPr lang="en-US" sz="2400" i="1" dirty="0">
                <a:solidFill>
                  <a:srgbClr val="000000"/>
                </a:solidFill>
                <a:cs typeface="Boulder Regular"/>
              </a:rPr>
              <a:t>the knowledge of the truth</a:t>
            </a:r>
            <a:r>
              <a:rPr lang="en-US" sz="2400" dirty="0">
                <a:solidFill>
                  <a:srgbClr val="000000"/>
                </a:solidFill>
                <a:cs typeface="Boulder Regular"/>
              </a:rPr>
              <a:t>” </a:t>
            </a:r>
            <a:r>
              <a:rPr lang="en-US" sz="2400" dirty="0" smtClean="0">
                <a:solidFill>
                  <a:srgbClr val="000000"/>
                </a:solidFill>
                <a:cs typeface="Boulder Regular"/>
              </a:rPr>
              <a:t>– The </a:t>
            </a:r>
            <a:r>
              <a:rPr lang="en-US" sz="2400" dirty="0">
                <a:solidFill>
                  <a:srgbClr val="000000"/>
                </a:solidFill>
                <a:cs typeface="Boulder Regular"/>
              </a:rPr>
              <a:t>term “knowledge” indicates their personal experience in saving knowledge.</a:t>
            </a:r>
          </a:p>
          <a:p>
            <a:pPr marL="0" lvl="1" algn="ctr"/>
            <a:r>
              <a:rPr lang="en-US" sz="2400" dirty="0" smtClean="0">
                <a:solidFill>
                  <a:srgbClr val="000000"/>
                </a:solidFill>
                <a:cs typeface="Boulder Regular"/>
              </a:rPr>
              <a:t>These </a:t>
            </a:r>
            <a:r>
              <a:rPr lang="en-US" sz="2400" dirty="0">
                <a:solidFill>
                  <a:srgbClr val="000000"/>
                </a:solidFill>
                <a:cs typeface="Boulder Regular"/>
              </a:rPr>
              <a:t>brethren had experienced “saving knowledge.</a:t>
            </a:r>
            <a:r>
              <a:rPr lang="en-US" sz="2400" dirty="0" smtClean="0">
                <a:solidFill>
                  <a:srgbClr val="000000"/>
                </a:solidFill>
                <a:cs typeface="Boulder Regular"/>
              </a:rPr>
              <a:t>”</a:t>
            </a:r>
            <a:endParaRPr lang="en-US" sz="2400" dirty="0">
              <a:solidFill>
                <a:srgbClr val="000000"/>
              </a:solidFill>
              <a:cs typeface="Boulder Regular"/>
            </a:endParaRPr>
          </a:p>
        </p:txBody>
      </p:sp>
    </p:spTree>
    <p:extLst>
      <p:ext uri="{BB962C8B-B14F-4D97-AF65-F5344CB8AC3E}">
        <p14:creationId xmlns:p14="http://schemas.microsoft.com/office/powerpoint/2010/main" val="10257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DFE00CD0-B507-498D-81C3-638B19C11008}" type="slidenum">
              <a:rPr lang="en-US" smtClean="0">
                <a:effectLst>
                  <a:outerShdw blurRad="63500" dir="3600000" algn="tl" rotWithShape="0">
                    <a:srgbClr val="000000">
                      <a:alpha val="70000"/>
                    </a:srgbClr>
                  </a:outerShdw>
                </a:effectLst>
                <a:latin typeface="Constantia"/>
              </a:rPr>
              <a:pPr/>
              <a:t>6</a:t>
            </a:fld>
            <a:endParaRPr lang="en-US">
              <a:effectLst>
                <a:outerShdw blurRad="63500" dir="3600000" algn="tl" rotWithShape="0">
                  <a:srgbClr val="000000">
                    <a:alpha val="70000"/>
                  </a:srgbClr>
                </a:outerShdw>
              </a:effectLst>
              <a:latin typeface="Constanti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1303871"/>
            <a:ext cx="5616773" cy="555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flipH="1">
            <a:off x="5054207" y="4822031"/>
            <a:ext cx="3929063" cy="1103667"/>
          </a:xfrm>
          <a:prstGeom prst="rect">
            <a:avLst/>
          </a:prstGeom>
          <a:noFill/>
        </p:spPr>
        <p:txBody>
          <a:bodyPr wrap="square" lIns="64277" tIns="32139" rIns="64277" bIns="32139" rtlCol="0">
            <a:spAutoFit/>
          </a:bodyPr>
          <a:lstStyle/>
          <a:p>
            <a:pPr algn="ctr" defTabSz="914400"/>
            <a:r>
              <a:rPr lang="en-US" sz="3400" dirty="0">
                <a:solidFill>
                  <a:prstClr val="black"/>
                </a:solidFill>
                <a:effectLst>
                  <a:glow rad="101600">
                    <a:srgbClr val="895D1D">
                      <a:lumMod val="20000"/>
                      <a:lumOff val="80000"/>
                      <a:alpha val="60000"/>
                    </a:srgbClr>
                  </a:glow>
                  <a:reflection blurRad="6350" stA="55000" endA="300" endPos="45500" dir="5400000" sy="-100000" algn="bl" rotWithShape="0"/>
                </a:effectLst>
                <a:latin typeface="Constantia"/>
              </a:rPr>
              <a:t>The Points Are </a:t>
            </a:r>
            <a:r>
              <a:rPr lang="en-US" sz="3400" dirty="0" smtClean="0">
                <a:solidFill>
                  <a:prstClr val="black"/>
                </a:solidFill>
                <a:effectLst>
                  <a:glow rad="101600">
                    <a:srgbClr val="895D1D">
                      <a:lumMod val="20000"/>
                      <a:lumOff val="80000"/>
                      <a:alpha val="60000"/>
                    </a:srgbClr>
                  </a:glow>
                  <a:reflection blurRad="6350" stA="55000" endA="300" endPos="45500" dir="5400000" sy="-100000" algn="bl" rotWithShape="0"/>
                </a:effectLst>
                <a:latin typeface="Constantia"/>
              </a:rPr>
              <a:t>Interdependent</a:t>
            </a:r>
            <a:endParaRPr lang="en-US" sz="3400" dirty="0">
              <a:solidFill>
                <a:prstClr val="black"/>
              </a:solidFill>
              <a:effectLst>
                <a:glow rad="101600">
                  <a:srgbClr val="895D1D">
                    <a:lumMod val="20000"/>
                    <a:lumOff val="80000"/>
                    <a:alpha val="60000"/>
                  </a:srgbClr>
                </a:glow>
                <a:reflection blurRad="6350" stA="55000" endA="300" endPos="45500" dir="5400000" sy="-100000" algn="bl" rotWithShape="0"/>
              </a:effectLst>
              <a:latin typeface="Constantia"/>
            </a:endParaRPr>
          </a:p>
        </p:txBody>
      </p:sp>
      <p:sp>
        <p:nvSpPr>
          <p:cNvPr id="8" name="TextBox 7"/>
          <p:cNvSpPr txBox="1"/>
          <p:nvPr/>
        </p:nvSpPr>
        <p:spPr>
          <a:xfrm>
            <a:off x="5517173" y="1425448"/>
            <a:ext cx="3315194" cy="3224438"/>
          </a:xfrm>
          <a:prstGeom prst="rect">
            <a:avLst/>
          </a:prstGeom>
          <a:noFill/>
        </p:spPr>
        <p:txBody>
          <a:bodyPr wrap="square" lIns="64277" tIns="32139" rIns="64277" bIns="32139"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5100" b="1" dirty="0">
                <a:ln w="11430"/>
                <a:solidFill>
                  <a:srgbClr val="D6862D">
                    <a:lumMod val="75000"/>
                  </a:srgbClr>
                </a:solidFill>
                <a:effectLst>
                  <a:outerShdw blurRad="139700" dist="139700" dir="2700000" algn="tl" rotWithShape="0">
                    <a:prstClr val="black">
                      <a:alpha val="46000"/>
                    </a:prstClr>
                  </a:outerShdw>
                </a:effectLst>
                <a:latin typeface="Pythagoras" pitchFamily="2" charset="0"/>
              </a:rPr>
              <a:t>When One </a:t>
            </a:r>
            <a:r>
              <a:rPr lang="en-US" sz="5100" b="1" dirty="0" smtClean="0">
                <a:ln w="11430"/>
                <a:solidFill>
                  <a:srgbClr val="D6862D">
                    <a:lumMod val="75000"/>
                  </a:srgbClr>
                </a:solidFill>
                <a:effectLst>
                  <a:outerShdw blurRad="139700" dist="139700" dir="2700000" algn="tl" rotWithShape="0">
                    <a:prstClr val="black">
                      <a:alpha val="46000"/>
                    </a:prstClr>
                  </a:outerShdw>
                </a:effectLst>
                <a:latin typeface="Pythagoras" pitchFamily="2" charset="0"/>
              </a:rPr>
              <a:t>Falls,  </a:t>
            </a:r>
            <a:r>
              <a:rPr lang="en-US" sz="5100" b="1" dirty="0">
                <a:ln w="11430"/>
                <a:solidFill>
                  <a:srgbClr val="D6862D">
                    <a:lumMod val="75000"/>
                  </a:srgbClr>
                </a:solidFill>
                <a:effectLst>
                  <a:outerShdw blurRad="139700" dist="139700" dir="2700000" algn="tl" rotWithShape="0">
                    <a:prstClr val="black">
                      <a:alpha val="46000"/>
                    </a:prstClr>
                  </a:outerShdw>
                </a:effectLst>
                <a:latin typeface="Pythagoras" pitchFamily="2" charset="0"/>
              </a:rPr>
              <a:t>They All Fall</a:t>
            </a:r>
          </a:p>
        </p:txBody>
      </p:sp>
      <p:sp>
        <p:nvSpPr>
          <p:cNvPr id="4" name="Rectangle 3"/>
          <p:cNvSpPr/>
          <p:nvPr/>
        </p:nvSpPr>
        <p:spPr>
          <a:xfrm>
            <a:off x="4" y="165100"/>
            <a:ext cx="9161016" cy="76944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defTabSz="914400"/>
            <a:r>
              <a:rPr lang="en-US" sz="4400" b="1" spc="150" dirty="0">
                <a:ln w="11430"/>
                <a:solidFill>
                  <a:srgbClr val="873624"/>
                </a:solidFill>
                <a:effectLst>
                  <a:outerShdw blurRad="50800" dist="38100" dir="2700000" algn="tl" rotWithShape="0">
                    <a:prstClr val="black">
                      <a:alpha val="40000"/>
                    </a:prstClr>
                  </a:outerShdw>
                </a:effectLst>
                <a:latin typeface="Blue Highway Linocut" pitchFamily="2" charset="0"/>
              </a:rPr>
              <a:t>Calvinism is Domino Theology</a:t>
            </a:r>
          </a:p>
        </p:txBody>
      </p:sp>
    </p:spTree>
    <p:extLst>
      <p:ext uri="{BB962C8B-B14F-4D97-AF65-F5344CB8AC3E}">
        <p14:creationId xmlns:p14="http://schemas.microsoft.com/office/powerpoint/2010/main" val="19897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60</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4724400" y="3505200"/>
            <a:ext cx="2819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752600" y="3810000"/>
            <a:ext cx="5562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295400" y="4191000"/>
            <a:ext cx="762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90876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25</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not forsaking the assembling of ourselves together, as is the manner of some, but exhorting one another, and so much the more as you see the Day approaching. </a:t>
            </a:r>
            <a:r>
              <a:rPr lang="en-US" sz="2400" baseline="30000" dirty="0" smtClean="0">
                <a:solidFill>
                  <a:srgbClr val="000000"/>
                </a:solidFill>
                <a:effectLst>
                  <a:outerShdw blurRad="60007" dist="310007" dir="7680000" sy="30000" kx="1300200" algn="ctr" rotWithShape="0">
                    <a:prstClr val="black">
                      <a:alpha val="32000"/>
                    </a:prstClr>
                  </a:outerShdw>
                </a:effectLst>
              </a:rPr>
              <a:t>26</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if we sin willfully after we have received the knowledge of the truth, there no longer remains a sacrifice for sins, </a:t>
            </a:r>
            <a:r>
              <a:rPr lang="en-US" sz="2400" baseline="30000" dirty="0" smtClean="0">
                <a:solidFill>
                  <a:srgbClr val="000000"/>
                </a:solidFill>
                <a:effectLst>
                  <a:outerShdw blurRad="60007" dist="310007" dir="7680000" sy="30000" kx="1300200" algn="ctr" rotWithShape="0">
                    <a:prstClr val="black">
                      <a:alpha val="32000"/>
                    </a:prstClr>
                  </a:outerShdw>
                </a:effectLst>
              </a:rPr>
              <a:t>27</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but a certain fearful expectation of judgment, and fiery indignation which will devour the adversaries.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228600" y="4953000"/>
            <a:ext cx="8763000" cy="1752600"/>
          </a:xfrm>
          <a:prstGeom prst="borderCallout3">
            <a:avLst>
              <a:gd name="adj1" fmla="val 1857"/>
              <a:gd name="adj2" fmla="val 6776"/>
              <a:gd name="adj3" fmla="val -26545"/>
              <a:gd name="adj4" fmla="val 5705"/>
              <a:gd name="adj5" fmla="val -45542"/>
              <a:gd name="adj6" fmla="val 8541"/>
              <a:gd name="adj7" fmla="val -57541"/>
              <a:gd name="adj8" fmla="val 15725"/>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smtClean="0">
                <a:solidFill>
                  <a:srgbClr val="000000"/>
                </a:solidFill>
                <a:latin typeface="Boulder Regular"/>
                <a:cs typeface="Boulder Regular"/>
              </a:rPr>
              <a:t> “</a:t>
            </a:r>
            <a:r>
              <a:rPr lang="en-US" sz="2400" dirty="0">
                <a:solidFill>
                  <a:srgbClr val="000000"/>
                </a:solidFill>
                <a:latin typeface="Boulder Regular"/>
                <a:cs typeface="Boulder Regular"/>
              </a:rPr>
              <a:t>Received the knowledge of the truth”</a:t>
            </a:r>
            <a:r>
              <a:rPr lang="en-US" sz="2400" dirty="0">
                <a:solidFill>
                  <a:srgbClr val="000000"/>
                </a:solidFill>
                <a:cs typeface="Boulder Regular"/>
              </a:rPr>
              <a:t> – </a:t>
            </a:r>
            <a:r>
              <a:rPr lang="en-US" sz="2400" dirty="0" smtClean="0">
                <a:solidFill>
                  <a:srgbClr val="000000"/>
                </a:solidFill>
                <a:cs typeface="Boulder Regular"/>
              </a:rPr>
              <a:t>as in </a:t>
            </a:r>
            <a:r>
              <a:rPr lang="en-US" sz="2400" dirty="0">
                <a:solidFill>
                  <a:srgbClr val="000000"/>
                </a:solidFill>
                <a:cs typeface="Boulder Regular"/>
              </a:rPr>
              <a:t>I Timothy 2:4 </a:t>
            </a:r>
            <a:r>
              <a:rPr lang="en-US" sz="2400" dirty="0" smtClean="0">
                <a:solidFill>
                  <a:srgbClr val="000000"/>
                </a:solidFill>
                <a:cs typeface="Boulder Regular"/>
              </a:rPr>
              <a:t> </a:t>
            </a:r>
            <a:r>
              <a:rPr lang="en-US" sz="2400" dirty="0">
                <a:solidFill>
                  <a:srgbClr val="000000"/>
                </a:solidFill>
                <a:cs typeface="Boulder Regular"/>
              </a:rPr>
              <a:t>that God “desires all men to be saved and to come to the </a:t>
            </a:r>
            <a:r>
              <a:rPr lang="en-US" sz="2400" b="1" u="sng" dirty="0">
                <a:solidFill>
                  <a:srgbClr val="000000"/>
                </a:solidFill>
                <a:cs typeface="Boulder Regular"/>
              </a:rPr>
              <a:t>knowledge</a:t>
            </a:r>
            <a:r>
              <a:rPr lang="en-US" sz="2400" dirty="0">
                <a:solidFill>
                  <a:srgbClr val="000000"/>
                </a:solidFill>
                <a:cs typeface="Boulder Regular"/>
              </a:rPr>
              <a:t> of the </a:t>
            </a:r>
            <a:r>
              <a:rPr lang="en-US" sz="2400" dirty="0" smtClean="0">
                <a:solidFill>
                  <a:srgbClr val="000000"/>
                </a:solidFill>
                <a:cs typeface="Boulder Regular"/>
              </a:rPr>
              <a:t>truth.” – </a:t>
            </a:r>
          </a:p>
          <a:p>
            <a:pPr marL="0" lvl="1" algn="ctr"/>
            <a:r>
              <a:rPr lang="en-US" sz="2400" dirty="0" smtClean="0">
                <a:solidFill>
                  <a:srgbClr val="000000"/>
                </a:solidFill>
                <a:cs typeface="Boulder Regular"/>
              </a:rPr>
              <a:t>This </a:t>
            </a:r>
            <a:r>
              <a:rPr lang="en-US" sz="2400" dirty="0">
                <a:solidFill>
                  <a:srgbClr val="000000"/>
                </a:solidFill>
                <a:cs typeface="Boulder Regular"/>
              </a:rPr>
              <a:t>cannot be anything but saving knowledge of Jesus Christ. </a:t>
            </a:r>
          </a:p>
        </p:txBody>
      </p:sp>
    </p:spTree>
    <p:extLst>
      <p:ext uri="{BB962C8B-B14F-4D97-AF65-F5344CB8AC3E}">
        <p14:creationId xmlns:p14="http://schemas.microsoft.com/office/powerpoint/2010/main" val="125412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61</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9" name="Freeform 8"/>
          <p:cNvSpPr/>
          <p:nvPr/>
        </p:nvSpPr>
        <p:spPr>
          <a:xfrm>
            <a:off x="1676400" y="4572000"/>
            <a:ext cx="58674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752600" y="4876800"/>
            <a:ext cx="5562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733800" y="5257800"/>
            <a:ext cx="15240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219200" y="1676400"/>
            <a:ext cx="6705600" cy="390876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25</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not forsaking the assembling of ourselves together, as is the manner of some, but exhorting one another, and so much the more as you see the Day approaching. </a:t>
            </a:r>
            <a:r>
              <a:rPr lang="en-US" sz="2400" baseline="30000" dirty="0" smtClean="0">
                <a:solidFill>
                  <a:srgbClr val="000000"/>
                </a:solidFill>
                <a:effectLst>
                  <a:outerShdw blurRad="60007" dist="310007" dir="7680000" sy="30000" kx="1300200" algn="ctr" rotWithShape="0">
                    <a:prstClr val="black">
                      <a:alpha val="32000"/>
                    </a:prstClr>
                  </a:outerShdw>
                </a:effectLst>
              </a:rPr>
              <a:t>26</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For if we sin willfully after we have received the knowledge of the truth, there no longer remains a sacrifice for sins, </a:t>
            </a:r>
            <a:r>
              <a:rPr lang="en-US" sz="2400" baseline="30000" dirty="0" smtClean="0">
                <a:solidFill>
                  <a:srgbClr val="000000"/>
                </a:solidFill>
                <a:effectLst>
                  <a:outerShdw blurRad="60007" dist="310007" dir="7680000" sy="30000" kx="1300200" algn="ctr" rotWithShape="0">
                    <a:prstClr val="black">
                      <a:alpha val="32000"/>
                    </a:prstClr>
                  </a:outerShdw>
                </a:effectLst>
              </a:rPr>
              <a:t>27</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but a certain fearful expectation of judgment, and fiery indignation which will devour the adversaries. </a:t>
            </a:r>
            <a:endParaRPr lang="en-US" dirty="0">
              <a:solidFill>
                <a:srgbClr val="000000"/>
              </a:solidFill>
              <a:effectLst>
                <a:outerShdw blurRad="60007" dist="310007" dir="7680000" sy="30000" kx="1300200" algn="ctr" rotWithShape="0">
                  <a:prstClr val="black">
                    <a:alpha val="32000"/>
                  </a:prstClr>
                </a:outerShdw>
              </a:effectLst>
            </a:endParaRPr>
          </a:p>
        </p:txBody>
      </p:sp>
      <p:sp>
        <p:nvSpPr>
          <p:cNvPr id="8" name="Line Callout 3 7"/>
          <p:cNvSpPr/>
          <p:nvPr/>
        </p:nvSpPr>
        <p:spPr>
          <a:xfrm>
            <a:off x="152400" y="2438400"/>
            <a:ext cx="8763000" cy="1600200"/>
          </a:xfrm>
          <a:prstGeom prst="borderCallout3">
            <a:avLst>
              <a:gd name="adj1" fmla="val 94803"/>
              <a:gd name="adj2" fmla="val 7729"/>
              <a:gd name="adj3" fmla="val 126973"/>
              <a:gd name="adj4" fmla="val 6468"/>
              <a:gd name="adj5" fmla="val 140351"/>
              <a:gd name="adj6" fmla="val 9494"/>
              <a:gd name="adj7" fmla="val 142972"/>
              <a:gd name="adj8" fmla="val 15153"/>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smtClean="0">
                <a:solidFill>
                  <a:srgbClr val="000000"/>
                </a:solidFill>
                <a:latin typeface="Boulder Regular"/>
                <a:cs typeface="Boulder Regular"/>
              </a:rPr>
              <a:t> “Judgment” </a:t>
            </a:r>
            <a:r>
              <a:rPr lang="en-US" sz="2400" dirty="0">
                <a:solidFill>
                  <a:srgbClr val="000000"/>
                </a:solidFill>
                <a:cs typeface="Boulder Regular"/>
              </a:rPr>
              <a:t>– Condemnation </a:t>
            </a:r>
            <a:r>
              <a:rPr lang="en-US" sz="2400" dirty="0" smtClean="0">
                <a:solidFill>
                  <a:srgbClr val="000000"/>
                </a:solidFill>
                <a:cs typeface="Boulder Regular"/>
              </a:rPr>
              <a:t>–– the apostate can expect </a:t>
            </a:r>
            <a:r>
              <a:rPr lang="en-US" sz="2400" dirty="0">
                <a:solidFill>
                  <a:srgbClr val="000000"/>
                </a:solidFill>
                <a:cs typeface="Boulder Regular"/>
              </a:rPr>
              <a:t>nothing but the wrath of </a:t>
            </a:r>
            <a:r>
              <a:rPr lang="en-US" sz="2400" dirty="0" smtClean="0">
                <a:solidFill>
                  <a:srgbClr val="000000"/>
                </a:solidFill>
                <a:cs typeface="Boulder Regular"/>
              </a:rPr>
              <a:t>God and will receive the same fiery indignation as the adversaries – eternal destruction, i.e. – loss of ALL well being.</a:t>
            </a:r>
            <a:endParaRPr lang="en-US" sz="2400" dirty="0">
              <a:solidFill>
                <a:srgbClr val="000000"/>
              </a:solidFill>
              <a:cs typeface="Boulder Regular"/>
            </a:endParaRPr>
          </a:p>
        </p:txBody>
      </p:sp>
    </p:spTree>
    <p:extLst>
      <p:ext uri="{BB962C8B-B14F-4D97-AF65-F5344CB8AC3E}">
        <p14:creationId xmlns:p14="http://schemas.microsoft.com/office/powerpoint/2010/main" val="269196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62</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Rectangle 6"/>
          <p:cNvSpPr/>
          <p:nvPr/>
        </p:nvSpPr>
        <p:spPr>
          <a:xfrm>
            <a:off x="1219200" y="1676400"/>
            <a:ext cx="6705600" cy="3539431"/>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400" baseline="30000" dirty="0" smtClean="0">
                <a:solidFill>
                  <a:srgbClr val="000000"/>
                </a:solidFill>
                <a:effectLst>
                  <a:outerShdw blurRad="60007" dist="310007" dir="7680000" sy="30000" kx="1300200" algn="ctr" rotWithShape="0">
                    <a:prstClr val="black">
                      <a:alpha val="32000"/>
                    </a:prstClr>
                  </a:outerShdw>
                </a:effectLst>
              </a:rPr>
              <a:t>28</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Anyone who has rejected Moses' law dies without mercy on the testimony of two or three witnesses. </a:t>
            </a:r>
            <a:r>
              <a:rPr lang="en-US" sz="2400" baseline="30000" dirty="0" smtClean="0">
                <a:solidFill>
                  <a:srgbClr val="000000"/>
                </a:solidFill>
                <a:effectLst>
                  <a:outerShdw blurRad="60007" dist="310007" dir="7680000" sy="30000" kx="1300200" algn="ctr" rotWithShape="0">
                    <a:prstClr val="black">
                      <a:alpha val="32000"/>
                    </a:prstClr>
                  </a:outerShdw>
                </a:effectLst>
              </a:rPr>
              <a:t>29</a:t>
            </a:r>
            <a:r>
              <a:rPr lang="en-US" sz="2400" dirty="0" smtClean="0">
                <a:solidFill>
                  <a:srgbClr val="000000"/>
                </a:solidFill>
                <a:effectLst>
                  <a:outerShdw blurRad="60007" dist="310007" dir="7680000" sy="30000" kx="1300200" algn="ctr" rotWithShape="0">
                    <a:prstClr val="black">
                      <a:alpha val="32000"/>
                    </a:prstClr>
                  </a:outerShdw>
                </a:effectLst>
              </a:rPr>
              <a:t> </a:t>
            </a:r>
            <a:r>
              <a:rPr lang="en-US" sz="2400" dirty="0">
                <a:solidFill>
                  <a:srgbClr val="000000"/>
                </a:solidFill>
                <a:effectLst>
                  <a:outerShdw blurRad="60007" dist="310007" dir="7680000" sy="30000" kx="1300200" algn="ctr" rotWithShape="0">
                    <a:prstClr val="black">
                      <a:alpha val="32000"/>
                    </a:prstClr>
                  </a:outerShdw>
                </a:effectLst>
              </a:rPr>
              <a:t>Of how much worse punishment, do you suppose, will he be thought worthy who has trampled the Son of God underfoot, counted the blood of the covenant by which he was sanctified a common thing, and insulted the Spirit of grace? </a:t>
            </a:r>
          </a:p>
        </p:txBody>
      </p:sp>
      <p:sp>
        <p:nvSpPr>
          <p:cNvPr id="8" name="Line Callout 3 7"/>
          <p:cNvSpPr/>
          <p:nvPr/>
        </p:nvSpPr>
        <p:spPr>
          <a:xfrm>
            <a:off x="228600" y="4953000"/>
            <a:ext cx="8763000" cy="1752600"/>
          </a:xfrm>
          <a:prstGeom prst="borderCallout3">
            <a:avLst>
              <a:gd name="adj1" fmla="val 1857"/>
              <a:gd name="adj2" fmla="val 6776"/>
              <a:gd name="adj3" fmla="val -26545"/>
              <a:gd name="adj4" fmla="val 5705"/>
              <a:gd name="adj5" fmla="val -45542"/>
              <a:gd name="adj6" fmla="val 8541"/>
              <a:gd name="adj7" fmla="val -57541"/>
              <a:gd name="adj8" fmla="val 15725"/>
            </a:avLst>
          </a:prstGeom>
          <a:solidFill>
            <a:schemeClr val="tx2"/>
          </a:solidFill>
          <a:ln w="38100" cmpd="sng"/>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2400" dirty="0" smtClean="0">
                <a:solidFill>
                  <a:srgbClr val="000000"/>
                </a:solidFill>
                <a:latin typeface="Boulder Regular"/>
                <a:cs typeface="Boulder Regular"/>
              </a:rPr>
              <a:t>To </a:t>
            </a:r>
            <a:r>
              <a:rPr lang="en-US" sz="2400" dirty="0">
                <a:solidFill>
                  <a:srgbClr val="000000"/>
                </a:solidFill>
                <a:latin typeface="Boulder Regular"/>
                <a:cs typeface="Boulder Regular"/>
              </a:rPr>
              <a:t>profane the sacrifice of Christ by which one was sanctified demands prior salvation</a:t>
            </a:r>
            <a:r>
              <a:rPr lang="en-US" sz="2400" dirty="0" smtClean="0">
                <a:solidFill>
                  <a:srgbClr val="000000"/>
                </a:solidFill>
                <a:latin typeface="Boulder Regular"/>
                <a:cs typeface="Boulder Regular"/>
              </a:rPr>
              <a:t>! – </a:t>
            </a:r>
            <a:r>
              <a:rPr lang="en-US" sz="2400" dirty="0" smtClean="0">
                <a:solidFill>
                  <a:srgbClr val="000000"/>
                </a:solidFill>
                <a:cs typeface="Boulder Regular"/>
              </a:rPr>
              <a:t>“</a:t>
            </a:r>
            <a:r>
              <a:rPr lang="en-US" sz="2400" dirty="0">
                <a:solidFill>
                  <a:srgbClr val="000000"/>
                </a:solidFill>
                <a:cs typeface="Boulder Regular"/>
              </a:rPr>
              <a:t>Sanctified him” does not refer to Christ, but to the believer who has been sanctified by the blood of Christ (Hebrews 10:10, 14).</a:t>
            </a:r>
          </a:p>
        </p:txBody>
      </p:sp>
    </p:spTree>
    <p:extLst>
      <p:ext uri="{BB962C8B-B14F-4D97-AF65-F5344CB8AC3E}">
        <p14:creationId xmlns:p14="http://schemas.microsoft.com/office/powerpoint/2010/main" val="321323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63</a:t>
            </a:fld>
            <a:endParaRPr lang="en-US" dirty="0"/>
          </a:p>
        </p:txBody>
      </p:sp>
      <p:sp>
        <p:nvSpPr>
          <p:cNvPr id="5" name="Rectangle 4"/>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p:cNvPicPr>
          <p:nvPr/>
        </p:nvPicPr>
        <p:blipFill>
          <a:blip r:embed="rId2"/>
          <a:stretch>
            <a:fillRect/>
          </a:stretch>
        </p:blipFill>
        <p:spPr>
          <a:xfrm>
            <a:off x="147005" y="2362200"/>
            <a:ext cx="2672395" cy="38715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6"/>
          <p:cNvSpPr/>
          <p:nvPr/>
        </p:nvSpPr>
        <p:spPr>
          <a:xfrm>
            <a:off x="2667000" y="1676400"/>
            <a:ext cx="6172200" cy="4893647"/>
          </a:xfrm>
          <a:prstGeom prst="rect">
            <a:avLst/>
          </a:prstGeom>
        </p:spPr>
        <p:txBody>
          <a:bodyPr wrap="square">
            <a:spAutoFit/>
          </a:bodyPr>
          <a:lstStyle/>
          <a:p>
            <a:pPr algn="ctr"/>
            <a:r>
              <a:rPr lang="en-US" sz="2400" dirty="0" smtClean="0">
                <a:solidFill>
                  <a:srgbClr val="000000"/>
                </a:solidFill>
                <a:effectLst>
                  <a:outerShdw blurRad="60007" dist="310007" dir="7680000" sy="30000" kx="1300200" algn="ctr" rotWithShape="0">
                    <a:prstClr val="black">
                      <a:alpha val="32000"/>
                    </a:prstClr>
                  </a:outerShdw>
                </a:effectLst>
              </a:rPr>
              <a:t>“The </a:t>
            </a:r>
            <a:r>
              <a:rPr lang="en-US" sz="2400" dirty="0">
                <a:solidFill>
                  <a:srgbClr val="000000"/>
                </a:solidFill>
                <a:effectLst>
                  <a:outerShdw blurRad="60007" dist="310007" dir="7680000" sy="30000" kx="1300200" algn="ctr" rotWithShape="0">
                    <a:prstClr val="black">
                      <a:alpha val="32000"/>
                    </a:prstClr>
                  </a:outerShdw>
                </a:effectLst>
              </a:rPr>
              <a:t>words “sanctified him” refer to true Christians. Already the writer to the Hebrews has described them as “made holy (Gr. ‘sanctified’) through the sacrifice of the body of Jesus Christ once for all” (10:10) and as “made perfect forever” through this sanctifying work (v. 14). Some seek to evade this conclusion by suggesting that Christ is the One referred to here as “sanctified” or that the person only claims to be sanctified. But these efforts are foreign to the writer’s thought and are so forced that they carry their own </a:t>
            </a:r>
            <a:r>
              <a:rPr lang="en-US" sz="2400" dirty="0" smtClean="0">
                <a:solidFill>
                  <a:srgbClr val="000000"/>
                </a:solidFill>
                <a:effectLst>
                  <a:outerShdw blurRad="60007" dist="310007" dir="7680000" sy="30000" kx="1300200" algn="ctr" rotWithShape="0">
                    <a:prstClr val="black">
                      <a:alpha val="32000"/>
                    </a:prstClr>
                  </a:outerShdw>
                </a:effectLst>
              </a:rPr>
              <a:t>refutation</a:t>
            </a:r>
            <a:endParaRPr lang="en-US" sz="24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64900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64</a:t>
            </a:fld>
            <a:endParaRPr lang="en-US" dirty="0"/>
          </a:p>
        </p:txBody>
      </p:sp>
      <p:sp>
        <p:nvSpPr>
          <p:cNvPr id="5" name="Rectangle 4"/>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pic>
        <p:nvPicPr>
          <p:cNvPr id="6" name="Picture 5"/>
          <p:cNvPicPr>
            <a:picLocks noChangeAspect="1"/>
          </p:cNvPicPr>
          <p:nvPr/>
        </p:nvPicPr>
        <p:blipFill>
          <a:blip r:embed="rId2"/>
          <a:stretch>
            <a:fillRect/>
          </a:stretch>
        </p:blipFill>
        <p:spPr>
          <a:xfrm>
            <a:off x="147005" y="2362200"/>
            <a:ext cx="2672395" cy="38715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6"/>
          <p:cNvSpPr/>
          <p:nvPr/>
        </p:nvSpPr>
        <p:spPr>
          <a:xfrm>
            <a:off x="2667000" y="1676400"/>
            <a:ext cx="6172200" cy="4893647"/>
          </a:xfrm>
          <a:prstGeom prst="rect">
            <a:avLst/>
          </a:prstGeom>
        </p:spPr>
        <p:txBody>
          <a:bodyPr wrap="square">
            <a:spAutoFit/>
          </a:bodyPr>
          <a:lstStyle/>
          <a:p>
            <a:pPr algn="ctr"/>
            <a:r>
              <a:rPr lang="en-US" sz="2400" dirty="0" smtClean="0">
                <a:solidFill>
                  <a:srgbClr val="000000"/>
                </a:solidFill>
                <a:effectLst>
                  <a:outerShdw blurRad="60007" dist="310007" dir="7680000" sy="30000" kx="1300200" algn="ctr" rotWithShape="0">
                    <a:prstClr val="black">
                      <a:alpha val="32000"/>
                    </a:prstClr>
                  </a:outerShdw>
                </a:effectLst>
              </a:rPr>
              <a:t>“The </a:t>
            </a:r>
            <a:r>
              <a:rPr lang="en-US" sz="2400" dirty="0">
                <a:solidFill>
                  <a:srgbClr val="000000"/>
                </a:solidFill>
                <a:effectLst>
                  <a:outerShdw blurRad="60007" dist="310007" dir="7680000" sy="30000" kx="1300200" algn="ctr" rotWithShape="0">
                    <a:prstClr val="black">
                      <a:alpha val="32000"/>
                    </a:prstClr>
                  </a:outerShdw>
                </a:effectLst>
              </a:rPr>
              <a:t>author’s whole point lies in the seriousness of the act. To treat “the blood of the covenant” (which actually sanctifies believers) as though it were an “unholy” (</a:t>
            </a:r>
            <a:r>
              <a:rPr lang="en-US" sz="2400" dirty="0" err="1">
                <a:solidFill>
                  <a:srgbClr val="000000"/>
                </a:solidFill>
                <a:effectLst>
                  <a:outerShdw blurRad="60007" dist="310007" dir="7680000" sy="30000" kx="1300200" algn="ctr" rotWithShape="0">
                    <a:prstClr val="black">
                      <a:alpha val="32000"/>
                    </a:prstClr>
                  </a:outerShdw>
                </a:effectLst>
              </a:rPr>
              <a:t>koinon</a:t>
            </a:r>
            <a:r>
              <a:rPr lang="en-US" sz="2400" dirty="0">
                <a:solidFill>
                  <a:srgbClr val="000000"/>
                </a:solidFill>
                <a:effectLst>
                  <a:outerShdw blurRad="60007" dist="310007" dir="7680000" sy="30000" kx="1300200" algn="ctr" rotWithShape="0">
                    <a:prstClr val="black">
                      <a:alpha val="32000"/>
                    </a:prstClr>
                  </a:outerShdw>
                </a:effectLst>
              </a:rPr>
              <a:t>, “common”) thing and to renounce its efficacy, is to commit a sin so heinous as to dwarf the fatal infractions of the Old Covenant. To this, an apostate adds the offense of insulting the Spirit of grace who originally wooed him to faith in </a:t>
            </a:r>
            <a:r>
              <a:rPr lang="en-US" sz="2400" dirty="0" smtClean="0">
                <a:solidFill>
                  <a:srgbClr val="000000"/>
                </a:solidFill>
                <a:effectLst>
                  <a:outerShdw blurRad="60007" dist="310007" dir="7680000" sy="30000" kx="1300200" algn="ctr" rotWithShape="0">
                    <a:prstClr val="black">
                      <a:alpha val="32000"/>
                    </a:prstClr>
                  </a:outerShdw>
                </a:effectLst>
              </a:rPr>
              <a:t>Christ.”</a:t>
            </a:r>
          </a:p>
          <a:p>
            <a:pPr algn="ctr"/>
            <a:r>
              <a:rPr lang="en-US" sz="2400" i="1" dirty="0" smtClean="0">
                <a:solidFill>
                  <a:srgbClr val="000000"/>
                </a:solidFill>
                <a:effectLst>
                  <a:outerShdw blurRad="60007" dist="310007" dir="7680000" sy="30000" kx="1300200" algn="ctr" rotWithShape="0">
                    <a:prstClr val="black">
                      <a:alpha val="32000"/>
                    </a:prstClr>
                  </a:outerShdw>
                </a:effectLst>
              </a:rPr>
              <a:t>The </a:t>
            </a:r>
            <a:r>
              <a:rPr lang="en-US" sz="2400" i="1" dirty="0">
                <a:solidFill>
                  <a:srgbClr val="000000"/>
                </a:solidFill>
                <a:effectLst>
                  <a:outerShdw blurRad="60007" dist="310007" dir="7680000" sy="30000" kx="1300200" algn="ctr" rotWithShape="0">
                    <a:prstClr val="black">
                      <a:alpha val="32000"/>
                    </a:prstClr>
                  </a:outerShdw>
                </a:effectLst>
              </a:rPr>
              <a:t>Bible Knowledge Commentary: An Exposition of the Scriptures by Dallas Seminary Faculty.</a:t>
            </a:r>
          </a:p>
        </p:txBody>
      </p:sp>
    </p:spTree>
    <p:extLst>
      <p:ext uri="{BB962C8B-B14F-4D97-AF65-F5344CB8AC3E}">
        <p14:creationId xmlns:p14="http://schemas.microsoft.com/office/powerpoint/2010/main" val="27158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65</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Rectangle 6"/>
          <p:cNvSpPr/>
          <p:nvPr/>
        </p:nvSpPr>
        <p:spPr>
          <a:xfrm>
            <a:off x="1219200" y="1676400"/>
            <a:ext cx="6705600" cy="390876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700" baseline="30000" dirty="0" smtClean="0">
                <a:solidFill>
                  <a:srgbClr val="000000"/>
                </a:solidFill>
                <a:effectLst>
                  <a:outerShdw blurRad="60007" dist="310007" dir="7680000" sy="30000" kx="1300200" algn="ctr" rotWithShape="0">
                    <a:prstClr val="black">
                      <a:alpha val="32000"/>
                    </a:prstClr>
                  </a:outerShdw>
                </a:effectLst>
              </a:rPr>
              <a:t>30</a:t>
            </a:r>
            <a:r>
              <a:rPr lang="en-US" sz="2700" dirty="0" smtClean="0">
                <a:solidFill>
                  <a:srgbClr val="000000"/>
                </a:solidFill>
                <a:effectLst>
                  <a:outerShdw blurRad="60007" dist="310007" dir="7680000" sy="30000" kx="1300200" algn="ctr" rotWithShape="0">
                    <a:prstClr val="black">
                      <a:alpha val="32000"/>
                    </a:prstClr>
                  </a:outerShdw>
                </a:effectLst>
              </a:rPr>
              <a:t> </a:t>
            </a:r>
            <a:r>
              <a:rPr lang="en-US" sz="2700" dirty="0">
                <a:solidFill>
                  <a:srgbClr val="000000"/>
                </a:solidFill>
                <a:effectLst>
                  <a:outerShdw blurRad="60007" dist="310007" dir="7680000" sy="30000" kx="1300200" algn="ctr" rotWithShape="0">
                    <a:prstClr val="black">
                      <a:alpha val="32000"/>
                    </a:prstClr>
                  </a:outerShdw>
                </a:effectLst>
              </a:rPr>
              <a:t>For we know Him who said, "Vengeance is Mine, I will repay," says the Lord. And again, "The LORD will judge His people." </a:t>
            </a:r>
          </a:p>
          <a:p>
            <a:pPr algn="ctr"/>
            <a:r>
              <a:rPr lang="en-US" sz="2700" baseline="30000" dirty="0">
                <a:solidFill>
                  <a:srgbClr val="000000"/>
                </a:solidFill>
                <a:effectLst>
                  <a:outerShdw blurRad="60007" dist="310007" dir="7680000" sy="30000" kx="1300200" algn="ctr" rotWithShape="0">
                    <a:prstClr val="black">
                      <a:alpha val="32000"/>
                    </a:prstClr>
                  </a:outerShdw>
                </a:effectLst>
              </a:rPr>
              <a:t>31</a:t>
            </a:r>
            <a:r>
              <a:rPr lang="en-US" sz="2700" dirty="0">
                <a:solidFill>
                  <a:srgbClr val="000000"/>
                </a:solidFill>
                <a:effectLst>
                  <a:outerShdw blurRad="60007" dist="310007" dir="7680000" sy="30000" kx="1300200" algn="ctr" rotWithShape="0">
                    <a:prstClr val="black">
                      <a:alpha val="32000"/>
                    </a:prstClr>
                  </a:outerShdw>
                </a:effectLst>
              </a:rPr>
              <a:t> It is a fearful thing to fall into the hands of the living God. </a:t>
            </a:r>
            <a:r>
              <a:rPr lang="en-US" sz="2700" baseline="30000" dirty="0" smtClean="0">
                <a:solidFill>
                  <a:srgbClr val="000000"/>
                </a:solidFill>
                <a:effectLst>
                  <a:outerShdw blurRad="60007" dist="310007" dir="7680000" sy="30000" kx="1300200" algn="ctr" rotWithShape="0">
                    <a:prstClr val="black">
                      <a:alpha val="32000"/>
                    </a:prstClr>
                  </a:outerShdw>
                </a:effectLst>
              </a:rPr>
              <a:t>32</a:t>
            </a:r>
            <a:r>
              <a:rPr lang="en-US" sz="2700" dirty="0" smtClean="0">
                <a:solidFill>
                  <a:srgbClr val="000000"/>
                </a:solidFill>
                <a:effectLst>
                  <a:outerShdw blurRad="60007" dist="310007" dir="7680000" sy="30000" kx="1300200" algn="ctr" rotWithShape="0">
                    <a:prstClr val="black">
                      <a:alpha val="32000"/>
                    </a:prstClr>
                  </a:outerShdw>
                </a:effectLst>
              </a:rPr>
              <a:t> </a:t>
            </a:r>
            <a:r>
              <a:rPr lang="en-US" sz="2700" dirty="0">
                <a:solidFill>
                  <a:srgbClr val="000000"/>
                </a:solidFill>
                <a:effectLst>
                  <a:outerShdw blurRad="60007" dist="310007" dir="7680000" sy="30000" kx="1300200" algn="ctr" rotWithShape="0">
                    <a:prstClr val="black">
                      <a:alpha val="32000"/>
                    </a:prstClr>
                  </a:outerShdw>
                </a:effectLst>
              </a:rPr>
              <a:t>But recall the former days in which, after you were illuminated, you endured a great struggle with sufferings: </a:t>
            </a:r>
          </a:p>
        </p:txBody>
      </p:sp>
    </p:spTree>
    <p:extLst>
      <p:ext uri="{BB962C8B-B14F-4D97-AF65-F5344CB8AC3E}">
        <p14:creationId xmlns:p14="http://schemas.microsoft.com/office/powerpoint/2010/main" val="10491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66</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Rectangle 6"/>
          <p:cNvSpPr/>
          <p:nvPr/>
        </p:nvSpPr>
        <p:spPr>
          <a:xfrm>
            <a:off x="1219200" y="1676400"/>
            <a:ext cx="6705600" cy="3785652"/>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600" baseline="30000" dirty="0" smtClean="0">
                <a:solidFill>
                  <a:srgbClr val="000000"/>
                </a:solidFill>
                <a:effectLst>
                  <a:outerShdw blurRad="60007" dist="310007" dir="7680000" sy="30000" kx="1300200" algn="ctr" rotWithShape="0">
                    <a:prstClr val="black">
                      <a:alpha val="32000"/>
                    </a:prstClr>
                  </a:outerShdw>
                </a:effectLst>
              </a:rPr>
              <a:t>33</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partly while you were made a spectacle both by reproaches and tribulations, and partly while you became companions of those who were so treated; </a:t>
            </a:r>
            <a:r>
              <a:rPr lang="en-US" sz="2600" baseline="30000" dirty="0" smtClean="0">
                <a:solidFill>
                  <a:srgbClr val="000000"/>
                </a:solidFill>
                <a:effectLst>
                  <a:outerShdw blurRad="60007" dist="310007" dir="7680000" sy="30000" kx="1300200" algn="ctr" rotWithShape="0">
                    <a:prstClr val="black">
                      <a:alpha val="32000"/>
                    </a:prstClr>
                  </a:outerShdw>
                </a:effectLst>
              </a:rPr>
              <a:t>34</a:t>
            </a:r>
            <a:r>
              <a:rPr lang="en-US" sz="2600" dirty="0" smtClean="0">
                <a:solidFill>
                  <a:srgbClr val="000000"/>
                </a:solidFill>
                <a:effectLst>
                  <a:outerShdw blurRad="60007" dist="310007" dir="7680000" sy="30000" kx="1300200" algn="ctr" rotWithShape="0">
                    <a:prstClr val="black">
                      <a:alpha val="32000"/>
                    </a:prstClr>
                  </a:outerShdw>
                </a:effectLst>
              </a:rPr>
              <a:t> </a:t>
            </a:r>
            <a:r>
              <a:rPr lang="en-US" sz="2600" dirty="0">
                <a:solidFill>
                  <a:srgbClr val="000000"/>
                </a:solidFill>
                <a:effectLst>
                  <a:outerShdw blurRad="60007" dist="310007" dir="7680000" sy="30000" kx="1300200" algn="ctr" rotWithShape="0">
                    <a:prstClr val="black">
                      <a:alpha val="32000"/>
                    </a:prstClr>
                  </a:outerShdw>
                </a:effectLst>
              </a:rPr>
              <a:t>for you had compassion on me in my chains, and joyfully accepted the plundering of your goods, knowing that you have a better and an enduring possession for yourselves in heaven. </a:t>
            </a:r>
          </a:p>
        </p:txBody>
      </p:sp>
    </p:spTree>
    <p:extLst>
      <p:ext uri="{BB962C8B-B14F-4D97-AF65-F5344CB8AC3E}">
        <p14:creationId xmlns:p14="http://schemas.microsoft.com/office/powerpoint/2010/main" val="37768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67</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Rectangle 6"/>
          <p:cNvSpPr/>
          <p:nvPr/>
        </p:nvSpPr>
        <p:spPr>
          <a:xfrm>
            <a:off x="1219200" y="1676400"/>
            <a:ext cx="6705600" cy="3600986"/>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2800" baseline="30000" dirty="0" smtClean="0">
                <a:solidFill>
                  <a:srgbClr val="000000"/>
                </a:solidFill>
                <a:effectLst>
                  <a:outerShdw blurRad="60007" dist="310007" dir="7680000" sy="30000" kx="1300200" algn="ctr" rotWithShape="0">
                    <a:prstClr val="black">
                      <a:alpha val="32000"/>
                    </a:prstClr>
                  </a:outerShdw>
                </a:effectLst>
              </a:rPr>
              <a:t>35</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Therefore do not cast away your confidence, which has great reward. </a:t>
            </a:r>
            <a:r>
              <a:rPr lang="en-US" sz="2800" baseline="30000" dirty="0" smtClean="0">
                <a:solidFill>
                  <a:srgbClr val="000000"/>
                </a:solidFill>
                <a:effectLst>
                  <a:outerShdw blurRad="60007" dist="310007" dir="7680000" sy="30000" kx="1300200" algn="ctr" rotWithShape="0">
                    <a:prstClr val="black">
                      <a:alpha val="32000"/>
                    </a:prstClr>
                  </a:outerShdw>
                </a:effectLst>
              </a:rPr>
              <a:t>36</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For you have need of endurance, so that after you have done the will of God, you may receive the promise: </a:t>
            </a:r>
            <a:r>
              <a:rPr lang="en-US" sz="2800" baseline="30000" dirty="0" smtClean="0">
                <a:solidFill>
                  <a:srgbClr val="000000"/>
                </a:solidFill>
                <a:effectLst>
                  <a:outerShdw blurRad="60007" dist="310007" dir="7680000" sy="30000" kx="1300200" algn="ctr" rotWithShape="0">
                    <a:prstClr val="black">
                      <a:alpha val="32000"/>
                    </a:prstClr>
                  </a:outerShdw>
                </a:effectLst>
              </a:rPr>
              <a:t>37</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"For yet a little while, And He who is coming will come and will not tarry. </a:t>
            </a:r>
            <a:endParaRPr lang="en-US" sz="24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2593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68</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90054" y="1371600"/>
            <a:ext cx="9053946" cy="5486400"/>
          </a:xfrm>
          <a:prstGeom prst="rect">
            <a:avLst/>
          </a:prstGeom>
          <a:noFill/>
          <a:ln w="9525">
            <a:noFill/>
            <a:miter lim="800000"/>
            <a:headEnd/>
            <a:tailEnd/>
          </a:ln>
          <a:effectLst/>
        </p:spPr>
      </p:pic>
      <p:sp>
        <p:nvSpPr>
          <p:cNvPr id="6" name="Rectangle 5"/>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7" name="Rectangle 6"/>
          <p:cNvSpPr/>
          <p:nvPr/>
        </p:nvSpPr>
        <p:spPr>
          <a:xfrm>
            <a:off x="1219200" y="1676400"/>
            <a:ext cx="6705600" cy="3539430"/>
          </a:xfrm>
          <a:prstGeom prst="rect">
            <a:avLst/>
          </a:prstGeom>
        </p:spPr>
        <p:txBody>
          <a:bodyPr wrap="square">
            <a:spAutoFit/>
          </a:bodyPr>
          <a:lstStyle/>
          <a:p>
            <a:pPr algn="ctr"/>
            <a:r>
              <a:rPr lang="en-US" sz="3200" dirty="0">
                <a:solidFill>
                  <a:srgbClr val="000000"/>
                </a:solidFill>
                <a:effectLst>
                  <a:outerShdw blurRad="60007" dist="310007" dir="7680000" sy="30000" kx="1300200" algn="ctr" rotWithShape="0">
                    <a:prstClr val="black">
                      <a:alpha val="32000"/>
                    </a:prstClr>
                  </a:outerShdw>
                </a:effectLst>
                <a:latin typeface="Boulder Regular"/>
                <a:cs typeface="Boulder Regular"/>
              </a:rPr>
              <a:t>Hebrews 10:22-39 (NKJV) </a:t>
            </a:r>
            <a:endParaRPr lang="en-US" dirty="0">
              <a:solidFill>
                <a:srgbClr val="000000"/>
              </a:solidFill>
              <a:effectLst>
                <a:outerShdw blurRad="60007" dist="310007" dir="7680000" sy="30000" kx="1300200" algn="ctr" rotWithShape="0">
                  <a:prstClr val="black">
                    <a:alpha val="32000"/>
                  </a:prstClr>
                </a:outerShdw>
              </a:effectLst>
              <a:latin typeface="Boulder Regular"/>
              <a:cs typeface="Boulder Regular"/>
            </a:endParaRPr>
          </a:p>
          <a:p>
            <a:pPr algn="ctr"/>
            <a:r>
              <a:rPr lang="en-US" sz="3200" baseline="30000" dirty="0" smtClean="0">
                <a:solidFill>
                  <a:srgbClr val="000000"/>
                </a:solidFill>
                <a:effectLst>
                  <a:outerShdw blurRad="60007" dist="310007" dir="7680000" sy="30000" kx="1300200" algn="ctr" rotWithShape="0">
                    <a:prstClr val="black">
                      <a:alpha val="32000"/>
                    </a:prstClr>
                  </a:outerShdw>
                </a:effectLst>
              </a:rPr>
              <a:t>38</a:t>
            </a:r>
            <a:r>
              <a:rPr lang="en-US" sz="3200" dirty="0" smtClean="0">
                <a:solidFill>
                  <a:srgbClr val="000000"/>
                </a:solidFill>
                <a:effectLst>
                  <a:outerShdw blurRad="60007" dist="310007" dir="7680000" sy="30000" kx="1300200" algn="ctr" rotWithShape="0">
                    <a:prstClr val="black">
                      <a:alpha val="32000"/>
                    </a:prstClr>
                  </a:outerShdw>
                </a:effectLst>
              </a:rPr>
              <a:t> </a:t>
            </a:r>
            <a:r>
              <a:rPr lang="en-US" sz="3200" dirty="0">
                <a:solidFill>
                  <a:srgbClr val="000000"/>
                </a:solidFill>
                <a:effectLst>
                  <a:outerShdw blurRad="60007" dist="310007" dir="7680000" sy="30000" kx="1300200" algn="ctr" rotWithShape="0">
                    <a:prstClr val="black">
                      <a:alpha val="32000"/>
                    </a:prstClr>
                  </a:outerShdw>
                </a:effectLst>
              </a:rPr>
              <a:t>Now the just shall live by faith; But if anyone draws back, My soul has no pleasure in him</a:t>
            </a:r>
            <a:r>
              <a:rPr lang="en-US" sz="3200" dirty="0" smtClean="0">
                <a:solidFill>
                  <a:srgbClr val="000000"/>
                </a:solidFill>
                <a:effectLst>
                  <a:outerShdw blurRad="60007" dist="310007" dir="7680000" sy="30000" kx="1300200" algn="ctr" rotWithShape="0">
                    <a:prstClr val="black">
                      <a:alpha val="32000"/>
                    </a:prstClr>
                  </a:outerShdw>
                </a:effectLst>
              </a:rPr>
              <a:t>.” </a:t>
            </a:r>
            <a:r>
              <a:rPr lang="en-US" sz="3200" baseline="30000" dirty="0" smtClean="0">
                <a:solidFill>
                  <a:srgbClr val="000000"/>
                </a:solidFill>
                <a:effectLst>
                  <a:outerShdw blurRad="60007" dist="310007" dir="7680000" sy="30000" kx="1300200" algn="ctr" rotWithShape="0">
                    <a:prstClr val="black">
                      <a:alpha val="32000"/>
                    </a:prstClr>
                  </a:outerShdw>
                </a:effectLst>
              </a:rPr>
              <a:t>39</a:t>
            </a:r>
            <a:r>
              <a:rPr lang="en-US" sz="3200" dirty="0" smtClean="0">
                <a:solidFill>
                  <a:srgbClr val="000000"/>
                </a:solidFill>
                <a:effectLst>
                  <a:outerShdw blurRad="60007" dist="310007" dir="7680000" sy="30000" kx="1300200" algn="ctr" rotWithShape="0">
                    <a:prstClr val="black">
                      <a:alpha val="32000"/>
                    </a:prstClr>
                  </a:outerShdw>
                </a:effectLst>
              </a:rPr>
              <a:t> </a:t>
            </a:r>
            <a:r>
              <a:rPr lang="en-US" sz="3200" dirty="0">
                <a:solidFill>
                  <a:srgbClr val="000000"/>
                </a:solidFill>
                <a:effectLst>
                  <a:outerShdw blurRad="60007" dist="310007" dir="7680000" sy="30000" kx="1300200" algn="ctr" rotWithShape="0">
                    <a:prstClr val="black">
                      <a:alpha val="32000"/>
                    </a:prstClr>
                  </a:outerShdw>
                </a:effectLst>
              </a:rPr>
              <a:t>But we are not of those who draw back to perdition, but of those who believe to the saving of the soul. </a:t>
            </a:r>
            <a:endParaRPr lang="en-US" sz="2400" dirty="0">
              <a:solidFill>
                <a:srgbClr val="000000"/>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418912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381000" y="2514600"/>
            <a:ext cx="8382000" cy="4038600"/>
          </a:xfrm>
          <a:prstGeom prst="round2DiagRect">
            <a:avLst/>
          </a:prstGeom>
          <a:solidFill>
            <a:schemeClr val="tx2"/>
          </a:solidFill>
          <a:effectLst>
            <a:outerShdw blurRad="50800" dist="38100" dir="2700000" algn="tl" rotWithShape="0">
              <a:prstClr val="black">
                <a:alpha val="40000"/>
              </a:prst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381000" y="1447800"/>
            <a:ext cx="6553200" cy="1828800"/>
          </a:xfrm>
          <a:prstGeom prst="rect">
            <a:avLst/>
          </a:prstGeom>
        </p:spPr>
      </p:pic>
      <p:sp>
        <p:nvSpPr>
          <p:cNvPr id="8" name="Slide Number Placeholder 3"/>
          <p:cNvSpPr>
            <a:spLocks noGrp="1"/>
          </p:cNvSpPr>
          <p:nvPr>
            <p:ph type="sldNum" sz="quarter" idx="4"/>
          </p:nvPr>
        </p:nvSpPr>
        <p:spPr>
          <a:xfrm>
            <a:off x="8001000" y="0"/>
            <a:ext cx="1017917" cy="457200"/>
          </a:xfrm>
          <a:prstGeom prst="rect">
            <a:avLst/>
          </a:prstGeom>
        </p:spPr>
        <p:txBody>
          <a:bodyPr/>
          <a:lstStyle/>
          <a:p>
            <a:fld id="{3104F7DF-158C-4511-8410-E4FE9E95FE86}" type="slidenum">
              <a:rPr lang="en-US"/>
              <a:pPr/>
              <a:t>69</a:t>
            </a:fld>
            <a:endParaRPr lang="en-US"/>
          </a:p>
        </p:txBody>
      </p:sp>
      <p:sp>
        <p:nvSpPr>
          <p:cNvPr id="7" name="Rectangle 6"/>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2" name="Rectangle 1"/>
          <p:cNvSpPr/>
          <p:nvPr/>
        </p:nvSpPr>
        <p:spPr>
          <a:xfrm>
            <a:off x="228600" y="1821359"/>
            <a:ext cx="5181600" cy="769441"/>
          </a:xfrm>
          <a:prstGeom prst="rect">
            <a:avLst/>
          </a:prstGeom>
        </p:spPr>
        <p:txBody>
          <a:bodyPr wrap="square">
            <a:spAutoFit/>
          </a:bodyPr>
          <a:lstStyle/>
          <a:p>
            <a:pPr algn="ctr">
              <a:spcBef>
                <a:spcPct val="0"/>
              </a:spcBef>
            </a:pPr>
            <a:r>
              <a:rPr lang="en-US" sz="4400" dirty="0">
                <a:solidFill>
                  <a:schemeClr val="tx2"/>
                </a:solidFill>
                <a:effectLst>
                  <a:outerShdw blurRad="50800" dist="38100" dir="2700000" algn="tl" rotWithShape="0">
                    <a:prstClr val="black">
                      <a:alpha val="40000"/>
                    </a:prstClr>
                  </a:outerShdw>
                </a:effectLst>
                <a:latin typeface="Boulder Regular"/>
                <a:cs typeface="Boulder Regular"/>
              </a:rPr>
              <a:t>A Christian Can:</a:t>
            </a:r>
          </a:p>
        </p:txBody>
      </p:sp>
      <p:sp>
        <p:nvSpPr>
          <p:cNvPr id="3" name="Rectangle 2"/>
          <p:cNvSpPr/>
          <p:nvPr/>
        </p:nvSpPr>
        <p:spPr>
          <a:xfrm>
            <a:off x="609600" y="3048000"/>
            <a:ext cx="8229600" cy="3139321"/>
          </a:xfrm>
          <a:prstGeom prst="rect">
            <a:avLst/>
          </a:prstGeom>
        </p:spPr>
        <p:txBody>
          <a:bodyPr wrap="square">
            <a:spAutoFit/>
          </a:bodyPr>
          <a:lstStyle/>
          <a:p>
            <a:pPr marL="285750" indent="-285750">
              <a:spcAft>
                <a:spcPts val="1200"/>
              </a:spcAft>
              <a:buClr>
                <a:schemeClr val="accent1">
                  <a:lumMod val="75000"/>
                </a:schemeClr>
              </a:buClr>
              <a:buFont typeface="Wingdings" charset="2"/>
              <a:buChar char=""/>
            </a:pPr>
            <a:r>
              <a:rPr lang="en-US" sz="2800" dirty="0">
                <a:solidFill>
                  <a:srgbClr val="000000"/>
                </a:solidFill>
                <a:effectLst>
                  <a:outerShdw blurRad="60007" dist="310007" dir="7680000" sy="30000" kx="1300200" algn="ctr" rotWithShape="0">
                    <a:prstClr val="black">
                      <a:alpha val="32000"/>
                    </a:prstClr>
                  </a:outerShdw>
                </a:effectLst>
              </a:rPr>
              <a:t>Turn his back on the means of his past justification! [26; cf. Rom 5:9]</a:t>
            </a:r>
          </a:p>
          <a:p>
            <a:pPr marL="285750" indent="-285750">
              <a:spcAft>
                <a:spcPts val="1200"/>
              </a:spcAft>
              <a:buClr>
                <a:schemeClr val="accent1">
                  <a:lumMod val="75000"/>
                </a:schemeClr>
              </a:buClr>
              <a:buFont typeface="Wingdings" charset="2"/>
              <a:buChar char=""/>
            </a:pPr>
            <a:r>
              <a:rPr lang="en-US" sz="2800" dirty="0">
                <a:solidFill>
                  <a:srgbClr val="000000"/>
                </a:solidFill>
                <a:effectLst>
                  <a:outerShdw blurRad="60007" dist="310007" dir="7680000" sy="30000" kx="1300200" algn="ctr" rotWithShape="0">
                    <a:prstClr val="black">
                      <a:alpha val="32000"/>
                    </a:prstClr>
                  </a:outerShdw>
                </a:effectLst>
              </a:rPr>
              <a:t>Trod under foot the Son of God! [29]</a:t>
            </a:r>
          </a:p>
          <a:p>
            <a:pPr marL="285750" indent="-285750">
              <a:spcAft>
                <a:spcPts val="1200"/>
              </a:spcAft>
              <a:buClr>
                <a:schemeClr val="accent1">
                  <a:lumMod val="75000"/>
                </a:schemeClr>
              </a:buClr>
              <a:buFont typeface="Wingdings" charset="2"/>
              <a:buChar char=""/>
            </a:pPr>
            <a:r>
              <a:rPr lang="en-US" sz="2800" dirty="0">
                <a:solidFill>
                  <a:srgbClr val="000000"/>
                </a:solidFill>
                <a:effectLst>
                  <a:outerShdw blurRad="60007" dist="310007" dir="7680000" sy="30000" kx="1300200" algn="ctr" rotWithShape="0">
                    <a:prstClr val="black">
                      <a:alpha val="32000"/>
                    </a:prstClr>
                  </a:outerShdw>
                </a:effectLst>
              </a:rPr>
              <a:t>Count the blood of the covenant, wherewith he was sanctified, an unholy thing! [29]</a:t>
            </a:r>
          </a:p>
          <a:p>
            <a:pPr marL="285750" indent="-285750">
              <a:spcAft>
                <a:spcPts val="1200"/>
              </a:spcAft>
              <a:buClr>
                <a:schemeClr val="accent1">
                  <a:lumMod val="75000"/>
                </a:schemeClr>
              </a:buClr>
              <a:buFont typeface="Wingdings" charset="2"/>
              <a:buChar char=""/>
            </a:pPr>
            <a:r>
              <a:rPr lang="en-US" sz="2800" dirty="0">
                <a:solidFill>
                  <a:srgbClr val="000000"/>
                </a:solidFill>
                <a:effectLst>
                  <a:outerShdw blurRad="60007" dist="310007" dir="7680000" sy="30000" kx="1300200" algn="ctr" rotWithShape="0">
                    <a:prstClr val="black">
                      <a:alpha val="32000"/>
                    </a:prstClr>
                  </a:outerShdw>
                </a:effectLst>
              </a:rPr>
              <a:t>Resist the Holy Spirit’s invitation of grace! [29]</a:t>
            </a:r>
          </a:p>
        </p:txBody>
      </p:sp>
    </p:spTree>
    <p:extLst>
      <p:ext uri="{BB962C8B-B14F-4D97-AF65-F5344CB8AC3E}">
        <p14:creationId xmlns:p14="http://schemas.microsoft.com/office/powerpoint/2010/main" val="237978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
          </p:nvPr>
        </p:nvSpPr>
        <p:spPr>
          <a:xfrm>
            <a:off x="8001000" y="0"/>
            <a:ext cx="1017917" cy="457200"/>
          </a:xfrm>
          <a:prstGeom prst="rect">
            <a:avLst/>
          </a:prstGeom>
        </p:spPr>
        <p:txBody>
          <a:bodyPr/>
          <a:lstStyle/>
          <a:p>
            <a:fld id="{4AFC373C-01D9-4B82-A989-6475B25D6038}" type="slidenum">
              <a:rPr lang="en-US"/>
              <a:pPr/>
              <a:t>7</a:t>
            </a:fld>
            <a:endParaRPr lang="en-US"/>
          </a:p>
        </p:txBody>
      </p:sp>
      <p:sp>
        <p:nvSpPr>
          <p:cNvPr id="249868" name="AutoShape 12"/>
          <p:cNvSpPr>
            <a:spLocks noChangeArrowheads="1"/>
          </p:cNvSpPr>
          <p:nvPr/>
        </p:nvSpPr>
        <p:spPr bwMode="auto">
          <a:xfrm>
            <a:off x="1371600" y="2209800"/>
            <a:ext cx="4038600" cy="2133600"/>
          </a:xfrm>
          <a:prstGeom prst="wedgeRoundRectCallout">
            <a:avLst>
              <a:gd name="adj1" fmla="val 81211"/>
              <a:gd name="adj2" fmla="val -34450"/>
              <a:gd name="adj3" fmla="val 16667"/>
            </a:avLst>
          </a:prstGeom>
          <a:solidFill>
            <a:schemeClr val="tx2"/>
          </a:solidFill>
          <a:ln w="9525">
            <a:solidFill>
              <a:schemeClr val="tx1"/>
            </a:solidFill>
            <a:miter lim="800000"/>
            <a:headEnd/>
            <a:tailEnd/>
          </a:ln>
          <a:effectLst>
            <a:outerShdw dist="107763" dir="2700000" algn="ctr" rotWithShape="0">
              <a:schemeClr val="bg2">
                <a:alpha val="50000"/>
              </a:schemeClr>
            </a:outerShdw>
          </a:effectLst>
        </p:spPr>
        <p:txBody>
          <a:bodyPr/>
          <a:lstStyle/>
          <a:p>
            <a:pPr algn="ctr"/>
            <a:endParaRPr lang="en-US"/>
          </a:p>
        </p:txBody>
      </p:sp>
      <p:pic>
        <p:nvPicPr>
          <p:cNvPr id="249863" name="Picture 7" descr="WHATN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125" y="1524000"/>
            <a:ext cx="3317875" cy="5334000"/>
          </a:xfrm>
          <a:prstGeom prst="rect">
            <a:avLst/>
          </a:prstGeom>
          <a:noFill/>
          <a:extLst>
            <a:ext uri="{909E8E84-426E-40dd-AFC4-6F175D3DCCD1}">
              <a14:hiddenFill xmlns:a14="http://schemas.microsoft.com/office/drawing/2010/main">
                <a:solidFill>
                  <a:srgbClr val="FFFFFF"/>
                </a:solidFill>
              </a14:hiddenFill>
            </a:ext>
          </a:extLst>
        </p:spPr>
      </p:pic>
      <p:pic>
        <p:nvPicPr>
          <p:cNvPr id="2498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09800"/>
            <a:ext cx="3962400" cy="219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381000"/>
            <a:ext cx="8305800" cy="175432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873624"/>
                </a:solidFill>
                <a:effectLst>
                  <a:outerShdw blurRad="50800" dist="39000" dir="5460000" algn="tl">
                    <a:srgbClr val="000000">
                      <a:alpha val="38000"/>
                    </a:srgbClr>
                  </a:outerShdw>
                </a:effectLst>
                <a:latin typeface="Boulder Regular"/>
                <a:cs typeface="Boulder Regular"/>
              </a:rPr>
              <a:t>How </a:t>
            </a:r>
            <a:r>
              <a:rPr lang="en-US" sz="5400" b="1" dirty="0">
                <a:ln w="11430"/>
                <a:solidFill>
                  <a:srgbClr val="873624"/>
                </a:solidFill>
                <a:effectLst>
                  <a:outerShdw blurRad="50800" dist="39000" dir="5460000" algn="tl">
                    <a:srgbClr val="000000">
                      <a:alpha val="38000"/>
                    </a:srgbClr>
                  </a:outerShdw>
                </a:effectLst>
                <a:latin typeface="Boulder Regular"/>
                <a:cs typeface="Boulder Regular"/>
              </a:rPr>
              <a:t>Do You Know If You “Are Saved?</a:t>
            </a:r>
            <a:r>
              <a:rPr lang="en-US" sz="5400" b="1" dirty="0" smtClean="0">
                <a:ln w="11430"/>
                <a:solidFill>
                  <a:srgbClr val="873624"/>
                </a:solidFill>
                <a:effectLst>
                  <a:outerShdw blurRad="50800" dist="39000" dir="5460000" algn="tl">
                    <a:srgbClr val="000000">
                      <a:alpha val="38000"/>
                    </a:srgbClr>
                  </a:outerShdw>
                </a:effectLst>
                <a:latin typeface="Boulder Regular"/>
                <a:cs typeface="Boulder Regular"/>
              </a:rPr>
              <a:t>”</a:t>
            </a:r>
            <a:endParaRPr lang="en-US" sz="5400" b="1" dirty="0">
              <a:ln w="11430"/>
              <a:solidFill>
                <a:srgbClr val="873624"/>
              </a:solidFill>
              <a:effectLst>
                <a:outerShdw blurRad="50800" dist="39000" dir="5460000" algn="tl">
                  <a:srgbClr val="000000">
                    <a:alpha val="38000"/>
                  </a:srgbClr>
                </a:outerShdw>
              </a:effectLst>
              <a:latin typeface="Boulder Regular"/>
              <a:cs typeface="Boulder Regular"/>
            </a:endParaRPr>
          </a:p>
        </p:txBody>
      </p:sp>
      <p:sp>
        <p:nvSpPr>
          <p:cNvPr id="3" name="Rectangle 2"/>
          <p:cNvSpPr/>
          <p:nvPr/>
        </p:nvSpPr>
        <p:spPr>
          <a:xfrm>
            <a:off x="1447800" y="4495800"/>
            <a:ext cx="5334000" cy="2062103"/>
          </a:xfrm>
          <a:prstGeom prst="rect">
            <a:avLst/>
          </a:prstGeom>
        </p:spPr>
        <p:txBody>
          <a:bodyPr wrap="square">
            <a:spAutoFit/>
          </a:bodyPr>
          <a:lstStyle/>
          <a:p>
            <a:pPr algn="ctr"/>
            <a:r>
              <a:rPr lang="en-US" sz="3200" dirty="0" smtClean="0">
                <a:solidFill>
                  <a:srgbClr val="6C4315"/>
                </a:solidFill>
                <a:effectLst>
                  <a:outerShdw blurRad="60007" dist="310007" dir="7680000" sy="30000" kx="1300200" algn="ctr" rotWithShape="0">
                    <a:prstClr val="black">
                      <a:alpha val="32000"/>
                    </a:prstClr>
                  </a:outerShdw>
                </a:effectLst>
              </a:rPr>
              <a:t>The </a:t>
            </a:r>
            <a:r>
              <a:rPr lang="en-US" sz="3200" dirty="0">
                <a:solidFill>
                  <a:srgbClr val="6C4315"/>
                </a:solidFill>
                <a:effectLst>
                  <a:outerShdw blurRad="60007" dist="310007" dir="7680000" sy="30000" kx="1300200" algn="ctr" rotWithShape="0">
                    <a:prstClr val="black">
                      <a:alpha val="32000"/>
                    </a:prstClr>
                  </a:outerShdw>
                </a:effectLst>
              </a:rPr>
              <a:t>Doctrine </a:t>
            </a:r>
            <a:r>
              <a:rPr lang="en-US" sz="3200" dirty="0" smtClean="0">
                <a:solidFill>
                  <a:srgbClr val="6C4315"/>
                </a:solidFill>
                <a:effectLst>
                  <a:outerShdw blurRad="60007" dist="310007" dir="7680000" sy="30000" kx="1300200" algn="ctr" rotWithShape="0">
                    <a:prstClr val="black">
                      <a:alpha val="32000"/>
                    </a:prstClr>
                  </a:outerShdw>
                </a:effectLst>
              </a:rPr>
              <a:t>of “</a:t>
            </a:r>
            <a:r>
              <a:rPr lang="en-US" sz="3200" dirty="0">
                <a:solidFill>
                  <a:srgbClr val="6C4315"/>
                </a:solidFill>
                <a:effectLst>
                  <a:outerShdw blurRad="60007" dist="310007" dir="7680000" sy="30000" kx="1300200" algn="ctr" rotWithShape="0">
                    <a:prstClr val="black">
                      <a:alpha val="32000"/>
                    </a:prstClr>
                  </a:outerShdw>
                </a:effectLst>
              </a:rPr>
              <a:t>Once Saved Always Saved” </a:t>
            </a:r>
          </a:p>
          <a:p>
            <a:pPr algn="ctr"/>
            <a:r>
              <a:rPr lang="en-US" sz="3200" dirty="0" smtClean="0">
                <a:solidFill>
                  <a:srgbClr val="6C4315"/>
                </a:solidFill>
                <a:effectLst>
                  <a:outerShdw blurRad="60007" dist="310007" dir="7680000" sy="30000" kx="1300200" algn="ctr" rotWithShape="0">
                    <a:prstClr val="black">
                      <a:alpha val="32000"/>
                    </a:prstClr>
                  </a:outerShdw>
                </a:effectLst>
              </a:rPr>
              <a:t>Is NOT A Doctrine of Comfort or Assurance!!</a:t>
            </a:r>
            <a:endParaRPr lang="en-US" sz="3200" dirty="0">
              <a:solidFill>
                <a:srgbClr val="6C4315"/>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32922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9868"/>
                                        </p:tgtEl>
                                        <p:attrNameLst>
                                          <p:attrName>style.visibility</p:attrName>
                                        </p:attrNameLst>
                                      </p:cBhvr>
                                      <p:to>
                                        <p:strVal val="visible"/>
                                      </p:to>
                                    </p:set>
                                    <p:animEffect transition="in" filter="wipe(right)">
                                      <p:cBhvr>
                                        <p:cTn id="7" dur="500"/>
                                        <p:tgtEl>
                                          <p:spTgt spid="249868"/>
                                        </p:tgtEl>
                                      </p:cBhvr>
                                    </p:animEffect>
                                  </p:childTnLst>
                                </p:cTn>
                              </p:par>
                              <p:par>
                                <p:cTn id="8" presetID="22" presetClass="entr" presetSubtype="2" fill="hold" nodeType="withEffect">
                                  <p:stCondLst>
                                    <p:cond delay="0"/>
                                  </p:stCondLst>
                                  <p:childTnLst>
                                    <p:set>
                                      <p:cBhvr>
                                        <p:cTn id="9" dur="1" fill="hold">
                                          <p:stCondLst>
                                            <p:cond delay="0"/>
                                          </p:stCondLst>
                                        </p:cTn>
                                        <p:tgtEl>
                                          <p:spTgt spid="249866"/>
                                        </p:tgtEl>
                                        <p:attrNameLst>
                                          <p:attrName>style.visibility</p:attrName>
                                        </p:attrNameLst>
                                      </p:cBhvr>
                                      <p:to>
                                        <p:strVal val="visible"/>
                                      </p:to>
                                    </p:set>
                                    <p:animEffect transition="in" filter="wipe(right)">
                                      <p:cBhvr>
                                        <p:cTn id="10" dur="500"/>
                                        <p:tgtEl>
                                          <p:spTgt spid="249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
          </p:nvPr>
        </p:nvSpPr>
        <p:spPr>
          <a:xfrm>
            <a:off x="8001000" y="0"/>
            <a:ext cx="1017917" cy="457200"/>
          </a:xfrm>
          <a:prstGeom prst="rect">
            <a:avLst/>
          </a:prstGeom>
        </p:spPr>
        <p:txBody>
          <a:bodyPr/>
          <a:lstStyle/>
          <a:p>
            <a:fld id="{5986FDC9-FC43-428E-9F89-3D98DB580A11}" type="slidenum">
              <a:rPr lang="en-US"/>
              <a:pPr/>
              <a:t>70</a:t>
            </a:fld>
            <a:endParaRPr lang="en-US"/>
          </a:p>
        </p:txBody>
      </p:sp>
      <p:sp>
        <p:nvSpPr>
          <p:cNvPr id="230403" name="Text Box 3"/>
          <p:cNvSpPr txBox="1">
            <a:spLocks noChangeArrowheads="1"/>
          </p:cNvSpPr>
          <p:nvPr/>
        </p:nvSpPr>
        <p:spPr bwMode="auto">
          <a:xfrm>
            <a:off x="1676400" y="3276600"/>
            <a:ext cx="71628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5715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5000"/>
              </a:spcBef>
              <a:buClr>
                <a:schemeClr val="accent1">
                  <a:lumMod val="75000"/>
                </a:schemeClr>
              </a:buClr>
              <a:buFont typeface="Wingdings" charset="2"/>
              <a:buChar char=""/>
            </a:pPr>
            <a:r>
              <a:rPr lang="en-US" sz="2800" dirty="0" smtClean="0">
                <a:solidFill>
                  <a:srgbClr val="000000"/>
                </a:solidFill>
                <a:effectLst>
                  <a:outerShdw blurRad="38100" dist="38100" dir="2700000" algn="tl">
                    <a:srgbClr val="FFFFFF"/>
                  </a:outerShdw>
                </a:effectLst>
                <a:latin typeface="Pegasus" pitchFamily="2" charset="0"/>
              </a:rPr>
              <a:t>Experience the </a:t>
            </a:r>
            <a:r>
              <a:rPr lang="en-US" sz="2800" dirty="0">
                <a:solidFill>
                  <a:srgbClr val="000000"/>
                </a:solidFill>
                <a:effectLst>
                  <a:outerShdw blurRad="38100" dist="38100" dir="2700000" algn="tl">
                    <a:srgbClr val="FFFFFF"/>
                  </a:outerShdw>
                </a:effectLst>
                <a:latin typeface="Pegasus" pitchFamily="2" charset="0"/>
              </a:rPr>
              <a:t>CERTAIN fearful judgment of God, (27,30,31)</a:t>
            </a:r>
          </a:p>
          <a:p>
            <a:pPr>
              <a:spcBef>
                <a:spcPct val="25000"/>
              </a:spcBef>
              <a:buClr>
                <a:schemeClr val="accent1">
                  <a:lumMod val="75000"/>
                </a:schemeClr>
              </a:buClr>
              <a:buFont typeface="Wingdings" charset="2"/>
              <a:buChar char=""/>
            </a:pPr>
            <a:r>
              <a:rPr lang="en-US" sz="2800" dirty="0" smtClean="0">
                <a:solidFill>
                  <a:srgbClr val="000000"/>
                </a:solidFill>
                <a:effectLst>
                  <a:outerShdw blurRad="38100" dist="38100" dir="2700000" algn="tl">
                    <a:srgbClr val="FFFFFF"/>
                  </a:outerShdw>
                </a:effectLst>
                <a:latin typeface="Pegasus" pitchFamily="2" charset="0"/>
              </a:rPr>
              <a:t>Experience he same fiery </a:t>
            </a:r>
            <a:r>
              <a:rPr lang="en-US" sz="2800" dirty="0">
                <a:solidFill>
                  <a:srgbClr val="000000"/>
                </a:solidFill>
                <a:effectLst>
                  <a:outerShdw blurRad="38100" dist="38100" dir="2700000" algn="tl">
                    <a:srgbClr val="FFFFFF"/>
                  </a:outerShdw>
                </a:effectLst>
                <a:latin typeface="Pegasus" pitchFamily="2" charset="0"/>
              </a:rPr>
              <a:t>indignation of </a:t>
            </a:r>
            <a:r>
              <a:rPr lang="en-US" sz="2800" dirty="0" smtClean="0">
                <a:solidFill>
                  <a:srgbClr val="000000"/>
                </a:solidFill>
                <a:effectLst>
                  <a:outerShdw blurRad="38100" dist="38100" dir="2700000" algn="tl">
                    <a:srgbClr val="FFFFFF"/>
                  </a:outerShdw>
                </a:effectLst>
                <a:latin typeface="Pegasus" pitchFamily="2" charset="0"/>
              </a:rPr>
              <a:t>God that will devour the adversaries  </a:t>
            </a:r>
            <a:r>
              <a:rPr lang="en-US" sz="2800" dirty="0">
                <a:solidFill>
                  <a:srgbClr val="000000"/>
                </a:solidFill>
                <a:effectLst>
                  <a:outerShdw blurRad="38100" dist="38100" dir="2700000" algn="tl">
                    <a:srgbClr val="FFFFFF"/>
                  </a:outerShdw>
                </a:effectLst>
                <a:latin typeface="Pegasus" pitchFamily="2" charset="0"/>
              </a:rPr>
              <a:t>(27)</a:t>
            </a:r>
          </a:p>
          <a:p>
            <a:pPr>
              <a:spcBef>
                <a:spcPct val="25000"/>
              </a:spcBef>
              <a:buClr>
                <a:schemeClr val="accent1">
                  <a:lumMod val="75000"/>
                </a:schemeClr>
              </a:buClr>
              <a:buFont typeface="Wingdings" charset="2"/>
              <a:buChar char=""/>
            </a:pPr>
            <a:r>
              <a:rPr lang="en-US" sz="2800" dirty="0" smtClean="0">
                <a:solidFill>
                  <a:srgbClr val="000000"/>
                </a:solidFill>
                <a:effectLst>
                  <a:outerShdw blurRad="38100" dist="38100" dir="2700000" algn="tl">
                    <a:srgbClr val="FFFFFF"/>
                  </a:outerShdw>
                </a:effectLst>
                <a:latin typeface="Pegasus" pitchFamily="2" charset="0"/>
              </a:rPr>
              <a:t>Experience worse </a:t>
            </a:r>
            <a:r>
              <a:rPr lang="en-US" sz="2800" dirty="0">
                <a:solidFill>
                  <a:srgbClr val="000000"/>
                </a:solidFill>
                <a:effectLst>
                  <a:outerShdw blurRad="38100" dist="38100" dir="2700000" algn="tl">
                    <a:srgbClr val="FFFFFF"/>
                  </a:outerShdw>
                </a:effectLst>
                <a:latin typeface="Pegasus" pitchFamily="2" charset="0"/>
              </a:rPr>
              <a:t>punishment than those who rejected Moses [28,29]</a:t>
            </a:r>
            <a:endParaRPr lang="en-US" sz="2800" i="1" dirty="0">
              <a:solidFill>
                <a:srgbClr val="000000"/>
              </a:solidFill>
              <a:effectLst>
                <a:outerShdw blurRad="38100" dist="38100" dir="2700000" algn="tl">
                  <a:srgbClr val="FFFFFF"/>
                </a:outerShdw>
              </a:effectLst>
              <a:latin typeface="Garamond" pitchFamily="18" charset="0"/>
            </a:endParaRPr>
          </a:p>
        </p:txBody>
      </p:sp>
      <p:sp>
        <p:nvSpPr>
          <p:cNvPr id="9" name="Rectangle 8"/>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pic>
        <p:nvPicPr>
          <p:cNvPr id="11" name="Picture 10"/>
          <p:cNvPicPr>
            <a:picLocks noChangeAspect="1"/>
          </p:cNvPicPr>
          <p:nvPr/>
        </p:nvPicPr>
        <p:blipFill>
          <a:blip r:embed="rId3"/>
          <a:stretch>
            <a:fillRect/>
          </a:stretch>
        </p:blipFill>
        <p:spPr>
          <a:xfrm>
            <a:off x="-381000" y="1447800"/>
            <a:ext cx="7848600" cy="1828800"/>
          </a:xfrm>
          <a:prstGeom prst="rect">
            <a:avLst/>
          </a:prstGeom>
        </p:spPr>
      </p:pic>
      <p:sp>
        <p:nvSpPr>
          <p:cNvPr id="12" name="Rectangle 11"/>
          <p:cNvSpPr/>
          <p:nvPr/>
        </p:nvSpPr>
        <p:spPr>
          <a:xfrm>
            <a:off x="304800" y="1821359"/>
            <a:ext cx="6400800" cy="769441"/>
          </a:xfrm>
          <a:prstGeom prst="rect">
            <a:avLst/>
          </a:prstGeom>
        </p:spPr>
        <p:txBody>
          <a:bodyPr wrap="square">
            <a:spAutoFit/>
          </a:bodyPr>
          <a:lstStyle/>
          <a:p>
            <a:pPr algn="ctr">
              <a:spcBef>
                <a:spcPct val="0"/>
              </a:spcBef>
            </a:pPr>
            <a:r>
              <a:rPr lang="en-US" sz="4400" dirty="0" smtClean="0">
                <a:solidFill>
                  <a:schemeClr val="tx2"/>
                </a:solidFill>
                <a:effectLst>
                  <a:outerShdw blurRad="50800" dist="38100" dir="2700000" algn="tl" rotWithShape="0">
                    <a:prstClr val="black">
                      <a:alpha val="40000"/>
                    </a:prstClr>
                  </a:outerShdw>
                </a:effectLst>
                <a:latin typeface="Boulder Regular"/>
                <a:cs typeface="Boulder Regular"/>
              </a:rPr>
              <a:t>Apostate </a:t>
            </a:r>
            <a:r>
              <a:rPr lang="en-US" sz="4400" dirty="0">
                <a:solidFill>
                  <a:schemeClr val="tx2"/>
                </a:solidFill>
                <a:effectLst>
                  <a:outerShdw blurRad="50800" dist="38100" dir="2700000" algn="tl" rotWithShape="0">
                    <a:prstClr val="black">
                      <a:alpha val="40000"/>
                    </a:prstClr>
                  </a:outerShdw>
                </a:effectLst>
                <a:latin typeface="Boulder Regular"/>
                <a:cs typeface="Boulder Regular"/>
              </a:rPr>
              <a:t>Christian </a:t>
            </a:r>
            <a:r>
              <a:rPr lang="en-US" sz="4400" dirty="0" smtClean="0">
                <a:solidFill>
                  <a:schemeClr val="tx2"/>
                </a:solidFill>
                <a:effectLst>
                  <a:outerShdw blurRad="50800" dist="38100" dir="2700000" algn="tl" rotWithShape="0">
                    <a:prstClr val="black">
                      <a:alpha val="40000"/>
                    </a:prstClr>
                  </a:outerShdw>
                </a:effectLst>
                <a:latin typeface="Boulder Regular"/>
                <a:cs typeface="Boulder Regular"/>
              </a:rPr>
              <a:t>Will:</a:t>
            </a:r>
            <a:endParaRPr lang="en-US" sz="4400" dirty="0">
              <a:solidFill>
                <a:schemeClr val="tx2"/>
              </a:solidFill>
              <a:effectLst>
                <a:outerShdw blurRad="50800" dist="38100" dir="2700000" algn="tl" rotWithShape="0">
                  <a:prstClr val="black">
                    <a:alpha val="40000"/>
                  </a:prstClr>
                </a:outerShdw>
              </a:effectLst>
              <a:latin typeface="Boulder Regular"/>
              <a:cs typeface="Boulder Regular"/>
            </a:endParaRPr>
          </a:p>
        </p:txBody>
      </p:sp>
    </p:spTree>
    <p:extLst>
      <p:ext uri="{BB962C8B-B14F-4D97-AF65-F5344CB8AC3E}">
        <p14:creationId xmlns:p14="http://schemas.microsoft.com/office/powerpoint/2010/main" val="101649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randombar(horizontal)">
                                      <p:cBhvr>
                                        <p:cTn id="7" dur="500"/>
                                        <p:tgtEl>
                                          <p:spTgt spid="230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randombar(horizontal)">
                                      <p:cBhvr>
                                        <p:cTn id="12" dur="500"/>
                                        <p:tgtEl>
                                          <p:spTgt spid="2304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randombar(horizontal)">
                                      <p:cBhvr>
                                        <p:cTn id="17" dur="500"/>
                                        <p:tgtEl>
                                          <p:spTgt spid="230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1000" y="1447800"/>
            <a:ext cx="9525000" cy="1828800"/>
          </a:xfrm>
          <a:prstGeom prst="rect">
            <a:avLst/>
          </a:prstGeom>
        </p:spPr>
      </p:pic>
      <p:sp>
        <p:nvSpPr>
          <p:cNvPr id="8" name="Slide Number Placeholder 3"/>
          <p:cNvSpPr>
            <a:spLocks noGrp="1"/>
          </p:cNvSpPr>
          <p:nvPr>
            <p:ph type="sldNum" sz="quarter" idx="4"/>
          </p:nvPr>
        </p:nvSpPr>
        <p:spPr>
          <a:xfrm>
            <a:off x="8001000" y="0"/>
            <a:ext cx="1017917" cy="457200"/>
          </a:xfrm>
          <a:prstGeom prst="rect">
            <a:avLst/>
          </a:prstGeom>
        </p:spPr>
        <p:txBody>
          <a:bodyPr/>
          <a:lstStyle/>
          <a:p>
            <a:fld id="{3104F7DF-158C-4511-8410-E4FE9E95FE86}" type="slidenum">
              <a:rPr lang="en-US"/>
              <a:pPr/>
              <a:t>71</a:t>
            </a:fld>
            <a:endParaRPr lang="en-US"/>
          </a:p>
        </p:txBody>
      </p:sp>
      <p:sp>
        <p:nvSpPr>
          <p:cNvPr id="211973" name="Text Box 5"/>
          <p:cNvSpPr txBox="1">
            <a:spLocks noChangeArrowheads="1"/>
          </p:cNvSpPr>
          <p:nvPr/>
        </p:nvSpPr>
        <p:spPr bwMode="auto">
          <a:xfrm>
            <a:off x="1219200" y="3137624"/>
            <a:ext cx="7696200" cy="33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5715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[30] . . . "The Lord will judge His people." </a:t>
            </a:r>
          </a:p>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[32] But recall the former days in which, after you were illuminated, </a:t>
            </a:r>
          </a:p>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[33] partly while you were made a spectacle both by reproaches and tribulations, . . .</a:t>
            </a:r>
          </a:p>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[34] for you had compassion on me in my chains, . . .</a:t>
            </a:r>
          </a:p>
        </p:txBody>
      </p:sp>
      <p:sp>
        <p:nvSpPr>
          <p:cNvPr id="7" name="Rectangle 6"/>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2" name="Rectangle 1"/>
          <p:cNvSpPr/>
          <p:nvPr/>
        </p:nvSpPr>
        <p:spPr>
          <a:xfrm>
            <a:off x="609600" y="1752600"/>
            <a:ext cx="7467600" cy="1015663"/>
          </a:xfrm>
          <a:prstGeom prst="rect">
            <a:avLst/>
          </a:prstGeom>
        </p:spPr>
        <p:txBody>
          <a:bodyPr wrap="square">
            <a:spAutoFit/>
          </a:bodyPr>
          <a:lstStyle/>
          <a:p>
            <a:pPr algn="ctr">
              <a:spcBef>
                <a:spcPct val="0"/>
              </a:spcBef>
            </a:pPr>
            <a:r>
              <a:rPr lang="en-US" sz="3200" dirty="0">
                <a:solidFill>
                  <a:schemeClr val="tx2"/>
                </a:solidFill>
                <a:effectLst>
                  <a:outerShdw blurRad="50800" dist="38100" dir="2700000" algn="tl" rotWithShape="0">
                    <a:prstClr val="black">
                      <a:alpha val="40000"/>
                    </a:prstClr>
                  </a:outerShdw>
                </a:effectLst>
                <a:latin typeface="Boulder Regular"/>
                <a:cs typeface="Boulder Regular"/>
              </a:rPr>
              <a:t>The text is dealing with saved persons </a:t>
            </a:r>
            <a:r>
              <a:rPr lang="en-US" sz="2800" dirty="0">
                <a:solidFill>
                  <a:schemeClr val="tx2"/>
                </a:solidFill>
                <a:effectLst>
                  <a:outerShdw blurRad="50800" dist="38100" dir="2700000" algn="tl" rotWithShape="0">
                    <a:prstClr val="black">
                      <a:alpha val="40000"/>
                    </a:prstClr>
                  </a:outerShdw>
                </a:effectLst>
              </a:rPr>
              <a:t>– 10:19-23 – cf. </a:t>
            </a:r>
            <a:r>
              <a:rPr lang="en-US" sz="2800" dirty="0" err="1">
                <a:solidFill>
                  <a:schemeClr val="tx2"/>
                </a:solidFill>
                <a:effectLst>
                  <a:outerShdw blurRad="50800" dist="38100" dir="2700000" algn="tl" rotWithShape="0">
                    <a:prstClr val="black">
                      <a:alpha val="40000"/>
                    </a:prstClr>
                  </a:outerShdw>
                </a:effectLst>
              </a:rPr>
              <a:t>Heb</a:t>
            </a:r>
            <a:r>
              <a:rPr lang="en-US" sz="2800" dirty="0">
                <a:solidFill>
                  <a:schemeClr val="tx2"/>
                </a:solidFill>
                <a:effectLst>
                  <a:outerShdw blurRad="50800" dist="38100" dir="2700000" algn="tl" rotWithShape="0">
                    <a:prstClr val="black">
                      <a:alpha val="40000"/>
                    </a:prstClr>
                  </a:outerShdw>
                </a:effectLst>
              </a:rPr>
              <a:t> 4:14-16</a:t>
            </a:r>
          </a:p>
        </p:txBody>
      </p:sp>
    </p:spTree>
    <p:extLst>
      <p:ext uri="{BB962C8B-B14F-4D97-AF65-F5344CB8AC3E}">
        <p14:creationId xmlns:p14="http://schemas.microsoft.com/office/powerpoint/2010/main" val="203523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1973">
                                            <p:txEl>
                                              <p:pRg st="0" end="0"/>
                                            </p:txEl>
                                          </p:spTgt>
                                        </p:tgtEl>
                                        <p:attrNameLst>
                                          <p:attrName>style.visibility</p:attrName>
                                        </p:attrNameLst>
                                      </p:cBhvr>
                                      <p:to>
                                        <p:strVal val="visible"/>
                                      </p:to>
                                    </p:set>
                                    <p:animEffect transition="in" filter="randombar(horizontal)">
                                      <p:cBhvr>
                                        <p:cTn id="7" dur="500"/>
                                        <p:tgtEl>
                                          <p:spTgt spid="2119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1973">
                                            <p:txEl>
                                              <p:pRg st="1" end="1"/>
                                            </p:txEl>
                                          </p:spTgt>
                                        </p:tgtEl>
                                        <p:attrNameLst>
                                          <p:attrName>style.visibility</p:attrName>
                                        </p:attrNameLst>
                                      </p:cBhvr>
                                      <p:to>
                                        <p:strVal val="visible"/>
                                      </p:to>
                                    </p:set>
                                    <p:animEffect transition="in" filter="randombar(horizontal)">
                                      <p:cBhvr>
                                        <p:cTn id="12" dur="500"/>
                                        <p:tgtEl>
                                          <p:spTgt spid="2119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1973">
                                            <p:txEl>
                                              <p:pRg st="2" end="2"/>
                                            </p:txEl>
                                          </p:spTgt>
                                        </p:tgtEl>
                                        <p:attrNameLst>
                                          <p:attrName>style.visibility</p:attrName>
                                        </p:attrNameLst>
                                      </p:cBhvr>
                                      <p:to>
                                        <p:strVal val="visible"/>
                                      </p:to>
                                    </p:set>
                                    <p:animEffect transition="in" filter="randombar(horizontal)">
                                      <p:cBhvr>
                                        <p:cTn id="17" dur="500"/>
                                        <p:tgtEl>
                                          <p:spTgt spid="2119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1973">
                                            <p:txEl>
                                              <p:pRg st="3" end="3"/>
                                            </p:txEl>
                                          </p:spTgt>
                                        </p:tgtEl>
                                        <p:attrNameLst>
                                          <p:attrName>style.visibility</p:attrName>
                                        </p:attrNameLst>
                                      </p:cBhvr>
                                      <p:to>
                                        <p:strVal val="visible"/>
                                      </p:to>
                                    </p:set>
                                    <p:animEffect transition="in" filter="randombar(horizontal)">
                                      <p:cBhvr>
                                        <p:cTn id="22" dur="500"/>
                                        <p:tgtEl>
                                          <p:spTgt spid="21197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1000" y="1447800"/>
            <a:ext cx="9525000" cy="1828800"/>
          </a:xfrm>
          <a:prstGeom prst="rect">
            <a:avLst/>
          </a:prstGeom>
        </p:spPr>
      </p:pic>
      <p:sp>
        <p:nvSpPr>
          <p:cNvPr id="8" name="Slide Number Placeholder 3"/>
          <p:cNvSpPr>
            <a:spLocks noGrp="1"/>
          </p:cNvSpPr>
          <p:nvPr>
            <p:ph type="sldNum" sz="quarter" idx="4"/>
          </p:nvPr>
        </p:nvSpPr>
        <p:spPr>
          <a:xfrm>
            <a:off x="8001000" y="0"/>
            <a:ext cx="1017917" cy="457200"/>
          </a:xfrm>
          <a:prstGeom prst="rect">
            <a:avLst/>
          </a:prstGeom>
        </p:spPr>
        <p:txBody>
          <a:bodyPr/>
          <a:lstStyle/>
          <a:p>
            <a:fld id="{3104F7DF-158C-4511-8410-E4FE9E95FE86}" type="slidenum">
              <a:rPr lang="en-US"/>
              <a:pPr/>
              <a:t>72</a:t>
            </a:fld>
            <a:endParaRPr lang="en-US"/>
          </a:p>
        </p:txBody>
      </p:sp>
      <p:sp>
        <p:nvSpPr>
          <p:cNvPr id="211973" name="Text Box 5"/>
          <p:cNvSpPr txBox="1">
            <a:spLocks noChangeArrowheads="1"/>
          </p:cNvSpPr>
          <p:nvPr/>
        </p:nvSpPr>
        <p:spPr bwMode="auto">
          <a:xfrm>
            <a:off x="838200" y="3137624"/>
            <a:ext cx="815340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5715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[34] . . . knowing that you have a better and an enduring possession for yourselves in heaven. </a:t>
            </a:r>
          </a:p>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[35] Therefore do not cast away your confidence, which has great reward.</a:t>
            </a:r>
          </a:p>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[36] For you have need of endurance, so that after you have done the will of God, you may receive the promise:  </a:t>
            </a:r>
          </a:p>
        </p:txBody>
      </p:sp>
      <p:sp>
        <p:nvSpPr>
          <p:cNvPr id="7" name="Rectangle 6"/>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2" name="Rectangle 1"/>
          <p:cNvSpPr/>
          <p:nvPr/>
        </p:nvSpPr>
        <p:spPr>
          <a:xfrm>
            <a:off x="609600" y="1752600"/>
            <a:ext cx="7467600" cy="1015663"/>
          </a:xfrm>
          <a:prstGeom prst="rect">
            <a:avLst/>
          </a:prstGeom>
        </p:spPr>
        <p:txBody>
          <a:bodyPr wrap="square">
            <a:spAutoFit/>
          </a:bodyPr>
          <a:lstStyle/>
          <a:p>
            <a:pPr algn="ctr">
              <a:spcBef>
                <a:spcPct val="0"/>
              </a:spcBef>
            </a:pPr>
            <a:r>
              <a:rPr lang="en-US" sz="3200" dirty="0">
                <a:solidFill>
                  <a:schemeClr val="tx2"/>
                </a:solidFill>
                <a:effectLst>
                  <a:outerShdw blurRad="50800" dist="38100" dir="2700000" algn="tl" rotWithShape="0">
                    <a:prstClr val="black">
                      <a:alpha val="40000"/>
                    </a:prstClr>
                  </a:outerShdw>
                </a:effectLst>
                <a:latin typeface="Boulder Regular"/>
                <a:cs typeface="Boulder Regular"/>
              </a:rPr>
              <a:t>The text is dealing with saved persons </a:t>
            </a:r>
            <a:r>
              <a:rPr lang="en-US" sz="2800" dirty="0">
                <a:solidFill>
                  <a:schemeClr val="tx2"/>
                </a:solidFill>
                <a:effectLst>
                  <a:outerShdw blurRad="50800" dist="38100" dir="2700000" algn="tl" rotWithShape="0">
                    <a:prstClr val="black">
                      <a:alpha val="40000"/>
                    </a:prstClr>
                  </a:outerShdw>
                </a:effectLst>
              </a:rPr>
              <a:t>– 10:19-23 – cf. </a:t>
            </a:r>
            <a:r>
              <a:rPr lang="en-US" sz="2800" dirty="0" err="1">
                <a:solidFill>
                  <a:schemeClr val="tx2"/>
                </a:solidFill>
                <a:effectLst>
                  <a:outerShdw blurRad="50800" dist="38100" dir="2700000" algn="tl" rotWithShape="0">
                    <a:prstClr val="black">
                      <a:alpha val="40000"/>
                    </a:prstClr>
                  </a:outerShdw>
                </a:effectLst>
              </a:rPr>
              <a:t>Heb</a:t>
            </a:r>
            <a:r>
              <a:rPr lang="en-US" sz="2800" dirty="0">
                <a:solidFill>
                  <a:schemeClr val="tx2"/>
                </a:solidFill>
                <a:effectLst>
                  <a:outerShdw blurRad="50800" dist="38100" dir="2700000" algn="tl" rotWithShape="0">
                    <a:prstClr val="black">
                      <a:alpha val="40000"/>
                    </a:prstClr>
                  </a:outerShdw>
                </a:effectLst>
              </a:rPr>
              <a:t> 4:14-16</a:t>
            </a:r>
          </a:p>
        </p:txBody>
      </p:sp>
    </p:spTree>
    <p:extLst>
      <p:ext uri="{BB962C8B-B14F-4D97-AF65-F5344CB8AC3E}">
        <p14:creationId xmlns:p14="http://schemas.microsoft.com/office/powerpoint/2010/main" val="416988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1973">
                                            <p:txEl>
                                              <p:pRg st="0" end="0"/>
                                            </p:txEl>
                                          </p:spTgt>
                                        </p:tgtEl>
                                        <p:attrNameLst>
                                          <p:attrName>style.visibility</p:attrName>
                                        </p:attrNameLst>
                                      </p:cBhvr>
                                      <p:to>
                                        <p:strVal val="visible"/>
                                      </p:to>
                                    </p:set>
                                    <p:animEffect transition="in" filter="randombar(horizontal)">
                                      <p:cBhvr>
                                        <p:cTn id="7" dur="500"/>
                                        <p:tgtEl>
                                          <p:spTgt spid="2119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1973">
                                            <p:txEl>
                                              <p:pRg st="1" end="1"/>
                                            </p:txEl>
                                          </p:spTgt>
                                        </p:tgtEl>
                                        <p:attrNameLst>
                                          <p:attrName>style.visibility</p:attrName>
                                        </p:attrNameLst>
                                      </p:cBhvr>
                                      <p:to>
                                        <p:strVal val="visible"/>
                                      </p:to>
                                    </p:set>
                                    <p:animEffect transition="in" filter="randombar(horizontal)">
                                      <p:cBhvr>
                                        <p:cTn id="12" dur="500"/>
                                        <p:tgtEl>
                                          <p:spTgt spid="2119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1973">
                                            <p:txEl>
                                              <p:pRg st="2" end="2"/>
                                            </p:txEl>
                                          </p:spTgt>
                                        </p:tgtEl>
                                        <p:attrNameLst>
                                          <p:attrName>style.visibility</p:attrName>
                                        </p:attrNameLst>
                                      </p:cBhvr>
                                      <p:to>
                                        <p:strVal val="visible"/>
                                      </p:to>
                                    </p:set>
                                    <p:animEffect transition="in" filter="randombar(horizontal)">
                                      <p:cBhvr>
                                        <p:cTn id="17" dur="500"/>
                                        <p:tgtEl>
                                          <p:spTgt spid="211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1000" y="1447800"/>
            <a:ext cx="9525000" cy="1828800"/>
          </a:xfrm>
          <a:prstGeom prst="rect">
            <a:avLst/>
          </a:prstGeom>
        </p:spPr>
      </p:pic>
      <p:sp>
        <p:nvSpPr>
          <p:cNvPr id="8" name="Slide Number Placeholder 3"/>
          <p:cNvSpPr>
            <a:spLocks noGrp="1"/>
          </p:cNvSpPr>
          <p:nvPr>
            <p:ph type="sldNum" sz="quarter" idx="4"/>
          </p:nvPr>
        </p:nvSpPr>
        <p:spPr>
          <a:xfrm>
            <a:off x="8001000" y="0"/>
            <a:ext cx="1017917" cy="457200"/>
          </a:xfrm>
          <a:prstGeom prst="rect">
            <a:avLst/>
          </a:prstGeom>
        </p:spPr>
        <p:txBody>
          <a:bodyPr/>
          <a:lstStyle/>
          <a:p>
            <a:fld id="{3104F7DF-158C-4511-8410-E4FE9E95FE86}" type="slidenum">
              <a:rPr lang="en-US"/>
              <a:pPr/>
              <a:t>73</a:t>
            </a:fld>
            <a:endParaRPr lang="en-US"/>
          </a:p>
        </p:txBody>
      </p:sp>
      <p:sp>
        <p:nvSpPr>
          <p:cNvPr id="211973" name="Text Box 5"/>
          <p:cNvSpPr txBox="1">
            <a:spLocks noChangeArrowheads="1"/>
          </p:cNvSpPr>
          <p:nvPr/>
        </p:nvSpPr>
        <p:spPr bwMode="auto">
          <a:xfrm>
            <a:off x="2971800" y="3137624"/>
            <a:ext cx="5791200" cy="318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5715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[38] Now the just shall live by faith;  But if anyone draws back, My soul has no pleasure in him." </a:t>
            </a:r>
          </a:p>
          <a:p>
            <a:pPr>
              <a:spcAft>
                <a:spcPts val="600"/>
              </a:spcAft>
              <a:buClr>
                <a:schemeClr val="accent1">
                  <a:lumMod val="75000"/>
                </a:schemeClr>
              </a:buClr>
              <a:buFont typeface="Monotype Sorts" pitchFamily="2" charset="2"/>
              <a:buChar char="F"/>
            </a:pPr>
            <a:r>
              <a:rPr lang="en-US" sz="2800" dirty="0">
                <a:solidFill>
                  <a:srgbClr val="000000"/>
                </a:solidFill>
                <a:effectLst>
                  <a:outerShdw blurRad="60007" dist="310007" dir="7680000" sy="30000" kx="1300200" algn="ctr" rotWithShape="0">
                    <a:prstClr val="black">
                      <a:alpha val="32000"/>
                    </a:prstClr>
                  </a:outerShdw>
                </a:effectLst>
                <a:latin typeface="Pegasus" pitchFamily="2" charset="0"/>
              </a:rPr>
              <a:t>[39] But we are not of those who draw back to perdition, but of those who believe to the saving of the soul. . </a:t>
            </a:r>
          </a:p>
        </p:txBody>
      </p:sp>
      <p:sp>
        <p:nvSpPr>
          <p:cNvPr id="7" name="Rectangle 6"/>
          <p:cNvSpPr/>
          <p:nvPr/>
        </p:nvSpPr>
        <p:spPr>
          <a:xfrm>
            <a:off x="228600" y="304800"/>
            <a:ext cx="8686800" cy="1322413"/>
          </a:xfrm>
          <a:prstGeom prst="rect">
            <a:avLst/>
          </a:prstGeom>
        </p:spPr>
        <p:txBody>
          <a:bodyPr wrap="square">
            <a:spAutoFit/>
          </a:bodyPr>
          <a:lstStyle/>
          <a:p>
            <a:pPr algn="ctr">
              <a:lnSpc>
                <a:spcPct val="90000"/>
              </a:lnSpc>
            </a:pPr>
            <a:r>
              <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A </a:t>
            </a:r>
            <a:r>
              <a:rPr lang="en-US" sz="4400" b="1" dirty="0" smtClean="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rPr>
              <a:t>Christian Can Depart From The Living God</a:t>
            </a:r>
            <a:endParaRPr lang="en-US" sz="4400" b="1" dirty="0">
              <a:solidFill>
                <a:schemeClr val="accent1">
                  <a:lumMod val="75000"/>
                </a:schemeClr>
              </a:solidFill>
              <a:effectLst>
                <a:glow rad="101600">
                  <a:schemeClr val="tx1">
                    <a:alpha val="75000"/>
                  </a:schemeClr>
                </a:glow>
                <a:outerShdw blurRad="60007" dist="310007" dir="7680000" sy="30000" kx="1300200" algn="ctr" rotWithShape="0">
                  <a:prstClr val="black">
                    <a:alpha val="32000"/>
                  </a:prstClr>
                </a:outerShdw>
              </a:effectLst>
              <a:latin typeface="Papyrus"/>
              <a:cs typeface="Papyrus"/>
            </a:endParaRPr>
          </a:p>
        </p:txBody>
      </p:sp>
      <p:sp>
        <p:nvSpPr>
          <p:cNvPr id="2" name="Rectangle 1"/>
          <p:cNvSpPr/>
          <p:nvPr/>
        </p:nvSpPr>
        <p:spPr>
          <a:xfrm>
            <a:off x="609600" y="1752600"/>
            <a:ext cx="7467600" cy="1015663"/>
          </a:xfrm>
          <a:prstGeom prst="rect">
            <a:avLst/>
          </a:prstGeom>
        </p:spPr>
        <p:txBody>
          <a:bodyPr wrap="square">
            <a:spAutoFit/>
          </a:bodyPr>
          <a:lstStyle/>
          <a:p>
            <a:pPr algn="ctr">
              <a:spcBef>
                <a:spcPct val="0"/>
              </a:spcBef>
            </a:pPr>
            <a:r>
              <a:rPr lang="en-US" sz="3200" dirty="0">
                <a:solidFill>
                  <a:schemeClr val="tx2"/>
                </a:solidFill>
                <a:effectLst>
                  <a:outerShdw blurRad="50800" dist="38100" dir="2700000" algn="tl" rotWithShape="0">
                    <a:prstClr val="black">
                      <a:alpha val="40000"/>
                    </a:prstClr>
                  </a:outerShdw>
                </a:effectLst>
                <a:latin typeface="Boulder Regular"/>
                <a:cs typeface="Boulder Regular"/>
              </a:rPr>
              <a:t>The text is dealing with saved persons </a:t>
            </a:r>
            <a:r>
              <a:rPr lang="en-US" sz="2800" dirty="0">
                <a:solidFill>
                  <a:schemeClr val="tx2"/>
                </a:solidFill>
                <a:effectLst>
                  <a:outerShdw blurRad="50800" dist="38100" dir="2700000" algn="tl" rotWithShape="0">
                    <a:prstClr val="black">
                      <a:alpha val="40000"/>
                    </a:prstClr>
                  </a:outerShdw>
                </a:effectLst>
              </a:rPr>
              <a:t>– 10:19-23 – cf. </a:t>
            </a:r>
            <a:r>
              <a:rPr lang="en-US" sz="2800" dirty="0" err="1">
                <a:solidFill>
                  <a:schemeClr val="tx2"/>
                </a:solidFill>
                <a:effectLst>
                  <a:outerShdw blurRad="50800" dist="38100" dir="2700000" algn="tl" rotWithShape="0">
                    <a:prstClr val="black">
                      <a:alpha val="40000"/>
                    </a:prstClr>
                  </a:outerShdw>
                </a:effectLst>
              </a:rPr>
              <a:t>Heb</a:t>
            </a:r>
            <a:r>
              <a:rPr lang="en-US" sz="2800" dirty="0">
                <a:solidFill>
                  <a:schemeClr val="tx2"/>
                </a:solidFill>
                <a:effectLst>
                  <a:outerShdw blurRad="50800" dist="38100" dir="2700000" algn="tl" rotWithShape="0">
                    <a:prstClr val="black">
                      <a:alpha val="40000"/>
                    </a:prstClr>
                  </a:outerShdw>
                </a:effectLst>
              </a:rPr>
              <a:t> 4:14-16</a:t>
            </a:r>
          </a:p>
        </p:txBody>
      </p:sp>
      <p:sp>
        <p:nvSpPr>
          <p:cNvPr id="3" name="Rectangle 2"/>
          <p:cNvSpPr/>
          <p:nvPr/>
        </p:nvSpPr>
        <p:spPr>
          <a:xfrm>
            <a:off x="228600" y="3200400"/>
            <a:ext cx="2743200" cy="3123932"/>
          </a:xfrm>
          <a:prstGeom prst="rect">
            <a:avLst/>
          </a:prstGeom>
          <a:solidFill>
            <a:schemeClr val="accent1">
              <a:lumMod val="75000"/>
            </a:schemeClr>
          </a:solidFill>
          <a:ln w="28575" cmpd="sng">
            <a:solidFill>
              <a:schemeClr val="tx2"/>
            </a:solidFill>
          </a:ln>
          <a:effectLst>
            <a:outerShdw blurRad="50800" dist="38100" dir="2700000" algn="tl" rotWithShape="0">
              <a:prstClr val="black">
                <a:alpha val="40000"/>
              </a:prstClr>
            </a:outerShdw>
          </a:effectLst>
        </p:spPr>
        <p:txBody>
          <a:bodyPr wrap="square">
            <a:spAutoFit/>
          </a:bodyPr>
          <a:lstStyle/>
          <a:p>
            <a:pPr algn="ctr">
              <a:spcAft>
                <a:spcPts val="600"/>
              </a:spcAft>
            </a:pPr>
            <a:r>
              <a:rPr lang="en-US" sz="3200" dirty="0">
                <a:effectLst>
                  <a:outerShdw blurRad="50800" dist="38100" dir="2700000" algn="tl" rotWithShape="0">
                    <a:prstClr val="black">
                      <a:alpha val="40000"/>
                    </a:prstClr>
                  </a:outerShdw>
                </a:effectLst>
              </a:rPr>
              <a:t>Living by faith is a choice!!</a:t>
            </a:r>
          </a:p>
          <a:p>
            <a:pPr algn="ctr">
              <a:spcAft>
                <a:spcPts val="600"/>
              </a:spcAft>
            </a:pPr>
            <a:r>
              <a:rPr lang="en-US" sz="3200" dirty="0">
                <a:effectLst>
                  <a:outerShdw blurRad="50800" dist="38100" dir="2700000" algn="tl" rotWithShape="0">
                    <a:prstClr val="black">
                      <a:alpha val="40000"/>
                    </a:prstClr>
                  </a:outerShdw>
                </a:effectLst>
              </a:rPr>
              <a:t>How can you retreat from a position never occupied?</a:t>
            </a:r>
          </a:p>
        </p:txBody>
      </p:sp>
    </p:spTree>
    <p:extLst>
      <p:ext uri="{BB962C8B-B14F-4D97-AF65-F5344CB8AC3E}">
        <p14:creationId xmlns:p14="http://schemas.microsoft.com/office/powerpoint/2010/main" val="402286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1973">
                                            <p:txEl>
                                              <p:pRg st="0" end="0"/>
                                            </p:txEl>
                                          </p:spTgt>
                                        </p:tgtEl>
                                        <p:attrNameLst>
                                          <p:attrName>style.visibility</p:attrName>
                                        </p:attrNameLst>
                                      </p:cBhvr>
                                      <p:to>
                                        <p:strVal val="visible"/>
                                      </p:to>
                                    </p:set>
                                    <p:animEffect transition="in" filter="randombar(horizontal)">
                                      <p:cBhvr>
                                        <p:cTn id="7" dur="500"/>
                                        <p:tgtEl>
                                          <p:spTgt spid="2119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1973">
                                            <p:txEl>
                                              <p:pRg st="1" end="1"/>
                                            </p:txEl>
                                          </p:spTgt>
                                        </p:tgtEl>
                                        <p:attrNameLst>
                                          <p:attrName>style.visibility</p:attrName>
                                        </p:attrNameLst>
                                      </p:cBhvr>
                                      <p:to>
                                        <p:strVal val="visible"/>
                                      </p:to>
                                    </p:set>
                                    <p:animEffect transition="in" filter="randombar(horizontal)">
                                      <p:cBhvr>
                                        <p:cTn id="12" dur="500"/>
                                        <p:tgtEl>
                                          <p:spTgt spid="2119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74</a:t>
            </a:fld>
            <a:endParaRPr lang="en-US" dirty="0"/>
          </a:p>
        </p:txBody>
      </p:sp>
      <p:sp>
        <p:nvSpPr>
          <p:cNvPr id="5" name="Freeform 4"/>
          <p:cNvSpPr/>
          <p:nvPr/>
        </p:nvSpPr>
        <p:spPr>
          <a:xfrm>
            <a:off x="3733800" y="3352800"/>
            <a:ext cx="4419600" cy="3048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657600" y="3810000"/>
            <a:ext cx="3352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ine Callout 3 6"/>
          <p:cNvSpPr/>
          <p:nvPr/>
        </p:nvSpPr>
        <p:spPr>
          <a:xfrm>
            <a:off x="228600" y="2057400"/>
            <a:ext cx="2819400" cy="4114800"/>
          </a:xfrm>
          <a:prstGeom prst="borderCallout3">
            <a:avLst>
              <a:gd name="adj1" fmla="val 51480"/>
              <a:gd name="adj2" fmla="val 99200"/>
              <a:gd name="adj3" fmla="val 40462"/>
              <a:gd name="adj4" fmla="val 107923"/>
              <a:gd name="adj5" fmla="val 30512"/>
              <a:gd name="adj6" fmla="val 111556"/>
              <a:gd name="adj7" fmla="val 30964"/>
              <a:gd name="adj8" fmla="val 12319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effectLst>
                  <a:outerShdw blurRad="50800" dist="38100" dir="2700000" algn="tl" rotWithShape="0">
                    <a:prstClr val="black">
                      <a:alpha val="40000"/>
                    </a:prstClr>
                  </a:outerShdw>
                </a:effectLst>
              </a:rPr>
              <a:t>The recipients of this epistle are clearly regarded as saved people- (“have obtained like precious faith” -  “our God and Savior Jesus Christ our Lord”)</a:t>
            </a:r>
            <a:endParaRPr lang="en-US" sz="2600" dirty="0">
              <a:effectLst>
                <a:outerShdw blurRad="50800" dist="38100" dir="2700000" algn="tl" rotWithShape="0">
                  <a:prstClr val="black">
                    <a:alpha val="40000"/>
                  </a:prstClr>
                </a:outerShdw>
              </a:effectLst>
            </a:endParaRPr>
          </a:p>
        </p:txBody>
      </p:sp>
      <p:sp>
        <p:nvSpPr>
          <p:cNvPr id="8" name="Freeform 7"/>
          <p:cNvSpPr/>
          <p:nvPr/>
        </p:nvSpPr>
        <p:spPr>
          <a:xfrm>
            <a:off x="6248400" y="4267200"/>
            <a:ext cx="1752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495800" y="4724400"/>
            <a:ext cx="2819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352800" y="1905000"/>
            <a:ext cx="5181600" cy="4401205"/>
          </a:xfrm>
          <a:prstGeom prst="rect">
            <a:avLst/>
          </a:prstGeom>
        </p:spPr>
        <p:txBody>
          <a:bodyPr wrap="square">
            <a:spAutoFit/>
          </a:bodyPr>
          <a:lstStyle/>
          <a:p>
            <a:pPr algn="ctr"/>
            <a:r>
              <a:rPr lang="en-US" sz="2800" dirty="0">
                <a:solidFill>
                  <a:schemeClr val="bg1"/>
                </a:solidFill>
                <a:effectLst>
                  <a:outerShdw blurRad="60007" dist="310007" dir="7680000" sy="30000" kx="1300200" algn="ctr" rotWithShape="0">
                    <a:prstClr val="black">
                      <a:alpha val="32000"/>
                    </a:prstClr>
                  </a:outerShdw>
                </a:effectLst>
              </a:rPr>
              <a:t>2 Peter 1:1-2 (NKJV) </a:t>
            </a:r>
          </a:p>
          <a:p>
            <a:pPr algn="ctr"/>
            <a:r>
              <a:rPr lang="en-US" sz="2800" baseline="30000" dirty="0">
                <a:solidFill>
                  <a:schemeClr val="bg1"/>
                </a:solidFill>
                <a:effectLst>
                  <a:outerShdw blurRad="60007" dist="310007" dir="7680000" sy="30000" kx="1300200" algn="ctr" rotWithShape="0">
                    <a:prstClr val="black">
                      <a:alpha val="32000"/>
                    </a:prstClr>
                  </a:outerShdw>
                </a:effectLst>
              </a:rPr>
              <a:t>1</a:t>
            </a:r>
            <a:r>
              <a:rPr lang="en-US" sz="2800" dirty="0">
                <a:solidFill>
                  <a:schemeClr val="bg1"/>
                </a:solidFill>
                <a:effectLst>
                  <a:outerShdw blurRad="60007" dist="310007" dir="7680000" sy="30000" kx="1300200" algn="ctr" rotWithShape="0">
                    <a:prstClr val="black">
                      <a:alpha val="32000"/>
                    </a:prstClr>
                  </a:outerShdw>
                </a:effectLst>
              </a:rPr>
              <a:t> Simon Peter, a bondservant and apostle of Jesus Christ, To those who have obtained like precious faith with us by the righteousness of our God and Savior Jesus Christ: </a:t>
            </a:r>
          </a:p>
          <a:p>
            <a:pPr algn="ctr"/>
            <a:r>
              <a:rPr lang="en-US" sz="2800" baseline="30000" dirty="0">
                <a:solidFill>
                  <a:schemeClr val="bg1"/>
                </a:solidFill>
                <a:effectLst>
                  <a:outerShdw blurRad="60007" dist="310007" dir="7680000" sy="30000" kx="1300200" algn="ctr" rotWithShape="0">
                    <a:prstClr val="black">
                      <a:alpha val="32000"/>
                    </a:prstClr>
                  </a:outerShdw>
                </a:effectLst>
              </a:rPr>
              <a:t>2</a:t>
            </a:r>
            <a:r>
              <a:rPr lang="en-US" sz="2800" dirty="0">
                <a:solidFill>
                  <a:schemeClr val="bg1"/>
                </a:solidFill>
                <a:effectLst>
                  <a:outerShdw blurRad="60007" dist="310007" dir="7680000" sy="30000" kx="1300200" algn="ctr" rotWithShape="0">
                    <a:prstClr val="black">
                      <a:alpha val="32000"/>
                    </a:prstClr>
                  </a:outerShdw>
                </a:effectLst>
              </a:rPr>
              <a:t> Grace and peace be multiplied to you in the knowledge of God and of Jesus our Lord, </a:t>
            </a:r>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Tree>
    <p:extLst>
      <p:ext uri="{BB962C8B-B14F-4D97-AF65-F5344CB8AC3E}">
        <p14:creationId xmlns:p14="http://schemas.microsoft.com/office/powerpoint/2010/main" val="38321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75</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7" name="Line Callout 3 6"/>
          <p:cNvSpPr/>
          <p:nvPr/>
        </p:nvSpPr>
        <p:spPr>
          <a:xfrm>
            <a:off x="228600" y="1676400"/>
            <a:ext cx="3200400" cy="4876800"/>
          </a:xfrm>
          <a:prstGeom prst="borderCallout3">
            <a:avLst>
              <a:gd name="adj1" fmla="val 51480"/>
              <a:gd name="adj2" fmla="val 99200"/>
              <a:gd name="adj3" fmla="val 68701"/>
              <a:gd name="adj4" fmla="val 135273"/>
              <a:gd name="adj5" fmla="val 75603"/>
              <a:gd name="adj6" fmla="val 139252"/>
              <a:gd name="adj7" fmla="val 80364"/>
              <a:gd name="adj8" fmla="val 15035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effectLst>
                  <a:outerShdw blurRad="50800" dist="38100" dir="2700000" algn="tl" rotWithShape="0">
                    <a:prstClr val="black">
                      <a:alpha val="40000"/>
                    </a:prstClr>
                  </a:outerShdw>
                </a:effectLst>
              </a:rPr>
              <a:t>“Knowledge of God and of Jesus our Lord” </a:t>
            </a:r>
            <a:r>
              <a:rPr lang="en-US" sz="2600" dirty="0">
                <a:effectLst>
                  <a:outerShdw blurRad="50800" dist="38100" dir="2700000" algn="tl" rotWithShape="0">
                    <a:prstClr val="black">
                      <a:alpha val="40000"/>
                    </a:prstClr>
                  </a:outerShdw>
                </a:effectLst>
              </a:rPr>
              <a:t>-  </a:t>
            </a:r>
            <a:r>
              <a:rPr lang="en-US" sz="2600" dirty="0" err="1">
                <a:effectLst>
                  <a:outerShdw blurRad="50800" dist="38100" dir="2700000" algn="tl" rotWithShape="0">
                    <a:prstClr val="black">
                      <a:alpha val="40000"/>
                    </a:prstClr>
                  </a:outerShdw>
                </a:effectLst>
              </a:rPr>
              <a:t>Epígnosis</a:t>
            </a:r>
            <a:r>
              <a:rPr lang="en-US" sz="2600" dirty="0">
                <a:effectLst>
                  <a:outerShdw blurRad="50800" dist="38100" dir="2700000" algn="tl" rotWithShape="0">
                    <a:prstClr val="black">
                      <a:alpha val="40000"/>
                    </a:prstClr>
                  </a:outerShdw>
                </a:effectLst>
              </a:rPr>
              <a:t> refers to exact, complete, thorough, accurate, experiential knowledge, not just abstract, intellectual, head knowledge of God or even facts about Him.</a:t>
            </a:r>
          </a:p>
        </p:txBody>
      </p:sp>
      <p:sp>
        <p:nvSpPr>
          <p:cNvPr id="8" name="Freeform 7"/>
          <p:cNvSpPr/>
          <p:nvPr/>
        </p:nvSpPr>
        <p:spPr>
          <a:xfrm>
            <a:off x="5029200" y="5562600"/>
            <a:ext cx="32766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495800" y="6019800"/>
            <a:ext cx="2819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352800" y="1905000"/>
            <a:ext cx="5181600" cy="4401205"/>
          </a:xfrm>
          <a:prstGeom prst="rect">
            <a:avLst/>
          </a:prstGeom>
        </p:spPr>
        <p:txBody>
          <a:bodyPr wrap="square">
            <a:spAutoFit/>
          </a:bodyPr>
          <a:lstStyle/>
          <a:p>
            <a:pPr algn="ctr"/>
            <a:r>
              <a:rPr lang="en-US" sz="2800" dirty="0">
                <a:solidFill>
                  <a:schemeClr val="bg1"/>
                </a:solidFill>
                <a:effectLst>
                  <a:outerShdw blurRad="60007" dist="310007" dir="7680000" sy="30000" kx="1300200" algn="ctr" rotWithShape="0">
                    <a:prstClr val="black">
                      <a:alpha val="32000"/>
                    </a:prstClr>
                  </a:outerShdw>
                </a:effectLst>
              </a:rPr>
              <a:t>2 Peter 1:1-2 (NKJV) </a:t>
            </a:r>
          </a:p>
          <a:p>
            <a:pPr algn="ctr"/>
            <a:r>
              <a:rPr lang="en-US" sz="2800" baseline="30000" dirty="0">
                <a:solidFill>
                  <a:schemeClr val="bg1"/>
                </a:solidFill>
                <a:effectLst>
                  <a:outerShdw blurRad="60007" dist="310007" dir="7680000" sy="30000" kx="1300200" algn="ctr" rotWithShape="0">
                    <a:prstClr val="black">
                      <a:alpha val="32000"/>
                    </a:prstClr>
                  </a:outerShdw>
                </a:effectLst>
              </a:rPr>
              <a:t>1</a:t>
            </a:r>
            <a:r>
              <a:rPr lang="en-US" sz="2800" dirty="0">
                <a:solidFill>
                  <a:schemeClr val="bg1"/>
                </a:solidFill>
                <a:effectLst>
                  <a:outerShdw blurRad="60007" dist="310007" dir="7680000" sy="30000" kx="1300200" algn="ctr" rotWithShape="0">
                    <a:prstClr val="black">
                      <a:alpha val="32000"/>
                    </a:prstClr>
                  </a:outerShdw>
                </a:effectLst>
              </a:rPr>
              <a:t> Simon Peter, a bondservant and apostle of Jesus Christ, To those who have obtained like precious faith with us by the righteousness of our God and Savior Jesus Christ: </a:t>
            </a:r>
          </a:p>
          <a:p>
            <a:pPr algn="ctr"/>
            <a:r>
              <a:rPr lang="en-US" sz="2800" baseline="30000" dirty="0">
                <a:solidFill>
                  <a:schemeClr val="bg1"/>
                </a:solidFill>
                <a:effectLst>
                  <a:outerShdw blurRad="60007" dist="310007" dir="7680000" sy="30000" kx="1300200" algn="ctr" rotWithShape="0">
                    <a:prstClr val="black">
                      <a:alpha val="32000"/>
                    </a:prstClr>
                  </a:outerShdw>
                </a:effectLst>
              </a:rPr>
              <a:t>2</a:t>
            </a:r>
            <a:r>
              <a:rPr lang="en-US" sz="2800" dirty="0">
                <a:solidFill>
                  <a:schemeClr val="bg1"/>
                </a:solidFill>
                <a:effectLst>
                  <a:outerShdw blurRad="60007" dist="310007" dir="7680000" sy="30000" kx="1300200" algn="ctr" rotWithShape="0">
                    <a:prstClr val="black">
                      <a:alpha val="32000"/>
                    </a:prstClr>
                  </a:outerShdw>
                </a:effectLst>
              </a:rPr>
              <a:t> Grace and peace be multiplied to you in the knowledge of God and of Jesus our Lord, </a:t>
            </a:r>
          </a:p>
        </p:txBody>
      </p:sp>
    </p:spTree>
    <p:extLst>
      <p:ext uri="{BB962C8B-B14F-4D97-AF65-F5344CB8AC3E}">
        <p14:creationId xmlns:p14="http://schemas.microsoft.com/office/powerpoint/2010/main" val="376199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76</a:t>
            </a:fld>
            <a:endParaRPr lang="en-US" dirty="0"/>
          </a:p>
        </p:txBody>
      </p:sp>
      <p:pic>
        <p:nvPicPr>
          <p:cNvPr id="5" name="Picture 4"/>
          <p:cNvPicPr>
            <a:picLocks noChangeAspect="1"/>
          </p:cNvPicPr>
          <p:nvPr/>
        </p:nvPicPr>
        <p:blipFill>
          <a:blip r:embed="rId2"/>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10" name="Rectangle 9"/>
          <p:cNvSpPr/>
          <p:nvPr/>
        </p:nvSpPr>
        <p:spPr>
          <a:xfrm>
            <a:off x="2743200" y="2550616"/>
            <a:ext cx="6248400" cy="4154984"/>
          </a:xfrm>
          <a:prstGeom prst="rect">
            <a:avLst/>
          </a:prstGeom>
        </p:spPr>
        <p:txBody>
          <a:bodyPr wrap="square">
            <a:spAutoFit/>
          </a:bodyPr>
          <a:lstStyle/>
          <a:p>
            <a:pPr algn="ctr"/>
            <a:r>
              <a:rPr lang="en-US" sz="2800" dirty="0" smtClean="0">
                <a:solidFill>
                  <a:schemeClr val="bg1"/>
                </a:solidFill>
                <a:effectLst>
                  <a:outerShdw blurRad="60007" dist="310007" dir="7680000" sy="30000" kx="1300200" algn="ctr" rotWithShape="0">
                    <a:prstClr val="black">
                      <a:alpha val="32000"/>
                    </a:prstClr>
                  </a:outerShdw>
                </a:effectLst>
              </a:rPr>
              <a:t>ἐπ</a:t>
            </a:r>
            <a:r>
              <a:rPr lang="en-US" sz="2800" dirty="0" err="1" smtClean="0">
                <a:solidFill>
                  <a:schemeClr val="bg1"/>
                </a:solidFill>
                <a:effectLst>
                  <a:outerShdw blurRad="60007" dist="310007" dir="7680000" sy="30000" kx="1300200" algn="ctr" rotWithShape="0">
                    <a:prstClr val="black">
                      <a:alpha val="32000"/>
                    </a:prstClr>
                  </a:outerShdw>
                </a:effectLst>
              </a:rPr>
              <a:t>ίγνωσις</a:t>
            </a:r>
            <a:r>
              <a:rPr lang="en-US" sz="2800" dirty="0">
                <a:solidFill>
                  <a:schemeClr val="bg1"/>
                </a:solidFill>
                <a:effectLst>
                  <a:outerShdw blurRad="60007" dist="310007" dir="7680000" sy="30000" kx="1300200" algn="ctr" rotWithShape="0">
                    <a:prstClr val="black">
                      <a:alpha val="32000"/>
                    </a:prstClr>
                  </a:outerShdw>
                </a:effectLst>
              </a:rPr>
              <a:t>, </a:t>
            </a:r>
            <a:r>
              <a:rPr lang="en-US" sz="2800" dirty="0" err="1" smtClean="0">
                <a:solidFill>
                  <a:schemeClr val="bg1"/>
                </a:solidFill>
                <a:effectLst>
                  <a:outerShdw blurRad="60007" dist="310007" dir="7680000" sy="30000" kx="1300200" algn="ctr" rotWithShape="0">
                    <a:prstClr val="black">
                      <a:alpha val="32000"/>
                    </a:prstClr>
                  </a:outerShdw>
                </a:effectLst>
              </a:rPr>
              <a:t>epignōsis</a:t>
            </a:r>
            <a:r>
              <a:rPr lang="en-US" sz="2800" dirty="0" smtClean="0">
                <a:solidFill>
                  <a:schemeClr val="bg1"/>
                </a:solidFill>
                <a:effectLst>
                  <a:outerShdw blurRad="60007" dist="310007" dir="7680000" sy="30000" kx="1300200" algn="ctr" rotWithShape="0">
                    <a:prstClr val="black">
                      <a:alpha val="32000"/>
                    </a:prstClr>
                  </a:outerShdw>
                </a:effectLst>
              </a:rPr>
              <a:t> - &lt;</a:t>
            </a:r>
            <a:r>
              <a:rPr lang="en-US" sz="2800" dirty="0">
                <a:solidFill>
                  <a:schemeClr val="bg1"/>
                </a:solidFill>
                <a:effectLst>
                  <a:outerShdw blurRad="60007" dist="310007" dir="7680000" sy="30000" kx="1300200" algn="ctr" rotWithShape="0">
                    <a:prstClr val="black">
                      <a:alpha val="32000"/>
                    </a:prstClr>
                  </a:outerShdw>
                </a:effectLst>
              </a:rPr>
              <a:t>G1922&gt;</a:t>
            </a:r>
          </a:p>
          <a:p>
            <a:pPr algn="ctr"/>
            <a:r>
              <a:rPr lang="en-US" sz="2800" dirty="0" smtClean="0">
                <a:solidFill>
                  <a:schemeClr val="bg1"/>
                </a:solidFill>
                <a:effectLst>
                  <a:outerShdw blurRad="60007" dist="310007" dir="7680000" sy="30000" kx="1300200" algn="ctr" rotWithShape="0">
                    <a:prstClr val="black">
                      <a:alpha val="32000"/>
                    </a:prstClr>
                  </a:outerShdw>
                </a:effectLst>
              </a:rPr>
              <a:t>“. . . denotes </a:t>
            </a:r>
            <a:r>
              <a:rPr lang="en-US" sz="2800" dirty="0">
                <a:solidFill>
                  <a:schemeClr val="bg1"/>
                </a:solidFill>
                <a:effectLst>
                  <a:outerShdw blurRad="60007" dist="310007" dir="7680000" sy="30000" kx="1300200" algn="ctr" rotWithShape="0">
                    <a:prstClr val="black">
                      <a:alpha val="32000"/>
                    </a:prstClr>
                  </a:outerShdw>
                </a:effectLst>
              </a:rPr>
              <a:t>"exact or full knowledge, discernment, recognition," and is a strengthened form of No. 1, expressing a fuller or a full "knowledge," a greater participation by the "knower" in the object "known," thus more powerfully influencing him. </a:t>
            </a:r>
            <a:endParaRPr lang="en-US" sz="2800" dirty="0" smtClean="0">
              <a:solidFill>
                <a:schemeClr val="bg1"/>
              </a:solidFill>
              <a:effectLst>
                <a:outerShdw blurRad="60007" dist="310007" dir="7680000" sy="30000" kx="1300200" algn="ctr" rotWithShape="0">
                  <a:prstClr val="black">
                    <a:alpha val="32000"/>
                  </a:prstClr>
                </a:outerShdw>
              </a:effectLst>
            </a:endParaRPr>
          </a:p>
          <a:p>
            <a:pPr algn="ctr"/>
            <a:r>
              <a:rPr lang="en-US" sz="2000" dirty="0" smtClean="0">
                <a:solidFill>
                  <a:schemeClr val="bg1"/>
                </a:solidFill>
                <a:effectLst>
                  <a:outerShdw blurRad="60007" dist="310007" dir="7680000" sy="30000" kx="1300200" algn="ctr" rotWithShape="0">
                    <a:prstClr val="black">
                      <a:alpha val="32000"/>
                    </a:prstClr>
                  </a:outerShdw>
                </a:effectLst>
              </a:rPr>
              <a:t>Vine's </a:t>
            </a:r>
            <a:r>
              <a:rPr lang="en-US" sz="2000" dirty="0">
                <a:solidFill>
                  <a:schemeClr val="bg1"/>
                </a:solidFill>
                <a:effectLst>
                  <a:outerShdw blurRad="60007" dist="310007" dir="7680000" sy="30000" kx="1300200" algn="ctr" rotWithShape="0">
                    <a:prstClr val="black">
                      <a:alpha val="32000"/>
                    </a:prstClr>
                  </a:outerShdw>
                </a:effectLst>
              </a:rPr>
              <a:t>Expository Dictionary of Old Testament and New Testament Words.</a:t>
            </a:r>
            <a:endParaRPr lang="en-US" sz="2800" dirty="0">
              <a:solidFill>
                <a:schemeClr val="bg1"/>
              </a:solidFill>
              <a:effectLst>
                <a:outerShdw blurRad="60007" dist="310007" dir="7680000" sy="30000" kx="1300200" algn="ctr" rotWithShape="0">
                  <a:prstClr val="black">
                    <a:alpha val="32000"/>
                  </a:prstClr>
                </a:outerShdw>
              </a:effectLst>
            </a:endParaRPr>
          </a:p>
        </p:txBody>
      </p:sp>
      <p:pic>
        <p:nvPicPr>
          <p:cNvPr id="11" name="Picture 10"/>
          <p:cNvPicPr>
            <a:picLocks noChangeAspect="1"/>
          </p:cNvPicPr>
          <p:nvPr/>
        </p:nvPicPr>
        <p:blipFill>
          <a:blip r:embed="rId3"/>
          <a:stretch>
            <a:fillRect/>
          </a:stretch>
        </p:blipFill>
        <p:spPr>
          <a:xfrm>
            <a:off x="304800" y="2743200"/>
            <a:ext cx="2590800" cy="37960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Tree>
    <p:extLst>
      <p:ext uri="{BB962C8B-B14F-4D97-AF65-F5344CB8AC3E}">
        <p14:creationId xmlns:p14="http://schemas.microsoft.com/office/powerpoint/2010/main" val="14100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77</a:t>
            </a:fld>
            <a:endParaRPr lang="en-US" dirty="0"/>
          </a:p>
        </p:txBody>
      </p:sp>
      <p:sp>
        <p:nvSpPr>
          <p:cNvPr id="10" name="Rectangle 9"/>
          <p:cNvSpPr/>
          <p:nvPr/>
        </p:nvSpPr>
        <p:spPr>
          <a:xfrm>
            <a:off x="2057400" y="2550616"/>
            <a:ext cx="6934200" cy="4031873"/>
          </a:xfrm>
          <a:prstGeom prst="rect">
            <a:avLst/>
          </a:prstGeom>
        </p:spPr>
        <p:txBody>
          <a:bodyPr wrap="square">
            <a:spAutoFit/>
          </a:bodyPr>
          <a:lstStyle/>
          <a:p>
            <a:pPr algn="ctr"/>
            <a:r>
              <a:rPr lang="en-US" sz="2800" dirty="0" err="1" smtClean="0">
                <a:solidFill>
                  <a:schemeClr val="bg1"/>
                </a:solidFill>
                <a:effectLst>
                  <a:outerShdw blurRad="60007" dist="310007" dir="7680000" sy="30000" kx="1300200" algn="ctr" rotWithShape="0">
                    <a:prstClr val="black">
                      <a:alpha val="32000"/>
                    </a:prstClr>
                  </a:outerShdw>
                </a:effectLst>
              </a:rPr>
              <a:t>ἐ</a:t>
            </a:r>
            <a:r>
              <a:rPr lang="en-US" sz="2800" dirty="0" smtClean="0">
                <a:solidFill>
                  <a:schemeClr val="bg1"/>
                </a:solidFill>
                <a:effectLst>
                  <a:outerShdw blurRad="60007" dist="310007" dir="7680000" sy="30000" kx="1300200" algn="ctr" rotWithShape="0">
                    <a:prstClr val="black">
                      <a:alpha val="32000"/>
                    </a:prstClr>
                  </a:outerShdw>
                </a:effectLst>
              </a:rPr>
              <a:t>π</a:t>
            </a:r>
            <a:r>
              <a:rPr lang="en-US" sz="2800" dirty="0" err="1" smtClean="0">
                <a:solidFill>
                  <a:schemeClr val="bg1"/>
                </a:solidFill>
                <a:effectLst>
                  <a:outerShdw blurRad="60007" dist="310007" dir="7680000" sy="30000" kx="1300200" algn="ctr" rotWithShape="0">
                    <a:prstClr val="black">
                      <a:alpha val="32000"/>
                    </a:prstClr>
                  </a:outerShdw>
                </a:effectLst>
              </a:rPr>
              <a:t>ίγνωσις</a:t>
            </a:r>
            <a:r>
              <a:rPr lang="en-US" sz="2800" dirty="0">
                <a:solidFill>
                  <a:schemeClr val="bg1"/>
                </a:solidFill>
                <a:effectLst>
                  <a:outerShdw blurRad="60007" dist="310007" dir="7680000" sy="30000" kx="1300200" algn="ctr" rotWithShape="0">
                    <a:prstClr val="black">
                      <a:alpha val="32000"/>
                    </a:prstClr>
                  </a:outerShdw>
                </a:effectLst>
              </a:rPr>
              <a:t>, </a:t>
            </a:r>
            <a:r>
              <a:rPr lang="en-US" sz="2800" dirty="0" err="1" smtClean="0">
                <a:solidFill>
                  <a:schemeClr val="bg1"/>
                </a:solidFill>
                <a:effectLst>
                  <a:outerShdw blurRad="60007" dist="310007" dir="7680000" sy="30000" kx="1300200" algn="ctr" rotWithShape="0">
                    <a:prstClr val="black">
                      <a:alpha val="32000"/>
                    </a:prstClr>
                  </a:outerShdw>
                </a:effectLst>
              </a:rPr>
              <a:t>epignōsis</a:t>
            </a:r>
            <a:r>
              <a:rPr lang="en-US" sz="2800" dirty="0" smtClean="0">
                <a:solidFill>
                  <a:schemeClr val="bg1"/>
                </a:solidFill>
                <a:effectLst>
                  <a:outerShdw blurRad="60007" dist="310007" dir="7680000" sy="30000" kx="1300200" algn="ctr" rotWithShape="0">
                    <a:prstClr val="black">
                      <a:alpha val="32000"/>
                    </a:prstClr>
                  </a:outerShdw>
                </a:effectLst>
              </a:rPr>
              <a:t> - &lt;</a:t>
            </a:r>
            <a:r>
              <a:rPr lang="en-US" sz="2800" dirty="0">
                <a:solidFill>
                  <a:schemeClr val="bg1"/>
                </a:solidFill>
                <a:effectLst>
                  <a:outerShdw blurRad="60007" dist="310007" dir="7680000" sy="30000" kx="1300200" algn="ctr" rotWithShape="0">
                    <a:prstClr val="black">
                      <a:alpha val="32000"/>
                    </a:prstClr>
                  </a:outerShdw>
                </a:effectLst>
              </a:rPr>
              <a:t>G1922&gt;</a:t>
            </a:r>
          </a:p>
          <a:p>
            <a:pPr algn="ctr"/>
            <a:r>
              <a:rPr lang="en-US" sz="2400" dirty="0" smtClean="0">
                <a:solidFill>
                  <a:schemeClr val="bg1"/>
                </a:solidFill>
                <a:effectLst>
                  <a:outerShdw blurRad="60007" dist="310007" dir="7680000" sy="30000" kx="1300200" algn="ctr" rotWithShape="0">
                    <a:prstClr val="black">
                      <a:alpha val="32000"/>
                    </a:prstClr>
                  </a:outerShdw>
                </a:effectLst>
              </a:rPr>
              <a:t>“The </a:t>
            </a:r>
            <a:r>
              <a:rPr lang="en-US" sz="2400" dirty="0">
                <a:solidFill>
                  <a:schemeClr val="bg1"/>
                </a:solidFill>
                <a:effectLst>
                  <a:outerShdw blurRad="60007" dist="310007" dir="7680000" sy="30000" kx="1300200" algn="ctr" rotWithShape="0">
                    <a:prstClr val="black">
                      <a:alpha val="32000"/>
                    </a:prstClr>
                  </a:outerShdw>
                </a:effectLst>
              </a:rPr>
              <a:t>word “knowledge” is not the simple word gnosis (</a:t>
            </a:r>
            <a:r>
              <a:rPr lang="en-US" sz="2400" dirty="0" err="1">
                <a:solidFill>
                  <a:schemeClr val="bg1"/>
                </a:solidFill>
                <a:effectLst>
                  <a:outerShdw blurRad="60007" dist="310007" dir="7680000" sy="30000" kx="1300200" algn="ctr" rotWithShape="0">
                    <a:prstClr val="black">
                      <a:alpha val="32000"/>
                    </a:prstClr>
                  </a:outerShdw>
                </a:effectLst>
              </a:rPr>
              <a:t>γνοσις</a:t>
            </a:r>
            <a:r>
              <a:rPr lang="en-US" sz="2400" dirty="0">
                <a:solidFill>
                  <a:schemeClr val="bg1"/>
                </a:solidFill>
                <a:effectLst>
                  <a:outerShdw blurRad="60007" dist="310007" dir="7680000" sy="30000" kx="1300200" algn="ctr" rotWithShape="0">
                    <a:prstClr val="black">
                      <a:alpha val="32000"/>
                    </a:prstClr>
                  </a:outerShdw>
                </a:effectLst>
              </a:rPr>
              <a:t>), but the stronger word </a:t>
            </a:r>
            <a:r>
              <a:rPr lang="en-US" sz="2400" dirty="0" err="1">
                <a:solidFill>
                  <a:schemeClr val="bg1"/>
                </a:solidFill>
                <a:effectLst>
                  <a:outerShdw blurRad="60007" dist="310007" dir="7680000" sy="30000" kx="1300200" algn="ctr" rotWithShape="0">
                    <a:prstClr val="black">
                      <a:alpha val="32000"/>
                    </a:prstClr>
                  </a:outerShdw>
                </a:effectLst>
              </a:rPr>
              <a:t>epignosis</a:t>
            </a:r>
            <a:r>
              <a:rPr lang="en-US" sz="2400" dirty="0">
                <a:solidFill>
                  <a:schemeClr val="bg1"/>
                </a:solidFill>
                <a:effectLst>
                  <a:outerShdw blurRad="60007" dist="310007" dir="7680000" sy="30000" kx="1300200" algn="ctr" rotWithShape="0">
                    <a:prstClr val="black">
                      <a:alpha val="32000"/>
                    </a:prstClr>
                  </a:outerShdw>
                </a:effectLst>
              </a:rPr>
              <a:t> (</a:t>
            </a:r>
            <a:r>
              <a:rPr lang="en-US" sz="2400" dirty="0" err="1">
                <a:solidFill>
                  <a:schemeClr val="bg1"/>
                </a:solidFill>
                <a:effectLst>
                  <a:outerShdw blurRad="60007" dist="310007" dir="7680000" sy="30000" kx="1300200" algn="ctr" rotWithShape="0">
                    <a:prstClr val="black">
                      <a:alpha val="32000"/>
                    </a:prstClr>
                  </a:outerShdw>
                </a:effectLst>
              </a:rPr>
              <a:t>ἐ</a:t>
            </a:r>
            <a:r>
              <a:rPr lang="en-US" sz="2400" dirty="0">
                <a:solidFill>
                  <a:schemeClr val="bg1"/>
                </a:solidFill>
                <a:effectLst>
                  <a:outerShdw blurRad="60007" dist="310007" dir="7680000" sy="30000" kx="1300200" algn="ctr" rotWithShape="0">
                    <a:prstClr val="black">
                      <a:alpha val="32000"/>
                    </a:prstClr>
                  </a:outerShdw>
                </a:effectLst>
              </a:rPr>
              <a:t>π</a:t>
            </a:r>
            <a:r>
              <a:rPr lang="en-US" sz="2400" dirty="0" err="1">
                <a:solidFill>
                  <a:schemeClr val="bg1"/>
                </a:solidFill>
                <a:effectLst>
                  <a:outerShdw blurRad="60007" dist="310007" dir="7680000" sy="30000" kx="1300200" algn="ctr" rotWithShape="0">
                    <a:prstClr val="black">
                      <a:alpha val="32000"/>
                    </a:prstClr>
                  </a:outerShdw>
                </a:effectLst>
              </a:rPr>
              <a:t>ιγνοσις</a:t>
            </a:r>
            <a:r>
              <a:rPr lang="en-US" sz="2400" dirty="0">
                <a:solidFill>
                  <a:schemeClr val="bg1"/>
                </a:solidFill>
                <a:effectLst>
                  <a:outerShdw blurRad="60007" dist="310007" dir="7680000" sy="30000" kx="1300200" algn="ctr" rotWithShape="0">
                    <a:prstClr val="black">
                      <a:alpha val="32000"/>
                    </a:prstClr>
                  </a:outerShdw>
                </a:effectLst>
              </a:rPr>
              <a:t>). Alford quotes </a:t>
            </a:r>
            <a:r>
              <a:rPr lang="en-US" sz="2400" dirty="0" err="1">
                <a:solidFill>
                  <a:schemeClr val="bg1"/>
                </a:solidFill>
                <a:effectLst>
                  <a:outerShdw blurRad="60007" dist="310007" dir="7680000" sy="30000" kx="1300200" algn="ctr" rotWithShape="0">
                    <a:prstClr val="black">
                      <a:alpha val="32000"/>
                    </a:prstClr>
                  </a:outerShdw>
                </a:effectLst>
              </a:rPr>
              <a:t>Delitzsch</a:t>
            </a:r>
            <a:r>
              <a:rPr lang="en-US" sz="2400" dirty="0">
                <a:solidFill>
                  <a:schemeClr val="bg1"/>
                </a:solidFill>
                <a:effectLst>
                  <a:outerShdw blurRad="60007" dist="310007" dir="7680000" sy="30000" kx="1300200" algn="ctr" rotWithShape="0">
                    <a:prstClr val="black">
                      <a:alpha val="32000"/>
                    </a:prstClr>
                  </a:outerShdw>
                </a:effectLst>
              </a:rPr>
              <a:t> as saying: “When </a:t>
            </a:r>
            <a:r>
              <a:rPr lang="en-US" sz="2400" dirty="0" err="1">
                <a:solidFill>
                  <a:schemeClr val="bg1"/>
                </a:solidFill>
                <a:effectLst>
                  <a:outerShdw blurRad="60007" dist="310007" dir="7680000" sy="30000" kx="1300200" algn="ctr" rotWithShape="0">
                    <a:prstClr val="black">
                      <a:alpha val="32000"/>
                    </a:prstClr>
                  </a:outerShdw>
                </a:effectLst>
              </a:rPr>
              <a:t>epignosis</a:t>
            </a:r>
            <a:r>
              <a:rPr lang="en-US" sz="2400" dirty="0">
                <a:solidFill>
                  <a:schemeClr val="bg1"/>
                </a:solidFill>
                <a:effectLst>
                  <a:outerShdw blurRad="60007" dist="310007" dir="7680000" sy="30000" kx="1300200" algn="ctr" rotWithShape="0">
                    <a:prstClr val="black">
                      <a:alpha val="32000"/>
                    </a:prstClr>
                  </a:outerShdw>
                </a:effectLst>
              </a:rPr>
              <a:t> (</a:t>
            </a:r>
            <a:r>
              <a:rPr lang="en-US" sz="2400" dirty="0" err="1">
                <a:solidFill>
                  <a:schemeClr val="bg1"/>
                </a:solidFill>
                <a:effectLst>
                  <a:outerShdw blurRad="60007" dist="310007" dir="7680000" sy="30000" kx="1300200" algn="ctr" rotWithShape="0">
                    <a:prstClr val="black">
                      <a:alpha val="32000"/>
                    </a:prstClr>
                  </a:outerShdw>
                </a:effectLst>
              </a:rPr>
              <a:t>ἐ</a:t>
            </a:r>
            <a:r>
              <a:rPr lang="en-US" sz="2400" dirty="0">
                <a:solidFill>
                  <a:schemeClr val="bg1"/>
                </a:solidFill>
                <a:effectLst>
                  <a:outerShdw blurRad="60007" dist="310007" dir="7680000" sy="30000" kx="1300200" algn="ctr" rotWithShape="0">
                    <a:prstClr val="black">
                      <a:alpha val="32000"/>
                    </a:prstClr>
                  </a:outerShdw>
                </a:effectLst>
              </a:rPr>
              <a:t>π</a:t>
            </a:r>
            <a:r>
              <a:rPr lang="en-US" sz="2400" dirty="0" err="1">
                <a:solidFill>
                  <a:schemeClr val="bg1"/>
                </a:solidFill>
                <a:effectLst>
                  <a:outerShdw blurRad="60007" dist="310007" dir="7680000" sy="30000" kx="1300200" algn="ctr" rotWithShape="0">
                    <a:prstClr val="black">
                      <a:alpha val="32000"/>
                    </a:prstClr>
                  </a:outerShdw>
                </a:effectLst>
              </a:rPr>
              <a:t>ιγνοσις</a:t>
            </a:r>
            <a:r>
              <a:rPr lang="en-US" sz="2400" dirty="0">
                <a:solidFill>
                  <a:schemeClr val="bg1"/>
                </a:solidFill>
                <a:effectLst>
                  <a:outerShdw blurRad="60007" dist="310007" dir="7680000" sy="30000" kx="1300200" algn="ctr" rotWithShape="0">
                    <a:prstClr val="black">
                      <a:alpha val="32000"/>
                    </a:prstClr>
                  </a:outerShdw>
                </a:effectLst>
              </a:rPr>
              <a:t>) is used, there is the assumption of an actual direction of the spirit to a definite object and of a real grasping of the same: </a:t>
            </a:r>
            <a:r>
              <a:rPr lang="en-US" sz="2400" dirty="0" smtClean="0">
                <a:solidFill>
                  <a:schemeClr val="bg1"/>
                </a:solidFill>
                <a:effectLst>
                  <a:outerShdw blurRad="60007" dist="310007" dir="7680000" sy="30000" kx="1300200" algn="ctr" rotWithShape="0">
                    <a:prstClr val="black">
                      <a:alpha val="32000"/>
                    </a:prstClr>
                  </a:outerShdw>
                </a:effectLst>
              </a:rPr>
              <a:t>. . .”</a:t>
            </a:r>
          </a:p>
          <a:p>
            <a:pPr algn="ctr"/>
            <a:r>
              <a:rPr lang="en-US" sz="2000" dirty="0" err="1" smtClean="0">
                <a:solidFill>
                  <a:schemeClr val="bg1"/>
                </a:solidFill>
                <a:effectLst>
                  <a:outerShdw blurRad="60007" dist="310007" dir="7680000" sy="30000" kx="1300200" algn="ctr" rotWithShape="0">
                    <a:prstClr val="black">
                      <a:alpha val="32000"/>
                    </a:prstClr>
                  </a:outerShdw>
                </a:effectLst>
              </a:rPr>
              <a:t>Wuest</a:t>
            </a:r>
            <a:r>
              <a:rPr lang="en-US" sz="2000" dirty="0">
                <a:solidFill>
                  <a:schemeClr val="bg1"/>
                </a:solidFill>
                <a:effectLst>
                  <a:outerShdw blurRad="60007" dist="310007" dir="7680000" sy="30000" kx="1300200" algn="ctr" rotWithShape="0">
                    <a:prstClr val="black">
                      <a:alpha val="32000"/>
                    </a:prstClr>
                  </a:outerShdw>
                </a:effectLst>
              </a:rPr>
              <a:t>, K. S. (1997). </a:t>
            </a:r>
            <a:r>
              <a:rPr lang="en-US" sz="2000" dirty="0" err="1">
                <a:solidFill>
                  <a:schemeClr val="bg1"/>
                </a:solidFill>
                <a:effectLst>
                  <a:outerShdw blurRad="60007" dist="310007" dir="7680000" sy="30000" kx="1300200" algn="ctr" rotWithShape="0">
                    <a:prstClr val="black">
                      <a:alpha val="32000"/>
                    </a:prstClr>
                  </a:outerShdw>
                </a:effectLst>
              </a:rPr>
              <a:t>Wuest's</a:t>
            </a:r>
            <a:r>
              <a:rPr lang="en-US" sz="2000" dirty="0">
                <a:solidFill>
                  <a:schemeClr val="bg1"/>
                </a:solidFill>
                <a:effectLst>
                  <a:outerShdw blurRad="60007" dist="310007" dir="7680000" sy="30000" kx="1300200" algn="ctr" rotWithShape="0">
                    <a:prstClr val="black">
                      <a:alpha val="32000"/>
                    </a:prstClr>
                  </a:outerShdw>
                </a:effectLst>
              </a:rPr>
              <a:t> word studies from the Greek New Testament: For the English reader (</a:t>
            </a:r>
            <a:r>
              <a:rPr lang="en-US" sz="2000" dirty="0" err="1">
                <a:solidFill>
                  <a:schemeClr val="bg1"/>
                </a:solidFill>
                <a:effectLst>
                  <a:outerShdw blurRad="60007" dist="310007" dir="7680000" sy="30000" kx="1300200" algn="ctr" rotWithShape="0">
                    <a:prstClr val="black">
                      <a:alpha val="32000"/>
                    </a:prstClr>
                  </a:outerShdw>
                </a:effectLst>
              </a:rPr>
              <a:t>Heb</a:t>
            </a:r>
            <a:r>
              <a:rPr lang="en-US" sz="2000" dirty="0">
                <a:solidFill>
                  <a:schemeClr val="bg1"/>
                </a:solidFill>
                <a:effectLst>
                  <a:outerShdw blurRad="60007" dist="310007" dir="7680000" sy="30000" kx="1300200" algn="ctr" rotWithShape="0">
                    <a:prstClr val="black">
                      <a:alpha val="32000"/>
                    </a:prstClr>
                  </a:outerShdw>
                </a:effectLst>
              </a:rPr>
              <a:t> 10:26). Grand Rapids: Eerdmans</a:t>
            </a:r>
            <a:r>
              <a:rPr lang="en-US" sz="2000" dirty="0" smtClean="0">
                <a:solidFill>
                  <a:schemeClr val="bg1"/>
                </a:solidFill>
                <a:effectLst>
                  <a:outerShdw blurRad="60007" dist="310007" dir="7680000" sy="30000" kx="1300200" algn="ctr" rotWithShape="0">
                    <a:prstClr val="black">
                      <a:alpha val="32000"/>
                    </a:prstClr>
                  </a:outerShdw>
                </a:effectLst>
              </a:rPr>
              <a:t>.</a:t>
            </a:r>
            <a:endParaRPr lang="en-US" sz="2800" dirty="0">
              <a:solidFill>
                <a:schemeClr val="bg1"/>
              </a:solidFill>
              <a:effectLst>
                <a:outerShdw blurRad="60007" dist="310007" dir="7680000" sy="30000" kx="1300200" algn="ctr" rotWithShape="0">
                  <a:prstClr val="black">
                    <a:alpha val="32000"/>
                  </a:prstClr>
                </a:outerShdw>
              </a:effectLst>
            </a:endParaRPr>
          </a:p>
        </p:txBody>
      </p:sp>
      <p:pic>
        <p:nvPicPr>
          <p:cNvPr id="9" name="Picture 8"/>
          <p:cNvPicPr>
            <a:picLocks noChangeAspect="1"/>
          </p:cNvPicPr>
          <p:nvPr/>
        </p:nvPicPr>
        <p:blipFill rotWithShape="1">
          <a:blip r:embed="rId2"/>
          <a:srcRect r="37808" b="2731"/>
          <a:stretch/>
        </p:blipFill>
        <p:spPr>
          <a:xfrm>
            <a:off x="152401" y="3048001"/>
            <a:ext cx="2046281" cy="32003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11" name="Picture 10"/>
          <p:cNvPicPr>
            <a:picLocks noChangeAspect="1"/>
          </p:cNvPicPr>
          <p:nvPr/>
        </p:nvPicPr>
        <p:blipFill>
          <a:blip r:embed="rId3"/>
          <a:stretch>
            <a:fillRect/>
          </a:stretch>
        </p:blipFill>
        <p:spPr>
          <a:xfrm>
            <a:off x="-381000" y="1447800"/>
            <a:ext cx="9829800" cy="1371600"/>
          </a:xfrm>
          <a:prstGeom prst="rect">
            <a:avLst/>
          </a:prstGeom>
        </p:spPr>
      </p:pic>
      <p:sp>
        <p:nvSpPr>
          <p:cNvPr id="12" name="Rectangle 11"/>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381507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78</a:t>
            </a:fld>
            <a:endParaRPr lang="en-US" dirty="0"/>
          </a:p>
        </p:txBody>
      </p:sp>
      <p:sp>
        <p:nvSpPr>
          <p:cNvPr id="10" name="Rectangle 9"/>
          <p:cNvSpPr/>
          <p:nvPr/>
        </p:nvSpPr>
        <p:spPr>
          <a:xfrm>
            <a:off x="1981200" y="2550616"/>
            <a:ext cx="7086600" cy="4216539"/>
          </a:xfrm>
          <a:prstGeom prst="rect">
            <a:avLst/>
          </a:prstGeom>
        </p:spPr>
        <p:txBody>
          <a:bodyPr wrap="square">
            <a:spAutoFit/>
          </a:bodyPr>
          <a:lstStyle/>
          <a:p>
            <a:pPr algn="ctr"/>
            <a:r>
              <a:rPr lang="en-US" sz="2800" dirty="0" err="1" smtClean="0">
                <a:solidFill>
                  <a:schemeClr val="bg1"/>
                </a:solidFill>
                <a:effectLst>
                  <a:outerShdw blurRad="60007" dist="310007" dir="7680000" sy="30000" kx="1300200" algn="ctr" rotWithShape="0">
                    <a:prstClr val="black">
                      <a:alpha val="32000"/>
                    </a:prstClr>
                  </a:outerShdw>
                </a:effectLst>
              </a:rPr>
              <a:t>ἐ</a:t>
            </a:r>
            <a:r>
              <a:rPr lang="en-US" sz="2800" dirty="0" smtClean="0">
                <a:solidFill>
                  <a:schemeClr val="bg1"/>
                </a:solidFill>
                <a:effectLst>
                  <a:outerShdw blurRad="60007" dist="310007" dir="7680000" sy="30000" kx="1300200" algn="ctr" rotWithShape="0">
                    <a:prstClr val="black">
                      <a:alpha val="32000"/>
                    </a:prstClr>
                  </a:outerShdw>
                </a:effectLst>
              </a:rPr>
              <a:t>π</a:t>
            </a:r>
            <a:r>
              <a:rPr lang="en-US" sz="2800" dirty="0" err="1" smtClean="0">
                <a:solidFill>
                  <a:schemeClr val="bg1"/>
                </a:solidFill>
                <a:effectLst>
                  <a:outerShdw blurRad="60007" dist="310007" dir="7680000" sy="30000" kx="1300200" algn="ctr" rotWithShape="0">
                    <a:prstClr val="black">
                      <a:alpha val="32000"/>
                    </a:prstClr>
                  </a:outerShdw>
                </a:effectLst>
              </a:rPr>
              <a:t>ίγνωσις</a:t>
            </a:r>
            <a:r>
              <a:rPr lang="en-US" sz="2800" dirty="0">
                <a:solidFill>
                  <a:schemeClr val="bg1"/>
                </a:solidFill>
                <a:effectLst>
                  <a:outerShdw blurRad="60007" dist="310007" dir="7680000" sy="30000" kx="1300200" algn="ctr" rotWithShape="0">
                    <a:prstClr val="black">
                      <a:alpha val="32000"/>
                    </a:prstClr>
                  </a:outerShdw>
                </a:effectLst>
              </a:rPr>
              <a:t>, </a:t>
            </a:r>
            <a:r>
              <a:rPr lang="en-US" sz="2800" dirty="0" err="1" smtClean="0">
                <a:solidFill>
                  <a:schemeClr val="bg1"/>
                </a:solidFill>
                <a:effectLst>
                  <a:outerShdw blurRad="60007" dist="310007" dir="7680000" sy="30000" kx="1300200" algn="ctr" rotWithShape="0">
                    <a:prstClr val="black">
                      <a:alpha val="32000"/>
                    </a:prstClr>
                  </a:outerShdw>
                </a:effectLst>
              </a:rPr>
              <a:t>epignōsis</a:t>
            </a:r>
            <a:r>
              <a:rPr lang="en-US" sz="2800" dirty="0" smtClean="0">
                <a:solidFill>
                  <a:schemeClr val="bg1"/>
                </a:solidFill>
                <a:effectLst>
                  <a:outerShdw blurRad="60007" dist="310007" dir="7680000" sy="30000" kx="1300200" algn="ctr" rotWithShape="0">
                    <a:prstClr val="black">
                      <a:alpha val="32000"/>
                    </a:prstClr>
                  </a:outerShdw>
                </a:effectLst>
              </a:rPr>
              <a:t> - &lt;</a:t>
            </a:r>
            <a:r>
              <a:rPr lang="en-US" sz="2800" dirty="0">
                <a:solidFill>
                  <a:schemeClr val="bg1"/>
                </a:solidFill>
                <a:effectLst>
                  <a:outerShdw blurRad="60007" dist="310007" dir="7680000" sy="30000" kx="1300200" algn="ctr" rotWithShape="0">
                    <a:prstClr val="black">
                      <a:alpha val="32000"/>
                    </a:prstClr>
                  </a:outerShdw>
                </a:effectLst>
              </a:rPr>
              <a:t>G1922&gt;</a:t>
            </a:r>
          </a:p>
          <a:p>
            <a:pPr algn="ctr"/>
            <a:r>
              <a:rPr lang="en-US" sz="2400" dirty="0" smtClean="0">
                <a:solidFill>
                  <a:schemeClr val="bg1"/>
                </a:solidFill>
                <a:effectLst>
                  <a:outerShdw blurRad="60007" dist="310007" dir="7680000" sy="30000" kx="1300200" algn="ctr" rotWithShape="0">
                    <a:prstClr val="black">
                      <a:alpha val="32000"/>
                    </a:prstClr>
                  </a:outerShdw>
                </a:effectLst>
              </a:rPr>
              <a:t>“. . . so </a:t>
            </a:r>
            <a:r>
              <a:rPr lang="en-US" sz="2400" dirty="0">
                <a:solidFill>
                  <a:schemeClr val="bg1"/>
                </a:solidFill>
                <a:effectLst>
                  <a:outerShdw blurRad="60007" dist="310007" dir="7680000" sy="30000" kx="1300200" algn="ctr" rotWithShape="0">
                    <a:prstClr val="black">
                      <a:alpha val="32000"/>
                    </a:prstClr>
                  </a:outerShdw>
                </a:effectLst>
              </a:rPr>
              <a:t>that we may speak of a false gnosis (</a:t>
            </a:r>
            <a:r>
              <a:rPr lang="en-US" sz="2400" dirty="0" err="1">
                <a:solidFill>
                  <a:schemeClr val="bg1"/>
                </a:solidFill>
                <a:effectLst>
                  <a:outerShdw blurRad="60007" dist="310007" dir="7680000" sy="30000" kx="1300200" algn="ctr" rotWithShape="0">
                    <a:prstClr val="black">
                      <a:alpha val="32000"/>
                    </a:prstClr>
                  </a:outerShdw>
                </a:effectLst>
              </a:rPr>
              <a:t>γνοσις</a:t>
            </a:r>
            <a:r>
              <a:rPr lang="en-US" sz="2400" dirty="0">
                <a:solidFill>
                  <a:schemeClr val="bg1"/>
                </a:solidFill>
                <a:effectLst>
                  <a:outerShdw blurRad="60007" dist="310007" dir="7680000" sy="30000" kx="1300200" algn="ctr" rotWithShape="0">
                    <a:prstClr val="black">
                      <a:alpha val="32000"/>
                    </a:prstClr>
                  </a:outerShdw>
                </a:effectLst>
              </a:rPr>
              <a:t>), but not of a false </a:t>
            </a:r>
            <a:r>
              <a:rPr lang="en-US" sz="2400" dirty="0" err="1">
                <a:solidFill>
                  <a:schemeClr val="bg1"/>
                </a:solidFill>
                <a:effectLst>
                  <a:outerShdw blurRad="60007" dist="310007" dir="7680000" sy="30000" kx="1300200" algn="ctr" rotWithShape="0">
                    <a:prstClr val="black">
                      <a:alpha val="32000"/>
                    </a:prstClr>
                  </a:outerShdw>
                </a:effectLst>
              </a:rPr>
              <a:t>epignosis</a:t>
            </a:r>
            <a:r>
              <a:rPr lang="en-US" sz="2400" dirty="0">
                <a:solidFill>
                  <a:schemeClr val="bg1"/>
                </a:solidFill>
                <a:effectLst>
                  <a:outerShdw blurRad="60007" dist="310007" dir="7680000" sy="30000" kx="1300200" algn="ctr" rotWithShape="0">
                    <a:prstClr val="black">
                      <a:alpha val="32000"/>
                    </a:prstClr>
                  </a:outerShdw>
                </a:effectLst>
              </a:rPr>
              <a:t> (</a:t>
            </a:r>
            <a:r>
              <a:rPr lang="en-US" sz="2400" dirty="0" err="1">
                <a:solidFill>
                  <a:schemeClr val="bg1"/>
                </a:solidFill>
                <a:effectLst>
                  <a:outerShdw blurRad="60007" dist="310007" dir="7680000" sy="30000" kx="1300200" algn="ctr" rotWithShape="0">
                    <a:prstClr val="black">
                      <a:alpha val="32000"/>
                    </a:prstClr>
                  </a:outerShdw>
                </a:effectLst>
              </a:rPr>
              <a:t>ἐ</a:t>
            </a:r>
            <a:r>
              <a:rPr lang="en-US" sz="2400" dirty="0">
                <a:solidFill>
                  <a:schemeClr val="bg1"/>
                </a:solidFill>
                <a:effectLst>
                  <a:outerShdw blurRad="60007" dist="310007" dir="7680000" sy="30000" kx="1300200" algn="ctr" rotWithShape="0">
                    <a:prstClr val="black">
                      <a:alpha val="32000"/>
                    </a:prstClr>
                  </a:outerShdw>
                </a:effectLst>
              </a:rPr>
              <a:t>π</a:t>
            </a:r>
            <a:r>
              <a:rPr lang="en-US" sz="2400" dirty="0" err="1">
                <a:solidFill>
                  <a:schemeClr val="bg1"/>
                </a:solidFill>
                <a:effectLst>
                  <a:outerShdw blurRad="60007" dist="310007" dir="7680000" sy="30000" kx="1300200" algn="ctr" rotWithShape="0">
                    <a:prstClr val="black">
                      <a:alpha val="32000"/>
                    </a:prstClr>
                  </a:outerShdw>
                </a:effectLst>
              </a:rPr>
              <a:t>ιγνοσις</a:t>
            </a:r>
            <a:r>
              <a:rPr lang="en-US" sz="2400" dirty="0">
                <a:solidFill>
                  <a:schemeClr val="bg1"/>
                </a:solidFill>
                <a:effectLst>
                  <a:outerShdw blurRad="60007" dist="310007" dir="7680000" sy="30000" kx="1300200" algn="ctr" rotWithShape="0">
                    <a:prstClr val="black">
                      <a:alpha val="32000"/>
                    </a:prstClr>
                  </a:outerShdw>
                </a:effectLst>
              </a:rPr>
              <a:t>). And the Writer, by the use of this word, gives us to understand that he means by it not only a shallow historical notion about the Truth, but a living believing knowledge of it, which has laid hold of a man and fused him into union with itself.” </a:t>
            </a:r>
            <a:endParaRPr lang="en-US" sz="2800" dirty="0">
              <a:solidFill>
                <a:schemeClr val="bg1"/>
              </a:solidFill>
              <a:effectLst>
                <a:outerShdw blurRad="60007" dist="310007" dir="7680000" sy="30000" kx="1300200" algn="ctr" rotWithShape="0">
                  <a:prstClr val="black">
                    <a:alpha val="32000"/>
                  </a:prstClr>
                </a:outerShdw>
              </a:effectLst>
            </a:endParaRPr>
          </a:p>
          <a:p>
            <a:pPr algn="ctr"/>
            <a:r>
              <a:rPr lang="en-US" sz="2800" dirty="0">
                <a:solidFill>
                  <a:schemeClr val="bg1"/>
                </a:solidFill>
                <a:effectLst>
                  <a:outerShdw blurRad="60007" dist="310007" dir="7680000" sy="30000" kx="1300200" algn="ctr" rotWithShape="0">
                    <a:prstClr val="black">
                      <a:alpha val="32000"/>
                    </a:prstClr>
                  </a:outerShdw>
                </a:effectLst>
              </a:rPr>
              <a:t> </a:t>
            </a:r>
            <a:r>
              <a:rPr lang="en-US" sz="2000" dirty="0" err="1">
                <a:solidFill>
                  <a:schemeClr val="bg1"/>
                </a:solidFill>
                <a:effectLst>
                  <a:outerShdw blurRad="60007" dist="310007" dir="7680000" sy="30000" kx="1300200" algn="ctr" rotWithShape="0">
                    <a:prstClr val="black">
                      <a:alpha val="32000"/>
                    </a:prstClr>
                  </a:outerShdw>
                </a:effectLst>
              </a:rPr>
              <a:t>Wuest</a:t>
            </a:r>
            <a:r>
              <a:rPr lang="en-US" sz="2000" dirty="0">
                <a:solidFill>
                  <a:schemeClr val="bg1"/>
                </a:solidFill>
                <a:effectLst>
                  <a:outerShdw blurRad="60007" dist="310007" dir="7680000" sy="30000" kx="1300200" algn="ctr" rotWithShape="0">
                    <a:prstClr val="black">
                      <a:alpha val="32000"/>
                    </a:prstClr>
                  </a:outerShdw>
                </a:effectLst>
              </a:rPr>
              <a:t>, K. S. (1997). </a:t>
            </a:r>
            <a:r>
              <a:rPr lang="en-US" sz="2000" dirty="0" err="1">
                <a:solidFill>
                  <a:schemeClr val="bg1"/>
                </a:solidFill>
                <a:effectLst>
                  <a:outerShdw blurRad="60007" dist="310007" dir="7680000" sy="30000" kx="1300200" algn="ctr" rotWithShape="0">
                    <a:prstClr val="black">
                      <a:alpha val="32000"/>
                    </a:prstClr>
                  </a:outerShdw>
                </a:effectLst>
              </a:rPr>
              <a:t>Wuest's</a:t>
            </a:r>
            <a:r>
              <a:rPr lang="en-US" sz="2000" dirty="0">
                <a:solidFill>
                  <a:schemeClr val="bg1"/>
                </a:solidFill>
                <a:effectLst>
                  <a:outerShdw blurRad="60007" dist="310007" dir="7680000" sy="30000" kx="1300200" algn="ctr" rotWithShape="0">
                    <a:prstClr val="black">
                      <a:alpha val="32000"/>
                    </a:prstClr>
                  </a:outerShdw>
                </a:effectLst>
              </a:rPr>
              <a:t> word studies from the Greek New Testament: For the English reader (</a:t>
            </a:r>
            <a:r>
              <a:rPr lang="en-US" sz="2000" dirty="0" err="1">
                <a:solidFill>
                  <a:schemeClr val="bg1"/>
                </a:solidFill>
                <a:effectLst>
                  <a:outerShdw blurRad="60007" dist="310007" dir="7680000" sy="30000" kx="1300200" algn="ctr" rotWithShape="0">
                    <a:prstClr val="black">
                      <a:alpha val="32000"/>
                    </a:prstClr>
                  </a:outerShdw>
                </a:effectLst>
              </a:rPr>
              <a:t>Heb</a:t>
            </a:r>
            <a:r>
              <a:rPr lang="en-US" sz="2000" dirty="0">
                <a:solidFill>
                  <a:schemeClr val="bg1"/>
                </a:solidFill>
                <a:effectLst>
                  <a:outerShdw blurRad="60007" dist="310007" dir="7680000" sy="30000" kx="1300200" algn="ctr" rotWithShape="0">
                    <a:prstClr val="black">
                      <a:alpha val="32000"/>
                    </a:prstClr>
                  </a:outerShdw>
                </a:effectLst>
              </a:rPr>
              <a:t> 10:26). Grand Rapids: Eerdmans</a:t>
            </a:r>
            <a:r>
              <a:rPr lang="en-US" sz="2000" dirty="0" smtClean="0">
                <a:solidFill>
                  <a:schemeClr val="bg1"/>
                </a:solidFill>
                <a:effectLst>
                  <a:outerShdw blurRad="60007" dist="310007" dir="7680000" sy="30000" kx="1300200" algn="ctr" rotWithShape="0">
                    <a:prstClr val="black">
                      <a:alpha val="32000"/>
                    </a:prstClr>
                  </a:outerShdw>
                </a:effectLst>
              </a:rPr>
              <a:t>.</a:t>
            </a:r>
            <a:endParaRPr lang="en-US" sz="2800" dirty="0">
              <a:solidFill>
                <a:schemeClr val="bg1"/>
              </a:solidFill>
              <a:effectLst>
                <a:outerShdw blurRad="60007" dist="310007" dir="7680000" sy="30000" kx="1300200" algn="ctr" rotWithShape="0">
                  <a:prstClr val="black">
                    <a:alpha val="32000"/>
                  </a:prstClr>
                </a:outerShdw>
              </a:effectLst>
            </a:endParaRPr>
          </a:p>
        </p:txBody>
      </p:sp>
      <p:pic>
        <p:nvPicPr>
          <p:cNvPr id="8" name="Picture 7"/>
          <p:cNvPicPr>
            <a:picLocks noChangeAspect="1"/>
          </p:cNvPicPr>
          <p:nvPr/>
        </p:nvPicPr>
        <p:blipFill rotWithShape="1">
          <a:blip r:embed="rId2"/>
          <a:srcRect r="37808" b="2731"/>
          <a:stretch/>
        </p:blipFill>
        <p:spPr>
          <a:xfrm>
            <a:off x="152401" y="3048001"/>
            <a:ext cx="2046281" cy="32003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Rectangle 8"/>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11" name="Picture 10"/>
          <p:cNvPicPr>
            <a:picLocks noChangeAspect="1"/>
          </p:cNvPicPr>
          <p:nvPr/>
        </p:nvPicPr>
        <p:blipFill>
          <a:blip r:embed="rId3"/>
          <a:stretch>
            <a:fillRect/>
          </a:stretch>
        </p:blipFill>
        <p:spPr>
          <a:xfrm>
            <a:off x="-381000" y="1447800"/>
            <a:ext cx="9829800" cy="1371600"/>
          </a:xfrm>
          <a:prstGeom prst="rect">
            <a:avLst/>
          </a:prstGeom>
        </p:spPr>
      </p:pic>
      <p:sp>
        <p:nvSpPr>
          <p:cNvPr id="12" name="Rectangle 11"/>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40746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79</a:t>
            </a:fld>
            <a:endParaRPr lang="en-US" dirty="0"/>
          </a:p>
        </p:txBody>
      </p:sp>
      <p:sp>
        <p:nvSpPr>
          <p:cNvPr id="10" name="Rectangle 9"/>
          <p:cNvSpPr/>
          <p:nvPr/>
        </p:nvSpPr>
        <p:spPr>
          <a:xfrm>
            <a:off x="1981200" y="2550616"/>
            <a:ext cx="7086600" cy="4216539"/>
          </a:xfrm>
          <a:prstGeom prst="rect">
            <a:avLst/>
          </a:prstGeom>
        </p:spPr>
        <p:txBody>
          <a:bodyPr wrap="square">
            <a:spAutoFit/>
          </a:bodyPr>
          <a:lstStyle/>
          <a:p>
            <a:pPr algn="ctr"/>
            <a:r>
              <a:rPr lang="en-US" sz="2800" dirty="0" err="1" smtClean="0">
                <a:solidFill>
                  <a:schemeClr val="bg1"/>
                </a:solidFill>
                <a:effectLst>
                  <a:outerShdw blurRad="60007" dist="310007" dir="7680000" sy="30000" kx="1300200" algn="ctr" rotWithShape="0">
                    <a:prstClr val="black">
                      <a:alpha val="32000"/>
                    </a:prstClr>
                  </a:outerShdw>
                </a:effectLst>
              </a:rPr>
              <a:t>ἐ</a:t>
            </a:r>
            <a:r>
              <a:rPr lang="en-US" sz="2800" dirty="0" smtClean="0">
                <a:solidFill>
                  <a:schemeClr val="bg1"/>
                </a:solidFill>
                <a:effectLst>
                  <a:outerShdw blurRad="60007" dist="310007" dir="7680000" sy="30000" kx="1300200" algn="ctr" rotWithShape="0">
                    <a:prstClr val="black">
                      <a:alpha val="32000"/>
                    </a:prstClr>
                  </a:outerShdw>
                </a:effectLst>
              </a:rPr>
              <a:t>π</a:t>
            </a:r>
            <a:r>
              <a:rPr lang="en-US" sz="2800" dirty="0" err="1" smtClean="0">
                <a:solidFill>
                  <a:schemeClr val="bg1"/>
                </a:solidFill>
                <a:effectLst>
                  <a:outerShdw blurRad="60007" dist="310007" dir="7680000" sy="30000" kx="1300200" algn="ctr" rotWithShape="0">
                    <a:prstClr val="black">
                      <a:alpha val="32000"/>
                    </a:prstClr>
                  </a:outerShdw>
                </a:effectLst>
              </a:rPr>
              <a:t>ίγνωσις</a:t>
            </a:r>
            <a:r>
              <a:rPr lang="en-US" sz="2800" dirty="0">
                <a:solidFill>
                  <a:schemeClr val="bg1"/>
                </a:solidFill>
                <a:effectLst>
                  <a:outerShdw blurRad="60007" dist="310007" dir="7680000" sy="30000" kx="1300200" algn="ctr" rotWithShape="0">
                    <a:prstClr val="black">
                      <a:alpha val="32000"/>
                    </a:prstClr>
                  </a:outerShdw>
                </a:effectLst>
              </a:rPr>
              <a:t>, </a:t>
            </a:r>
            <a:r>
              <a:rPr lang="en-US" sz="2800" dirty="0" err="1" smtClean="0">
                <a:solidFill>
                  <a:schemeClr val="bg1"/>
                </a:solidFill>
                <a:effectLst>
                  <a:outerShdw blurRad="60007" dist="310007" dir="7680000" sy="30000" kx="1300200" algn="ctr" rotWithShape="0">
                    <a:prstClr val="black">
                      <a:alpha val="32000"/>
                    </a:prstClr>
                  </a:outerShdw>
                </a:effectLst>
              </a:rPr>
              <a:t>epignōsis</a:t>
            </a:r>
            <a:r>
              <a:rPr lang="en-US" sz="2800" dirty="0" smtClean="0">
                <a:solidFill>
                  <a:schemeClr val="bg1"/>
                </a:solidFill>
                <a:effectLst>
                  <a:outerShdw blurRad="60007" dist="310007" dir="7680000" sy="30000" kx="1300200" algn="ctr" rotWithShape="0">
                    <a:prstClr val="black">
                      <a:alpha val="32000"/>
                    </a:prstClr>
                  </a:outerShdw>
                </a:effectLst>
              </a:rPr>
              <a:t> - &lt;</a:t>
            </a:r>
            <a:r>
              <a:rPr lang="en-US" sz="2800" dirty="0">
                <a:solidFill>
                  <a:schemeClr val="bg1"/>
                </a:solidFill>
                <a:effectLst>
                  <a:outerShdw blurRad="60007" dist="310007" dir="7680000" sy="30000" kx="1300200" algn="ctr" rotWithShape="0">
                    <a:prstClr val="black">
                      <a:alpha val="32000"/>
                    </a:prstClr>
                  </a:outerShdw>
                </a:effectLst>
              </a:rPr>
              <a:t>G1922&gt;</a:t>
            </a:r>
          </a:p>
          <a:p>
            <a:pPr algn="ctr"/>
            <a:r>
              <a:rPr lang="en-US" sz="2400" dirty="0" smtClean="0">
                <a:solidFill>
                  <a:schemeClr val="bg1"/>
                </a:solidFill>
                <a:effectLst>
                  <a:outerShdw blurRad="60007" dist="310007" dir="7680000" sy="30000" kx="1300200" algn="ctr" rotWithShape="0">
                    <a:prstClr val="black">
                      <a:alpha val="32000"/>
                    </a:prstClr>
                  </a:outerShdw>
                </a:effectLst>
              </a:rPr>
              <a:t>“This </a:t>
            </a:r>
            <a:r>
              <a:rPr lang="en-US" sz="2400" dirty="0">
                <a:solidFill>
                  <a:schemeClr val="bg1"/>
                </a:solidFill>
                <a:effectLst>
                  <a:outerShdw blurRad="60007" dist="310007" dir="7680000" sy="30000" kx="1300200" algn="ctr" rotWithShape="0">
                    <a:prstClr val="black">
                      <a:alpha val="32000"/>
                    </a:prstClr>
                  </a:outerShdw>
                </a:effectLst>
              </a:rPr>
              <a:t>knowledge of the Lord Jesus possessed by the believer therefore, is not a mere intellectual knowledge of the facts concerning Him acquired by a study of the Gospels, for instance, but a heart experience of what and who He is gained by such a study plus a personal association with Him by means of the Word and the ministry of the Holy Spirit. It is a person with Person knowledge through intimate fellowship." </a:t>
            </a:r>
            <a:endParaRPr lang="en-US" sz="2400" dirty="0" smtClean="0">
              <a:solidFill>
                <a:schemeClr val="bg1"/>
              </a:solidFill>
              <a:effectLst>
                <a:outerShdw blurRad="60007" dist="310007" dir="7680000" sy="30000" kx="1300200" algn="ctr" rotWithShape="0">
                  <a:prstClr val="black">
                    <a:alpha val="32000"/>
                  </a:prstClr>
                </a:outerShdw>
              </a:effectLst>
            </a:endParaRPr>
          </a:p>
          <a:p>
            <a:pPr algn="ctr"/>
            <a:r>
              <a:rPr lang="en-US" sz="2400" dirty="0">
                <a:solidFill>
                  <a:schemeClr val="bg1"/>
                </a:solidFill>
                <a:effectLst>
                  <a:outerShdw blurRad="60007" dist="310007" dir="7680000" sy="30000" kx="1300200" algn="ctr" rotWithShape="0">
                    <a:prstClr val="black">
                      <a:alpha val="32000"/>
                    </a:prstClr>
                  </a:outerShdw>
                </a:effectLst>
              </a:rPr>
              <a:t>(</a:t>
            </a:r>
            <a:r>
              <a:rPr lang="en-US" sz="2400" dirty="0" smtClean="0">
                <a:solidFill>
                  <a:schemeClr val="bg1"/>
                </a:solidFill>
                <a:effectLst>
                  <a:outerShdw blurRad="60007" dist="310007" dir="7680000" sy="30000" kx="1300200" algn="ctr" rotWithShape="0">
                    <a:prstClr val="black">
                      <a:alpha val="32000"/>
                    </a:prstClr>
                  </a:outerShdw>
                </a:effectLst>
              </a:rPr>
              <a:t>K</a:t>
            </a:r>
            <a:r>
              <a:rPr lang="en-US" sz="2400" dirty="0">
                <a:solidFill>
                  <a:schemeClr val="bg1"/>
                </a:solidFill>
                <a:effectLst>
                  <a:outerShdw blurRad="60007" dist="310007" dir="7680000" sy="30000" kx="1300200" algn="ctr" rotWithShape="0">
                    <a:prstClr val="black">
                      <a:alpha val="32000"/>
                    </a:prstClr>
                  </a:outerShdw>
                </a:effectLst>
              </a:rPr>
              <a:t>. S. </a:t>
            </a:r>
            <a:r>
              <a:rPr lang="en-US" sz="2400" dirty="0" err="1">
                <a:solidFill>
                  <a:schemeClr val="bg1"/>
                </a:solidFill>
                <a:effectLst>
                  <a:outerShdw blurRad="60007" dist="310007" dir="7680000" sy="30000" kx="1300200" algn="ctr" rotWithShape="0">
                    <a:prstClr val="black">
                      <a:alpha val="32000"/>
                    </a:prstClr>
                  </a:outerShdw>
                </a:effectLst>
              </a:rPr>
              <a:t>Wuest's</a:t>
            </a:r>
            <a:r>
              <a:rPr lang="en-US" sz="2400" dirty="0">
                <a:solidFill>
                  <a:schemeClr val="bg1"/>
                </a:solidFill>
                <a:effectLst>
                  <a:outerShdw blurRad="60007" dist="310007" dir="7680000" sy="30000" kx="1300200" algn="ctr" rotWithShape="0">
                    <a:prstClr val="black">
                      <a:alpha val="32000"/>
                    </a:prstClr>
                  </a:outerShdw>
                </a:effectLst>
              </a:rPr>
              <a:t> Word Studies from the Greek </a:t>
            </a:r>
            <a:r>
              <a:rPr lang="en-US" sz="2400" dirty="0" smtClean="0">
                <a:solidFill>
                  <a:schemeClr val="bg1"/>
                </a:solidFill>
                <a:effectLst>
                  <a:outerShdw blurRad="60007" dist="310007" dir="7680000" sy="30000" kx="1300200" algn="ctr" rotWithShape="0">
                    <a:prstClr val="black">
                      <a:alpha val="32000"/>
                    </a:prstClr>
                  </a:outerShdw>
                </a:effectLst>
              </a:rPr>
              <a:t>NT)</a:t>
            </a:r>
            <a:r>
              <a:rPr lang="en-US" sz="2400" dirty="0">
                <a:solidFill>
                  <a:schemeClr val="bg1"/>
                </a:solidFill>
                <a:effectLst>
                  <a:outerShdw blurRad="60007" dist="310007" dir="7680000" sy="30000" kx="1300200" algn="ctr" rotWithShape="0">
                    <a:prstClr val="black">
                      <a:alpha val="32000"/>
                    </a:prstClr>
                  </a:outerShdw>
                </a:effectLst>
              </a:rPr>
              <a:t>.” </a:t>
            </a:r>
            <a:endParaRPr lang="en-US" sz="2800" dirty="0">
              <a:solidFill>
                <a:schemeClr val="bg1"/>
              </a:solidFill>
              <a:effectLst>
                <a:outerShdw blurRad="60007" dist="310007" dir="7680000" sy="30000" kx="1300200" algn="ctr" rotWithShape="0">
                  <a:prstClr val="black">
                    <a:alpha val="32000"/>
                  </a:prstClr>
                </a:outerShdw>
              </a:effectLst>
            </a:endParaRPr>
          </a:p>
        </p:txBody>
      </p:sp>
      <p:pic>
        <p:nvPicPr>
          <p:cNvPr id="8" name="Picture 7"/>
          <p:cNvPicPr>
            <a:picLocks noChangeAspect="1"/>
          </p:cNvPicPr>
          <p:nvPr/>
        </p:nvPicPr>
        <p:blipFill rotWithShape="1">
          <a:blip r:embed="rId2"/>
          <a:srcRect r="37808" b="2731"/>
          <a:stretch/>
        </p:blipFill>
        <p:spPr>
          <a:xfrm>
            <a:off x="152401" y="3048001"/>
            <a:ext cx="2046281" cy="32003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Rectangle 8"/>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11" name="Picture 10"/>
          <p:cNvPicPr>
            <a:picLocks noChangeAspect="1"/>
          </p:cNvPicPr>
          <p:nvPr/>
        </p:nvPicPr>
        <p:blipFill>
          <a:blip r:embed="rId3"/>
          <a:stretch>
            <a:fillRect/>
          </a:stretch>
        </p:blipFill>
        <p:spPr>
          <a:xfrm>
            <a:off x="-381000" y="1447800"/>
            <a:ext cx="9829800" cy="1371600"/>
          </a:xfrm>
          <a:prstGeom prst="rect">
            <a:avLst/>
          </a:prstGeom>
        </p:spPr>
      </p:pic>
      <p:sp>
        <p:nvSpPr>
          <p:cNvPr id="12" name="Rectangle 11"/>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27368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lvl="1"/>
            <a:r>
              <a:rPr lang="en-US" sz="2800" b="1" dirty="0">
                <a:solidFill>
                  <a:srgbClr val="000000"/>
                </a:solidFill>
              </a:rPr>
              <a:t>Stephen Garrett, a Calvinistic Baptist, in expressing his view of Romans chapter 9 said,"...Brother, when you talk about God loving somebody and God hating somebody, are you not talking about eternal salvation? He hated Esau before He was born and He says it was not based </a:t>
            </a:r>
            <a:r>
              <a:rPr lang="en-US" sz="2800" b="1" dirty="0" smtClean="0">
                <a:solidFill>
                  <a:srgbClr val="000000"/>
                </a:solidFill>
              </a:rPr>
              <a:t>on any evil that he did.”</a:t>
            </a:r>
          </a:p>
          <a:p>
            <a:pPr marL="365760" lvl="1" indent="0">
              <a:buNone/>
            </a:pPr>
            <a:r>
              <a:rPr lang="en-US" sz="4000" b="1" dirty="0">
                <a:solidFill>
                  <a:srgbClr val="000000"/>
                </a:solidFill>
              </a:rPr>
              <a:t> </a:t>
            </a:r>
            <a:r>
              <a:rPr lang="en-US" sz="4000" b="1" dirty="0" smtClean="0">
                <a:solidFill>
                  <a:srgbClr val="000000"/>
                </a:solidFill>
              </a:rPr>
              <a:t>  </a:t>
            </a:r>
            <a:r>
              <a:rPr lang="en-US" sz="2000" b="1" dirty="0" smtClean="0">
                <a:solidFill>
                  <a:srgbClr val="000000"/>
                </a:solidFill>
              </a:rPr>
              <a:t>Garrett </a:t>
            </a:r>
            <a:r>
              <a:rPr lang="en-US" sz="2000" b="1" dirty="0">
                <a:solidFill>
                  <a:srgbClr val="000000"/>
                </a:solidFill>
              </a:rPr>
              <a:t>– Donahue Debate on Election, 2006.</a:t>
            </a:r>
            <a:endParaRPr lang="en-US" sz="3200" b="1" dirty="0">
              <a:solidFill>
                <a:srgbClr val="000000"/>
              </a:solidFill>
            </a:endParaRPr>
          </a:p>
          <a:p>
            <a:endParaRPr lang="en-US" sz="2800" b="1" dirty="0">
              <a:solidFill>
                <a:srgbClr val="000000"/>
              </a:solidFill>
            </a:endParaRPr>
          </a:p>
        </p:txBody>
      </p:sp>
      <p:sp>
        <p:nvSpPr>
          <p:cNvPr id="3" name="Title 2"/>
          <p:cNvSpPr>
            <a:spLocks noGrp="1"/>
          </p:cNvSpPr>
          <p:nvPr>
            <p:ph type="title"/>
          </p:nvPr>
        </p:nvSpPr>
        <p:spPr>
          <a:xfrm>
            <a:off x="698500" y="304800"/>
            <a:ext cx="7988300" cy="1219200"/>
          </a:xfrm>
        </p:spPr>
        <p:txBody>
          <a:bodyPr>
            <a:normAutofit fontScale="90000"/>
          </a:bodyPr>
          <a:lstStyle/>
          <a:p>
            <a:r>
              <a:rPr lang="en-US" dirty="0" smtClean="0">
                <a:solidFill>
                  <a:srgbClr val="FF0000"/>
                </a:solidFill>
              </a:rPr>
              <a:t>The Perseverance of the Saints</a:t>
            </a:r>
            <a:br>
              <a:rPr lang="en-US" dirty="0" smtClean="0">
                <a:solidFill>
                  <a:srgbClr val="FF0000"/>
                </a:solidFill>
              </a:rPr>
            </a:br>
            <a:r>
              <a:rPr lang="en-US" dirty="0" smtClean="0">
                <a:solidFill>
                  <a:srgbClr val="FF0000"/>
                </a:solidFill>
              </a:rPr>
              <a:t>Is Rooted In Unconditional Election</a:t>
            </a:r>
            <a:endParaRPr lang="en-US"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8</a:t>
            </a:fld>
            <a:endParaRPr lang="en-US" dirty="0">
              <a:effectLst>
                <a:glow rad="101600">
                  <a:prstClr val="white">
                    <a:alpha val="75000"/>
                  </a:prstClr>
                </a:glow>
              </a:effectLst>
              <a:latin typeface="Constantia"/>
            </a:endParaRPr>
          </a:p>
        </p:txBody>
      </p:sp>
    </p:spTree>
    <p:extLst>
      <p:ext uri="{BB962C8B-B14F-4D97-AF65-F5344CB8AC3E}">
        <p14:creationId xmlns:p14="http://schemas.microsoft.com/office/powerpoint/2010/main" val="151228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80</a:t>
            </a:fld>
            <a:endParaRPr lang="en-US" dirty="0"/>
          </a:p>
        </p:txBody>
      </p:sp>
      <p:sp>
        <p:nvSpPr>
          <p:cNvPr id="10" name="Rectangle 9"/>
          <p:cNvSpPr/>
          <p:nvPr/>
        </p:nvSpPr>
        <p:spPr>
          <a:xfrm>
            <a:off x="3276600" y="2743200"/>
            <a:ext cx="5486400" cy="3724097"/>
          </a:xfrm>
          <a:prstGeom prst="rect">
            <a:avLst/>
          </a:prstGeom>
        </p:spPr>
        <p:txBody>
          <a:bodyPr wrap="square">
            <a:spAutoFit/>
          </a:bodyPr>
          <a:lstStyle/>
          <a:p>
            <a:pPr algn="ctr"/>
            <a:r>
              <a:rPr lang="en-US" sz="2800" dirty="0" err="1" smtClean="0">
                <a:solidFill>
                  <a:schemeClr val="bg1"/>
                </a:solidFill>
                <a:effectLst>
                  <a:outerShdw blurRad="60007" dist="310007" dir="7680000" sy="30000" kx="1300200" algn="ctr" rotWithShape="0">
                    <a:prstClr val="black">
                      <a:alpha val="32000"/>
                    </a:prstClr>
                  </a:outerShdw>
                </a:effectLst>
              </a:rPr>
              <a:t>ἐ</a:t>
            </a:r>
            <a:r>
              <a:rPr lang="en-US" sz="2800" dirty="0" smtClean="0">
                <a:solidFill>
                  <a:schemeClr val="bg1"/>
                </a:solidFill>
                <a:effectLst>
                  <a:outerShdw blurRad="60007" dist="310007" dir="7680000" sy="30000" kx="1300200" algn="ctr" rotWithShape="0">
                    <a:prstClr val="black">
                      <a:alpha val="32000"/>
                    </a:prstClr>
                  </a:outerShdw>
                </a:effectLst>
              </a:rPr>
              <a:t>π</a:t>
            </a:r>
            <a:r>
              <a:rPr lang="en-US" sz="2800" dirty="0" err="1" smtClean="0">
                <a:solidFill>
                  <a:schemeClr val="bg1"/>
                </a:solidFill>
                <a:effectLst>
                  <a:outerShdw blurRad="60007" dist="310007" dir="7680000" sy="30000" kx="1300200" algn="ctr" rotWithShape="0">
                    <a:prstClr val="black">
                      <a:alpha val="32000"/>
                    </a:prstClr>
                  </a:outerShdw>
                </a:effectLst>
              </a:rPr>
              <a:t>ίγνωσις</a:t>
            </a:r>
            <a:r>
              <a:rPr lang="en-US" sz="2800" dirty="0">
                <a:solidFill>
                  <a:schemeClr val="bg1"/>
                </a:solidFill>
                <a:effectLst>
                  <a:outerShdw blurRad="60007" dist="310007" dir="7680000" sy="30000" kx="1300200" algn="ctr" rotWithShape="0">
                    <a:prstClr val="black">
                      <a:alpha val="32000"/>
                    </a:prstClr>
                  </a:outerShdw>
                </a:effectLst>
              </a:rPr>
              <a:t>, </a:t>
            </a:r>
            <a:r>
              <a:rPr lang="en-US" sz="2800" dirty="0" err="1" smtClean="0">
                <a:solidFill>
                  <a:schemeClr val="bg1"/>
                </a:solidFill>
                <a:effectLst>
                  <a:outerShdw blurRad="60007" dist="310007" dir="7680000" sy="30000" kx="1300200" algn="ctr" rotWithShape="0">
                    <a:prstClr val="black">
                      <a:alpha val="32000"/>
                    </a:prstClr>
                  </a:outerShdw>
                </a:effectLst>
              </a:rPr>
              <a:t>epignōsis</a:t>
            </a:r>
            <a:r>
              <a:rPr lang="en-US" sz="2800" dirty="0" smtClean="0">
                <a:solidFill>
                  <a:schemeClr val="bg1"/>
                </a:solidFill>
                <a:effectLst>
                  <a:outerShdw blurRad="60007" dist="310007" dir="7680000" sy="30000" kx="1300200" algn="ctr" rotWithShape="0">
                    <a:prstClr val="black">
                      <a:alpha val="32000"/>
                    </a:prstClr>
                  </a:outerShdw>
                </a:effectLst>
              </a:rPr>
              <a:t> - &lt;</a:t>
            </a:r>
            <a:r>
              <a:rPr lang="en-US" sz="2800" dirty="0">
                <a:solidFill>
                  <a:schemeClr val="bg1"/>
                </a:solidFill>
                <a:effectLst>
                  <a:outerShdw blurRad="60007" dist="310007" dir="7680000" sy="30000" kx="1300200" algn="ctr" rotWithShape="0">
                    <a:prstClr val="black">
                      <a:alpha val="32000"/>
                    </a:prstClr>
                  </a:outerShdw>
                </a:effectLst>
              </a:rPr>
              <a:t>G1922&gt;</a:t>
            </a:r>
          </a:p>
          <a:p>
            <a:pPr algn="ctr"/>
            <a:r>
              <a:rPr lang="en-US" sz="2400" dirty="0" smtClean="0">
                <a:solidFill>
                  <a:schemeClr val="bg1"/>
                </a:solidFill>
                <a:effectLst>
                  <a:outerShdw blurRad="60007" dist="310007" dir="7680000" sy="30000" kx="1300200" algn="ctr" rotWithShape="0">
                    <a:prstClr val="black">
                      <a:alpha val="32000"/>
                    </a:prstClr>
                  </a:outerShdw>
                </a:effectLst>
              </a:rPr>
              <a:t>“Of </a:t>
            </a:r>
            <a:r>
              <a:rPr lang="en-US" sz="2400" dirty="0" err="1">
                <a:solidFill>
                  <a:schemeClr val="bg1"/>
                </a:solidFill>
                <a:effectLst>
                  <a:outerShdw blurRad="60007" dist="310007" dir="7680000" sy="30000" kx="1300200" algn="ctr" rotWithShape="0">
                    <a:prstClr val="black">
                      <a:alpha val="32000"/>
                    </a:prstClr>
                  </a:outerShdw>
                </a:effectLst>
              </a:rPr>
              <a:t>epignosis</a:t>
            </a:r>
            <a:r>
              <a:rPr lang="en-US" sz="2400" dirty="0">
                <a:solidFill>
                  <a:schemeClr val="bg1"/>
                </a:solidFill>
                <a:effectLst>
                  <a:outerShdw blurRad="60007" dist="310007" dir="7680000" sy="30000" kx="1300200" algn="ctr" rotWithShape="0">
                    <a:prstClr val="black">
                      <a:alpha val="32000"/>
                    </a:prstClr>
                  </a:outerShdw>
                </a:effectLst>
              </a:rPr>
              <a:t>, as compared with gnosis, it will be sufficient to say that </a:t>
            </a:r>
            <a:r>
              <a:rPr lang="en-US" sz="2400" i="1" dirty="0" err="1">
                <a:solidFill>
                  <a:schemeClr val="bg1"/>
                </a:solidFill>
                <a:effectLst>
                  <a:outerShdw blurRad="60007" dist="310007" dir="7680000" sy="30000" kx="1300200" algn="ctr" rotWithShape="0">
                    <a:prstClr val="black">
                      <a:alpha val="32000"/>
                    </a:prstClr>
                  </a:outerShdw>
                </a:effectLst>
              </a:rPr>
              <a:t>epi</a:t>
            </a:r>
            <a:r>
              <a:rPr lang="en-US" sz="2400" dirty="0">
                <a:solidFill>
                  <a:schemeClr val="bg1"/>
                </a:solidFill>
                <a:effectLst>
                  <a:outerShdw blurRad="60007" dist="310007" dir="7680000" sy="30000" kx="1300200" algn="ctr" rotWithShape="0">
                    <a:prstClr val="black">
                      <a:alpha val="32000"/>
                    </a:prstClr>
                  </a:outerShdw>
                </a:effectLst>
              </a:rPr>
              <a:t> must be regarded as intensive, giving to the compound word a greater strength </a:t>
            </a:r>
            <a:r>
              <a:rPr lang="en-US" sz="2400" dirty="0" smtClean="0">
                <a:solidFill>
                  <a:schemeClr val="bg1"/>
                </a:solidFill>
                <a:effectLst>
                  <a:outerShdw blurRad="60007" dist="310007" dir="7680000" sy="30000" kx="1300200" algn="ctr" rotWithShape="0">
                    <a:prstClr val="black">
                      <a:alpha val="32000"/>
                    </a:prstClr>
                  </a:outerShdw>
                </a:effectLst>
              </a:rPr>
              <a:t>that </a:t>
            </a:r>
            <a:r>
              <a:rPr lang="en-US" sz="2400" dirty="0">
                <a:solidFill>
                  <a:schemeClr val="bg1"/>
                </a:solidFill>
                <a:effectLst>
                  <a:outerShdw blurRad="60007" dist="310007" dir="7680000" sy="30000" kx="1300200" algn="ctr" rotWithShape="0">
                    <a:prstClr val="black">
                      <a:alpha val="32000"/>
                    </a:prstClr>
                  </a:outerShdw>
                </a:effectLst>
              </a:rPr>
              <a:t>the simple possessed </a:t>
            </a:r>
            <a:r>
              <a:rPr lang="en-US" sz="2400" dirty="0" smtClean="0">
                <a:solidFill>
                  <a:schemeClr val="bg1"/>
                </a:solidFill>
                <a:effectLst>
                  <a:outerShdw blurRad="60007" dist="310007" dir="7680000" sy="30000" kx="1300200" algn="ctr" rotWithShape="0">
                    <a:prstClr val="black">
                      <a:alpha val="32000"/>
                    </a:prstClr>
                  </a:outerShdw>
                </a:effectLst>
              </a:rPr>
              <a:t>. . . </a:t>
            </a:r>
            <a:r>
              <a:rPr lang="en-US" sz="2400" dirty="0">
                <a:solidFill>
                  <a:schemeClr val="bg1"/>
                </a:solidFill>
                <a:effectLst>
                  <a:outerShdw blurRad="60007" dist="310007" dir="7680000" sy="30000" kx="1300200" algn="ctr" rotWithShape="0">
                    <a:prstClr val="black">
                      <a:alpha val="32000"/>
                    </a:prstClr>
                  </a:outerShdw>
                </a:effectLst>
              </a:rPr>
              <a:t>a deeper and more intimate knowledge and </a:t>
            </a:r>
            <a:r>
              <a:rPr lang="en-US" sz="2400" dirty="0" smtClean="0">
                <a:solidFill>
                  <a:schemeClr val="bg1"/>
                </a:solidFill>
                <a:effectLst>
                  <a:outerShdw blurRad="60007" dist="310007" dir="7680000" sy="30000" kx="1300200" algn="ctr" rotWithShape="0">
                    <a:prstClr val="black">
                      <a:alpha val="32000"/>
                    </a:prstClr>
                  </a:outerShdw>
                </a:effectLst>
              </a:rPr>
              <a:t>acquaintance” </a:t>
            </a:r>
          </a:p>
          <a:p>
            <a:pPr algn="ctr"/>
            <a:r>
              <a:rPr lang="en-US" sz="2000" dirty="0">
                <a:solidFill>
                  <a:schemeClr val="bg1"/>
                </a:solidFill>
                <a:effectLst>
                  <a:outerShdw blurRad="60007" dist="310007" dir="7680000" sy="30000" kx="1300200" algn="ctr" rotWithShape="0">
                    <a:prstClr val="black">
                      <a:alpha val="32000"/>
                    </a:prstClr>
                  </a:outerShdw>
                </a:effectLst>
              </a:rPr>
              <a:t>(Trench's Synonyms of the New Testament</a:t>
            </a:r>
          </a:p>
          <a:p>
            <a:pPr algn="ctr"/>
            <a:r>
              <a:rPr lang="en-US" sz="2000" dirty="0">
                <a:solidFill>
                  <a:schemeClr val="bg1"/>
                </a:solidFill>
                <a:effectLst>
                  <a:outerShdw blurRad="60007" dist="310007" dir="7680000" sy="30000" kx="1300200" algn="ctr" rotWithShape="0">
                    <a:prstClr val="black">
                      <a:alpha val="32000"/>
                    </a:prstClr>
                  </a:outerShdw>
                </a:effectLst>
              </a:rPr>
              <a:t>R. C. </a:t>
            </a:r>
            <a:r>
              <a:rPr lang="en-US" sz="2000" dirty="0" smtClean="0">
                <a:solidFill>
                  <a:schemeClr val="bg1"/>
                </a:solidFill>
                <a:effectLst>
                  <a:outerShdw blurRad="60007" dist="310007" dir="7680000" sy="30000" kx="1300200" algn="ctr" rotWithShape="0">
                    <a:prstClr val="black">
                      <a:alpha val="32000"/>
                    </a:prstClr>
                  </a:outerShdw>
                </a:effectLst>
              </a:rPr>
              <a:t>Trench - 285</a:t>
            </a:r>
            <a:r>
              <a:rPr lang="en-US" sz="2000" dirty="0">
                <a:solidFill>
                  <a:schemeClr val="bg1"/>
                </a:solidFill>
                <a:effectLst>
                  <a:outerShdw blurRad="60007" dist="310007" dir="7680000" sy="30000" kx="1300200" algn="ctr" rotWithShape="0">
                    <a:prstClr val="black">
                      <a:alpha val="32000"/>
                    </a:prstClr>
                  </a:outerShdw>
                </a:effectLst>
              </a:rPr>
              <a:t>)</a:t>
            </a:r>
            <a:r>
              <a:rPr lang="en-US" sz="2000" dirty="0" smtClean="0">
                <a:solidFill>
                  <a:schemeClr val="bg1"/>
                </a:solidFill>
                <a:effectLst>
                  <a:outerShdw blurRad="60007" dist="310007" dir="7680000" sy="30000" kx="1300200" algn="ctr" rotWithShape="0">
                    <a:prstClr val="black">
                      <a:alpha val="32000"/>
                    </a:prstClr>
                  </a:outerShdw>
                </a:effectLst>
              </a:rPr>
              <a:t>.</a:t>
            </a:r>
            <a:endParaRPr lang="en-US" sz="2800" dirty="0">
              <a:solidFill>
                <a:schemeClr val="bg1"/>
              </a:solidFill>
              <a:effectLst>
                <a:outerShdw blurRad="60007" dist="310007" dir="7680000" sy="30000" kx="1300200" algn="ctr" rotWithShape="0">
                  <a:prstClr val="black">
                    <a:alpha val="32000"/>
                  </a:prstClr>
                </a:outerShdw>
              </a:effectLst>
            </a:endParaRPr>
          </a:p>
        </p:txBody>
      </p:sp>
      <p:pic>
        <p:nvPicPr>
          <p:cNvPr id="2" name="Picture 1"/>
          <p:cNvPicPr>
            <a:picLocks noChangeAspect="1"/>
          </p:cNvPicPr>
          <p:nvPr/>
        </p:nvPicPr>
        <p:blipFill>
          <a:blip r:embed="rId2"/>
          <a:stretch>
            <a:fillRect/>
          </a:stretch>
        </p:blipFill>
        <p:spPr>
          <a:xfrm>
            <a:off x="304800" y="2743200"/>
            <a:ext cx="2832100" cy="3759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9" name="Picture 8"/>
          <p:cNvPicPr>
            <a:picLocks noChangeAspect="1"/>
          </p:cNvPicPr>
          <p:nvPr/>
        </p:nvPicPr>
        <p:blipFill>
          <a:blip r:embed="rId3"/>
          <a:stretch>
            <a:fillRect/>
          </a:stretch>
        </p:blipFill>
        <p:spPr>
          <a:xfrm>
            <a:off x="-381000" y="1447800"/>
            <a:ext cx="9829800" cy="1371600"/>
          </a:xfrm>
          <a:prstGeom prst="rect">
            <a:avLst/>
          </a:prstGeom>
        </p:spPr>
      </p:pic>
      <p:sp>
        <p:nvSpPr>
          <p:cNvPr id="11" name="Rectangle 10"/>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1850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81</a:t>
            </a:fld>
            <a:endParaRPr lang="en-US" dirty="0"/>
          </a:p>
        </p:txBody>
      </p:sp>
      <p:sp>
        <p:nvSpPr>
          <p:cNvPr id="5" name="Rectangle 4"/>
          <p:cNvSpPr/>
          <p:nvPr/>
        </p:nvSpPr>
        <p:spPr>
          <a:xfrm>
            <a:off x="1447801" y="2590800"/>
            <a:ext cx="7315199" cy="3924151"/>
          </a:xfrm>
          <a:prstGeom prst="rect">
            <a:avLst/>
          </a:prstGeom>
        </p:spPr>
        <p:txBody>
          <a:bodyPr wrap="square">
            <a:spAutoFit/>
          </a:bodyPr>
          <a:lstStyle/>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Grace </a:t>
            </a:r>
            <a:r>
              <a:rPr lang="en-US" sz="2600" dirty="0">
                <a:solidFill>
                  <a:srgbClr val="000000"/>
                </a:solidFill>
                <a:effectLst>
                  <a:outerShdw blurRad="60007" dist="310007" dir="7680000" sy="30000" kx="1300200" algn="ctr" rotWithShape="0">
                    <a:prstClr val="black">
                      <a:alpha val="32000"/>
                    </a:prstClr>
                  </a:outerShdw>
                </a:effectLst>
              </a:rPr>
              <a:t>and peace be </a:t>
            </a:r>
            <a:r>
              <a:rPr lang="en-US" sz="2600" dirty="0" smtClean="0">
                <a:solidFill>
                  <a:srgbClr val="000000"/>
                </a:solidFill>
                <a:effectLst>
                  <a:outerShdw blurRad="60007" dist="310007" dir="7680000" sy="30000" kx="1300200" algn="ctr" rotWithShape="0">
                    <a:prstClr val="black">
                      <a:alpha val="32000"/>
                    </a:prstClr>
                  </a:outerShdw>
                </a:effectLst>
              </a:rPr>
              <a:t>multiplied . . . (2 Pet 1:2)</a:t>
            </a:r>
            <a:endParaRPr lang="en-US" sz="2600" dirty="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According </a:t>
            </a:r>
            <a:r>
              <a:rPr lang="en-US" sz="2600" dirty="0">
                <a:solidFill>
                  <a:srgbClr val="000000"/>
                </a:solidFill>
                <a:effectLst>
                  <a:outerShdw blurRad="60007" dist="310007" dir="7680000" sy="30000" kx="1300200" algn="ctr" rotWithShape="0">
                    <a:prstClr val="black">
                      <a:alpha val="32000"/>
                    </a:prstClr>
                  </a:outerShdw>
                </a:effectLst>
              </a:rPr>
              <a:t>as his divine power hath given unto us all things that pertain unto life and godliness</a:t>
            </a:r>
            <a:r>
              <a:rPr lang="en-US" sz="2600" dirty="0" smtClean="0">
                <a:solidFill>
                  <a:srgbClr val="000000"/>
                </a:solidFill>
                <a:effectLst>
                  <a:outerShdw blurRad="60007" dist="310007" dir="7680000" sy="30000" kx="1300200" algn="ctr" rotWithShape="0">
                    <a:prstClr val="black">
                      <a:alpha val="32000"/>
                    </a:prstClr>
                  </a:outerShdw>
                </a:effectLst>
              </a:rPr>
              <a:t>, . . . - (2 Pet 1:3) </a:t>
            </a:r>
            <a:endParaRPr lang="en-US" sz="2600" dirty="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For </a:t>
            </a:r>
            <a:r>
              <a:rPr lang="en-US" sz="2600" dirty="0">
                <a:solidFill>
                  <a:srgbClr val="000000"/>
                </a:solidFill>
                <a:effectLst>
                  <a:outerShdw blurRad="60007" dist="310007" dir="7680000" sy="30000" kx="1300200" algn="ctr" rotWithShape="0">
                    <a:prstClr val="black">
                      <a:alpha val="32000"/>
                    </a:prstClr>
                  </a:outerShdw>
                </a:effectLst>
              </a:rPr>
              <a:t>if these things be in you, and abound, they make you that ye shall neither be barren nor unfruitful </a:t>
            </a:r>
            <a:r>
              <a:rPr lang="en-US" sz="2600" dirty="0" smtClean="0">
                <a:solidFill>
                  <a:srgbClr val="000000"/>
                </a:solidFill>
                <a:effectLst>
                  <a:outerShdw blurRad="60007" dist="310007" dir="7680000" sy="30000" kx="1300200" algn="ctr" rotWithShape="0">
                    <a:prstClr val="black">
                      <a:alpha val="32000"/>
                    </a:prstClr>
                  </a:outerShdw>
                </a:effectLst>
              </a:rPr>
              <a:t>. . .  - (2 Pet </a:t>
            </a:r>
            <a:r>
              <a:rPr lang="en-US" sz="2600" dirty="0">
                <a:solidFill>
                  <a:srgbClr val="000000"/>
                </a:solidFill>
                <a:effectLst>
                  <a:outerShdw blurRad="60007" dist="310007" dir="7680000" sy="30000" kx="1300200" algn="ctr" rotWithShape="0">
                    <a:prstClr val="black">
                      <a:alpha val="32000"/>
                    </a:prstClr>
                  </a:outerShdw>
                </a:effectLst>
              </a:rPr>
              <a:t>1:</a:t>
            </a:r>
            <a:r>
              <a:rPr lang="en-US" sz="2600" dirty="0" smtClean="0">
                <a:solidFill>
                  <a:srgbClr val="000000"/>
                </a:solidFill>
                <a:effectLst>
                  <a:outerShdw blurRad="60007" dist="310007" dir="7680000" sy="30000" kx="1300200" algn="ctr" rotWithShape="0">
                    <a:prstClr val="black">
                      <a:alpha val="32000"/>
                    </a:prstClr>
                  </a:outerShdw>
                </a:effectLst>
              </a:rPr>
              <a:t>8) </a:t>
            </a:r>
            <a:endParaRPr lang="en-US" sz="2600" dirty="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For </a:t>
            </a:r>
            <a:r>
              <a:rPr lang="en-US" sz="2600" dirty="0">
                <a:solidFill>
                  <a:srgbClr val="000000"/>
                </a:solidFill>
                <a:effectLst>
                  <a:outerShdw blurRad="60007" dist="310007" dir="7680000" sy="30000" kx="1300200" algn="ctr" rotWithShape="0">
                    <a:prstClr val="black">
                      <a:alpha val="32000"/>
                    </a:prstClr>
                  </a:outerShdw>
                </a:effectLst>
              </a:rPr>
              <a:t>if after they have escaped the pollutions of the </a:t>
            </a:r>
            <a:r>
              <a:rPr lang="en-US" sz="2600" dirty="0" smtClean="0">
                <a:solidFill>
                  <a:srgbClr val="000000"/>
                </a:solidFill>
                <a:effectLst>
                  <a:outerShdw blurRad="60007" dist="310007" dir="7680000" sy="30000" kx="1300200" algn="ctr" rotWithShape="0">
                    <a:prstClr val="black">
                      <a:alpha val="32000"/>
                    </a:prstClr>
                  </a:outerShdw>
                </a:effectLst>
              </a:rPr>
              <a:t>world . . . – (2 Pet </a:t>
            </a:r>
            <a:r>
              <a:rPr lang="en-US" sz="2600" dirty="0">
                <a:solidFill>
                  <a:srgbClr val="000000"/>
                </a:solidFill>
                <a:effectLst>
                  <a:outerShdw blurRad="60007" dist="310007" dir="7680000" sy="30000" kx="1300200" algn="ctr" rotWithShape="0">
                    <a:prstClr val="black">
                      <a:alpha val="32000"/>
                    </a:prstClr>
                  </a:outerShdw>
                </a:effectLst>
              </a:rPr>
              <a:t>2:</a:t>
            </a:r>
            <a:r>
              <a:rPr lang="en-US" sz="2600" dirty="0" smtClean="0">
                <a:solidFill>
                  <a:srgbClr val="000000"/>
                </a:solidFill>
                <a:effectLst>
                  <a:outerShdw blurRad="60007" dist="310007" dir="7680000" sy="30000" kx="1300200" algn="ctr" rotWithShape="0">
                    <a:prstClr val="black">
                      <a:alpha val="32000"/>
                    </a:prstClr>
                  </a:outerShdw>
                </a:effectLst>
              </a:rPr>
              <a:t>20) </a:t>
            </a:r>
            <a:endParaRPr lang="en-US" sz="2600" dirty="0">
              <a:solidFill>
                <a:srgbClr val="000000"/>
              </a:solidFill>
              <a:effectLst>
                <a:outerShdw blurRad="60007" dist="310007" dir="7680000" sy="30000" kx="1300200" algn="ctr" rotWithShape="0">
                  <a:prstClr val="black">
                    <a:alpha val="32000"/>
                  </a:prstClr>
                </a:outerShdw>
              </a:effectLst>
            </a:endParaRPr>
          </a:p>
        </p:txBody>
      </p:sp>
      <p:sp>
        <p:nvSpPr>
          <p:cNvPr id="6" name="Rectangle 5"/>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7" name="Picture 6"/>
          <p:cNvPicPr>
            <a:picLocks noChangeAspect="1"/>
          </p:cNvPicPr>
          <p:nvPr/>
        </p:nvPicPr>
        <p:blipFill>
          <a:blip r:embed="rId2"/>
          <a:stretch>
            <a:fillRect/>
          </a:stretch>
        </p:blipFill>
        <p:spPr>
          <a:xfrm>
            <a:off x="-381000" y="1447800"/>
            <a:ext cx="9829800" cy="1371600"/>
          </a:xfrm>
          <a:prstGeom prst="rect">
            <a:avLst/>
          </a:prstGeom>
        </p:spPr>
      </p:pic>
      <p:sp>
        <p:nvSpPr>
          <p:cNvPr id="8" name="Rectangle 7"/>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26440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FFD5D63-C96F-B74F-8A69-D1243876A752}" type="slidenum">
              <a:rPr lang="en-US" smtClean="0"/>
              <a:pPr/>
              <a:t>82</a:t>
            </a:fld>
            <a:endParaRPr lang="en-US" dirty="0"/>
          </a:p>
        </p:txBody>
      </p:sp>
      <p:sp>
        <p:nvSpPr>
          <p:cNvPr id="5" name="Rectangle 4"/>
          <p:cNvSpPr/>
          <p:nvPr/>
        </p:nvSpPr>
        <p:spPr>
          <a:xfrm>
            <a:off x="381000" y="2705993"/>
            <a:ext cx="8382001" cy="3847207"/>
          </a:xfrm>
          <a:prstGeom prst="rect">
            <a:avLst/>
          </a:prstGeom>
          <a:solidFill>
            <a:srgbClr val="FBFDEA"/>
          </a:solidFill>
        </p:spPr>
        <p:txBody>
          <a:bodyPr wrap="square">
            <a:spAutoFit/>
          </a:bodyPr>
          <a:lstStyle/>
          <a:p>
            <a:pPr marL="342900" indent="-34290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1 Timothy 2:4 (KJV) </a:t>
            </a:r>
            <a:r>
              <a:rPr lang="en-US" sz="2600" dirty="0" smtClean="0">
                <a:solidFill>
                  <a:srgbClr val="000000"/>
                </a:solidFill>
                <a:effectLst>
                  <a:outerShdw blurRad="60007" dist="310007" dir="7680000" sy="30000" kx="1300200" algn="ctr" rotWithShape="0">
                    <a:prstClr val="black">
                      <a:alpha val="32000"/>
                    </a:prstClr>
                  </a:outerShdw>
                </a:effectLst>
              </a:rPr>
              <a:t>- Who </a:t>
            </a:r>
            <a:r>
              <a:rPr lang="en-US" sz="2600" dirty="0">
                <a:solidFill>
                  <a:srgbClr val="000000"/>
                </a:solidFill>
                <a:effectLst>
                  <a:outerShdw blurRad="60007" dist="310007" dir="7680000" sy="30000" kx="1300200" algn="ctr" rotWithShape="0">
                    <a:prstClr val="black">
                      <a:alpha val="32000"/>
                    </a:prstClr>
                  </a:outerShdw>
                </a:effectLst>
              </a:rPr>
              <a:t>will have all men to be saved, and to come unto the </a:t>
            </a:r>
            <a:r>
              <a:rPr lang="en-US" sz="2600" u="sng" dirty="0">
                <a:solidFill>
                  <a:srgbClr val="000000"/>
                </a:solidFill>
                <a:effectLst>
                  <a:outerShdw blurRad="60007" dist="310007" dir="7680000" sy="30000" kx="1300200" algn="ctr" rotWithShape="0">
                    <a:prstClr val="black">
                      <a:alpha val="32000"/>
                    </a:prstClr>
                  </a:outerShdw>
                </a:effectLst>
              </a:rPr>
              <a:t>knowledge</a:t>
            </a:r>
            <a:r>
              <a:rPr lang="en-US" sz="2600" dirty="0">
                <a:solidFill>
                  <a:srgbClr val="000000"/>
                </a:solidFill>
                <a:effectLst>
                  <a:outerShdw blurRad="60007" dist="310007" dir="7680000" sy="30000" kx="1300200" algn="ctr" rotWithShape="0">
                    <a:prstClr val="black">
                      <a:alpha val="32000"/>
                    </a:prstClr>
                  </a:outerShdw>
                </a:effectLst>
              </a:rPr>
              <a:t> of the truth. </a:t>
            </a:r>
            <a:endParaRPr lang="en-US" sz="2600" dirty="0" smtClean="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2 </a:t>
            </a:r>
            <a:r>
              <a:rPr lang="en-US" sz="2600" dirty="0">
                <a:solidFill>
                  <a:srgbClr val="000000"/>
                </a:solidFill>
                <a:effectLst>
                  <a:outerShdw blurRad="60007" dist="310007" dir="7680000" sy="30000" kx="1300200" algn="ctr" rotWithShape="0">
                    <a:prstClr val="black">
                      <a:alpha val="32000"/>
                    </a:prstClr>
                  </a:outerShdw>
                </a:effectLst>
              </a:rPr>
              <a:t>Timothy 2:25 (KJV) </a:t>
            </a:r>
            <a:r>
              <a:rPr lang="en-US" sz="2600" dirty="0" smtClean="0">
                <a:solidFill>
                  <a:srgbClr val="000000"/>
                </a:solidFill>
                <a:effectLst>
                  <a:outerShdw blurRad="60007" dist="310007" dir="7680000" sy="30000" kx="1300200" algn="ctr" rotWithShape="0">
                    <a:prstClr val="black">
                      <a:alpha val="32000"/>
                    </a:prstClr>
                  </a:outerShdw>
                </a:effectLst>
              </a:rPr>
              <a:t>- In </a:t>
            </a:r>
            <a:r>
              <a:rPr lang="en-US" sz="2600" dirty="0">
                <a:solidFill>
                  <a:srgbClr val="000000"/>
                </a:solidFill>
                <a:effectLst>
                  <a:outerShdw blurRad="60007" dist="310007" dir="7680000" sy="30000" kx="1300200" algn="ctr" rotWithShape="0">
                    <a:prstClr val="black">
                      <a:alpha val="32000"/>
                    </a:prstClr>
                  </a:outerShdw>
                </a:effectLst>
              </a:rPr>
              <a:t>meekness instructing those that oppose themselves; if God peradventure will give them repentance to the </a:t>
            </a:r>
            <a:r>
              <a:rPr lang="en-US" sz="2600" u="sng" dirty="0">
                <a:solidFill>
                  <a:srgbClr val="000000"/>
                </a:solidFill>
                <a:effectLst>
                  <a:outerShdw blurRad="60007" dist="310007" dir="7680000" sy="30000" kx="1300200" algn="ctr" rotWithShape="0">
                    <a:prstClr val="black">
                      <a:alpha val="32000"/>
                    </a:prstClr>
                  </a:outerShdw>
                </a:effectLst>
              </a:rPr>
              <a:t>acknowledging</a:t>
            </a:r>
            <a:r>
              <a:rPr lang="en-US" sz="2600" dirty="0">
                <a:solidFill>
                  <a:srgbClr val="000000"/>
                </a:solidFill>
                <a:effectLst>
                  <a:outerShdw blurRad="60007" dist="310007" dir="7680000" sy="30000" kx="1300200" algn="ctr" rotWithShape="0">
                    <a:prstClr val="black">
                      <a:alpha val="32000"/>
                    </a:prstClr>
                  </a:outerShdw>
                </a:effectLst>
              </a:rPr>
              <a:t> of the truth; </a:t>
            </a:r>
            <a:endParaRPr lang="en-US" sz="2600" dirty="0" smtClean="0">
              <a:solidFill>
                <a:srgbClr val="000000"/>
              </a:solidFill>
              <a:effectLst>
                <a:outerShdw blurRad="60007" dist="310007" dir="7680000" sy="30000" kx="1300200" algn="ctr" rotWithShape="0">
                  <a:prstClr val="black">
                    <a:alpha val="32000"/>
                  </a:prstClr>
                </a:outerShdw>
              </a:effectLst>
            </a:endParaRPr>
          </a:p>
          <a:p>
            <a:pPr marL="342900" indent="-34290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Titus </a:t>
            </a:r>
            <a:r>
              <a:rPr lang="en-US" sz="2600" dirty="0">
                <a:solidFill>
                  <a:srgbClr val="000000"/>
                </a:solidFill>
                <a:effectLst>
                  <a:outerShdw blurRad="60007" dist="310007" dir="7680000" sy="30000" kx="1300200" algn="ctr" rotWithShape="0">
                    <a:prstClr val="black">
                      <a:alpha val="32000"/>
                    </a:prstClr>
                  </a:outerShdw>
                </a:effectLst>
              </a:rPr>
              <a:t>1:1 (KJV) </a:t>
            </a:r>
            <a:r>
              <a:rPr lang="en-US" sz="2600" dirty="0" smtClean="0">
                <a:solidFill>
                  <a:srgbClr val="000000"/>
                </a:solidFill>
                <a:effectLst>
                  <a:outerShdw blurRad="60007" dist="310007" dir="7680000" sy="30000" kx="1300200" algn="ctr" rotWithShape="0">
                    <a:prstClr val="black">
                      <a:alpha val="32000"/>
                    </a:prstClr>
                  </a:outerShdw>
                </a:effectLst>
              </a:rPr>
              <a:t>Paul</a:t>
            </a:r>
            <a:r>
              <a:rPr lang="en-US" sz="2600" dirty="0">
                <a:solidFill>
                  <a:srgbClr val="000000"/>
                </a:solidFill>
                <a:effectLst>
                  <a:outerShdw blurRad="60007" dist="310007" dir="7680000" sy="30000" kx="1300200" algn="ctr" rotWithShape="0">
                    <a:prstClr val="black">
                      <a:alpha val="32000"/>
                    </a:prstClr>
                  </a:outerShdw>
                </a:effectLst>
              </a:rPr>
              <a:t>, a servant of God, and an apostle of Jesus Christ, according to the faith of God's elect, and the </a:t>
            </a:r>
            <a:r>
              <a:rPr lang="en-US" sz="2600" u="sng" dirty="0">
                <a:solidFill>
                  <a:srgbClr val="000000"/>
                </a:solidFill>
                <a:effectLst>
                  <a:outerShdw blurRad="60007" dist="310007" dir="7680000" sy="30000" kx="1300200" algn="ctr" rotWithShape="0">
                    <a:prstClr val="black">
                      <a:alpha val="32000"/>
                    </a:prstClr>
                  </a:outerShdw>
                </a:effectLst>
              </a:rPr>
              <a:t>acknowledging</a:t>
            </a:r>
            <a:r>
              <a:rPr lang="en-US" sz="2600" dirty="0">
                <a:solidFill>
                  <a:srgbClr val="000000"/>
                </a:solidFill>
                <a:effectLst>
                  <a:outerShdw blurRad="60007" dist="310007" dir="7680000" sy="30000" kx="1300200" algn="ctr" rotWithShape="0">
                    <a:prstClr val="black">
                      <a:alpha val="32000"/>
                    </a:prstClr>
                  </a:outerShdw>
                </a:effectLst>
              </a:rPr>
              <a:t> of the truth which is after godliness; </a:t>
            </a:r>
          </a:p>
        </p:txBody>
      </p:sp>
      <p:sp>
        <p:nvSpPr>
          <p:cNvPr id="6" name="Rectangle 5"/>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7" name="Picture 6"/>
          <p:cNvPicPr>
            <a:picLocks noChangeAspect="1"/>
          </p:cNvPicPr>
          <p:nvPr/>
        </p:nvPicPr>
        <p:blipFill>
          <a:blip r:embed="rId2"/>
          <a:stretch>
            <a:fillRect/>
          </a:stretch>
        </p:blipFill>
        <p:spPr>
          <a:xfrm>
            <a:off x="-381000" y="1447800"/>
            <a:ext cx="9829800" cy="1371600"/>
          </a:xfrm>
          <a:prstGeom prst="rect">
            <a:avLst/>
          </a:prstGeom>
        </p:spPr>
      </p:pic>
      <p:sp>
        <p:nvSpPr>
          <p:cNvPr id="8" name="Rectangle 7"/>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Tree>
    <p:extLst>
      <p:ext uri="{BB962C8B-B14F-4D97-AF65-F5344CB8AC3E}">
        <p14:creationId xmlns:p14="http://schemas.microsoft.com/office/powerpoint/2010/main" val="29183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83</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371600" y="2667000"/>
            <a:ext cx="7315200" cy="3277820"/>
          </a:xfrm>
          <a:prstGeom prst="rect">
            <a:avLst/>
          </a:prstGeom>
          <a:noFill/>
        </p:spPr>
        <p:txBody>
          <a:bodyPr wrap="square" rtlCol="0">
            <a:spAutoFit/>
          </a:bodyPr>
          <a:lstStyle/>
          <a:p>
            <a:pPr marL="450850" indent="-450850">
              <a:spcAft>
                <a:spcPts val="600"/>
              </a:spcAft>
            </a:pPr>
            <a:r>
              <a:rPr lang="en-US" sz="2400" b="1" dirty="0">
                <a:solidFill>
                  <a:srgbClr val="000000"/>
                </a:solidFill>
              </a:rPr>
              <a:t>Romans 1:28</a:t>
            </a:r>
            <a:r>
              <a:rPr lang="en-US" sz="2400" dirty="0">
                <a:solidFill>
                  <a:srgbClr val="000000"/>
                </a:solidFill>
              </a:rPr>
              <a:t> (KJV) . . . did not like to retain God in their </a:t>
            </a:r>
            <a:r>
              <a:rPr lang="en-US" sz="2400" u="sng" dirty="0">
                <a:solidFill>
                  <a:srgbClr val="000000"/>
                </a:solidFill>
              </a:rPr>
              <a:t>knowledge</a:t>
            </a:r>
            <a:r>
              <a:rPr lang="en-US" sz="2400" dirty="0">
                <a:solidFill>
                  <a:srgbClr val="000000"/>
                </a:solidFill>
              </a:rPr>
              <a:t>,  </a:t>
            </a:r>
          </a:p>
          <a:p>
            <a:pPr marL="450850" indent="-450850">
              <a:spcAft>
                <a:spcPts val="600"/>
              </a:spcAft>
            </a:pPr>
            <a:r>
              <a:rPr lang="en-US" sz="2400" b="1" dirty="0">
                <a:solidFill>
                  <a:srgbClr val="000000"/>
                </a:solidFill>
              </a:rPr>
              <a:t>Romans 3:20</a:t>
            </a:r>
            <a:r>
              <a:rPr lang="en-US" sz="2400" dirty="0">
                <a:solidFill>
                  <a:srgbClr val="000000"/>
                </a:solidFill>
              </a:rPr>
              <a:t> (KJV) . . . for by the law is the </a:t>
            </a:r>
            <a:r>
              <a:rPr lang="en-US" sz="2400" u="sng" dirty="0">
                <a:solidFill>
                  <a:srgbClr val="000000"/>
                </a:solidFill>
              </a:rPr>
              <a:t>knowledge</a:t>
            </a:r>
            <a:r>
              <a:rPr lang="en-US" sz="2400" dirty="0">
                <a:solidFill>
                  <a:srgbClr val="000000"/>
                </a:solidFill>
              </a:rPr>
              <a:t> of sin.</a:t>
            </a:r>
          </a:p>
          <a:p>
            <a:pPr marL="450850" indent="-450850">
              <a:spcAft>
                <a:spcPts val="600"/>
              </a:spcAft>
            </a:pPr>
            <a:r>
              <a:rPr lang="en-US" sz="2400" b="1" dirty="0">
                <a:solidFill>
                  <a:srgbClr val="000000"/>
                </a:solidFill>
              </a:rPr>
              <a:t>Romans 10:2</a:t>
            </a:r>
            <a:r>
              <a:rPr lang="en-US" sz="2400" dirty="0">
                <a:solidFill>
                  <a:srgbClr val="000000"/>
                </a:solidFill>
              </a:rPr>
              <a:t> (KJV) . . . they have a zeal of God, but not according to </a:t>
            </a:r>
            <a:r>
              <a:rPr lang="en-US" sz="2400" u="sng" dirty="0">
                <a:solidFill>
                  <a:srgbClr val="000000"/>
                </a:solidFill>
              </a:rPr>
              <a:t>knowledge</a:t>
            </a:r>
            <a:r>
              <a:rPr lang="en-US" sz="2400" dirty="0">
                <a:solidFill>
                  <a:srgbClr val="000000"/>
                </a:solidFill>
              </a:rPr>
              <a:t>. </a:t>
            </a:r>
          </a:p>
          <a:p>
            <a:pPr marL="450850" indent="-450850">
              <a:spcAft>
                <a:spcPts val="600"/>
              </a:spcAft>
            </a:pPr>
            <a:r>
              <a:rPr lang="en-US" sz="2400" b="1" dirty="0">
                <a:solidFill>
                  <a:srgbClr val="000000"/>
                </a:solidFill>
              </a:rPr>
              <a:t>Ephesians 1:17</a:t>
            </a:r>
            <a:r>
              <a:rPr lang="en-US" sz="2400" dirty="0">
                <a:solidFill>
                  <a:srgbClr val="000000"/>
                </a:solidFill>
              </a:rPr>
              <a:t> (KJV) </a:t>
            </a:r>
            <a:r>
              <a:rPr lang="en-US" sz="2400" dirty="0" smtClean="0">
                <a:solidFill>
                  <a:srgbClr val="000000"/>
                </a:solidFill>
              </a:rPr>
              <a:t>. . . spirit </a:t>
            </a:r>
            <a:r>
              <a:rPr lang="en-US" sz="2400" dirty="0">
                <a:solidFill>
                  <a:srgbClr val="000000"/>
                </a:solidFill>
              </a:rPr>
              <a:t>of wisdom and revelation in the </a:t>
            </a:r>
            <a:r>
              <a:rPr lang="en-US" sz="2400" u="sng" dirty="0">
                <a:solidFill>
                  <a:srgbClr val="000000"/>
                </a:solidFill>
              </a:rPr>
              <a:t>knowledge</a:t>
            </a:r>
            <a:r>
              <a:rPr lang="en-US" sz="2400" dirty="0">
                <a:solidFill>
                  <a:srgbClr val="000000"/>
                </a:solidFill>
              </a:rPr>
              <a:t> of him: </a:t>
            </a:r>
            <a:endParaRPr lang="en-US" sz="2400" dirty="0" smtClean="0">
              <a:solidFill>
                <a:srgbClr val="000000"/>
              </a:solidFill>
            </a:endParaRPr>
          </a:p>
        </p:txBody>
      </p:sp>
    </p:spTree>
    <p:extLst>
      <p:ext uri="{BB962C8B-B14F-4D97-AF65-F5344CB8AC3E}">
        <p14:creationId xmlns:p14="http://schemas.microsoft.com/office/powerpoint/2010/main" val="27580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84</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371600" y="2667000"/>
            <a:ext cx="7315200" cy="3939540"/>
          </a:xfrm>
          <a:prstGeom prst="rect">
            <a:avLst/>
          </a:prstGeom>
          <a:noFill/>
        </p:spPr>
        <p:txBody>
          <a:bodyPr wrap="square" rtlCol="0">
            <a:spAutoFit/>
          </a:bodyPr>
          <a:lstStyle/>
          <a:p>
            <a:pPr marL="450850" indent="-450850">
              <a:spcAft>
                <a:spcPts val="600"/>
              </a:spcAft>
            </a:pPr>
            <a:r>
              <a:rPr lang="en-US" sz="2400" b="1" dirty="0" smtClean="0">
                <a:solidFill>
                  <a:srgbClr val="000000"/>
                </a:solidFill>
              </a:rPr>
              <a:t>Ephesians </a:t>
            </a:r>
            <a:r>
              <a:rPr lang="en-US" sz="2400" b="1" dirty="0">
                <a:solidFill>
                  <a:srgbClr val="000000"/>
                </a:solidFill>
              </a:rPr>
              <a:t>4:13</a:t>
            </a:r>
            <a:r>
              <a:rPr lang="en-US" sz="2400" dirty="0">
                <a:solidFill>
                  <a:srgbClr val="000000"/>
                </a:solidFill>
              </a:rPr>
              <a:t> (KJV</a:t>
            </a:r>
            <a:r>
              <a:rPr lang="en-US" sz="2400" dirty="0" smtClean="0">
                <a:solidFill>
                  <a:srgbClr val="000000"/>
                </a:solidFill>
              </a:rPr>
              <a:t>) - Till </a:t>
            </a:r>
            <a:r>
              <a:rPr lang="en-US" sz="2400" dirty="0">
                <a:solidFill>
                  <a:srgbClr val="000000"/>
                </a:solidFill>
              </a:rPr>
              <a:t>we all come in the unity of the faith, and of the </a:t>
            </a:r>
            <a:r>
              <a:rPr lang="en-US" sz="2400" u="sng" dirty="0">
                <a:solidFill>
                  <a:srgbClr val="000000"/>
                </a:solidFill>
              </a:rPr>
              <a:t>knowledge</a:t>
            </a:r>
            <a:r>
              <a:rPr lang="en-US" sz="2400" dirty="0">
                <a:solidFill>
                  <a:srgbClr val="000000"/>
                </a:solidFill>
              </a:rPr>
              <a:t> of the Son of God, unto a perfect man, unto the measure of the stature of the </a:t>
            </a:r>
            <a:r>
              <a:rPr lang="en-US" sz="2400" dirty="0" err="1">
                <a:solidFill>
                  <a:srgbClr val="000000"/>
                </a:solidFill>
              </a:rPr>
              <a:t>fulness</a:t>
            </a:r>
            <a:r>
              <a:rPr lang="en-US" sz="2400" dirty="0">
                <a:solidFill>
                  <a:srgbClr val="000000"/>
                </a:solidFill>
              </a:rPr>
              <a:t> of Christ: </a:t>
            </a:r>
            <a:endParaRPr lang="en-US" sz="2400" dirty="0" smtClean="0">
              <a:solidFill>
                <a:srgbClr val="000000"/>
              </a:solidFill>
            </a:endParaRPr>
          </a:p>
          <a:p>
            <a:pPr marL="450850" indent="-450850">
              <a:spcAft>
                <a:spcPts val="600"/>
              </a:spcAft>
            </a:pPr>
            <a:r>
              <a:rPr lang="en-US" sz="2400" b="1" dirty="0" smtClean="0">
                <a:solidFill>
                  <a:srgbClr val="000000"/>
                </a:solidFill>
              </a:rPr>
              <a:t>Philippians </a:t>
            </a:r>
            <a:r>
              <a:rPr lang="en-US" sz="2400" b="1" dirty="0">
                <a:solidFill>
                  <a:srgbClr val="000000"/>
                </a:solidFill>
              </a:rPr>
              <a:t>1:9</a:t>
            </a:r>
            <a:r>
              <a:rPr lang="en-US" sz="2400" dirty="0">
                <a:solidFill>
                  <a:srgbClr val="000000"/>
                </a:solidFill>
              </a:rPr>
              <a:t> (KJV) </a:t>
            </a:r>
            <a:r>
              <a:rPr lang="en-US" sz="2400" dirty="0" smtClean="0">
                <a:solidFill>
                  <a:srgbClr val="000000"/>
                </a:solidFill>
              </a:rPr>
              <a:t>- And </a:t>
            </a:r>
            <a:r>
              <a:rPr lang="en-US" sz="2400" dirty="0">
                <a:solidFill>
                  <a:srgbClr val="000000"/>
                </a:solidFill>
              </a:rPr>
              <a:t>this I pray, that your love may abound yet more and more in </a:t>
            </a:r>
            <a:r>
              <a:rPr lang="en-US" sz="2400" u="sng" dirty="0">
                <a:solidFill>
                  <a:srgbClr val="000000"/>
                </a:solidFill>
              </a:rPr>
              <a:t>knowledge</a:t>
            </a:r>
            <a:r>
              <a:rPr lang="en-US" sz="2400" dirty="0">
                <a:solidFill>
                  <a:srgbClr val="000000"/>
                </a:solidFill>
              </a:rPr>
              <a:t> and in all judgment</a:t>
            </a:r>
            <a:r>
              <a:rPr lang="en-US" sz="2400" dirty="0" smtClean="0">
                <a:solidFill>
                  <a:srgbClr val="000000"/>
                </a:solidFill>
              </a:rPr>
              <a:t>;</a:t>
            </a:r>
          </a:p>
          <a:p>
            <a:pPr marL="450850" indent="-450850">
              <a:spcAft>
                <a:spcPts val="600"/>
              </a:spcAft>
            </a:pPr>
            <a:r>
              <a:rPr lang="en-US" sz="2400" b="1" dirty="0" smtClean="0">
                <a:solidFill>
                  <a:srgbClr val="000000"/>
                </a:solidFill>
              </a:rPr>
              <a:t>Colossians </a:t>
            </a:r>
            <a:r>
              <a:rPr lang="en-US" sz="2400" b="1" dirty="0">
                <a:solidFill>
                  <a:srgbClr val="000000"/>
                </a:solidFill>
              </a:rPr>
              <a:t>1:9</a:t>
            </a:r>
            <a:r>
              <a:rPr lang="en-US" sz="2400" dirty="0">
                <a:solidFill>
                  <a:srgbClr val="000000"/>
                </a:solidFill>
              </a:rPr>
              <a:t> (KJV) </a:t>
            </a:r>
            <a:r>
              <a:rPr lang="en-US" sz="2400" dirty="0" smtClean="0">
                <a:solidFill>
                  <a:srgbClr val="000000"/>
                </a:solidFill>
              </a:rPr>
              <a:t>. . . that </a:t>
            </a:r>
            <a:r>
              <a:rPr lang="en-US" sz="2400" dirty="0">
                <a:solidFill>
                  <a:srgbClr val="000000"/>
                </a:solidFill>
              </a:rPr>
              <a:t>ye might be filled with the </a:t>
            </a:r>
            <a:r>
              <a:rPr lang="en-US" sz="2400" u="sng" dirty="0">
                <a:solidFill>
                  <a:srgbClr val="000000"/>
                </a:solidFill>
              </a:rPr>
              <a:t>knowledge</a:t>
            </a:r>
            <a:r>
              <a:rPr lang="en-US" sz="2400" dirty="0">
                <a:solidFill>
                  <a:srgbClr val="000000"/>
                </a:solidFill>
              </a:rPr>
              <a:t> of his will in all wisdom and spiritual understanding</a:t>
            </a:r>
            <a:r>
              <a:rPr lang="en-US" sz="2400" dirty="0" smtClean="0">
                <a:solidFill>
                  <a:srgbClr val="000000"/>
                </a:solidFill>
              </a:rPr>
              <a:t>;</a:t>
            </a:r>
          </a:p>
        </p:txBody>
      </p:sp>
    </p:spTree>
    <p:extLst>
      <p:ext uri="{BB962C8B-B14F-4D97-AF65-F5344CB8AC3E}">
        <p14:creationId xmlns:p14="http://schemas.microsoft.com/office/powerpoint/2010/main" val="20392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85</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219200" y="2667000"/>
            <a:ext cx="7696200" cy="3939540"/>
          </a:xfrm>
          <a:prstGeom prst="rect">
            <a:avLst/>
          </a:prstGeom>
          <a:noFill/>
        </p:spPr>
        <p:txBody>
          <a:bodyPr wrap="square" rtlCol="0">
            <a:spAutoFit/>
          </a:bodyPr>
          <a:lstStyle/>
          <a:p>
            <a:pPr marL="450850" indent="-450850">
              <a:spcAft>
                <a:spcPts val="600"/>
              </a:spcAft>
            </a:pPr>
            <a:r>
              <a:rPr lang="en-US" sz="2400" b="1" dirty="0" smtClean="0">
                <a:solidFill>
                  <a:srgbClr val="000000"/>
                </a:solidFill>
              </a:rPr>
              <a:t>Colossians </a:t>
            </a:r>
            <a:r>
              <a:rPr lang="en-US" sz="2400" b="1" dirty="0">
                <a:solidFill>
                  <a:srgbClr val="000000"/>
                </a:solidFill>
              </a:rPr>
              <a:t>1:10</a:t>
            </a:r>
            <a:r>
              <a:rPr lang="en-US" sz="2400" dirty="0">
                <a:solidFill>
                  <a:srgbClr val="000000"/>
                </a:solidFill>
              </a:rPr>
              <a:t> (KJV) </a:t>
            </a:r>
            <a:r>
              <a:rPr lang="en-US" sz="2400" dirty="0" smtClean="0">
                <a:solidFill>
                  <a:srgbClr val="000000"/>
                </a:solidFill>
              </a:rPr>
              <a:t>- </a:t>
            </a:r>
            <a:r>
              <a:rPr lang="en-US" sz="2400" dirty="0">
                <a:solidFill>
                  <a:srgbClr val="000000"/>
                </a:solidFill>
              </a:rPr>
              <a:t>That ye might walk worthy of the Lord unto all pleasing, being fruitful in every good work, and increasing in the </a:t>
            </a:r>
            <a:r>
              <a:rPr lang="en-US" sz="2400" b="1" u="sng" dirty="0">
                <a:solidFill>
                  <a:srgbClr val="000000"/>
                </a:solidFill>
              </a:rPr>
              <a:t>knowledge</a:t>
            </a:r>
            <a:r>
              <a:rPr lang="en-US" sz="2400" dirty="0">
                <a:solidFill>
                  <a:srgbClr val="000000"/>
                </a:solidFill>
              </a:rPr>
              <a:t> of God</a:t>
            </a:r>
            <a:r>
              <a:rPr lang="en-US" sz="2400" dirty="0" smtClean="0">
                <a:solidFill>
                  <a:srgbClr val="000000"/>
                </a:solidFill>
              </a:rPr>
              <a:t>;</a:t>
            </a:r>
          </a:p>
          <a:p>
            <a:pPr marL="450850" indent="-450850">
              <a:spcAft>
                <a:spcPts val="600"/>
              </a:spcAft>
            </a:pPr>
            <a:r>
              <a:rPr lang="en-US" sz="2400" b="1" dirty="0" smtClean="0">
                <a:solidFill>
                  <a:srgbClr val="000000"/>
                </a:solidFill>
              </a:rPr>
              <a:t>Colossians </a:t>
            </a:r>
            <a:r>
              <a:rPr lang="en-US" sz="2400" b="1" dirty="0">
                <a:solidFill>
                  <a:srgbClr val="000000"/>
                </a:solidFill>
              </a:rPr>
              <a:t>2:2</a:t>
            </a:r>
            <a:r>
              <a:rPr lang="en-US" sz="2400" dirty="0">
                <a:solidFill>
                  <a:srgbClr val="000000"/>
                </a:solidFill>
              </a:rPr>
              <a:t> (KJV) </a:t>
            </a:r>
            <a:r>
              <a:rPr lang="en-US" sz="2400" dirty="0" smtClean="0">
                <a:solidFill>
                  <a:srgbClr val="000000"/>
                </a:solidFill>
              </a:rPr>
              <a:t>. . . unto </a:t>
            </a:r>
            <a:r>
              <a:rPr lang="en-US" sz="2400" dirty="0">
                <a:solidFill>
                  <a:srgbClr val="000000"/>
                </a:solidFill>
              </a:rPr>
              <a:t>all riches of the full assurance of understanding, to the </a:t>
            </a:r>
            <a:r>
              <a:rPr lang="en-US" sz="2400" b="1" u="sng" dirty="0">
                <a:solidFill>
                  <a:srgbClr val="000000"/>
                </a:solidFill>
              </a:rPr>
              <a:t>acknowledgement</a:t>
            </a:r>
            <a:r>
              <a:rPr lang="en-US" sz="2400" dirty="0">
                <a:solidFill>
                  <a:srgbClr val="000000"/>
                </a:solidFill>
              </a:rPr>
              <a:t> of the mystery of God, and of the Father, and of Christ</a:t>
            </a:r>
            <a:r>
              <a:rPr lang="en-US" sz="2400" dirty="0" smtClean="0">
                <a:solidFill>
                  <a:srgbClr val="000000"/>
                </a:solidFill>
              </a:rPr>
              <a:t>;</a:t>
            </a:r>
          </a:p>
          <a:p>
            <a:pPr marL="450850" indent="-450850">
              <a:spcAft>
                <a:spcPts val="600"/>
              </a:spcAft>
            </a:pPr>
            <a:r>
              <a:rPr lang="en-US" sz="2400" b="1" dirty="0" smtClean="0">
                <a:solidFill>
                  <a:srgbClr val="000000"/>
                </a:solidFill>
              </a:rPr>
              <a:t>Colossians </a:t>
            </a:r>
            <a:r>
              <a:rPr lang="en-US" sz="2400" b="1" dirty="0">
                <a:solidFill>
                  <a:srgbClr val="000000"/>
                </a:solidFill>
              </a:rPr>
              <a:t>3:10</a:t>
            </a:r>
            <a:r>
              <a:rPr lang="en-US" sz="2400" dirty="0">
                <a:solidFill>
                  <a:srgbClr val="000000"/>
                </a:solidFill>
              </a:rPr>
              <a:t> (KJV)  </a:t>
            </a:r>
            <a:r>
              <a:rPr lang="en-US" sz="2400" dirty="0" smtClean="0">
                <a:solidFill>
                  <a:srgbClr val="000000"/>
                </a:solidFill>
              </a:rPr>
              <a:t>. . . the </a:t>
            </a:r>
            <a:r>
              <a:rPr lang="en-US" sz="2400" dirty="0">
                <a:solidFill>
                  <a:srgbClr val="000000"/>
                </a:solidFill>
              </a:rPr>
              <a:t>new man, which is renewed in </a:t>
            </a:r>
            <a:r>
              <a:rPr lang="en-US" sz="2400" b="1" u="sng" dirty="0">
                <a:solidFill>
                  <a:srgbClr val="000000"/>
                </a:solidFill>
              </a:rPr>
              <a:t>knowledge</a:t>
            </a:r>
            <a:r>
              <a:rPr lang="en-US" sz="2400" dirty="0">
                <a:solidFill>
                  <a:srgbClr val="000000"/>
                </a:solidFill>
              </a:rPr>
              <a:t> after the image of him that created him</a:t>
            </a:r>
            <a:r>
              <a:rPr lang="en-US" sz="2400" dirty="0" smtClean="0">
                <a:solidFill>
                  <a:srgbClr val="000000"/>
                </a:solidFill>
              </a:rPr>
              <a:t>:</a:t>
            </a:r>
            <a:r>
              <a:rPr lang="en-US" sz="2400" dirty="0">
                <a:solidFill>
                  <a:srgbClr val="000000"/>
                </a:solidFill>
              </a:rPr>
              <a:t> </a:t>
            </a:r>
          </a:p>
        </p:txBody>
      </p:sp>
    </p:spTree>
    <p:extLst>
      <p:ext uri="{BB962C8B-B14F-4D97-AF65-F5344CB8AC3E}">
        <p14:creationId xmlns:p14="http://schemas.microsoft.com/office/powerpoint/2010/main" val="167389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01000" y="0"/>
            <a:ext cx="1017917" cy="457200"/>
          </a:xfrm>
          <a:prstGeom prst="rect">
            <a:avLst/>
          </a:prstGeom>
        </p:spPr>
        <p:txBody>
          <a:bodyPr/>
          <a:lstStyle/>
          <a:p>
            <a:fld id="{58271CE6-51D9-4D41-919A-070D7A86581A}" type="slidenum">
              <a:rPr lang="en-US" smtClean="0"/>
              <a:pPr/>
              <a:t>86</a:t>
            </a:fld>
            <a:endParaRPr lang="en-US"/>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6" name="Picture 5"/>
          <p:cNvPicPr>
            <a:picLocks noChangeAspect="1"/>
          </p:cNvPicPr>
          <p:nvPr/>
        </p:nvPicPr>
        <p:blipFill>
          <a:blip r:embed="rId3"/>
          <a:stretch>
            <a:fillRect/>
          </a:stretch>
        </p:blipFill>
        <p:spPr>
          <a:xfrm>
            <a:off x="-381000" y="1447800"/>
            <a:ext cx="9829800" cy="1371600"/>
          </a:xfrm>
          <a:prstGeom prst="rect">
            <a:avLst/>
          </a:prstGeom>
        </p:spPr>
      </p:pic>
      <p:sp>
        <p:nvSpPr>
          <p:cNvPr id="7" name="Rectangle 6"/>
          <p:cNvSpPr/>
          <p:nvPr/>
        </p:nvSpPr>
        <p:spPr>
          <a:xfrm>
            <a:off x="386016" y="1752600"/>
            <a:ext cx="8148384"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“through the knowledge of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God</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Jesus </a:t>
            </a:r>
            <a:r>
              <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 </a:t>
            </a:r>
          </a:p>
        </p:txBody>
      </p:sp>
      <p:sp>
        <p:nvSpPr>
          <p:cNvPr id="3" name="TextBox 2"/>
          <p:cNvSpPr txBox="1"/>
          <p:nvPr/>
        </p:nvSpPr>
        <p:spPr>
          <a:xfrm>
            <a:off x="1371600" y="2667000"/>
            <a:ext cx="7315200" cy="3724097"/>
          </a:xfrm>
          <a:prstGeom prst="rect">
            <a:avLst/>
          </a:prstGeom>
          <a:noFill/>
        </p:spPr>
        <p:txBody>
          <a:bodyPr wrap="square" rtlCol="0">
            <a:spAutoFit/>
          </a:bodyPr>
          <a:lstStyle/>
          <a:p>
            <a:pPr marL="450850" indent="-450850">
              <a:spcAft>
                <a:spcPts val="1200"/>
              </a:spcAft>
            </a:pPr>
            <a:r>
              <a:rPr lang="en-US" sz="2400" dirty="0">
                <a:solidFill>
                  <a:srgbClr val="000000"/>
                </a:solidFill>
              </a:rPr>
              <a:t> </a:t>
            </a:r>
            <a:r>
              <a:rPr lang="en-US" sz="2400" b="1" dirty="0" smtClean="0">
                <a:solidFill>
                  <a:srgbClr val="000000"/>
                </a:solidFill>
              </a:rPr>
              <a:t>2 </a:t>
            </a:r>
            <a:r>
              <a:rPr lang="en-US" sz="2400" b="1" dirty="0">
                <a:solidFill>
                  <a:srgbClr val="000000"/>
                </a:solidFill>
              </a:rPr>
              <a:t>Timothy 3:7 </a:t>
            </a:r>
            <a:r>
              <a:rPr lang="en-US" sz="2400" dirty="0">
                <a:solidFill>
                  <a:srgbClr val="000000"/>
                </a:solidFill>
              </a:rPr>
              <a:t>(KJV) </a:t>
            </a:r>
            <a:r>
              <a:rPr lang="en-US" sz="2400" dirty="0" smtClean="0">
                <a:solidFill>
                  <a:srgbClr val="000000"/>
                </a:solidFill>
              </a:rPr>
              <a:t>- Ever </a:t>
            </a:r>
            <a:r>
              <a:rPr lang="en-US" sz="2400" dirty="0">
                <a:solidFill>
                  <a:srgbClr val="000000"/>
                </a:solidFill>
              </a:rPr>
              <a:t>learning, and never able to come to the </a:t>
            </a:r>
            <a:r>
              <a:rPr lang="en-US" sz="2400" b="1" u="sng" dirty="0">
                <a:solidFill>
                  <a:srgbClr val="000000"/>
                </a:solidFill>
              </a:rPr>
              <a:t>knowledge</a:t>
            </a:r>
            <a:r>
              <a:rPr lang="en-US" sz="2400" b="1" dirty="0">
                <a:solidFill>
                  <a:srgbClr val="000000"/>
                </a:solidFill>
              </a:rPr>
              <a:t> </a:t>
            </a:r>
            <a:r>
              <a:rPr lang="en-US" sz="2400" dirty="0">
                <a:solidFill>
                  <a:srgbClr val="000000"/>
                </a:solidFill>
              </a:rPr>
              <a:t>of the truth</a:t>
            </a:r>
            <a:r>
              <a:rPr lang="en-US" sz="2400" dirty="0" smtClean="0">
                <a:solidFill>
                  <a:srgbClr val="000000"/>
                </a:solidFill>
              </a:rPr>
              <a:t>.</a:t>
            </a:r>
          </a:p>
          <a:p>
            <a:pPr marL="450850" indent="-450850">
              <a:spcAft>
                <a:spcPts val="1200"/>
              </a:spcAft>
            </a:pPr>
            <a:r>
              <a:rPr lang="en-US" sz="2400" b="1" dirty="0" smtClean="0">
                <a:solidFill>
                  <a:srgbClr val="000000"/>
                </a:solidFill>
              </a:rPr>
              <a:t>Philemon </a:t>
            </a:r>
            <a:r>
              <a:rPr lang="en-US" sz="2400" b="1" dirty="0">
                <a:solidFill>
                  <a:srgbClr val="000000"/>
                </a:solidFill>
              </a:rPr>
              <a:t>1:6 </a:t>
            </a:r>
            <a:r>
              <a:rPr lang="en-US" sz="2400" dirty="0">
                <a:solidFill>
                  <a:srgbClr val="000000"/>
                </a:solidFill>
              </a:rPr>
              <a:t>(KJV</a:t>
            </a:r>
            <a:r>
              <a:rPr lang="en-US" sz="2400" dirty="0" smtClean="0">
                <a:solidFill>
                  <a:srgbClr val="000000"/>
                </a:solidFill>
              </a:rPr>
              <a:t>) - That </a:t>
            </a:r>
            <a:r>
              <a:rPr lang="en-US" sz="2400" dirty="0">
                <a:solidFill>
                  <a:srgbClr val="000000"/>
                </a:solidFill>
              </a:rPr>
              <a:t>the communication of thy faith may become effectual by the </a:t>
            </a:r>
            <a:r>
              <a:rPr lang="en-US" sz="2400" b="1" u="sng" dirty="0">
                <a:solidFill>
                  <a:srgbClr val="000000"/>
                </a:solidFill>
              </a:rPr>
              <a:t>acknowledging</a:t>
            </a:r>
            <a:r>
              <a:rPr lang="en-US" sz="2400" dirty="0">
                <a:solidFill>
                  <a:srgbClr val="000000"/>
                </a:solidFill>
              </a:rPr>
              <a:t> of every good thing which is in you in Christ Jesus</a:t>
            </a:r>
            <a:r>
              <a:rPr lang="en-US" sz="2400" dirty="0" smtClean="0">
                <a:solidFill>
                  <a:srgbClr val="000000"/>
                </a:solidFill>
              </a:rPr>
              <a:t>.</a:t>
            </a:r>
          </a:p>
          <a:p>
            <a:pPr marL="450850" indent="-450850">
              <a:spcAft>
                <a:spcPts val="1200"/>
              </a:spcAft>
            </a:pPr>
            <a:r>
              <a:rPr lang="en-US" sz="2400" dirty="0" smtClean="0">
                <a:solidFill>
                  <a:srgbClr val="000000"/>
                </a:solidFill>
              </a:rPr>
              <a:t> </a:t>
            </a:r>
            <a:r>
              <a:rPr lang="en-US" sz="2400" b="1" dirty="0" smtClean="0">
                <a:solidFill>
                  <a:srgbClr val="000000"/>
                </a:solidFill>
              </a:rPr>
              <a:t>Hebrews </a:t>
            </a:r>
            <a:r>
              <a:rPr lang="en-US" sz="2400" b="1" dirty="0">
                <a:solidFill>
                  <a:srgbClr val="000000"/>
                </a:solidFill>
              </a:rPr>
              <a:t>10:26 </a:t>
            </a:r>
            <a:r>
              <a:rPr lang="en-US" sz="2400" dirty="0">
                <a:solidFill>
                  <a:srgbClr val="000000"/>
                </a:solidFill>
              </a:rPr>
              <a:t>(KJV) </a:t>
            </a:r>
            <a:r>
              <a:rPr lang="en-US" sz="2400" dirty="0" smtClean="0">
                <a:solidFill>
                  <a:srgbClr val="000000"/>
                </a:solidFill>
              </a:rPr>
              <a:t>- For </a:t>
            </a:r>
            <a:r>
              <a:rPr lang="en-US" sz="2400" dirty="0">
                <a:solidFill>
                  <a:srgbClr val="000000"/>
                </a:solidFill>
              </a:rPr>
              <a:t>if we sin </a:t>
            </a:r>
            <a:r>
              <a:rPr lang="en-US" sz="2400" dirty="0" err="1">
                <a:solidFill>
                  <a:srgbClr val="000000"/>
                </a:solidFill>
              </a:rPr>
              <a:t>wilfully</a:t>
            </a:r>
            <a:r>
              <a:rPr lang="en-US" sz="2400" dirty="0">
                <a:solidFill>
                  <a:srgbClr val="000000"/>
                </a:solidFill>
              </a:rPr>
              <a:t> after that we have received the </a:t>
            </a:r>
            <a:r>
              <a:rPr lang="en-US" sz="2400" b="1" u="sng" dirty="0">
                <a:solidFill>
                  <a:srgbClr val="000000"/>
                </a:solidFill>
              </a:rPr>
              <a:t>knowledge</a:t>
            </a:r>
            <a:r>
              <a:rPr lang="en-US" sz="2400" dirty="0">
                <a:solidFill>
                  <a:srgbClr val="000000"/>
                </a:solidFill>
              </a:rPr>
              <a:t> of the truth, there </a:t>
            </a:r>
            <a:r>
              <a:rPr lang="en-US" sz="2400" dirty="0" err="1">
                <a:solidFill>
                  <a:srgbClr val="000000"/>
                </a:solidFill>
              </a:rPr>
              <a:t>remaineth</a:t>
            </a:r>
            <a:r>
              <a:rPr lang="en-US" sz="2400" dirty="0">
                <a:solidFill>
                  <a:srgbClr val="000000"/>
                </a:solidFill>
              </a:rPr>
              <a:t> no more sacrifice for sins, </a:t>
            </a:r>
          </a:p>
        </p:txBody>
      </p:sp>
    </p:spTree>
    <p:extLst>
      <p:ext uri="{BB962C8B-B14F-4D97-AF65-F5344CB8AC3E}">
        <p14:creationId xmlns:p14="http://schemas.microsoft.com/office/powerpoint/2010/main" val="334057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87</a:t>
            </a:fld>
            <a:endParaRPr lang="en-US" dirty="0"/>
          </a:p>
        </p:txBody>
      </p:sp>
      <p:sp>
        <p:nvSpPr>
          <p:cNvPr id="7" name="Line Callout 3 6"/>
          <p:cNvSpPr/>
          <p:nvPr/>
        </p:nvSpPr>
        <p:spPr>
          <a:xfrm>
            <a:off x="228600" y="2057400"/>
            <a:ext cx="2819400" cy="4114800"/>
          </a:xfrm>
          <a:prstGeom prst="borderCallout3">
            <a:avLst>
              <a:gd name="adj1" fmla="val 51480"/>
              <a:gd name="adj2" fmla="val 99200"/>
              <a:gd name="adj3" fmla="val 43947"/>
              <a:gd name="adj4" fmla="val 105016"/>
              <a:gd name="adj5" fmla="val 34993"/>
              <a:gd name="adj6" fmla="val 108650"/>
              <a:gd name="adj7" fmla="val 34947"/>
              <a:gd name="adj8" fmla="val 115202"/>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en-US" sz="2800" dirty="0">
                <a:effectLst>
                  <a:outerShdw blurRad="50800" dist="38100" dir="2700000" algn="tl" rotWithShape="0">
                    <a:prstClr val="black">
                      <a:alpha val="40000"/>
                    </a:prstClr>
                  </a:outerShdw>
                </a:effectLst>
              </a:rPr>
              <a:t>These people have experienced the new birth!</a:t>
            </a:r>
            <a:r>
              <a:rPr lang="en-US" sz="2800" dirty="0" smtClean="0">
                <a:effectLst>
                  <a:outerShdw blurRad="50800" dist="38100" dir="2700000" algn="tl" rotWithShape="0">
                    <a:prstClr val="black">
                      <a:alpha val="40000"/>
                    </a:prstClr>
                  </a:outerShdw>
                </a:effectLst>
              </a:rPr>
              <a:t>!</a:t>
            </a:r>
          </a:p>
          <a:p>
            <a:pPr algn="ctr">
              <a:spcAft>
                <a:spcPts val="1200"/>
              </a:spcAft>
            </a:pPr>
            <a:r>
              <a:rPr lang="en-US" sz="2800" dirty="0" smtClean="0">
                <a:effectLst>
                  <a:outerShdw blurRad="50800" dist="38100" dir="2700000" algn="tl" rotWithShape="0">
                    <a:prstClr val="black">
                      <a:alpha val="40000"/>
                    </a:prstClr>
                  </a:outerShdw>
                </a:effectLst>
              </a:rPr>
              <a:t>Divinely </a:t>
            </a:r>
            <a:r>
              <a:rPr lang="en-US" sz="2800" dirty="0">
                <a:effectLst>
                  <a:outerShdw blurRad="50800" dist="38100" dir="2700000" algn="tl" rotWithShape="0">
                    <a:prstClr val="black">
                      <a:alpha val="40000"/>
                    </a:prstClr>
                  </a:outerShdw>
                </a:effectLst>
              </a:rPr>
              <a:t>Called through the gospel – 2 </a:t>
            </a:r>
            <a:r>
              <a:rPr lang="en-US" sz="2800" dirty="0" err="1">
                <a:effectLst>
                  <a:outerShdw blurRad="50800" dist="38100" dir="2700000" algn="tl" rotWithShape="0">
                    <a:prstClr val="black">
                      <a:alpha val="40000"/>
                    </a:prstClr>
                  </a:outerShdw>
                </a:effectLst>
              </a:rPr>
              <a:t>Thes</a:t>
            </a:r>
            <a:r>
              <a:rPr lang="en-US" sz="2800" dirty="0">
                <a:effectLst>
                  <a:outerShdw blurRad="50800" dist="38100" dir="2700000" algn="tl" rotWithShape="0">
                    <a:prstClr val="black">
                      <a:alpha val="40000"/>
                    </a:prstClr>
                  </a:outerShdw>
                </a:effectLst>
              </a:rPr>
              <a:t> 2:</a:t>
            </a:r>
            <a:r>
              <a:rPr lang="en-US" sz="2800" dirty="0" smtClean="0">
                <a:effectLst>
                  <a:outerShdw blurRad="50800" dist="38100" dir="2700000" algn="tl" rotWithShape="0">
                    <a:prstClr val="black">
                      <a:alpha val="40000"/>
                    </a:prstClr>
                  </a:outerShdw>
                </a:effectLst>
              </a:rPr>
              <a:t>13,14</a:t>
            </a:r>
            <a:endParaRPr lang="en-US" sz="2800" dirty="0">
              <a:effectLst>
                <a:outerShdw blurRad="50800" dist="38100" dir="2700000" algn="tl" rotWithShape="0">
                  <a:prstClr val="black">
                    <a:alpha val="40000"/>
                  </a:prstClr>
                </a:outerShdw>
              </a:effectLst>
            </a:endParaRPr>
          </a:p>
        </p:txBody>
      </p:sp>
      <p:sp>
        <p:nvSpPr>
          <p:cNvPr id="9" name="Freeform 8"/>
          <p:cNvSpPr/>
          <p:nvPr/>
        </p:nvSpPr>
        <p:spPr>
          <a:xfrm>
            <a:off x="3505200" y="3581400"/>
            <a:ext cx="4876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11" name="Freeform 10"/>
          <p:cNvSpPr/>
          <p:nvPr/>
        </p:nvSpPr>
        <p:spPr>
          <a:xfrm>
            <a:off x="4495800" y="4495800"/>
            <a:ext cx="38100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4876800" y="5029200"/>
            <a:ext cx="20574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352800" y="1905000"/>
            <a:ext cx="5181600" cy="3539430"/>
          </a:xfrm>
          <a:prstGeom prst="rect">
            <a:avLst/>
          </a:prstGeom>
        </p:spPr>
        <p:txBody>
          <a:bodyPr wrap="square">
            <a:spAutoFit/>
          </a:bodyPr>
          <a:lstStyle/>
          <a:p>
            <a:pPr algn="ctr"/>
            <a:r>
              <a:rPr lang="en-US" sz="3200" b="1" dirty="0">
                <a:solidFill>
                  <a:schemeClr val="bg1"/>
                </a:solidFill>
                <a:effectLst>
                  <a:outerShdw blurRad="60007" dist="310007" dir="7680000" sy="30000" kx="1300200" algn="ctr" rotWithShape="0">
                    <a:prstClr val="black">
                      <a:alpha val="32000"/>
                    </a:prstClr>
                  </a:outerShdw>
                </a:effectLst>
              </a:rPr>
              <a:t>2 Peter 1:3-4 (NKJV) </a:t>
            </a:r>
            <a:endParaRPr lang="en-US" sz="2800" b="1" dirty="0">
              <a:solidFill>
                <a:schemeClr val="bg1"/>
              </a:solidFill>
              <a:effectLst>
                <a:outerShdw blurRad="60007" dist="310007" dir="7680000" sy="30000" kx="1300200" algn="ctr" rotWithShape="0">
                  <a:prstClr val="black">
                    <a:alpha val="32000"/>
                  </a:prstClr>
                </a:outerShdw>
              </a:effectLst>
            </a:endParaRPr>
          </a:p>
          <a:p>
            <a:pPr algn="ctr"/>
            <a:r>
              <a:rPr lang="en-US" sz="3200" baseline="30000" dirty="0">
                <a:solidFill>
                  <a:schemeClr val="bg1"/>
                </a:solidFill>
                <a:effectLst>
                  <a:outerShdw blurRad="60007" dist="310007" dir="7680000" sy="30000" kx="1300200" algn="ctr" rotWithShape="0">
                    <a:prstClr val="black">
                      <a:alpha val="32000"/>
                    </a:prstClr>
                  </a:outerShdw>
                </a:effectLst>
              </a:rPr>
              <a:t>3</a:t>
            </a:r>
            <a:r>
              <a:rPr lang="en-US" sz="3200" dirty="0">
                <a:solidFill>
                  <a:schemeClr val="bg1"/>
                </a:solidFill>
                <a:effectLst>
                  <a:outerShdw blurRad="60007" dist="310007" dir="7680000" sy="30000" kx="1300200" algn="ctr" rotWithShape="0">
                    <a:prstClr val="black">
                      <a:alpha val="32000"/>
                    </a:prstClr>
                  </a:outerShdw>
                </a:effectLst>
              </a:rPr>
              <a:t> as His divine power has given to us all things that pertain to life and godliness, through the knowledge of Him who called us by glory and virtue, </a:t>
            </a:r>
          </a:p>
        </p:txBody>
      </p:sp>
    </p:spTree>
    <p:extLst>
      <p:ext uri="{BB962C8B-B14F-4D97-AF65-F5344CB8AC3E}">
        <p14:creationId xmlns:p14="http://schemas.microsoft.com/office/powerpoint/2010/main" val="94937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88</a:t>
            </a:fld>
            <a:endParaRPr lang="en-US" dirty="0"/>
          </a:p>
        </p:txBody>
      </p:sp>
      <p:sp>
        <p:nvSpPr>
          <p:cNvPr id="5" name="Freeform 4"/>
          <p:cNvSpPr/>
          <p:nvPr/>
        </p:nvSpPr>
        <p:spPr>
          <a:xfrm>
            <a:off x="3886200" y="3124200"/>
            <a:ext cx="4419600" cy="3048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810000" y="3733800"/>
            <a:ext cx="3352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ine Callout 3 6"/>
          <p:cNvSpPr/>
          <p:nvPr/>
        </p:nvSpPr>
        <p:spPr>
          <a:xfrm>
            <a:off x="228600" y="2057400"/>
            <a:ext cx="2819400" cy="4114800"/>
          </a:xfrm>
          <a:prstGeom prst="borderCallout3">
            <a:avLst>
              <a:gd name="adj1" fmla="val 51480"/>
              <a:gd name="adj2" fmla="val 99200"/>
              <a:gd name="adj3" fmla="val 40462"/>
              <a:gd name="adj4" fmla="val 107923"/>
              <a:gd name="adj5" fmla="val 30512"/>
              <a:gd name="adj6" fmla="val 111556"/>
              <a:gd name="adj7" fmla="val 30964"/>
              <a:gd name="adj8" fmla="val 12319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800" dirty="0">
                <a:effectLst>
                  <a:outerShdw blurRad="50800" dist="38100" dir="2700000" algn="tl" rotWithShape="0">
                    <a:prstClr val="black">
                      <a:alpha val="40000"/>
                    </a:prstClr>
                  </a:outerShdw>
                </a:effectLst>
              </a:rPr>
              <a:t>Possessors of The Great &amp; Precious Promises of God!</a:t>
            </a:r>
            <a:r>
              <a:rPr lang="en-US" sz="2800" dirty="0" smtClean="0">
                <a:effectLst>
                  <a:outerShdw blurRad="50800" dist="38100" dir="2700000" algn="tl" rotWithShape="0">
                    <a:prstClr val="black">
                      <a:alpha val="40000"/>
                    </a:prstClr>
                  </a:outerShdw>
                </a:effectLst>
              </a:rPr>
              <a:t>!</a:t>
            </a:r>
          </a:p>
          <a:p>
            <a:pPr algn="ctr">
              <a:spcAft>
                <a:spcPts val="600"/>
              </a:spcAft>
            </a:pPr>
            <a:r>
              <a:rPr lang="en-US" sz="2800" dirty="0">
                <a:effectLst>
                  <a:outerShdw blurRad="50800" dist="38100" dir="2700000" algn="tl" rotWithShape="0">
                    <a:prstClr val="black">
                      <a:alpha val="40000"/>
                    </a:prstClr>
                  </a:outerShdw>
                </a:effectLst>
              </a:rPr>
              <a:t>Possessors of the qualities of their heavenly Father </a:t>
            </a:r>
          </a:p>
        </p:txBody>
      </p:sp>
      <p:sp>
        <p:nvSpPr>
          <p:cNvPr id="8" name="Freeform 7"/>
          <p:cNvSpPr/>
          <p:nvPr/>
        </p:nvSpPr>
        <p:spPr>
          <a:xfrm>
            <a:off x="6324600" y="4191000"/>
            <a:ext cx="1752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038600" y="4648200"/>
            <a:ext cx="3886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11" name="Freeform 10"/>
          <p:cNvSpPr/>
          <p:nvPr/>
        </p:nvSpPr>
        <p:spPr>
          <a:xfrm>
            <a:off x="3657600" y="5105400"/>
            <a:ext cx="11430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352800" y="1905000"/>
            <a:ext cx="5181600" cy="4524315"/>
          </a:xfrm>
          <a:prstGeom prst="rect">
            <a:avLst/>
          </a:prstGeom>
        </p:spPr>
        <p:txBody>
          <a:bodyPr wrap="square">
            <a:spAutoFit/>
          </a:bodyPr>
          <a:lstStyle/>
          <a:p>
            <a:pPr algn="ctr"/>
            <a:r>
              <a:rPr lang="en-US" sz="3200" b="1" dirty="0">
                <a:solidFill>
                  <a:schemeClr val="bg1"/>
                </a:solidFill>
                <a:effectLst>
                  <a:outerShdw blurRad="60007" dist="310007" dir="7680000" sy="30000" kx="1300200" algn="ctr" rotWithShape="0">
                    <a:prstClr val="black">
                      <a:alpha val="32000"/>
                    </a:prstClr>
                  </a:outerShdw>
                </a:effectLst>
              </a:rPr>
              <a:t>2 Peter 1:3-4 (NKJV)</a:t>
            </a:r>
            <a:r>
              <a:rPr lang="en-US" sz="2800" dirty="0">
                <a:solidFill>
                  <a:schemeClr val="bg1"/>
                </a:solidFill>
                <a:effectLst>
                  <a:outerShdw blurRad="60007" dist="310007" dir="7680000" sy="30000" kx="1300200" algn="ctr" rotWithShape="0">
                    <a:prstClr val="black">
                      <a:alpha val="32000"/>
                    </a:prstClr>
                  </a:outerShdw>
                </a:effectLst>
              </a:rPr>
              <a:t> </a:t>
            </a:r>
          </a:p>
          <a:p>
            <a:pPr algn="ctr"/>
            <a:r>
              <a:rPr lang="en-US" sz="3200" baseline="30000" dirty="0" smtClean="0">
                <a:solidFill>
                  <a:schemeClr val="bg1"/>
                </a:solidFill>
                <a:effectLst>
                  <a:outerShdw blurRad="60007" dist="310007" dir="7680000" sy="30000" kx="1300200" algn="ctr" rotWithShape="0">
                    <a:prstClr val="black">
                      <a:alpha val="32000"/>
                    </a:prstClr>
                  </a:outerShdw>
                </a:effectLst>
              </a:rPr>
              <a:t>4</a:t>
            </a:r>
            <a:r>
              <a:rPr lang="en-US" sz="3200" dirty="0" smtClean="0">
                <a:solidFill>
                  <a:schemeClr val="bg1"/>
                </a:solidFill>
                <a:effectLst>
                  <a:outerShdw blurRad="60007" dist="310007" dir="7680000" sy="30000" kx="1300200" algn="ctr" rotWithShape="0">
                    <a:prstClr val="black">
                      <a:alpha val="32000"/>
                    </a:prstClr>
                  </a:outerShdw>
                </a:effectLst>
              </a:rPr>
              <a:t> </a:t>
            </a:r>
            <a:r>
              <a:rPr lang="en-US" sz="3200" dirty="0">
                <a:solidFill>
                  <a:schemeClr val="bg1"/>
                </a:solidFill>
                <a:effectLst>
                  <a:outerShdw blurRad="60007" dist="310007" dir="7680000" sy="30000" kx="1300200" algn="ctr" rotWithShape="0">
                    <a:prstClr val="black">
                      <a:alpha val="32000"/>
                    </a:prstClr>
                  </a:outerShdw>
                </a:effectLst>
              </a:rPr>
              <a:t>by which have been given to us exceedingly great and precious promises, that through these you may be partakers of the divine nature, having escaped the corruption that is in the world through lust.</a:t>
            </a:r>
            <a:r>
              <a:rPr lang="en-US" sz="2800" dirty="0">
                <a:solidFill>
                  <a:schemeClr val="bg1"/>
                </a:solidFill>
                <a:effectLst>
                  <a:outerShdw blurRad="60007" dist="310007" dir="7680000" sy="30000" kx="1300200" algn="ctr" rotWithShape="0">
                    <a:prstClr val="black">
                      <a:alpha val="32000"/>
                    </a:prstClr>
                  </a:outerShdw>
                </a:effectLst>
              </a:rPr>
              <a:t> </a:t>
            </a:r>
          </a:p>
        </p:txBody>
      </p:sp>
    </p:spTree>
    <p:extLst>
      <p:ext uri="{BB962C8B-B14F-4D97-AF65-F5344CB8AC3E}">
        <p14:creationId xmlns:p14="http://schemas.microsoft.com/office/powerpoint/2010/main" val="469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89</a:t>
            </a:fld>
            <a:endParaRPr lang="en-US" dirty="0"/>
          </a:p>
        </p:txBody>
      </p:sp>
      <p:sp>
        <p:nvSpPr>
          <p:cNvPr id="7" name="Line Callout 3 6"/>
          <p:cNvSpPr/>
          <p:nvPr/>
        </p:nvSpPr>
        <p:spPr>
          <a:xfrm>
            <a:off x="228600" y="1676400"/>
            <a:ext cx="3200400" cy="4876800"/>
          </a:xfrm>
          <a:prstGeom prst="borderCallout3">
            <a:avLst>
              <a:gd name="adj1" fmla="val 51480"/>
              <a:gd name="adj2" fmla="val 99200"/>
              <a:gd name="adj3" fmla="val 79530"/>
              <a:gd name="adj4" fmla="val 105363"/>
              <a:gd name="adj5" fmla="val 77142"/>
              <a:gd name="adj6" fmla="val 118597"/>
              <a:gd name="adj7" fmla="val 74233"/>
              <a:gd name="adj8" fmla="val 146877"/>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600" dirty="0">
                <a:effectLst>
                  <a:outerShdw blurRad="50800" dist="38100" dir="2700000" algn="tl" rotWithShape="0">
                    <a:prstClr val="black">
                      <a:alpha val="40000"/>
                    </a:prstClr>
                  </a:outerShdw>
                </a:effectLst>
              </a:rPr>
              <a:t>They had in the past escaped “moral depravity and corruption (Gen_6:11; Exo_32:7; Hos_9:9; Gal_6:8, etc.), which ends in utter moral ruin and hopelessness, the second death.” (ISBE)</a:t>
            </a:r>
          </a:p>
        </p:txBody>
      </p:sp>
      <p:sp>
        <p:nvSpPr>
          <p:cNvPr id="8" name="Freeform 7"/>
          <p:cNvSpPr/>
          <p:nvPr/>
        </p:nvSpPr>
        <p:spPr>
          <a:xfrm>
            <a:off x="5105400" y="5105400"/>
            <a:ext cx="31242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038600" y="5638800"/>
            <a:ext cx="3886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11" name="Freeform 10"/>
          <p:cNvSpPr/>
          <p:nvPr/>
        </p:nvSpPr>
        <p:spPr>
          <a:xfrm>
            <a:off x="4267200" y="6096000"/>
            <a:ext cx="10668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352800" y="1905000"/>
            <a:ext cx="5181600" cy="4524315"/>
          </a:xfrm>
          <a:prstGeom prst="rect">
            <a:avLst/>
          </a:prstGeom>
        </p:spPr>
        <p:txBody>
          <a:bodyPr wrap="square">
            <a:spAutoFit/>
          </a:bodyPr>
          <a:lstStyle/>
          <a:p>
            <a:pPr algn="ctr"/>
            <a:r>
              <a:rPr lang="en-US" sz="3200" b="1" dirty="0">
                <a:solidFill>
                  <a:schemeClr val="bg1"/>
                </a:solidFill>
                <a:effectLst>
                  <a:outerShdw blurRad="60007" dist="310007" dir="7680000" sy="30000" kx="1300200" algn="ctr" rotWithShape="0">
                    <a:prstClr val="black">
                      <a:alpha val="32000"/>
                    </a:prstClr>
                  </a:outerShdw>
                </a:effectLst>
              </a:rPr>
              <a:t>2 Peter 1:3-4 (NKJV)</a:t>
            </a:r>
            <a:r>
              <a:rPr lang="en-US" sz="2800" dirty="0">
                <a:solidFill>
                  <a:schemeClr val="bg1"/>
                </a:solidFill>
                <a:effectLst>
                  <a:outerShdw blurRad="60007" dist="310007" dir="7680000" sy="30000" kx="1300200" algn="ctr" rotWithShape="0">
                    <a:prstClr val="black">
                      <a:alpha val="32000"/>
                    </a:prstClr>
                  </a:outerShdw>
                </a:effectLst>
              </a:rPr>
              <a:t> </a:t>
            </a:r>
          </a:p>
          <a:p>
            <a:pPr algn="ctr"/>
            <a:r>
              <a:rPr lang="en-US" sz="3200" baseline="30000" dirty="0" smtClean="0">
                <a:solidFill>
                  <a:schemeClr val="bg1"/>
                </a:solidFill>
                <a:effectLst>
                  <a:outerShdw blurRad="60007" dist="310007" dir="7680000" sy="30000" kx="1300200" algn="ctr" rotWithShape="0">
                    <a:prstClr val="black">
                      <a:alpha val="32000"/>
                    </a:prstClr>
                  </a:outerShdw>
                </a:effectLst>
              </a:rPr>
              <a:t>4</a:t>
            </a:r>
            <a:r>
              <a:rPr lang="en-US" sz="3200" dirty="0" smtClean="0">
                <a:solidFill>
                  <a:schemeClr val="bg1"/>
                </a:solidFill>
                <a:effectLst>
                  <a:outerShdw blurRad="60007" dist="310007" dir="7680000" sy="30000" kx="1300200" algn="ctr" rotWithShape="0">
                    <a:prstClr val="black">
                      <a:alpha val="32000"/>
                    </a:prstClr>
                  </a:outerShdw>
                </a:effectLst>
              </a:rPr>
              <a:t> </a:t>
            </a:r>
            <a:r>
              <a:rPr lang="en-US" sz="3200" dirty="0">
                <a:solidFill>
                  <a:schemeClr val="bg1"/>
                </a:solidFill>
                <a:effectLst>
                  <a:outerShdw blurRad="60007" dist="310007" dir="7680000" sy="30000" kx="1300200" algn="ctr" rotWithShape="0">
                    <a:prstClr val="black">
                      <a:alpha val="32000"/>
                    </a:prstClr>
                  </a:outerShdw>
                </a:effectLst>
              </a:rPr>
              <a:t>by which have been given to us exceedingly great and precious promises, that through these you may be partakers of the divine nature, having escaped the corruption that is in the world through lust.</a:t>
            </a:r>
            <a:r>
              <a:rPr lang="en-US" sz="2800" dirty="0">
                <a:solidFill>
                  <a:schemeClr val="bg1"/>
                </a:solidFill>
                <a:effectLst>
                  <a:outerShdw blurRad="60007" dist="310007" dir="7680000" sy="30000" kx="1300200" algn="ctr" rotWithShape="0">
                    <a:prstClr val="black">
                      <a:alpha val="32000"/>
                    </a:prstClr>
                  </a:outerShdw>
                </a:effectLst>
              </a:rPr>
              <a:t> </a:t>
            </a:r>
          </a:p>
        </p:txBody>
      </p:sp>
    </p:spTree>
    <p:extLst>
      <p:ext uri="{BB962C8B-B14F-4D97-AF65-F5344CB8AC3E}">
        <p14:creationId xmlns:p14="http://schemas.microsoft.com/office/powerpoint/2010/main" val="212260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98800" y="1638300"/>
            <a:ext cx="5588000" cy="4572000"/>
          </a:xfrm>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r>
              <a:rPr lang="en-US" sz="2700" b="1" dirty="0">
                <a:solidFill>
                  <a:srgbClr val="000000"/>
                </a:solidFill>
              </a:rPr>
              <a:t>Gene Cook, Jr., a well known defender of Calvinistic theology said, "‘Non elect infants who die in their infancy will spend eternity in hell’ – I would answer true to that question, you have to be elect in order to be saved. If this question is false, then we should perform abortion, because abortion is the greatest evangelistic act that has ever taken place since the time that Jesus walked the face of the earth, because everyone of those children are going straight to heaven according to Mr. Brown’s </a:t>
            </a:r>
            <a:r>
              <a:rPr lang="en-US" sz="2700" b="1" dirty="0" smtClean="0">
                <a:solidFill>
                  <a:srgbClr val="000000"/>
                </a:solidFill>
              </a:rPr>
              <a:t>theology”</a:t>
            </a:r>
            <a:r>
              <a:rPr lang="en-US" sz="2700" b="1" dirty="0">
                <a:solidFill>
                  <a:srgbClr val="000000"/>
                </a:solidFill>
              </a:rPr>
              <a:t> </a:t>
            </a:r>
            <a:r>
              <a:rPr lang="en-US" b="1" dirty="0" smtClean="0">
                <a:solidFill>
                  <a:srgbClr val="000000"/>
                </a:solidFill>
              </a:rPr>
              <a:t>(</a:t>
            </a:r>
            <a:r>
              <a:rPr lang="en-US" sz="1900" b="1" dirty="0" smtClean="0">
                <a:solidFill>
                  <a:srgbClr val="000000"/>
                </a:solidFill>
              </a:rPr>
              <a:t>Brown</a:t>
            </a:r>
            <a:r>
              <a:rPr lang="en-US" sz="1900" b="1" dirty="0">
                <a:solidFill>
                  <a:srgbClr val="000000"/>
                </a:solidFill>
              </a:rPr>
              <a:t>-Cook Debate, </a:t>
            </a:r>
            <a:r>
              <a:rPr lang="en-US" sz="1900" b="1" dirty="0" smtClean="0">
                <a:solidFill>
                  <a:srgbClr val="000000"/>
                </a:solidFill>
              </a:rPr>
              <a:t>February 2000).</a:t>
            </a:r>
            <a:endParaRPr lang="en-US" sz="3000" b="1" dirty="0">
              <a:solidFill>
                <a:srgbClr val="000000"/>
              </a:solidFill>
            </a:endParaRPr>
          </a:p>
          <a:p>
            <a:pPr lvl="1"/>
            <a:endParaRPr lang="en-US" sz="2800" b="1" dirty="0">
              <a:solidFill>
                <a:srgbClr val="000000"/>
              </a:solidFill>
            </a:endParaRPr>
          </a:p>
        </p:txBody>
      </p:sp>
      <p:sp>
        <p:nvSpPr>
          <p:cNvPr id="3" name="Title 2"/>
          <p:cNvSpPr>
            <a:spLocks noGrp="1"/>
          </p:cNvSpPr>
          <p:nvPr>
            <p:ph type="title"/>
          </p:nvPr>
        </p:nvSpPr>
        <p:spPr>
          <a:xfrm>
            <a:off x="698500" y="304800"/>
            <a:ext cx="7988300" cy="1219200"/>
          </a:xfrm>
        </p:spPr>
        <p:txBody>
          <a:bodyPr>
            <a:normAutofit/>
          </a:bodyPr>
          <a:lstStyle/>
          <a:p>
            <a:r>
              <a:rPr lang="en-US" sz="3600" b="1" dirty="0" smtClean="0">
                <a:solidFill>
                  <a:srgbClr val="FF0000"/>
                </a:solidFill>
              </a:rPr>
              <a:t>The Perseverance of the Saints</a:t>
            </a:r>
            <a:br>
              <a:rPr lang="en-US" sz="3600" b="1" dirty="0" smtClean="0">
                <a:solidFill>
                  <a:srgbClr val="FF0000"/>
                </a:solidFill>
              </a:rPr>
            </a:br>
            <a:r>
              <a:rPr lang="en-US" sz="3600" b="1" dirty="0" smtClean="0">
                <a:solidFill>
                  <a:srgbClr val="FF0000"/>
                </a:solidFill>
              </a:rPr>
              <a:t>Is Rooted In Unconditional Election</a:t>
            </a:r>
            <a:endParaRPr lang="en-US" sz="3600" b="1" dirty="0">
              <a:solidFill>
                <a:srgbClr val="FF0000"/>
              </a:solidFill>
            </a:endParaRPr>
          </a:p>
        </p:txBody>
      </p:sp>
      <p:sp>
        <p:nvSpPr>
          <p:cNvPr id="2" name="Slide Number Placeholder 1"/>
          <p:cNvSpPr>
            <a:spLocks noGrp="1"/>
          </p:cNvSpPr>
          <p:nvPr>
            <p:ph type="sldNum" sz="quarter" idx="4"/>
          </p:nvPr>
        </p:nvSpPr>
        <p:spPr/>
        <p:txBody>
          <a:bodyPr/>
          <a:lstStyle/>
          <a:p>
            <a:fld id="{9FFD5D63-C96F-B74F-8A69-D1243876A752}" type="slidenum">
              <a:rPr lang="en-US" smtClean="0">
                <a:effectLst>
                  <a:glow rad="101600">
                    <a:prstClr val="white">
                      <a:alpha val="75000"/>
                    </a:prstClr>
                  </a:glow>
                </a:effectLst>
                <a:latin typeface="Constantia"/>
              </a:rPr>
              <a:pPr/>
              <a:t>9</a:t>
            </a:fld>
            <a:endParaRPr lang="en-US" dirty="0">
              <a:effectLst>
                <a:glow rad="101600">
                  <a:prstClr val="white">
                    <a:alpha val="75000"/>
                  </a:prstClr>
                </a:glow>
              </a:effectLst>
              <a:latin typeface="Constantia"/>
            </a:endParaRPr>
          </a:p>
        </p:txBody>
      </p:sp>
      <p:pic>
        <p:nvPicPr>
          <p:cNvPr id="5" name="Picture 4"/>
          <p:cNvPicPr>
            <a:picLocks noChangeAspect="1"/>
          </p:cNvPicPr>
          <p:nvPr/>
        </p:nvPicPr>
        <p:blipFill>
          <a:blip r:embed="rId2"/>
          <a:stretch>
            <a:fillRect/>
          </a:stretch>
        </p:blipFill>
        <p:spPr>
          <a:xfrm>
            <a:off x="342900" y="1765300"/>
            <a:ext cx="2921000" cy="4445000"/>
          </a:xfrm>
          <a:prstGeom prst="rect">
            <a:avLst/>
          </a:prstGeom>
          <a:scene3d>
            <a:camera prst="perspectiveContrastingRightFacing"/>
            <a:lightRig rig="threePt" dir="t"/>
          </a:scene3d>
        </p:spPr>
      </p:pic>
    </p:spTree>
    <p:extLst>
      <p:ext uri="{BB962C8B-B14F-4D97-AF65-F5344CB8AC3E}">
        <p14:creationId xmlns:p14="http://schemas.microsoft.com/office/powerpoint/2010/main" val="327702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90</a:t>
            </a:fld>
            <a:endParaRPr lang="en-US" dirty="0"/>
          </a:p>
        </p:txBody>
      </p:sp>
      <p:sp>
        <p:nvSpPr>
          <p:cNvPr id="7" name="Line Callout 3 6"/>
          <p:cNvSpPr/>
          <p:nvPr/>
        </p:nvSpPr>
        <p:spPr>
          <a:xfrm>
            <a:off x="228600" y="1676400"/>
            <a:ext cx="3200400" cy="4876800"/>
          </a:xfrm>
          <a:prstGeom prst="borderCallout3">
            <a:avLst>
              <a:gd name="adj1" fmla="val 51480"/>
              <a:gd name="adj2" fmla="val 99200"/>
              <a:gd name="adj3" fmla="val 79530"/>
              <a:gd name="adj4" fmla="val 105363"/>
              <a:gd name="adj5" fmla="val 77142"/>
              <a:gd name="adj6" fmla="val 118597"/>
              <a:gd name="adj7" fmla="val 74233"/>
              <a:gd name="adj8" fmla="val 146877"/>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3200" dirty="0">
                <a:effectLst>
                  <a:outerShdw blurRad="50800" dist="38100" dir="2700000" algn="tl" rotWithShape="0">
                    <a:prstClr val="black">
                      <a:alpha val="40000"/>
                    </a:prstClr>
                  </a:outerShdw>
                </a:effectLst>
              </a:rPr>
              <a:t>Thayer – “the ungodly multitude; the whole mass of men alienated from God, and therefore hostile to the cause of Christ”</a:t>
            </a:r>
          </a:p>
        </p:txBody>
      </p:sp>
      <p:sp>
        <p:nvSpPr>
          <p:cNvPr id="8" name="Freeform 7"/>
          <p:cNvSpPr/>
          <p:nvPr/>
        </p:nvSpPr>
        <p:spPr>
          <a:xfrm>
            <a:off x="5105400" y="5105400"/>
            <a:ext cx="31242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038600" y="5638800"/>
            <a:ext cx="3886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11" name="Freeform 10"/>
          <p:cNvSpPr/>
          <p:nvPr/>
        </p:nvSpPr>
        <p:spPr>
          <a:xfrm>
            <a:off x="4267200" y="6096000"/>
            <a:ext cx="10668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352800" y="1905000"/>
            <a:ext cx="5181600" cy="4524315"/>
          </a:xfrm>
          <a:prstGeom prst="rect">
            <a:avLst/>
          </a:prstGeom>
        </p:spPr>
        <p:txBody>
          <a:bodyPr wrap="square">
            <a:spAutoFit/>
          </a:bodyPr>
          <a:lstStyle/>
          <a:p>
            <a:pPr algn="ctr"/>
            <a:r>
              <a:rPr lang="en-US" sz="3200" b="1" dirty="0">
                <a:solidFill>
                  <a:schemeClr val="bg1"/>
                </a:solidFill>
                <a:effectLst>
                  <a:outerShdw blurRad="60007" dist="310007" dir="7680000" sy="30000" kx="1300200" algn="ctr" rotWithShape="0">
                    <a:prstClr val="black">
                      <a:alpha val="32000"/>
                    </a:prstClr>
                  </a:outerShdw>
                </a:effectLst>
              </a:rPr>
              <a:t>2 Peter 1:3-4 (NKJV)</a:t>
            </a:r>
            <a:r>
              <a:rPr lang="en-US" sz="2800" dirty="0">
                <a:solidFill>
                  <a:schemeClr val="bg1"/>
                </a:solidFill>
                <a:effectLst>
                  <a:outerShdw blurRad="60007" dist="310007" dir="7680000" sy="30000" kx="1300200" algn="ctr" rotWithShape="0">
                    <a:prstClr val="black">
                      <a:alpha val="32000"/>
                    </a:prstClr>
                  </a:outerShdw>
                </a:effectLst>
              </a:rPr>
              <a:t> </a:t>
            </a:r>
          </a:p>
          <a:p>
            <a:pPr algn="ctr"/>
            <a:r>
              <a:rPr lang="en-US" sz="3200" baseline="30000" dirty="0" smtClean="0">
                <a:solidFill>
                  <a:schemeClr val="bg1"/>
                </a:solidFill>
                <a:effectLst>
                  <a:outerShdw blurRad="60007" dist="310007" dir="7680000" sy="30000" kx="1300200" algn="ctr" rotWithShape="0">
                    <a:prstClr val="black">
                      <a:alpha val="32000"/>
                    </a:prstClr>
                  </a:outerShdw>
                </a:effectLst>
              </a:rPr>
              <a:t>4</a:t>
            </a:r>
            <a:r>
              <a:rPr lang="en-US" sz="3200" dirty="0" smtClean="0">
                <a:solidFill>
                  <a:schemeClr val="bg1"/>
                </a:solidFill>
                <a:effectLst>
                  <a:outerShdw blurRad="60007" dist="310007" dir="7680000" sy="30000" kx="1300200" algn="ctr" rotWithShape="0">
                    <a:prstClr val="black">
                      <a:alpha val="32000"/>
                    </a:prstClr>
                  </a:outerShdw>
                </a:effectLst>
              </a:rPr>
              <a:t> </a:t>
            </a:r>
            <a:r>
              <a:rPr lang="en-US" sz="3200" dirty="0">
                <a:solidFill>
                  <a:schemeClr val="bg1"/>
                </a:solidFill>
                <a:effectLst>
                  <a:outerShdw blurRad="60007" dist="310007" dir="7680000" sy="30000" kx="1300200" algn="ctr" rotWithShape="0">
                    <a:prstClr val="black">
                      <a:alpha val="32000"/>
                    </a:prstClr>
                  </a:outerShdw>
                </a:effectLst>
              </a:rPr>
              <a:t>by which have been given to us exceedingly great and precious promises, that through these you may be partakers of the divine nature, having escaped the corruption that is in the world through lust.</a:t>
            </a:r>
            <a:r>
              <a:rPr lang="en-US" sz="2800" dirty="0">
                <a:solidFill>
                  <a:schemeClr val="bg1"/>
                </a:solidFill>
                <a:effectLst>
                  <a:outerShdw blurRad="60007" dist="310007" dir="7680000" sy="30000" kx="1300200" algn="ctr" rotWithShape="0">
                    <a:prstClr val="black">
                      <a:alpha val="32000"/>
                    </a:prstClr>
                  </a:outerShdw>
                </a:effectLst>
              </a:rPr>
              <a:t> </a:t>
            </a:r>
          </a:p>
        </p:txBody>
      </p:sp>
    </p:spTree>
    <p:extLst>
      <p:ext uri="{BB962C8B-B14F-4D97-AF65-F5344CB8AC3E}">
        <p14:creationId xmlns:p14="http://schemas.microsoft.com/office/powerpoint/2010/main" val="275470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91</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pic>
        <p:nvPicPr>
          <p:cNvPr id="4" name="Picture 3"/>
          <p:cNvPicPr>
            <a:picLocks noChangeAspect="1"/>
          </p:cNvPicPr>
          <p:nvPr/>
        </p:nvPicPr>
        <p:blipFill>
          <a:blip r:embed="rId2"/>
          <a:stretch>
            <a:fillRect/>
          </a:stretch>
        </p:blipFill>
        <p:spPr>
          <a:xfrm>
            <a:off x="-381000" y="1447800"/>
            <a:ext cx="9829800" cy="1371600"/>
          </a:xfrm>
          <a:prstGeom prst="rect">
            <a:avLst/>
          </a:prstGeom>
        </p:spPr>
      </p:pic>
      <p:sp>
        <p:nvSpPr>
          <p:cNvPr id="5" name="Rectangle 4"/>
          <p:cNvSpPr/>
          <p:nvPr/>
        </p:nvSpPr>
        <p:spPr>
          <a:xfrm>
            <a:off x="629679" y="1752600"/>
            <a:ext cx="7661072" cy="58477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rPr>
              <a:t>This Epistle Written To Justified People</a:t>
            </a:r>
            <a:endParaRPr lang="en-US" sz="3200" b="1" dirty="0">
              <a:ln w="11430"/>
              <a:solidFill>
                <a:schemeClr val="bg2">
                  <a:lumMod val="20000"/>
                  <a:lumOff val="80000"/>
                </a:schemeClr>
              </a:solidFill>
              <a:effectLst>
                <a:outerShdw blurRad="50800" dist="39000" dir="5460000" algn="tl">
                  <a:srgbClr val="000000">
                    <a:alpha val="38000"/>
                  </a:srgbClr>
                </a:outerShdw>
              </a:effectLst>
              <a:latin typeface="Boulder Regular"/>
              <a:cs typeface="Boulder Regular"/>
            </a:endParaRPr>
          </a:p>
        </p:txBody>
      </p:sp>
      <p:sp>
        <p:nvSpPr>
          <p:cNvPr id="6" name="Rectangle 5"/>
          <p:cNvSpPr/>
          <p:nvPr/>
        </p:nvSpPr>
        <p:spPr>
          <a:xfrm>
            <a:off x="533400" y="2798326"/>
            <a:ext cx="8305800" cy="3754874"/>
          </a:xfrm>
          <a:prstGeom prst="rect">
            <a:avLst/>
          </a:prstGeom>
          <a:solidFill>
            <a:srgbClr val="FBFDEA"/>
          </a:solidFill>
        </p:spPr>
        <p:txBody>
          <a:bodyPr wrap="square">
            <a:spAutoFit/>
          </a:bodyPr>
          <a:lstStyle/>
          <a:p>
            <a:pPr marL="285750" indent="-28575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Justified people!! – (1)</a:t>
            </a:r>
          </a:p>
          <a:p>
            <a:pPr marL="285750" indent="-28575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Those in grace &amp; peace through knowing God – (2)</a:t>
            </a:r>
          </a:p>
          <a:p>
            <a:pPr marL="285750" indent="-28575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Partakers of life &amp; godliness – (3)</a:t>
            </a:r>
          </a:p>
          <a:p>
            <a:pPr marL="285750" indent="-28575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Called out people – (3)</a:t>
            </a:r>
          </a:p>
          <a:p>
            <a:pPr marL="285750" indent="-28575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Possessors of the wonderful promises of God – (4)</a:t>
            </a:r>
          </a:p>
          <a:p>
            <a:pPr marL="285750" indent="-285750">
              <a:spcAft>
                <a:spcPts val="600"/>
              </a:spcAft>
              <a:buClr>
                <a:schemeClr val="accent1">
                  <a:lumMod val="75000"/>
                </a:schemeClr>
              </a:buClr>
              <a:buFont typeface="Wingdings" charset="2"/>
              <a:buChar char=""/>
            </a:pPr>
            <a:r>
              <a:rPr lang="en-US" sz="2600" dirty="0" smtClean="0">
                <a:solidFill>
                  <a:srgbClr val="000000"/>
                </a:solidFill>
                <a:effectLst>
                  <a:outerShdw blurRad="60007" dist="310007" dir="7680000" sy="30000" kx="1300200" algn="ctr" rotWithShape="0">
                    <a:prstClr val="black">
                      <a:alpha val="32000"/>
                    </a:prstClr>
                  </a:outerShdw>
                </a:effectLst>
              </a:rPr>
              <a:t>Partakers </a:t>
            </a:r>
            <a:r>
              <a:rPr lang="en-US" sz="2600" dirty="0">
                <a:solidFill>
                  <a:srgbClr val="000000"/>
                </a:solidFill>
                <a:effectLst>
                  <a:outerShdw blurRad="60007" dist="310007" dir="7680000" sy="30000" kx="1300200" algn="ctr" rotWithShape="0">
                    <a:prstClr val="black">
                      <a:alpha val="32000"/>
                    </a:prstClr>
                  </a:outerShdw>
                </a:effectLst>
              </a:rPr>
              <a:t>of the qualities of their heavenly Father – (4)</a:t>
            </a:r>
          </a:p>
          <a:p>
            <a:pPr marL="285750" indent="-285750">
              <a:spcAft>
                <a:spcPts val="600"/>
              </a:spcAft>
              <a:buClr>
                <a:schemeClr val="accent1">
                  <a:lumMod val="75000"/>
                </a:schemeClr>
              </a:buClr>
              <a:buFont typeface="Wingdings" charset="2"/>
              <a:buChar char=""/>
            </a:pPr>
            <a:r>
              <a:rPr lang="en-US" sz="2600" dirty="0">
                <a:solidFill>
                  <a:srgbClr val="000000"/>
                </a:solidFill>
                <a:effectLst>
                  <a:outerShdw blurRad="60007" dist="310007" dir="7680000" sy="30000" kx="1300200" algn="ctr" rotWithShape="0">
                    <a:prstClr val="black">
                      <a:alpha val="32000"/>
                    </a:prstClr>
                  </a:outerShdw>
                </a:effectLst>
              </a:rPr>
              <a:t>People who had actually “escaped the corruption that is in the world through lust.” (4)</a:t>
            </a:r>
          </a:p>
        </p:txBody>
      </p:sp>
    </p:spTree>
    <p:extLst>
      <p:ext uri="{BB962C8B-B14F-4D97-AF65-F5344CB8AC3E}">
        <p14:creationId xmlns:p14="http://schemas.microsoft.com/office/powerpoint/2010/main" val="341741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92</a:t>
            </a:fld>
            <a:endParaRPr lang="en-US" dirty="0"/>
          </a:p>
        </p:txBody>
      </p:sp>
      <p:sp>
        <p:nvSpPr>
          <p:cNvPr id="7" name="Line Callout 3 6"/>
          <p:cNvSpPr/>
          <p:nvPr/>
        </p:nvSpPr>
        <p:spPr>
          <a:xfrm>
            <a:off x="228600" y="1676400"/>
            <a:ext cx="3200400" cy="4876800"/>
          </a:xfrm>
          <a:prstGeom prst="borderCallout3">
            <a:avLst>
              <a:gd name="adj1" fmla="val 51480"/>
              <a:gd name="adj2" fmla="val 99200"/>
              <a:gd name="adj3" fmla="val 60626"/>
              <a:gd name="adj4" fmla="val 107923"/>
              <a:gd name="adj5" fmla="val 71681"/>
              <a:gd name="adj6" fmla="val 112196"/>
              <a:gd name="adj7" fmla="val 73393"/>
              <a:gd name="adj8" fmla="val 12255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3200" dirty="0" smtClean="0">
                <a:effectLst>
                  <a:outerShdw blurRad="50800" dist="38100" dir="2700000" algn="tl" rotWithShape="0">
                    <a:prstClr val="black">
                      <a:alpha val="40000"/>
                    </a:prstClr>
                  </a:outerShdw>
                </a:effectLst>
              </a:rPr>
              <a:t>A </a:t>
            </a:r>
            <a:r>
              <a:rPr lang="en-US" sz="3200" dirty="0">
                <a:effectLst>
                  <a:outerShdw blurRad="50800" dist="38100" dir="2700000" algn="tl" rotWithShape="0">
                    <a:prstClr val="black">
                      <a:alpha val="40000"/>
                    </a:prstClr>
                  </a:outerShdw>
                </a:effectLst>
              </a:rPr>
              <a:t>SAVED Person </a:t>
            </a:r>
            <a:r>
              <a:rPr lang="en-US" sz="3200" dirty="0" smtClean="0">
                <a:effectLst>
                  <a:outerShdw blurRad="50800" dist="38100" dir="2700000" algn="tl" rotWithShape="0">
                    <a:prstClr val="black">
                      <a:alpha val="40000"/>
                    </a:prstClr>
                  </a:outerShdw>
                </a:effectLst>
              </a:rPr>
              <a:t>Can Become Unfruitful</a:t>
            </a:r>
            <a:r>
              <a:rPr lang="en-US" sz="3200" dirty="0">
                <a:effectLst>
                  <a:outerShdw blurRad="50800" dist="38100" dir="2700000" algn="tl" rotWithShape="0">
                    <a:prstClr val="black">
                      <a:alpha val="40000"/>
                    </a:prstClr>
                  </a:outerShdw>
                </a:effectLst>
              </a:rPr>
              <a:t>!</a:t>
            </a:r>
          </a:p>
          <a:p>
            <a:pPr algn="ctr">
              <a:spcAft>
                <a:spcPts val="600"/>
              </a:spcAft>
            </a:pPr>
            <a:r>
              <a:rPr lang="en-US" sz="3200" dirty="0" smtClean="0">
                <a:effectLst>
                  <a:outerShdw blurRad="50800" dist="38100" dir="2700000" algn="tl" rotWithShape="0">
                    <a:prstClr val="black">
                      <a:alpha val="40000"/>
                    </a:prstClr>
                  </a:outerShdw>
                </a:effectLst>
              </a:rPr>
              <a:t>A </a:t>
            </a:r>
            <a:r>
              <a:rPr lang="en-US" sz="3200" dirty="0">
                <a:effectLst>
                  <a:outerShdw blurRad="50800" dist="38100" dir="2700000" algn="tl" rotWithShape="0">
                    <a:prstClr val="black">
                      <a:alpha val="40000"/>
                    </a:prstClr>
                  </a:outerShdw>
                </a:effectLst>
              </a:rPr>
              <a:t>SAVED Person Who Becomes </a:t>
            </a:r>
            <a:r>
              <a:rPr lang="en-US" sz="3200" dirty="0" smtClean="0">
                <a:effectLst>
                  <a:outerShdw blurRad="50800" dist="38100" dir="2700000" algn="tl" rotWithShape="0">
                    <a:prstClr val="black">
                      <a:alpha val="40000"/>
                    </a:prstClr>
                  </a:outerShdw>
                </a:effectLst>
              </a:rPr>
              <a:t>Unfruitful Will Be Cut Off!!</a:t>
            </a:r>
            <a:endParaRPr lang="en-US" sz="3200" dirty="0">
              <a:effectLst>
                <a:outerShdw blurRad="50800" dist="38100" dir="2700000" algn="tl" rotWithShape="0">
                  <a:prstClr val="black">
                    <a:alpha val="40000"/>
                  </a:prstClr>
                </a:outerShdw>
              </a:effectLst>
            </a:endParaRPr>
          </a:p>
          <a:p>
            <a:pPr algn="ctr">
              <a:spcAft>
                <a:spcPts val="600"/>
              </a:spcAft>
            </a:pPr>
            <a:r>
              <a:rPr lang="en-US" sz="3200" dirty="0">
                <a:effectLst>
                  <a:outerShdw blurRad="50800" dist="38100" dir="2700000" algn="tl" rotWithShape="0">
                    <a:prstClr val="black">
                      <a:alpha val="40000"/>
                    </a:prstClr>
                  </a:outerShdw>
                </a:effectLst>
              </a:rPr>
              <a:t>John 15:1-10; Romans 11:17-23</a:t>
            </a:r>
          </a:p>
        </p:txBody>
      </p:sp>
      <p:sp>
        <p:nvSpPr>
          <p:cNvPr id="8" name="Freeform 7"/>
          <p:cNvSpPr/>
          <p:nvPr/>
        </p:nvSpPr>
        <p:spPr>
          <a:xfrm>
            <a:off x="4419600" y="5029200"/>
            <a:ext cx="3810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038600" y="5562600"/>
            <a:ext cx="1676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3" name="Rectangle 2"/>
          <p:cNvSpPr/>
          <p:nvPr/>
        </p:nvSpPr>
        <p:spPr>
          <a:xfrm>
            <a:off x="3733800" y="1828800"/>
            <a:ext cx="5181600" cy="4524315"/>
          </a:xfrm>
          <a:prstGeom prst="rect">
            <a:avLst/>
          </a:prstGeom>
        </p:spPr>
        <p:txBody>
          <a:bodyPr wrap="square">
            <a:spAutoFit/>
          </a:bodyPr>
          <a:lstStyle/>
          <a:p>
            <a:pPr algn="ctr"/>
            <a:r>
              <a:rPr lang="en-US" sz="3200" b="1" dirty="0">
                <a:solidFill>
                  <a:srgbClr val="000000"/>
                </a:solidFill>
              </a:rPr>
              <a:t>2 Peter 1:5-8 (NKJV)</a:t>
            </a:r>
            <a:r>
              <a:rPr lang="en-US" sz="3200" dirty="0">
                <a:solidFill>
                  <a:srgbClr val="000000"/>
                </a:solidFill>
              </a:rPr>
              <a:t> </a:t>
            </a:r>
          </a:p>
          <a:p>
            <a:pPr algn="ctr"/>
            <a:r>
              <a:rPr lang="en-US" sz="3200" baseline="30000" dirty="0">
                <a:solidFill>
                  <a:srgbClr val="000000"/>
                </a:solidFill>
              </a:rPr>
              <a:t>5</a:t>
            </a:r>
            <a:r>
              <a:rPr lang="en-US" sz="3200" dirty="0">
                <a:solidFill>
                  <a:srgbClr val="000000"/>
                </a:solidFill>
              </a:rPr>
              <a:t> But also for this very reason, giving all diligence, add to your faith </a:t>
            </a:r>
            <a:r>
              <a:rPr lang="en-US" sz="3200" dirty="0" smtClean="0">
                <a:solidFill>
                  <a:srgbClr val="000000"/>
                </a:solidFill>
              </a:rPr>
              <a:t>. . .</a:t>
            </a:r>
            <a:endParaRPr lang="en-US" sz="3200" dirty="0">
              <a:solidFill>
                <a:srgbClr val="000000"/>
              </a:solidFill>
            </a:endParaRPr>
          </a:p>
          <a:p>
            <a:pPr algn="ctr"/>
            <a:r>
              <a:rPr lang="en-US" sz="3200" baseline="30000" dirty="0">
                <a:solidFill>
                  <a:srgbClr val="000000"/>
                </a:solidFill>
              </a:rPr>
              <a:t>8</a:t>
            </a:r>
            <a:r>
              <a:rPr lang="en-US" sz="3200" dirty="0">
                <a:solidFill>
                  <a:srgbClr val="000000"/>
                </a:solidFill>
              </a:rPr>
              <a:t> For if these things are yours and abound, you will be neither barren nor unfruitful in the knowledge of our Lord Jesus Christ. </a:t>
            </a:r>
          </a:p>
        </p:txBody>
      </p:sp>
    </p:spTree>
    <p:extLst>
      <p:ext uri="{BB962C8B-B14F-4D97-AF65-F5344CB8AC3E}">
        <p14:creationId xmlns:p14="http://schemas.microsoft.com/office/powerpoint/2010/main" val="27493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93</a:t>
            </a:fld>
            <a:endParaRPr lang="en-US" dirty="0"/>
          </a:p>
        </p:txBody>
      </p:sp>
      <p:sp>
        <p:nvSpPr>
          <p:cNvPr id="7" name="Line Callout 3 6"/>
          <p:cNvSpPr/>
          <p:nvPr/>
        </p:nvSpPr>
        <p:spPr>
          <a:xfrm>
            <a:off x="228600" y="1676400"/>
            <a:ext cx="3200400" cy="4876800"/>
          </a:xfrm>
          <a:prstGeom prst="borderCallout3">
            <a:avLst>
              <a:gd name="adj1" fmla="val 51480"/>
              <a:gd name="adj2" fmla="val 99200"/>
              <a:gd name="adj3" fmla="val 49704"/>
              <a:gd name="adj4" fmla="val 110483"/>
              <a:gd name="adj5" fmla="val 50677"/>
              <a:gd name="adj6" fmla="val 128198"/>
              <a:gd name="adj7" fmla="val 48608"/>
              <a:gd name="adj8" fmla="val 161599"/>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3200" dirty="0">
                <a:effectLst>
                  <a:outerShdw blurRad="50800" dist="38100" dir="2700000" algn="tl" rotWithShape="0">
                    <a:prstClr val="black">
                      <a:alpha val="40000"/>
                    </a:prstClr>
                  </a:outerShdw>
                </a:effectLst>
              </a:rPr>
              <a:t>Peter is writing to justified </a:t>
            </a:r>
            <a:r>
              <a:rPr lang="en-US" sz="3200" dirty="0" smtClean="0">
                <a:effectLst>
                  <a:outerShdw blurRad="50800" dist="38100" dir="2700000" algn="tl" rotWithShape="0">
                    <a:prstClr val="black">
                      <a:alpha val="40000"/>
                    </a:prstClr>
                  </a:outerShdw>
                </a:effectLst>
              </a:rPr>
              <a:t>people warning them against falling!!</a:t>
            </a:r>
          </a:p>
          <a:p>
            <a:pPr algn="ctr">
              <a:spcAft>
                <a:spcPts val="600"/>
              </a:spcAft>
            </a:pPr>
            <a:r>
              <a:rPr lang="en-US" sz="3200" dirty="0" smtClean="0">
                <a:effectLst>
                  <a:outerShdw blurRad="50800" dist="38100" dir="2700000" algn="tl" rotWithShape="0">
                    <a:prstClr val="black">
                      <a:alpha val="40000"/>
                    </a:prstClr>
                  </a:outerShdw>
                </a:effectLst>
              </a:rPr>
              <a:t>Election </a:t>
            </a:r>
            <a:r>
              <a:rPr lang="en-US" sz="3200" dirty="0">
                <a:effectLst>
                  <a:outerShdw blurRad="50800" dist="38100" dir="2700000" algn="tl" rotWithShape="0">
                    <a:prstClr val="black">
                      <a:alpha val="40000"/>
                    </a:prstClr>
                  </a:outerShdw>
                </a:effectLst>
              </a:rPr>
              <a:t>&amp; S</a:t>
            </a:r>
            <a:r>
              <a:rPr lang="en-US" sz="3200" dirty="0" smtClean="0">
                <a:effectLst>
                  <a:outerShdw blurRad="50800" dist="38100" dir="2700000" algn="tl" rotWithShape="0">
                    <a:prstClr val="black">
                      <a:alpha val="40000"/>
                    </a:prstClr>
                  </a:outerShdw>
                </a:effectLst>
              </a:rPr>
              <a:t>ecurity Are Conditional!</a:t>
            </a:r>
            <a:r>
              <a:rPr lang="en-US" sz="3200" dirty="0">
                <a:effectLst>
                  <a:outerShdw blurRad="50800" dist="38100" dir="2700000" algn="tl" rotWithShape="0">
                    <a:prstClr val="black">
                      <a:alpha val="40000"/>
                    </a:prstClr>
                  </a:outerShdw>
                </a:effectLst>
              </a:rPr>
              <a:t>!</a:t>
            </a:r>
          </a:p>
        </p:txBody>
      </p:sp>
      <p:sp>
        <p:nvSpPr>
          <p:cNvPr id="8" name="Freeform 7"/>
          <p:cNvSpPr/>
          <p:nvPr/>
        </p:nvSpPr>
        <p:spPr>
          <a:xfrm>
            <a:off x="5943600" y="4572000"/>
            <a:ext cx="2743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886200" y="4953000"/>
            <a:ext cx="4724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11" name="Freeform 10"/>
          <p:cNvSpPr/>
          <p:nvPr/>
        </p:nvSpPr>
        <p:spPr>
          <a:xfrm>
            <a:off x="3962400" y="5334000"/>
            <a:ext cx="2667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715000" y="3276600"/>
            <a:ext cx="2743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4038600" y="3733800"/>
            <a:ext cx="44196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5638800" y="4114800"/>
            <a:ext cx="1295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3733800" y="1676400"/>
            <a:ext cx="5105400" cy="4832093"/>
          </a:xfrm>
          <a:prstGeom prst="rect">
            <a:avLst/>
          </a:prstGeom>
        </p:spPr>
        <p:txBody>
          <a:bodyPr wrap="square">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1:9-10 (NKJV) </a:t>
            </a:r>
          </a:p>
          <a:p>
            <a:pPr algn="ctr"/>
            <a:r>
              <a:rPr lang="en-US" sz="2800" dirty="0">
                <a:solidFill>
                  <a:srgbClr val="000000"/>
                </a:solidFill>
                <a:effectLst>
                  <a:outerShdw blurRad="60007" dist="310007" dir="7680000" sy="30000" kx="1300200" algn="ctr" rotWithShape="0">
                    <a:prstClr val="black">
                      <a:alpha val="32000"/>
                    </a:prstClr>
                  </a:outerShdw>
                </a:effectLst>
              </a:rPr>
              <a:t>9 For he who lacks these things is shortsighted, even to blindness, and has forgotten that he was cleansed from his old sins. </a:t>
            </a:r>
          </a:p>
          <a:p>
            <a:pPr algn="ctr"/>
            <a:r>
              <a:rPr lang="en-US" sz="2800" dirty="0">
                <a:solidFill>
                  <a:srgbClr val="000000"/>
                </a:solidFill>
                <a:effectLst>
                  <a:outerShdw blurRad="60007" dist="310007" dir="7680000" sy="30000" kx="1300200" algn="ctr" rotWithShape="0">
                    <a:prstClr val="black">
                      <a:alpha val="32000"/>
                    </a:prstClr>
                  </a:outerShdw>
                </a:effectLst>
              </a:rPr>
              <a:t>10 Therefore, brethren, be even more diligent to make your call and election sure, for if you do these things you will never stumble; </a:t>
            </a:r>
          </a:p>
        </p:txBody>
      </p:sp>
      <p:sp>
        <p:nvSpPr>
          <p:cNvPr id="5" name="Freeform 4"/>
          <p:cNvSpPr/>
          <p:nvPr/>
        </p:nvSpPr>
        <p:spPr>
          <a:xfrm>
            <a:off x="3400513" y="5265141"/>
            <a:ext cx="450670" cy="609891"/>
          </a:xfrm>
          <a:custGeom>
            <a:avLst/>
            <a:gdLst>
              <a:gd name="connsiteX0" fmla="*/ 0 w 450670"/>
              <a:gd name="connsiteY0" fmla="*/ 594121 h 609891"/>
              <a:gd name="connsiteX1" fmla="*/ 348245 w 450670"/>
              <a:gd name="connsiteY1" fmla="*/ 594121 h 609891"/>
              <a:gd name="connsiteX2" fmla="*/ 389215 w 450670"/>
              <a:gd name="connsiteY2" fmla="*/ 430226 h 609891"/>
              <a:gd name="connsiteX3" fmla="*/ 450670 w 450670"/>
              <a:gd name="connsiteY3" fmla="*/ 0 h 609891"/>
            </a:gdLst>
            <a:ahLst/>
            <a:cxnLst>
              <a:cxn ang="0">
                <a:pos x="connsiteX0" y="connsiteY0"/>
              </a:cxn>
              <a:cxn ang="0">
                <a:pos x="connsiteX1" y="connsiteY1"/>
              </a:cxn>
              <a:cxn ang="0">
                <a:pos x="connsiteX2" y="connsiteY2"/>
              </a:cxn>
              <a:cxn ang="0">
                <a:pos x="connsiteX3" y="connsiteY3"/>
              </a:cxn>
            </a:cxnLst>
            <a:rect l="l" t="t" r="r" b="b"/>
            <a:pathLst>
              <a:path w="450670" h="609891">
                <a:moveTo>
                  <a:pt x="0" y="594121"/>
                </a:moveTo>
                <a:cubicBezTo>
                  <a:pt x="141688" y="607779"/>
                  <a:pt x="283376" y="621437"/>
                  <a:pt x="348245" y="594121"/>
                </a:cubicBezTo>
                <a:cubicBezTo>
                  <a:pt x="413114" y="566805"/>
                  <a:pt x="372144" y="529246"/>
                  <a:pt x="389215" y="430226"/>
                </a:cubicBezTo>
                <a:cubicBezTo>
                  <a:pt x="406286" y="331206"/>
                  <a:pt x="450670" y="0"/>
                  <a:pt x="450670" y="0"/>
                </a:cubicBezTo>
              </a:path>
            </a:pathLst>
          </a:custGeom>
          <a:ln w="76200" cmpd="sng">
            <a:solidFill>
              <a:schemeClr val="bg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04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94</a:t>
            </a:fld>
            <a:endParaRPr lang="en-US" dirty="0"/>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6" name="Line Callout 3 5"/>
          <p:cNvSpPr/>
          <p:nvPr/>
        </p:nvSpPr>
        <p:spPr>
          <a:xfrm>
            <a:off x="152400" y="1524000"/>
            <a:ext cx="3657600" cy="5105400"/>
          </a:xfrm>
          <a:prstGeom prst="borderCallout3">
            <a:avLst>
              <a:gd name="adj1" fmla="val 51480"/>
              <a:gd name="adj2" fmla="val 99200"/>
              <a:gd name="adj3" fmla="val 47698"/>
              <a:gd name="adj4" fmla="val 107123"/>
              <a:gd name="adj5" fmla="val 49072"/>
              <a:gd name="adj6" fmla="val 118677"/>
              <a:gd name="adj7" fmla="val 54627"/>
              <a:gd name="adj8" fmla="val 12295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3200" dirty="0" smtClean="0">
                <a:effectLst>
                  <a:outerShdw blurRad="50800" dist="38100" dir="2700000" algn="tl" rotWithShape="0">
                    <a:prstClr val="black">
                      <a:alpha val="40000"/>
                    </a:prstClr>
                  </a:outerShdw>
                </a:effectLst>
              </a:rPr>
              <a:t>The faithful believer IS SECURE from falling IF he continues to be diligent!!</a:t>
            </a:r>
          </a:p>
          <a:p>
            <a:pPr algn="ctr">
              <a:spcAft>
                <a:spcPts val="600"/>
              </a:spcAft>
            </a:pPr>
            <a:r>
              <a:rPr lang="en-US" sz="3200" dirty="0" smtClean="0">
                <a:effectLst>
                  <a:outerShdw blurRad="50800" dist="38100" dir="2700000" algn="tl" rotWithShape="0">
                    <a:prstClr val="black">
                      <a:alpha val="40000"/>
                    </a:prstClr>
                  </a:outerShdw>
                </a:effectLst>
              </a:rPr>
              <a:t>The diligent faithful believer will be GIVEN entrance into heaven!</a:t>
            </a:r>
            <a:endParaRPr lang="en-US" sz="3200" dirty="0">
              <a:effectLst>
                <a:outerShdw blurRad="50800" dist="38100" dir="2700000" algn="tl" rotWithShape="0">
                  <a:prstClr val="black">
                    <a:alpha val="40000"/>
                  </a:prstClr>
                </a:outerShdw>
              </a:effectLst>
            </a:endParaRPr>
          </a:p>
        </p:txBody>
      </p:sp>
      <p:sp>
        <p:nvSpPr>
          <p:cNvPr id="7" name="Freeform 6"/>
          <p:cNvSpPr/>
          <p:nvPr/>
        </p:nvSpPr>
        <p:spPr>
          <a:xfrm>
            <a:off x="4419600" y="2819400"/>
            <a:ext cx="2743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876800" y="3657600"/>
            <a:ext cx="38100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953000" y="4114800"/>
            <a:ext cx="2743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572000" y="4572000"/>
            <a:ext cx="13716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114800" y="5410200"/>
            <a:ext cx="4495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4114800" y="1676400"/>
            <a:ext cx="4724400" cy="4832093"/>
          </a:xfrm>
          <a:prstGeom prst="rect">
            <a:avLst/>
          </a:prstGeom>
        </p:spPr>
        <p:txBody>
          <a:bodyPr wrap="square">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1</a:t>
            </a:r>
            <a:r>
              <a:rPr lang="en-US" sz="2800" b="1" dirty="0" smtClean="0">
                <a:solidFill>
                  <a:srgbClr val="000000"/>
                </a:solidFill>
                <a:effectLst>
                  <a:outerShdw blurRad="60007" dist="310007" dir="7680000" sy="30000" kx="1300200" algn="ctr" rotWithShape="0">
                    <a:prstClr val="black">
                      <a:alpha val="32000"/>
                    </a:prstClr>
                  </a:outerShdw>
                </a:effectLst>
              </a:rPr>
              <a:t>:10-11 </a:t>
            </a:r>
            <a:r>
              <a:rPr lang="en-US" sz="2800" b="1" dirty="0">
                <a:solidFill>
                  <a:srgbClr val="000000"/>
                </a:solidFill>
                <a:effectLst>
                  <a:outerShdw blurRad="60007" dist="310007" dir="7680000" sy="30000" kx="1300200" algn="ctr" rotWithShape="0">
                    <a:prstClr val="black">
                      <a:alpha val="32000"/>
                    </a:prstClr>
                  </a:outerShdw>
                </a:effectLst>
              </a:rPr>
              <a:t>(NKJV) </a:t>
            </a:r>
          </a:p>
          <a:p>
            <a:pPr algn="ctr"/>
            <a:r>
              <a:rPr lang="en-US" sz="2800" baseline="30000" dirty="0" smtClean="0">
                <a:solidFill>
                  <a:srgbClr val="000000"/>
                </a:solidFill>
                <a:effectLst>
                  <a:outerShdw blurRad="60007" dist="310007" dir="7680000" sy="30000" kx="1300200" algn="ctr" rotWithShape="0">
                    <a:prstClr val="black">
                      <a:alpha val="32000"/>
                    </a:prstClr>
                  </a:outerShdw>
                </a:effectLst>
              </a:rPr>
              <a:t>10</a:t>
            </a:r>
            <a:r>
              <a:rPr lang="en-US" sz="2800" dirty="0" smtClean="0">
                <a:solidFill>
                  <a:srgbClr val="000000"/>
                </a:solidFill>
                <a:effectLst>
                  <a:outerShdw blurRad="60007" dist="310007" dir="7680000" sy="30000" kx="1300200" algn="ctr" rotWithShape="0">
                    <a:prstClr val="black">
                      <a:alpha val="32000"/>
                    </a:prstClr>
                  </a:outerShdw>
                </a:effectLst>
              </a:rPr>
              <a:t> </a:t>
            </a:r>
            <a:r>
              <a:rPr lang="en-US" sz="2800" dirty="0">
                <a:solidFill>
                  <a:srgbClr val="000000"/>
                </a:solidFill>
                <a:effectLst>
                  <a:outerShdw blurRad="60007" dist="310007" dir="7680000" sy="30000" kx="1300200" algn="ctr" rotWithShape="0">
                    <a:prstClr val="black">
                      <a:alpha val="32000"/>
                    </a:prstClr>
                  </a:outerShdw>
                </a:effectLst>
              </a:rPr>
              <a:t>Therefore, brethren, be even more diligent to make your call and election sure, for if you do these things you will never stumble;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11</a:t>
            </a:r>
            <a:r>
              <a:rPr lang="en-US" sz="2800" dirty="0">
                <a:solidFill>
                  <a:srgbClr val="000000"/>
                </a:solidFill>
                <a:effectLst>
                  <a:outerShdw blurRad="60007" dist="310007" dir="7680000" sy="30000" kx="1300200" algn="ctr" rotWithShape="0">
                    <a:prstClr val="black">
                      <a:alpha val="32000"/>
                    </a:prstClr>
                  </a:outerShdw>
                </a:effectLst>
              </a:rPr>
              <a:t> for so an entrance will be supplied to you abundantly into the everlasting kingdom of our Lord and Savior Jesus Christ. </a:t>
            </a:r>
          </a:p>
        </p:txBody>
      </p:sp>
    </p:spTree>
    <p:extLst>
      <p:ext uri="{BB962C8B-B14F-4D97-AF65-F5344CB8AC3E}">
        <p14:creationId xmlns:p14="http://schemas.microsoft.com/office/powerpoint/2010/main" val="346814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95</a:t>
            </a:fld>
            <a:endParaRPr lang="en-US" dirty="0"/>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6" name="Line Callout 3 5"/>
          <p:cNvSpPr/>
          <p:nvPr/>
        </p:nvSpPr>
        <p:spPr>
          <a:xfrm>
            <a:off x="152400" y="1524000"/>
            <a:ext cx="3657600" cy="5105400"/>
          </a:xfrm>
          <a:prstGeom prst="borderCallout3">
            <a:avLst>
              <a:gd name="adj1" fmla="val 51480"/>
              <a:gd name="adj2" fmla="val 99200"/>
              <a:gd name="adj3" fmla="val 47698"/>
              <a:gd name="adj4" fmla="val 107123"/>
              <a:gd name="adj5" fmla="val 49072"/>
              <a:gd name="adj6" fmla="val 118677"/>
              <a:gd name="adj7" fmla="val 54627"/>
              <a:gd name="adj8" fmla="val 12295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800" dirty="0" smtClean="0">
                <a:effectLst>
                  <a:outerShdw blurRad="50800" dist="38100" dir="2700000" algn="tl" rotWithShape="0">
                    <a:prstClr val="black">
                      <a:alpha val="40000"/>
                    </a:prstClr>
                  </a:outerShdw>
                </a:effectLst>
              </a:rPr>
              <a:t>They needed reminding of the truth in which they were “established”</a:t>
            </a:r>
          </a:p>
          <a:p>
            <a:pPr algn="ctr">
              <a:spcAft>
                <a:spcPts val="600"/>
              </a:spcAft>
            </a:pPr>
            <a:r>
              <a:rPr lang="en-US" sz="2800" dirty="0" smtClean="0">
                <a:effectLst>
                  <a:outerShdw blurRad="50800" dist="38100" dir="2700000" algn="tl" rotWithShape="0">
                    <a:prstClr val="black">
                      <a:alpha val="40000"/>
                    </a:prstClr>
                  </a:outerShdw>
                </a:effectLst>
              </a:rPr>
              <a:t>These are saved people who needed to be warned of the danger of falling and what they MUST do to keep from falling!</a:t>
            </a:r>
            <a:r>
              <a:rPr lang="en-US" sz="2800" dirty="0">
                <a:effectLst>
                  <a:outerShdw blurRad="50800" dist="38100" dir="2700000" algn="tl" rotWithShape="0">
                    <a:prstClr val="black">
                      <a:alpha val="40000"/>
                    </a:prstClr>
                  </a:outerShdw>
                </a:effectLst>
              </a:rPr>
              <a:t>!</a:t>
            </a:r>
          </a:p>
        </p:txBody>
      </p:sp>
      <p:sp>
        <p:nvSpPr>
          <p:cNvPr id="7" name="Freeform 6"/>
          <p:cNvSpPr/>
          <p:nvPr/>
        </p:nvSpPr>
        <p:spPr>
          <a:xfrm>
            <a:off x="4267200" y="2362200"/>
            <a:ext cx="23622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419600" y="3581400"/>
            <a:ext cx="4038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953000" y="3962400"/>
            <a:ext cx="2743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5410200" y="4419600"/>
            <a:ext cx="22098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867400" y="5638800"/>
            <a:ext cx="27432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4114800" y="6096000"/>
            <a:ext cx="19050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3962400" y="1676400"/>
            <a:ext cx="4876800" cy="4678203"/>
          </a:xfrm>
          <a:prstGeom prst="rect">
            <a:avLst/>
          </a:prstGeom>
        </p:spPr>
        <p:txBody>
          <a:bodyPr wrap="square">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1</a:t>
            </a:r>
            <a:r>
              <a:rPr lang="en-US" sz="2800" b="1" dirty="0" smtClean="0">
                <a:solidFill>
                  <a:srgbClr val="000000"/>
                </a:solidFill>
                <a:effectLst>
                  <a:outerShdw blurRad="60007" dist="310007" dir="7680000" sy="30000" kx="1300200" algn="ctr" rotWithShape="0">
                    <a:prstClr val="black">
                      <a:alpha val="32000"/>
                    </a:prstClr>
                  </a:outerShdw>
                </a:effectLst>
              </a:rPr>
              <a:t>:12-15 </a:t>
            </a:r>
            <a:r>
              <a:rPr lang="en-US" sz="2800" b="1" dirty="0">
                <a:solidFill>
                  <a:srgbClr val="000000"/>
                </a:solidFill>
                <a:effectLst>
                  <a:outerShdw blurRad="60007" dist="310007" dir="7680000" sy="30000" kx="1300200" algn="ctr" rotWithShape="0">
                    <a:prstClr val="black">
                      <a:alpha val="32000"/>
                    </a:prstClr>
                  </a:outerShdw>
                </a:effectLst>
              </a:rPr>
              <a:t>(NKJV) </a:t>
            </a:r>
          </a:p>
          <a:p>
            <a:pPr algn="ctr"/>
            <a:r>
              <a:rPr lang="en-US" sz="2700" baseline="30000" dirty="0" smtClean="0">
                <a:solidFill>
                  <a:srgbClr val="000000"/>
                </a:solidFill>
                <a:effectLst>
                  <a:outerShdw blurRad="60007" dist="310007" dir="7680000" sy="30000" kx="1300200" algn="ctr" rotWithShape="0">
                    <a:prstClr val="black">
                      <a:alpha val="32000"/>
                    </a:prstClr>
                  </a:outerShdw>
                </a:effectLst>
              </a:rPr>
              <a:t>12</a:t>
            </a:r>
            <a:r>
              <a:rPr lang="en-US" sz="2700" dirty="0" smtClean="0">
                <a:solidFill>
                  <a:srgbClr val="000000"/>
                </a:solidFill>
                <a:effectLst>
                  <a:outerShdw blurRad="60007" dist="310007" dir="7680000" sy="30000" kx="1300200" algn="ctr" rotWithShape="0">
                    <a:prstClr val="black">
                      <a:alpha val="32000"/>
                    </a:prstClr>
                  </a:outerShdw>
                </a:effectLst>
              </a:rPr>
              <a:t> </a:t>
            </a:r>
            <a:r>
              <a:rPr lang="en-US" sz="2700" dirty="0">
                <a:solidFill>
                  <a:srgbClr val="000000"/>
                </a:solidFill>
                <a:effectLst>
                  <a:outerShdw blurRad="60007" dist="310007" dir="7680000" sy="30000" kx="1300200" algn="ctr" rotWithShape="0">
                    <a:prstClr val="black">
                      <a:alpha val="32000"/>
                    </a:prstClr>
                  </a:outerShdw>
                </a:effectLst>
              </a:rPr>
              <a:t>For this reason I will not be negligent to remind you always of these things, though you know and are established in the present truth. </a:t>
            </a:r>
          </a:p>
          <a:p>
            <a:pPr algn="ctr"/>
            <a:r>
              <a:rPr lang="en-US" sz="2700" baseline="30000" dirty="0">
                <a:solidFill>
                  <a:srgbClr val="000000"/>
                </a:solidFill>
                <a:effectLst>
                  <a:outerShdw blurRad="60007" dist="310007" dir="7680000" sy="30000" kx="1300200" algn="ctr" rotWithShape="0">
                    <a:prstClr val="black">
                      <a:alpha val="32000"/>
                    </a:prstClr>
                  </a:outerShdw>
                </a:effectLst>
              </a:rPr>
              <a:t>13</a:t>
            </a:r>
            <a:r>
              <a:rPr lang="en-US" sz="2700" dirty="0">
                <a:solidFill>
                  <a:srgbClr val="000000"/>
                </a:solidFill>
                <a:effectLst>
                  <a:outerShdw blurRad="60007" dist="310007" dir="7680000" sy="30000" kx="1300200" algn="ctr" rotWithShape="0">
                    <a:prstClr val="black">
                      <a:alpha val="32000"/>
                    </a:prstClr>
                  </a:outerShdw>
                </a:effectLst>
              </a:rPr>
              <a:t> </a:t>
            </a:r>
            <a:r>
              <a:rPr lang="en-US" sz="2700" dirty="0" smtClean="0">
                <a:solidFill>
                  <a:srgbClr val="000000"/>
                </a:solidFill>
                <a:effectLst>
                  <a:outerShdw blurRad="60007" dist="310007" dir="7680000" sy="30000" kx="1300200" algn="ctr" rotWithShape="0">
                    <a:prstClr val="black">
                      <a:alpha val="32000"/>
                    </a:prstClr>
                  </a:outerShdw>
                </a:effectLst>
              </a:rPr>
              <a:t>. . . </a:t>
            </a:r>
            <a:r>
              <a:rPr lang="en-US" sz="2700" dirty="0">
                <a:solidFill>
                  <a:srgbClr val="000000"/>
                </a:solidFill>
                <a:effectLst>
                  <a:outerShdw blurRad="60007" dist="310007" dir="7680000" sy="30000" kx="1300200" algn="ctr" rotWithShape="0">
                    <a:prstClr val="black">
                      <a:alpha val="32000"/>
                    </a:prstClr>
                  </a:outerShdw>
                </a:effectLst>
              </a:rPr>
              <a:t>to stir you up by reminding you, </a:t>
            </a:r>
            <a:r>
              <a:rPr lang="en-US" sz="2700" dirty="0" smtClean="0">
                <a:solidFill>
                  <a:srgbClr val="000000"/>
                </a:solidFill>
                <a:effectLst>
                  <a:outerShdw blurRad="60007" dist="310007" dir="7680000" sy="30000" kx="1300200" algn="ctr" rotWithShape="0">
                    <a:prstClr val="black">
                      <a:alpha val="32000"/>
                    </a:prstClr>
                  </a:outerShdw>
                </a:effectLst>
              </a:rPr>
              <a:t>. . . </a:t>
            </a:r>
            <a:r>
              <a:rPr lang="en-US" sz="2700" baseline="30000" dirty="0" smtClean="0">
                <a:solidFill>
                  <a:srgbClr val="000000"/>
                </a:solidFill>
                <a:effectLst>
                  <a:outerShdw blurRad="60007" dist="310007" dir="7680000" sy="30000" kx="1300200" algn="ctr" rotWithShape="0">
                    <a:prstClr val="black">
                      <a:alpha val="32000"/>
                    </a:prstClr>
                  </a:outerShdw>
                </a:effectLst>
              </a:rPr>
              <a:t>15</a:t>
            </a:r>
            <a:r>
              <a:rPr lang="en-US" sz="2700" dirty="0" smtClean="0">
                <a:solidFill>
                  <a:srgbClr val="000000"/>
                </a:solidFill>
                <a:effectLst>
                  <a:outerShdw blurRad="60007" dist="310007" dir="7680000" sy="30000" kx="1300200" algn="ctr" rotWithShape="0">
                    <a:prstClr val="black">
                      <a:alpha val="32000"/>
                    </a:prstClr>
                  </a:outerShdw>
                </a:effectLst>
              </a:rPr>
              <a:t> </a:t>
            </a:r>
            <a:r>
              <a:rPr lang="en-US" sz="2700" dirty="0">
                <a:solidFill>
                  <a:srgbClr val="000000"/>
                </a:solidFill>
                <a:effectLst>
                  <a:outerShdw blurRad="60007" dist="310007" dir="7680000" sy="30000" kx="1300200" algn="ctr" rotWithShape="0">
                    <a:prstClr val="black">
                      <a:alpha val="32000"/>
                    </a:prstClr>
                  </a:outerShdw>
                </a:effectLst>
              </a:rPr>
              <a:t>Moreover I will be careful to ensure that you always have a reminder of these things after my decease. </a:t>
            </a:r>
          </a:p>
        </p:txBody>
      </p:sp>
    </p:spTree>
    <p:extLst>
      <p:ext uri="{BB962C8B-B14F-4D97-AF65-F5344CB8AC3E}">
        <p14:creationId xmlns:p14="http://schemas.microsoft.com/office/powerpoint/2010/main" val="37436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96</a:t>
            </a:fld>
            <a:endParaRPr lang="en-US" dirty="0"/>
          </a:p>
        </p:txBody>
      </p:sp>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6" name="Line Callout 3 5"/>
          <p:cNvSpPr/>
          <p:nvPr/>
        </p:nvSpPr>
        <p:spPr>
          <a:xfrm>
            <a:off x="152400" y="1828800"/>
            <a:ext cx="3657600" cy="4343400"/>
          </a:xfrm>
          <a:prstGeom prst="borderCallout3">
            <a:avLst>
              <a:gd name="adj1" fmla="val 51480"/>
              <a:gd name="adj2" fmla="val 99200"/>
              <a:gd name="adj3" fmla="val 47698"/>
              <a:gd name="adj4" fmla="val 107123"/>
              <a:gd name="adj5" fmla="val 40582"/>
              <a:gd name="adj6" fmla="val 112516"/>
              <a:gd name="adj7" fmla="val 41420"/>
              <a:gd name="adj8" fmla="val 124634"/>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800" dirty="0" smtClean="0">
                <a:effectLst>
                  <a:outerShdw blurRad="50800" dist="38100" dir="2700000" algn="tl" rotWithShape="0">
                    <a:prstClr val="black">
                      <a:alpha val="40000"/>
                    </a:prstClr>
                  </a:outerShdw>
                </a:effectLst>
              </a:rPr>
              <a:t>False teachers were working within local churches – Acts 20:30</a:t>
            </a:r>
          </a:p>
          <a:p>
            <a:pPr algn="ctr">
              <a:spcAft>
                <a:spcPts val="600"/>
              </a:spcAft>
            </a:pPr>
            <a:r>
              <a:rPr lang="en-US" sz="2800" dirty="0" smtClean="0">
                <a:effectLst>
                  <a:outerShdw blurRad="50800" dist="38100" dir="2700000" algn="tl" rotWithShape="0">
                    <a:prstClr val="black">
                      <a:alpha val="40000"/>
                    </a:prstClr>
                  </a:outerShdw>
                </a:effectLst>
              </a:rPr>
              <a:t>These false teachers had been “bought” by the blood of Jesus!</a:t>
            </a:r>
          </a:p>
          <a:p>
            <a:pPr algn="ctr">
              <a:spcAft>
                <a:spcPts val="600"/>
              </a:spcAft>
            </a:pPr>
            <a:r>
              <a:rPr lang="en-US" sz="2800" dirty="0" smtClean="0">
                <a:effectLst>
                  <a:outerShdw blurRad="50800" dist="38100" dir="2700000" algn="tl" rotWithShape="0">
                    <a:prstClr val="black">
                      <a:alpha val="40000"/>
                    </a:prstClr>
                  </a:outerShdw>
                </a:effectLst>
              </a:rPr>
              <a:t>They had been redeemed thus they had been saved.</a:t>
            </a:r>
            <a:endParaRPr lang="en-US" sz="2800" dirty="0">
              <a:effectLst>
                <a:outerShdw blurRad="50800" dist="38100" dir="2700000" algn="tl" rotWithShape="0">
                  <a:prstClr val="black">
                    <a:alpha val="40000"/>
                  </a:prstClr>
                </a:outerShdw>
              </a:effectLst>
            </a:endParaRPr>
          </a:p>
        </p:txBody>
      </p:sp>
      <p:sp>
        <p:nvSpPr>
          <p:cNvPr id="7" name="Freeform 6"/>
          <p:cNvSpPr/>
          <p:nvPr/>
        </p:nvSpPr>
        <p:spPr>
          <a:xfrm flipV="1">
            <a:off x="7239000" y="3733799"/>
            <a:ext cx="1219200" cy="45719"/>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495800" y="4160518"/>
            <a:ext cx="609600" cy="106681"/>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781800" y="4998718"/>
            <a:ext cx="1828800" cy="45719"/>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572000" y="5410200"/>
            <a:ext cx="1828800" cy="45719"/>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4343400" y="1676400"/>
            <a:ext cx="4495800" cy="4832093"/>
          </a:xfrm>
          <a:prstGeom prst="rect">
            <a:avLst/>
          </a:prstGeom>
        </p:spPr>
        <p:txBody>
          <a:bodyPr wrap="square">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2:1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a:t>
            </a:r>
            <a:r>
              <a:rPr lang="en-US" sz="2800" dirty="0">
                <a:solidFill>
                  <a:srgbClr val="000000"/>
                </a:solidFill>
                <a:effectLst>
                  <a:outerShdw blurRad="60007" dist="310007" dir="7680000" sy="30000" kx="1300200" algn="ctr" rotWithShape="0">
                    <a:prstClr val="black">
                      <a:alpha val="32000"/>
                    </a:prstClr>
                  </a:outerShdw>
                </a:effectLst>
              </a:rPr>
              <a:t> But there were also false prophets among the people, even as there will be false teachers among you, who will secretly bring in destructive heresies, even denying the Lord who bought them, and bring on themselves swift destruction. </a:t>
            </a:r>
          </a:p>
        </p:txBody>
      </p:sp>
    </p:spTree>
    <p:extLst>
      <p:ext uri="{BB962C8B-B14F-4D97-AF65-F5344CB8AC3E}">
        <p14:creationId xmlns:p14="http://schemas.microsoft.com/office/powerpoint/2010/main" val="13886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97</a:t>
            </a:fld>
            <a:endParaRPr lang="en-US" dirty="0"/>
          </a:p>
        </p:txBody>
      </p:sp>
      <p:pic>
        <p:nvPicPr>
          <p:cNvPr id="3" name="Picture 2"/>
          <p:cNvPicPr>
            <a:picLocks noChangeAspect="1"/>
          </p:cNvPicPr>
          <p:nvPr/>
        </p:nvPicPr>
        <p:blipFill>
          <a:blip r:embed="rId3"/>
          <a:stretch>
            <a:fillRect/>
          </a:stretch>
        </p:blipFill>
        <p:spPr>
          <a:xfrm>
            <a:off x="-381000" y="1447800"/>
            <a:ext cx="7010400" cy="1371600"/>
          </a:xfrm>
          <a:prstGeom prst="rect">
            <a:avLst/>
          </a:prstGeom>
        </p:spPr>
      </p:pic>
      <p:sp>
        <p:nvSpPr>
          <p:cNvPr id="4" name="Rectangle 3"/>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5" name="Rectangle 4"/>
          <p:cNvSpPr/>
          <p:nvPr/>
        </p:nvSpPr>
        <p:spPr>
          <a:xfrm>
            <a:off x="762000" y="1676400"/>
            <a:ext cx="4731434" cy="646331"/>
          </a:xfrm>
          <a:prstGeom prst="rect">
            <a:avLst/>
          </a:prstGeom>
        </p:spPr>
        <p:txBody>
          <a:bodyPr wrap="none">
            <a:spAutoFit/>
          </a:bodyPr>
          <a:lstStyle/>
          <a:p>
            <a:r>
              <a:rPr lang="en-US" sz="3600" dirty="0" smtClean="0">
                <a:solidFill>
                  <a:schemeClr val="bg2">
                    <a:lumMod val="20000"/>
                    <a:lumOff val="80000"/>
                  </a:schemeClr>
                </a:solidFill>
                <a:effectLst>
                  <a:outerShdw blurRad="50800" dist="38100" dir="2700000" algn="tl" rotWithShape="0">
                    <a:prstClr val="black">
                      <a:alpha val="40000"/>
                    </a:prstClr>
                  </a:outerShdw>
                </a:effectLst>
              </a:rPr>
              <a:t>Have Actually Escaped</a:t>
            </a:r>
            <a:endParaRPr lang="en-US" sz="3600" dirty="0">
              <a:solidFill>
                <a:schemeClr val="bg2">
                  <a:lumMod val="20000"/>
                  <a:lumOff val="80000"/>
                </a:schemeClr>
              </a:solidFill>
              <a:effectLst>
                <a:outerShdw blurRad="50800" dist="38100" dir="2700000" algn="tl" rotWithShape="0">
                  <a:prstClr val="black">
                    <a:alpha val="40000"/>
                  </a:prstClr>
                </a:outerShdw>
              </a:effectLst>
            </a:endParaRPr>
          </a:p>
        </p:txBody>
      </p:sp>
      <p:sp>
        <p:nvSpPr>
          <p:cNvPr id="8" name="Freeform 7"/>
          <p:cNvSpPr/>
          <p:nvPr/>
        </p:nvSpPr>
        <p:spPr>
          <a:xfrm>
            <a:off x="4648200" y="4267200"/>
            <a:ext cx="3581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600200" y="4724400"/>
            <a:ext cx="5867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743200" y="5105400"/>
            <a:ext cx="3276600" cy="2286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381000" y="2743200"/>
            <a:ext cx="8305800" cy="3539431"/>
          </a:xfrm>
          <a:prstGeom prst="rect">
            <a:avLst/>
          </a:prstGeom>
          <a:solidFill>
            <a:srgbClr val="ECE9C6"/>
          </a:solidFill>
          <a:ln>
            <a:solidFill>
              <a:srgbClr val="0D0D0D"/>
            </a:solidFill>
          </a:ln>
          <a:effectLst>
            <a:outerShdw blurRad="50800" dist="38100" dir="2700000" algn="tl" rotWithShape="0">
              <a:prstClr val="black">
                <a:alpha val="40000"/>
              </a:prstClr>
            </a:outerShdw>
          </a:effectLst>
        </p:spPr>
        <p:txBody>
          <a:bodyPr wrap="square">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2:18-19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18</a:t>
            </a:r>
            <a:r>
              <a:rPr lang="en-US" sz="2800" dirty="0">
                <a:solidFill>
                  <a:srgbClr val="000000"/>
                </a:solidFill>
                <a:effectLst>
                  <a:outerShdw blurRad="60007" dist="310007" dir="7680000" sy="30000" kx="1300200" algn="ctr" rotWithShape="0">
                    <a:prstClr val="black">
                      <a:alpha val="32000"/>
                    </a:prstClr>
                  </a:outerShdw>
                </a:effectLst>
              </a:rPr>
              <a:t> For when they speak great swelling words of emptiness, they allure through the lusts of the flesh, through lewdness, </a:t>
            </a:r>
            <a:r>
              <a:rPr lang="en-US" sz="2800" b="1" u="sng" dirty="0">
                <a:solidFill>
                  <a:srgbClr val="000000"/>
                </a:solidFill>
                <a:effectLst>
                  <a:outerShdw blurRad="60007" dist="310007" dir="7680000" sy="30000" kx="1300200" algn="ctr" rotWithShape="0">
                    <a:prstClr val="black">
                      <a:alpha val="32000"/>
                    </a:prstClr>
                  </a:outerShdw>
                </a:effectLst>
              </a:rPr>
              <a:t>the ones who have actually escaped</a:t>
            </a:r>
            <a:r>
              <a:rPr lang="en-US" sz="2800" dirty="0">
                <a:solidFill>
                  <a:srgbClr val="000000"/>
                </a:solidFill>
                <a:effectLst>
                  <a:outerShdw blurRad="60007" dist="310007" dir="7680000" sy="30000" kx="1300200" algn="ctr" rotWithShape="0">
                    <a:prstClr val="black">
                      <a:alpha val="32000"/>
                    </a:prstClr>
                  </a:outerShdw>
                </a:effectLst>
              </a:rPr>
              <a:t> from those who live in error.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19</a:t>
            </a:r>
            <a:r>
              <a:rPr lang="en-US" sz="2800" dirty="0">
                <a:solidFill>
                  <a:srgbClr val="000000"/>
                </a:solidFill>
                <a:effectLst>
                  <a:outerShdw blurRad="60007" dist="310007" dir="7680000" sy="30000" kx="1300200" algn="ctr" rotWithShape="0">
                    <a:prstClr val="black">
                      <a:alpha val="32000"/>
                    </a:prstClr>
                  </a:outerShdw>
                </a:effectLst>
              </a:rPr>
              <a:t> While they promise them liberty, they themselves are slaves of corruption; for by whom a person is overcome, by him also he is brought into bondage. </a:t>
            </a:r>
          </a:p>
        </p:txBody>
      </p:sp>
    </p:spTree>
    <p:extLst>
      <p:ext uri="{BB962C8B-B14F-4D97-AF65-F5344CB8AC3E}">
        <p14:creationId xmlns:p14="http://schemas.microsoft.com/office/powerpoint/2010/main" val="98166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4"/>
          </p:nvPr>
        </p:nvSpPr>
        <p:spPr>
          <a:xfrm>
            <a:off x="8001000" y="0"/>
            <a:ext cx="1017917" cy="457200"/>
          </a:xfrm>
          <a:prstGeom prst="rect">
            <a:avLst/>
          </a:prstGeom>
        </p:spPr>
        <p:txBody>
          <a:bodyPr/>
          <a:lstStyle/>
          <a:p>
            <a:fld id="{A8FD5D67-5CF0-4079-9573-21C065F73B87}" type="slidenum">
              <a:rPr lang="en-US"/>
              <a:pPr/>
              <a:t>98</a:t>
            </a:fld>
            <a:endParaRPr lang="en-US"/>
          </a:p>
        </p:txBody>
      </p:sp>
      <p:sp>
        <p:nvSpPr>
          <p:cNvPr id="354338" name="Rectangle 34"/>
          <p:cNvSpPr>
            <a:spLocks noChangeArrowheads="1"/>
          </p:cNvSpPr>
          <p:nvPr/>
        </p:nvSpPr>
        <p:spPr bwMode="auto">
          <a:xfrm>
            <a:off x="76200" y="1828800"/>
            <a:ext cx="2971800" cy="4953000"/>
          </a:xfrm>
          <a:prstGeom prst="rect">
            <a:avLst/>
          </a:prstGeom>
          <a:solidFill>
            <a:srgbClr val="ECE9C6"/>
          </a:solidFill>
          <a:ln w="9525">
            <a:solidFill>
              <a:schemeClr val="bg1"/>
            </a:solidFill>
            <a:miter lim="800000"/>
            <a:headEnd/>
            <a:tailEnd/>
          </a:ln>
          <a:effectLst/>
          <a:extLst/>
        </p:spPr>
        <p:txBody>
          <a:bodyPr wrap="none" anchor="ctr"/>
          <a:lstStyle/>
          <a:p>
            <a:endParaRPr lang="en-US">
              <a:ln>
                <a:solidFill>
                  <a:srgbClr val="000000"/>
                </a:solidFill>
              </a:ln>
            </a:endParaRPr>
          </a:p>
        </p:txBody>
      </p:sp>
      <p:sp>
        <p:nvSpPr>
          <p:cNvPr id="354339" name="Rectangle 35"/>
          <p:cNvSpPr>
            <a:spLocks noChangeArrowheads="1"/>
          </p:cNvSpPr>
          <p:nvPr/>
        </p:nvSpPr>
        <p:spPr bwMode="auto">
          <a:xfrm>
            <a:off x="3086100" y="1828800"/>
            <a:ext cx="2971800" cy="4953000"/>
          </a:xfrm>
          <a:prstGeom prst="rect">
            <a:avLst/>
          </a:prstGeom>
          <a:solidFill>
            <a:srgbClr val="ECE9C6"/>
          </a:solidFill>
          <a:ln w="9525">
            <a:solidFill>
              <a:schemeClr val="bg1"/>
            </a:solidFill>
            <a:miter lim="800000"/>
            <a:headEnd/>
            <a:tailEnd/>
          </a:ln>
          <a:effectLst/>
          <a:extLst/>
        </p:spPr>
        <p:txBody>
          <a:bodyPr wrap="none" anchor="ctr"/>
          <a:lstStyle/>
          <a:p>
            <a:endParaRPr lang="en-US">
              <a:ln>
                <a:solidFill>
                  <a:srgbClr val="000000"/>
                </a:solidFill>
              </a:ln>
            </a:endParaRPr>
          </a:p>
        </p:txBody>
      </p:sp>
      <p:sp>
        <p:nvSpPr>
          <p:cNvPr id="354340" name="Rectangle 36"/>
          <p:cNvSpPr>
            <a:spLocks noChangeArrowheads="1"/>
          </p:cNvSpPr>
          <p:nvPr/>
        </p:nvSpPr>
        <p:spPr bwMode="auto">
          <a:xfrm>
            <a:off x="6096000" y="1828800"/>
            <a:ext cx="2971800" cy="4953000"/>
          </a:xfrm>
          <a:prstGeom prst="rect">
            <a:avLst/>
          </a:prstGeom>
          <a:solidFill>
            <a:srgbClr val="ECE9C6"/>
          </a:solidFill>
          <a:ln w="9525">
            <a:solidFill>
              <a:schemeClr val="bg1"/>
            </a:solidFill>
            <a:miter lim="800000"/>
            <a:headEnd/>
            <a:tailEnd/>
          </a:ln>
          <a:effectLst/>
          <a:extLst/>
        </p:spPr>
        <p:txBody>
          <a:bodyPr wrap="none" anchor="ctr"/>
          <a:lstStyle/>
          <a:p>
            <a:endParaRPr lang="en-US">
              <a:ln>
                <a:solidFill>
                  <a:srgbClr val="000000"/>
                </a:solidFill>
              </a:ln>
            </a:endParaRPr>
          </a:p>
        </p:txBody>
      </p:sp>
      <p:sp>
        <p:nvSpPr>
          <p:cNvPr id="354343" name="AutoShape 39"/>
          <p:cNvSpPr>
            <a:spLocks noChangeArrowheads="1"/>
          </p:cNvSpPr>
          <p:nvPr/>
        </p:nvSpPr>
        <p:spPr bwMode="auto">
          <a:xfrm>
            <a:off x="304800" y="5486400"/>
            <a:ext cx="1981200" cy="381000"/>
          </a:xfrm>
          <a:prstGeom prst="flowChartAlternateProcess">
            <a:avLst/>
          </a:prstGeom>
          <a:solidFill>
            <a:srgbClr val="FFFF00">
              <a:alpha val="4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44" name="AutoShape 40"/>
          <p:cNvSpPr>
            <a:spLocks noChangeArrowheads="1"/>
          </p:cNvSpPr>
          <p:nvPr/>
        </p:nvSpPr>
        <p:spPr bwMode="auto">
          <a:xfrm>
            <a:off x="3124200" y="5486400"/>
            <a:ext cx="2133600" cy="381000"/>
          </a:xfrm>
          <a:prstGeom prst="flowChartAlternateProcess">
            <a:avLst/>
          </a:prstGeom>
          <a:solidFill>
            <a:srgbClr val="FFFF00">
              <a:alpha val="4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54346" name="AutoShape 42"/>
          <p:cNvCxnSpPr>
            <a:cxnSpLocks noChangeShapeType="1"/>
            <a:stCxn id="354343" idx="3"/>
            <a:endCxn id="354344" idx="2"/>
          </p:cNvCxnSpPr>
          <p:nvPr/>
        </p:nvCxnSpPr>
        <p:spPr bwMode="auto">
          <a:xfrm>
            <a:off x="2286000" y="5676900"/>
            <a:ext cx="1905000" cy="190500"/>
          </a:xfrm>
          <a:prstGeom prst="curvedConnector4">
            <a:avLst>
              <a:gd name="adj1" fmla="val 22000"/>
              <a:gd name="adj2" fmla="val 220000"/>
            </a:avLst>
          </a:prstGeom>
          <a:noFill/>
          <a:ln w="28575">
            <a:solidFill>
              <a:srgbClr val="FF0000"/>
            </a:solidFill>
            <a:round/>
            <a:headEnd type="triangle" w="med" len="med"/>
            <a:tailEnd type="triangle" w="med" len="me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cxnSp>
      <p:cxnSp>
        <p:nvCxnSpPr>
          <p:cNvPr id="354347" name="AutoShape 43"/>
          <p:cNvCxnSpPr>
            <a:cxnSpLocks noChangeShapeType="1"/>
            <a:stCxn id="354344" idx="3"/>
          </p:cNvCxnSpPr>
          <p:nvPr/>
        </p:nvCxnSpPr>
        <p:spPr bwMode="auto">
          <a:xfrm flipV="1">
            <a:off x="5257800" y="3467100"/>
            <a:ext cx="838200" cy="2209800"/>
          </a:xfrm>
          <a:prstGeom prst="curvedConnector3">
            <a:avLst>
              <a:gd name="adj1" fmla="val 50000"/>
            </a:avLst>
          </a:prstGeom>
          <a:noFill/>
          <a:ln w="28575">
            <a:solidFill>
              <a:srgbClr val="FF0000"/>
            </a:solidFill>
            <a:round/>
            <a:headEnd type="triangle" w="med" len="med"/>
            <a:tailEnd type="triangle" w="med" len="me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cxnSp>
      <p:sp>
        <p:nvSpPr>
          <p:cNvPr id="354350" name="Line 46"/>
          <p:cNvSpPr>
            <a:spLocks noChangeShapeType="1"/>
          </p:cNvSpPr>
          <p:nvPr/>
        </p:nvSpPr>
        <p:spPr bwMode="auto">
          <a:xfrm>
            <a:off x="7010400" y="5029200"/>
            <a:ext cx="1828800" cy="0"/>
          </a:xfrm>
          <a:prstGeom prst="line">
            <a:avLst/>
          </a:prstGeom>
          <a:noFill/>
          <a:ln w="1270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
        <p:nvSpPr>
          <p:cNvPr id="354351" name="Line 47"/>
          <p:cNvSpPr>
            <a:spLocks noChangeShapeType="1"/>
          </p:cNvSpPr>
          <p:nvPr/>
        </p:nvSpPr>
        <p:spPr bwMode="auto">
          <a:xfrm>
            <a:off x="6172200" y="5486400"/>
            <a:ext cx="2743200" cy="0"/>
          </a:xfrm>
          <a:prstGeom prst="line">
            <a:avLst/>
          </a:prstGeom>
          <a:noFill/>
          <a:ln w="1270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
        <p:nvSpPr>
          <p:cNvPr id="354352" name="Line 48"/>
          <p:cNvSpPr>
            <a:spLocks noChangeShapeType="1"/>
          </p:cNvSpPr>
          <p:nvPr/>
        </p:nvSpPr>
        <p:spPr bwMode="auto">
          <a:xfrm>
            <a:off x="6324600" y="5791200"/>
            <a:ext cx="2438400" cy="0"/>
          </a:xfrm>
          <a:prstGeom prst="line">
            <a:avLst/>
          </a:prstGeom>
          <a:noFill/>
          <a:ln w="1270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
        <p:nvSpPr>
          <p:cNvPr id="354353" name="Line 49"/>
          <p:cNvSpPr>
            <a:spLocks noChangeShapeType="1"/>
          </p:cNvSpPr>
          <p:nvPr/>
        </p:nvSpPr>
        <p:spPr bwMode="auto">
          <a:xfrm>
            <a:off x="6248400" y="6172200"/>
            <a:ext cx="2590800" cy="0"/>
          </a:xfrm>
          <a:prstGeom prst="line">
            <a:avLst/>
          </a:prstGeom>
          <a:noFill/>
          <a:ln w="1270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
        <p:nvSpPr>
          <p:cNvPr id="354354" name="Line 50"/>
          <p:cNvSpPr>
            <a:spLocks noChangeShapeType="1"/>
          </p:cNvSpPr>
          <p:nvPr/>
        </p:nvSpPr>
        <p:spPr bwMode="auto">
          <a:xfrm>
            <a:off x="6324600" y="6553200"/>
            <a:ext cx="2286000" cy="0"/>
          </a:xfrm>
          <a:prstGeom prst="line">
            <a:avLst/>
          </a:prstGeom>
          <a:noFill/>
          <a:ln w="1270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
        <p:nvSpPr>
          <p:cNvPr id="354314" name="Rectangle 10"/>
          <p:cNvSpPr>
            <a:spLocks noChangeArrowheads="1"/>
          </p:cNvSpPr>
          <p:nvPr/>
        </p:nvSpPr>
        <p:spPr bwMode="auto">
          <a:xfrm>
            <a:off x="76200" y="1982788"/>
            <a:ext cx="2971800" cy="469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5000"/>
              </a:spcBef>
            </a:pPr>
            <a:r>
              <a:rPr lang="en-US" sz="2800" dirty="0">
                <a:solidFill>
                  <a:srgbClr val="000000"/>
                </a:solidFill>
                <a:effectLst>
                  <a:outerShdw blurRad="60007" dist="310007" dir="7680000" sy="30000" kx="1300200" algn="ctr" rotWithShape="0">
                    <a:prstClr val="black">
                      <a:alpha val="32000"/>
                    </a:prstClr>
                  </a:outerShdw>
                </a:effectLst>
                <a:latin typeface="Berlin Sans FB Demi" pitchFamily="34" charset="0"/>
              </a:rPr>
              <a:t>2 Peter 1:4 </a:t>
            </a:r>
          </a:p>
          <a:p>
            <a:pPr algn="ctr">
              <a:spcBef>
                <a:spcPct val="15000"/>
              </a:spcBef>
            </a:pPr>
            <a:r>
              <a:rPr lang="en-US" sz="2400" dirty="0">
                <a:solidFill>
                  <a:srgbClr val="000000"/>
                </a:solidFill>
                <a:effectLst>
                  <a:outerShdw blurRad="60007" dist="310007" dir="7680000" sy="30000" kx="1300200" algn="ctr" rotWithShape="0">
                    <a:prstClr val="black">
                      <a:alpha val="32000"/>
                    </a:prstClr>
                  </a:outerShdw>
                </a:effectLst>
                <a:latin typeface="Berlin Sans FB Demi" pitchFamily="34" charset="0"/>
              </a:rPr>
              <a:t>(NKJV)</a:t>
            </a:r>
            <a:r>
              <a:rPr lang="en-US" sz="2000" dirty="0">
                <a:solidFill>
                  <a:srgbClr val="000000"/>
                </a:solidFill>
                <a:effectLst>
                  <a:outerShdw blurRad="60007" dist="310007" dir="7680000" sy="30000" kx="1300200" algn="ctr" rotWithShape="0">
                    <a:prstClr val="black">
                      <a:alpha val="32000"/>
                    </a:prstClr>
                  </a:outerShdw>
                </a:effectLst>
                <a:latin typeface="Berlin Sans FB Demi" pitchFamily="34" charset="0"/>
              </a:rPr>
              <a:t> </a:t>
            </a:r>
            <a:endParaRPr lang="en-US" sz="2000" dirty="0">
              <a:solidFill>
                <a:srgbClr val="000000"/>
              </a:solidFill>
              <a:effectLst>
                <a:outerShdw blurRad="60007" dist="310007" dir="7680000" sy="30000" kx="1300200" algn="ctr" rotWithShape="0">
                  <a:prstClr val="black">
                    <a:alpha val="32000"/>
                  </a:prstClr>
                </a:outerShdw>
              </a:effectLst>
              <a:latin typeface="Times New Roman" pitchFamily="18" charset="0"/>
            </a:endParaRPr>
          </a:p>
          <a:p>
            <a:pPr algn="ctr">
              <a:spcBef>
                <a:spcPct val="15000"/>
              </a:spcBef>
            </a:pPr>
            <a:r>
              <a:rPr lang="en-US" sz="2400" dirty="0">
                <a:solidFill>
                  <a:srgbClr val="000000"/>
                </a:solidFill>
                <a:effectLst>
                  <a:outerShdw blurRad="60007" dist="310007" dir="7680000" sy="30000" kx="1300200" algn="ctr" rotWithShape="0">
                    <a:prstClr val="black">
                      <a:alpha val="32000"/>
                    </a:prstClr>
                  </a:outerShdw>
                </a:effectLst>
                <a:latin typeface="Times New Roman" pitchFamily="18" charset="0"/>
              </a:rPr>
              <a:t>by which have been given to us exceedingly great and precious promises, that through these you may be partakers of the divine nature, having escaped the corruption that is in the world through lust. </a:t>
            </a:r>
          </a:p>
        </p:txBody>
      </p:sp>
      <p:sp>
        <p:nvSpPr>
          <p:cNvPr id="354341" name="Rectangle 37"/>
          <p:cNvSpPr>
            <a:spLocks noChangeArrowheads="1"/>
          </p:cNvSpPr>
          <p:nvPr/>
        </p:nvSpPr>
        <p:spPr bwMode="auto">
          <a:xfrm>
            <a:off x="3048000" y="1982788"/>
            <a:ext cx="2971800" cy="469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5000"/>
              </a:spcBef>
            </a:pPr>
            <a:r>
              <a:rPr lang="en-US" sz="2800" dirty="0">
                <a:solidFill>
                  <a:srgbClr val="000000"/>
                </a:solidFill>
                <a:effectLst>
                  <a:outerShdw blurRad="60007" dist="310007" dir="7680000" sy="30000" kx="1300200" algn="ctr" rotWithShape="0">
                    <a:prstClr val="black">
                      <a:alpha val="32000"/>
                    </a:prstClr>
                  </a:outerShdw>
                </a:effectLst>
                <a:latin typeface="Berlin Sans FB Demi" pitchFamily="34" charset="0"/>
              </a:rPr>
              <a:t>2 Peter 2:18</a:t>
            </a:r>
          </a:p>
          <a:p>
            <a:pPr algn="ctr">
              <a:spcBef>
                <a:spcPct val="15000"/>
              </a:spcBef>
            </a:pPr>
            <a:r>
              <a:rPr lang="en-US" sz="2400" dirty="0">
                <a:solidFill>
                  <a:srgbClr val="000000"/>
                </a:solidFill>
                <a:effectLst>
                  <a:outerShdw blurRad="60007" dist="310007" dir="7680000" sy="30000" kx="1300200" algn="ctr" rotWithShape="0">
                    <a:prstClr val="black">
                      <a:alpha val="32000"/>
                    </a:prstClr>
                  </a:outerShdw>
                </a:effectLst>
                <a:latin typeface="Berlin Sans FB Demi" pitchFamily="34" charset="0"/>
              </a:rPr>
              <a:t>(NKJV)</a:t>
            </a:r>
            <a:r>
              <a:rPr lang="en-US" sz="2000" dirty="0">
                <a:solidFill>
                  <a:srgbClr val="000000"/>
                </a:solidFill>
                <a:effectLst>
                  <a:outerShdw blurRad="60007" dist="310007" dir="7680000" sy="30000" kx="1300200" algn="ctr" rotWithShape="0">
                    <a:prstClr val="black">
                      <a:alpha val="32000"/>
                    </a:prstClr>
                  </a:outerShdw>
                </a:effectLst>
                <a:latin typeface="Berlin Sans FB Demi" pitchFamily="34" charset="0"/>
              </a:rPr>
              <a:t> </a:t>
            </a:r>
            <a:endParaRPr lang="en-US" sz="2000" dirty="0">
              <a:solidFill>
                <a:srgbClr val="000000"/>
              </a:solidFill>
              <a:effectLst>
                <a:outerShdw blurRad="60007" dist="310007" dir="7680000" sy="30000" kx="1300200" algn="ctr" rotWithShape="0">
                  <a:prstClr val="black">
                    <a:alpha val="32000"/>
                  </a:prstClr>
                </a:outerShdw>
              </a:effectLst>
              <a:latin typeface="Times New Roman" pitchFamily="18" charset="0"/>
            </a:endParaRPr>
          </a:p>
          <a:p>
            <a:pPr algn="ctr">
              <a:spcBef>
                <a:spcPct val="15000"/>
              </a:spcBef>
            </a:pPr>
            <a:r>
              <a:rPr lang="en-US" sz="2400" dirty="0">
                <a:solidFill>
                  <a:srgbClr val="000000"/>
                </a:solidFill>
                <a:effectLst>
                  <a:outerShdw blurRad="60007" dist="310007" dir="7680000" sy="30000" kx="1300200" algn="ctr" rotWithShape="0">
                    <a:prstClr val="black">
                      <a:alpha val="32000"/>
                    </a:prstClr>
                  </a:outerShdw>
                </a:effectLst>
                <a:latin typeface="Times New Roman" pitchFamily="18" charset="0"/>
              </a:rPr>
              <a:t>For when they speak great swelling words of emptiness, they allure through the lusts of the flesh, through lewdness, the ones who have actually escaped from those who live in error. </a:t>
            </a:r>
          </a:p>
        </p:txBody>
      </p:sp>
      <p:sp>
        <p:nvSpPr>
          <p:cNvPr id="354362" name="AutoShape 58"/>
          <p:cNvSpPr>
            <a:spLocks noChangeArrowheads="1"/>
          </p:cNvSpPr>
          <p:nvPr/>
        </p:nvSpPr>
        <p:spPr bwMode="auto">
          <a:xfrm>
            <a:off x="6934200" y="2895600"/>
            <a:ext cx="19812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63" name="AutoShape 59"/>
          <p:cNvSpPr>
            <a:spLocks noChangeArrowheads="1"/>
          </p:cNvSpPr>
          <p:nvPr/>
        </p:nvSpPr>
        <p:spPr bwMode="auto">
          <a:xfrm>
            <a:off x="6096000" y="3276600"/>
            <a:ext cx="27432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64" name="AutoShape 60"/>
          <p:cNvSpPr>
            <a:spLocks noChangeArrowheads="1"/>
          </p:cNvSpPr>
          <p:nvPr/>
        </p:nvSpPr>
        <p:spPr bwMode="auto">
          <a:xfrm>
            <a:off x="6096000" y="3581400"/>
            <a:ext cx="28194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65" name="AutoShape 61"/>
          <p:cNvSpPr>
            <a:spLocks noChangeArrowheads="1"/>
          </p:cNvSpPr>
          <p:nvPr/>
        </p:nvSpPr>
        <p:spPr bwMode="auto">
          <a:xfrm>
            <a:off x="6096000" y="3962400"/>
            <a:ext cx="28194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66" name="AutoShape 62"/>
          <p:cNvSpPr>
            <a:spLocks noChangeArrowheads="1"/>
          </p:cNvSpPr>
          <p:nvPr/>
        </p:nvSpPr>
        <p:spPr bwMode="auto">
          <a:xfrm>
            <a:off x="6096000" y="4343400"/>
            <a:ext cx="27432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67" name="AutoShape 63"/>
          <p:cNvSpPr>
            <a:spLocks noChangeArrowheads="1"/>
          </p:cNvSpPr>
          <p:nvPr/>
        </p:nvSpPr>
        <p:spPr bwMode="auto">
          <a:xfrm>
            <a:off x="6096000" y="4648200"/>
            <a:ext cx="914400" cy="381000"/>
          </a:xfrm>
          <a:prstGeom prst="flowChartPunchedTape">
            <a:avLst/>
          </a:prstGeom>
          <a:solidFill>
            <a:srgbClr val="FFFF00">
              <a:alpha val="5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342" name="Rectangle 38"/>
          <p:cNvSpPr>
            <a:spLocks noChangeArrowheads="1"/>
          </p:cNvSpPr>
          <p:nvPr/>
        </p:nvSpPr>
        <p:spPr bwMode="auto">
          <a:xfrm>
            <a:off x="6019800" y="1982788"/>
            <a:ext cx="2971800" cy="464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5000"/>
              </a:spcBef>
            </a:pPr>
            <a:r>
              <a:rPr lang="en-US" sz="2800" dirty="0">
                <a:solidFill>
                  <a:srgbClr val="000000"/>
                </a:solidFill>
                <a:effectLst>
                  <a:outerShdw blurRad="60007" dist="310007" dir="7680000" sy="30000" kx="1300200" algn="ctr" rotWithShape="0">
                    <a:prstClr val="black">
                      <a:alpha val="32000"/>
                    </a:prstClr>
                  </a:outerShdw>
                </a:effectLst>
                <a:latin typeface="Berlin Sans FB Demi" pitchFamily="34" charset="0"/>
              </a:rPr>
              <a:t>2 Peter 2:20 </a:t>
            </a:r>
            <a:r>
              <a:rPr lang="en-US" sz="2400" dirty="0">
                <a:solidFill>
                  <a:srgbClr val="000000"/>
                </a:solidFill>
                <a:effectLst>
                  <a:outerShdw blurRad="60007" dist="310007" dir="7680000" sy="30000" kx="1300200" algn="ctr" rotWithShape="0">
                    <a:prstClr val="black">
                      <a:alpha val="32000"/>
                    </a:prstClr>
                  </a:outerShdw>
                </a:effectLst>
                <a:latin typeface="Berlin Sans FB Demi" pitchFamily="34" charset="0"/>
              </a:rPr>
              <a:t>(NKJV)</a:t>
            </a:r>
            <a:endParaRPr lang="en-US" sz="2800" dirty="0">
              <a:solidFill>
                <a:srgbClr val="000000"/>
              </a:solidFill>
              <a:effectLst>
                <a:outerShdw blurRad="60007" dist="310007" dir="7680000" sy="30000" kx="1300200" algn="ctr" rotWithShape="0">
                  <a:prstClr val="black">
                    <a:alpha val="32000"/>
                  </a:prstClr>
                </a:outerShdw>
              </a:effectLst>
              <a:latin typeface="Times New Roman" pitchFamily="18" charset="0"/>
            </a:endParaRPr>
          </a:p>
          <a:p>
            <a:pPr algn="ctr">
              <a:spcBef>
                <a:spcPct val="15000"/>
              </a:spcBef>
            </a:pPr>
            <a:r>
              <a:rPr lang="en-US" sz="2400" dirty="0">
                <a:solidFill>
                  <a:srgbClr val="000000"/>
                </a:solidFill>
                <a:effectLst>
                  <a:outerShdw blurRad="60007" dist="310007" dir="7680000" sy="30000" kx="1300200" algn="ctr" rotWithShape="0">
                    <a:prstClr val="black">
                      <a:alpha val="32000"/>
                    </a:prstClr>
                  </a:outerShdw>
                </a:effectLst>
                <a:latin typeface="Times New Roman" pitchFamily="18" charset="0"/>
              </a:rPr>
              <a:t>For if, after they have escaped the pollutions of the world through the knowledge of the Lord and Savior Jesus Christ, they are again entangled in them and overcome, the latter end is worse for them than the beginning. </a:t>
            </a:r>
          </a:p>
        </p:txBody>
      </p:sp>
      <p:sp>
        <p:nvSpPr>
          <p:cNvPr id="25" name="Rectangle 24"/>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Tree>
    <p:extLst>
      <p:ext uri="{BB962C8B-B14F-4D97-AF65-F5344CB8AC3E}">
        <p14:creationId xmlns:p14="http://schemas.microsoft.com/office/powerpoint/2010/main" val="29984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4343"/>
                                        </p:tgtEl>
                                        <p:attrNameLst>
                                          <p:attrName>style.visibility</p:attrName>
                                        </p:attrNameLst>
                                      </p:cBhvr>
                                      <p:to>
                                        <p:strVal val="visible"/>
                                      </p:to>
                                    </p:set>
                                    <p:animEffect transition="in" filter="wipe(left)">
                                      <p:cBhvr>
                                        <p:cTn id="7" dur="500"/>
                                        <p:tgtEl>
                                          <p:spTgt spid="35434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4344"/>
                                        </p:tgtEl>
                                        <p:attrNameLst>
                                          <p:attrName>style.visibility</p:attrName>
                                        </p:attrNameLst>
                                      </p:cBhvr>
                                      <p:to>
                                        <p:strVal val="visible"/>
                                      </p:to>
                                    </p:set>
                                    <p:animEffect transition="in" filter="wipe(left)">
                                      <p:cBhvr>
                                        <p:cTn id="11" dur="500"/>
                                        <p:tgtEl>
                                          <p:spTgt spid="35434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54346"/>
                                        </p:tgtEl>
                                        <p:attrNameLst>
                                          <p:attrName>style.visibility</p:attrName>
                                        </p:attrNameLst>
                                      </p:cBhvr>
                                      <p:to>
                                        <p:strVal val="visible"/>
                                      </p:to>
                                    </p:set>
                                    <p:animEffect transition="in" filter="wipe(left)">
                                      <p:cBhvr>
                                        <p:cTn id="15" dur="500"/>
                                        <p:tgtEl>
                                          <p:spTgt spid="3543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54347"/>
                                        </p:tgtEl>
                                        <p:attrNameLst>
                                          <p:attrName>style.visibility</p:attrName>
                                        </p:attrNameLst>
                                      </p:cBhvr>
                                      <p:to>
                                        <p:strVal val="visible"/>
                                      </p:to>
                                    </p:set>
                                    <p:animEffect transition="in" filter="wipe(left)">
                                      <p:cBhvr>
                                        <p:cTn id="20" dur="500"/>
                                        <p:tgtEl>
                                          <p:spTgt spid="354347"/>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54362"/>
                                        </p:tgtEl>
                                        <p:attrNameLst>
                                          <p:attrName>style.visibility</p:attrName>
                                        </p:attrNameLst>
                                      </p:cBhvr>
                                      <p:to>
                                        <p:strVal val="visible"/>
                                      </p:to>
                                    </p:set>
                                    <p:animEffect transition="in" filter="wipe(left)">
                                      <p:cBhvr>
                                        <p:cTn id="24" dur="500"/>
                                        <p:tgtEl>
                                          <p:spTgt spid="354362"/>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54363"/>
                                        </p:tgtEl>
                                        <p:attrNameLst>
                                          <p:attrName>style.visibility</p:attrName>
                                        </p:attrNameLst>
                                      </p:cBhvr>
                                      <p:to>
                                        <p:strVal val="visible"/>
                                      </p:to>
                                    </p:set>
                                    <p:animEffect transition="in" filter="wipe(left)">
                                      <p:cBhvr>
                                        <p:cTn id="28" dur="500"/>
                                        <p:tgtEl>
                                          <p:spTgt spid="354363"/>
                                        </p:tgtEl>
                                      </p:cBhvr>
                                    </p:animEffect>
                                  </p:childTnLst>
                                </p:cTn>
                              </p:par>
                            </p:childTnLst>
                          </p:cTn>
                        </p:par>
                        <p:par>
                          <p:cTn id="29" fill="hold" nodeType="afterGroup">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54364"/>
                                        </p:tgtEl>
                                        <p:attrNameLst>
                                          <p:attrName>style.visibility</p:attrName>
                                        </p:attrNameLst>
                                      </p:cBhvr>
                                      <p:to>
                                        <p:strVal val="visible"/>
                                      </p:to>
                                    </p:set>
                                    <p:animEffect transition="in" filter="wipe(left)">
                                      <p:cBhvr>
                                        <p:cTn id="32" dur="500"/>
                                        <p:tgtEl>
                                          <p:spTgt spid="354364"/>
                                        </p:tgtEl>
                                      </p:cBhvr>
                                    </p:animEffect>
                                  </p:childTnLst>
                                </p:cTn>
                              </p:par>
                            </p:childTnLst>
                          </p:cTn>
                        </p:par>
                        <p:par>
                          <p:cTn id="33" fill="hold" nodeType="afterGroup">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54365"/>
                                        </p:tgtEl>
                                        <p:attrNameLst>
                                          <p:attrName>style.visibility</p:attrName>
                                        </p:attrNameLst>
                                      </p:cBhvr>
                                      <p:to>
                                        <p:strVal val="visible"/>
                                      </p:to>
                                    </p:set>
                                    <p:animEffect transition="in" filter="wipe(left)">
                                      <p:cBhvr>
                                        <p:cTn id="36" dur="500"/>
                                        <p:tgtEl>
                                          <p:spTgt spid="354365"/>
                                        </p:tgtEl>
                                      </p:cBhvr>
                                    </p:animEffect>
                                  </p:childTnLst>
                                </p:cTn>
                              </p:par>
                            </p:childTnLst>
                          </p:cTn>
                        </p:par>
                        <p:par>
                          <p:cTn id="37" fill="hold" nodeType="afterGroup">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354366"/>
                                        </p:tgtEl>
                                        <p:attrNameLst>
                                          <p:attrName>style.visibility</p:attrName>
                                        </p:attrNameLst>
                                      </p:cBhvr>
                                      <p:to>
                                        <p:strVal val="visible"/>
                                      </p:to>
                                    </p:set>
                                    <p:animEffect transition="in" filter="wipe(left)">
                                      <p:cBhvr>
                                        <p:cTn id="40" dur="500"/>
                                        <p:tgtEl>
                                          <p:spTgt spid="354366"/>
                                        </p:tgtEl>
                                      </p:cBhvr>
                                    </p:animEffect>
                                  </p:childTnLst>
                                </p:cTn>
                              </p:par>
                            </p:childTnLst>
                          </p:cTn>
                        </p:par>
                        <p:par>
                          <p:cTn id="41" fill="hold" nodeType="afterGroup">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354367"/>
                                        </p:tgtEl>
                                        <p:attrNameLst>
                                          <p:attrName>style.visibility</p:attrName>
                                        </p:attrNameLst>
                                      </p:cBhvr>
                                      <p:to>
                                        <p:strVal val="visible"/>
                                      </p:to>
                                    </p:set>
                                    <p:animEffect transition="in" filter="wipe(left)">
                                      <p:cBhvr>
                                        <p:cTn id="44" dur="500"/>
                                        <p:tgtEl>
                                          <p:spTgt spid="35436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54350"/>
                                        </p:tgtEl>
                                        <p:attrNameLst>
                                          <p:attrName>style.visibility</p:attrName>
                                        </p:attrNameLst>
                                      </p:cBhvr>
                                      <p:to>
                                        <p:strVal val="visible"/>
                                      </p:to>
                                    </p:set>
                                    <p:animEffect transition="in" filter="wipe(left)">
                                      <p:cBhvr>
                                        <p:cTn id="49" dur="500"/>
                                        <p:tgtEl>
                                          <p:spTgt spid="354350"/>
                                        </p:tgtEl>
                                      </p:cBhvr>
                                    </p:animEffect>
                                  </p:childTnLst>
                                </p:cTn>
                              </p:par>
                            </p:childTnLst>
                          </p:cTn>
                        </p:par>
                        <p:par>
                          <p:cTn id="50" fill="hold" nodeType="afterGroup">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354351"/>
                                        </p:tgtEl>
                                        <p:attrNameLst>
                                          <p:attrName>style.visibility</p:attrName>
                                        </p:attrNameLst>
                                      </p:cBhvr>
                                      <p:to>
                                        <p:strVal val="visible"/>
                                      </p:to>
                                    </p:set>
                                    <p:animEffect transition="in" filter="wipe(left)">
                                      <p:cBhvr>
                                        <p:cTn id="53" dur="500"/>
                                        <p:tgtEl>
                                          <p:spTgt spid="354351"/>
                                        </p:tgtEl>
                                      </p:cBhvr>
                                    </p:animEffect>
                                  </p:childTnLst>
                                </p:cTn>
                              </p:par>
                            </p:childTnLst>
                          </p:cTn>
                        </p:par>
                        <p:par>
                          <p:cTn id="54" fill="hold" nodeType="afterGroup">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354352"/>
                                        </p:tgtEl>
                                        <p:attrNameLst>
                                          <p:attrName>style.visibility</p:attrName>
                                        </p:attrNameLst>
                                      </p:cBhvr>
                                      <p:to>
                                        <p:strVal val="visible"/>
                                      </p:to>
                                    </p:set>
                                    <p:animEffect transition="in" filter="wipe(left)">
                                      <p:cBhvr>
                                        <p:cTn id="57" dur="500"/>
                                        <p:tgtEl>
                                          <p:spTgt spid="354352"/>
                                        </p:tgtEl>
                                      </p:cBhvr>
                                    </p:animEffect>
                                  </p:childTnLst>
                                </p:cTn>
                              </p:par>
                            </p:childTnLst>
                          </p:cTn>
                        </p:par>
                        <p:par>
                          <p:cTn id="58" fill="hold" nodeType="afterGroup">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354353"/>
                                        </p:tgtEl>
                                        <p:attrNameLst>
                                          <p:attrName>style.visibility</p:attrName>
                                        </p:attrNameLst>
                                      </p:cBhvr>
                                      <p:to>
                                        <p:strVal val="visible"/>
                                      </p:to>
                                    </p:set>
                                    <p:animEffect transition="in" filter="wipe(left)">
                                      <p:cBhvr>
                                        <p:cTn id="61" dur="500"/>
                                        <p:tgtEl>
                                          <p:spTgt spid="354353"/>
                                        </p:tgtEl>
                                      </p:cBhvr>
                                    </p:animEffect>
                                  </p:childTnLst>
                                </p:cTn>
                              </p:par>
                            </p:childTnLst>
                          </p:cTn>
                        </p:par>
                        <p:par>
                          <p:cTn id="62" fill="hold" nodeType="afterGroup">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54354"/>
                                        </p:tgtEl>
                                        <p:attrNameLst>
                                          <p:attrName>style.visibility</p:attrName>
                                        </p:attrNameLst>
                                      </p:cBhvr>
                                      <p:to>
                                        <p:strVal val="visible"/>
                                      </p:to>
                                    </p:set>
                                    <p:animEffect transition="in" filter="wipe(left)">
                                      <p:cBhvr>
                                        <p:cTn id="65" dur="500"/>
                                        <p:tgtEl>
                                          <p:spTgt spid="354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43" grpId="0" animBg="1"/>
      <p:bldP spid="354344" grpId="0" animBg="1"/>
      <p:bldP spid="354350" grpId="0" animBg="1"/>
      <p:bldP spid="354351" grpId="0" animBg="1"/>
      <p:bldP spid="354352" grpId="0" animBg="1"/>
      <p:bldP spid="354353" grpId="0" animBg="1"/>
      <p:bldP spid="354354" grpId="0" animBg="1"/>
      <p:bldP spid="354362" grpId="0" animBg="1"/>
      <p:bldP spid="354363" grpId="0" animBg="1"/>
      <p:bldP spid="354364" grpId="0" animBg="1"/>
      <p:bldP spid="354365" grpId="0" animBg="1"/>
      <p:bldP spid="354366" grpId="0" animBg="1"/>
      <p:bldP spid="35436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FFD5D63-C96F-B74F-8A69-D1243876A752}" type="slidenum">
              <a:rPr lang="en-US" smtClean="0"/>
              <a:pPr/>
              <a:t>99</a:t>
            </a:fld>
            <a:endParaRPr lang="en-US" dirty="0"/>
          </a:p>
        </p:txBody>
      </p:sp>
      <p:sp>
        <p:nvSpPr>
          <p:cNvPr id="3" name="Rectangle 2"/>
          <p:cNvSpPr/>
          <p:nvPr/>
        </p:nvSpPr>
        <p:spPr>
          <a:xfrm>
            <a:off x="457200" y="381000"/>
            <a:ext cx="8077200" cy="1077218"/>
          </a:xfrm>
          <a:prstGeom prst="rect">
            <a:avLst/>
          </a:prstGeom>
        </p:spPr>
        <p:txBody>
          <a:bodyPr wrap="square">
            <a:spAutoFit/>
          </a:bodyPr>
          <a:lstStyle/>
          <a:p>
            <a:pPr algn="ct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One Having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Been Justified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Can Again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Be Entangled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In Sin </a:t>
            </a:r>
            <a:r>
              <a:rPr lang="en-US" sz="3200" b="1" dirty="0" smtClean="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So </a:t>
            </a:r>
            <a:r>
              <a:rPr lang="en-US" sz="3200" b="1" dirty="0">
                <a:solidFill>
                  <a:schemeClr val="accent1">
                    <a:lumMod val="75000"/>
                  </a:schemeClr>
                </a:solidFill>
                <a:effectLst>
                  <a:glow rad="101600">
                    <a:schemeClr val="tx1">
                      <a:alpha val="75000"/>
                    </a:schemeClr>
                  </a:glow>
                  <a:outerShdw blurRad="50800" dist="38100" dir="2700000" algn="tl" rotWithShape="0">
                    <a:prstClr val="black">
                      <a:alpha val="40000"/>
                    </a:prstClr>
                  </a:outerShdw>
                </a:effectLst>
                <a:latin typeface="Papyrus"/>
                <a:cs typeface="Papyrus"/>
              </a:rPr>
              <a:t>As To Be Lost</a:t>
            </a:r>
          </a:p>
        </p:txBody>
      </p:sp>
      <p:sp>
        <p:nvSpPr>
          <p:cNvPr id="5" name="Line Callout 3 4"/>
          <p:cNvSpPr/>
          <p:nvPr/>
        </p:nvSpPr>
        <p:spPr>
          <a:xfrm>
            <a:off x="228600" y="1676400"/>
            <a:ext cx="3886200" cy="4876800"/>
          </a:xfrm>
          <a:prstGeom prst="borderCallout3">
            <a:avLst>
              <a:gd name="adj1" fmla="val 51480"/>
              <a:gd name="adj2" fmla="val 99200"/>
              <a:gd name="adj3" fmla="val 33320"/>
              <a:gd name="adj4" fmla="val 104233"/>
              <a:gd name="adj5" fmla="val 27151"/>
              <a:gd name="adj6" fmla="val 105871"/>
              <a:gd name="adj7" fmla="val 28443"/>
              <a:gd name="adj8" fmla="val 110430"/>
            </a:avLst>
          </a:prstGeom>
          <a:solidFill>
            <a:schemeClr val="accent1">
              <a:lumMod val="75000"/>
            </a:schemeClr>
          </a:solidFill>
          <a:ln w="57150" cmpd="sng">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sz="2800" dirty="0" smtClean="0">
                <a:effectLst>
                  <a:outerShdw blurRad="50800" dist="38100" dir="2700000" algn="tl" rotWithShape="0">
                    <a:prstClr val="black">
                      <a:alpha val="40000"/>
                    </a:prstClr>
                  </a:outerShdw>
                </a:effectLst>
                <a:latin typeface="Boulder Regular"/>
                <a:cs typeface="Boulder Regular"/>
              </a:rPr>
              <a:t>Escaped:</a:t>
            </a:r>
          </a:p>
          <a:p>
            <a:pPr marL="457200" indent="-457200">
              <a:spcAft>
                <a:spcPts val="600"/>
              </a:spcAft>
              <a:buFont typeface="Wingdings" charset="2"/>
              <a:buChar char=""/>
            </a:pPr>
            <a:r>
              <a:rPr lang="en-US" sz="2800" dirty="0" smtClean="0">
                <a:effectLst>
                  <a:outerShdw blurRad="50800" dist="38100" dir="2700000" algn="tl" rotWithShape="0">
                    <a:prstClr val="black">
                      <a:alpha val="40000"/>
                    </a:prstClr>
                  </a:outerShdw>
                </a:effectLst>
              </a:rPr>
              <a:t>From corruption (1:4)</a:t>
            </a:r>
          </a:p>
          <a:p>
            <a:pPr marL="457200" indent="-457200">
              <a:spcAft>
                <a:spcPts val="600"/>
              </a:spcAft>
              <a:buFont typeface="Wingdings" charset="2"/>
              <a:buChar char=""/>
            </a:pPr>
            <a:r>
              <a:rPr lang="en-US" sz="2800" dirty="0" smtClean="0">
                <a:effectLst>
                  <a:outerShdw blurRad="50800" dist="38100" dir="2700000" algn="tl" rotWithShape="0">
                    <a:prstClr val="black">
                      <a:alpha val="40000"/>
                    </a:prstClr>
                  </a:outerShdw>
                </a:effectLst>
              </a:rPr>
              <a:t>From bondage – (2:18,19)</a:t>
            </a:r>
          </a:p>
          <a:p>
            <a:pPr marL="457200" indent="-457200">
              <a:spcAft>
                <a:spcPts val="600"/>
              </a:spcAft>
              <a:buFont typeface="Wingdings" charset="2"/>
              <a:buChar char=""/>
            </a:pPr>
            <a:r>
              <a:rPr lang="en-US" sz="2800" dirty="0" smtClean="0">
                <a:effectLst>
                  <a:outerShdw blurRad="50800" dist="38100" dir="2700000" algn="tl" rotWithShape="0">
                    <a:prstClr val="black">
                      <a:alpha val="40000"/>
                    </a:prstClr>
                  </a:outerShdw>
                </a:effectLst>
              </a:rPr>
              <a:t>Through knowledge of Jesus – (2:20)</a:t>
            </a:r>
          </a:p>
          <a:p>
            <a:pPr marL="457200" indent="-457200">
              <a:spcAft>
                <a:spcPts val="600"/>
              </a:spcAft>
              <a:buFont typeface="Wingdings" charset="2"/>
              <a:buChar char=""/>
            </a:pPr>
            <a:r>
              <a:rPr lang="en-US" sz="2800" dirty="0" smtClean="0">
                <a:effectLst>
                  <a:outerShdw blurRad="50800" dist="38100" dir="2700000" algn="tl" rotWithShape="0">
                    <a:prstClr val="black">
                      <a:alpha val="40000"/>
                    </a:prstClr>
                  </a:outerShdw>
                </a:effectLst>
              </a:rPr>
              <a:t>From pollutions of the world – untangled – (2:20)</a:t>
            </a:r>
            <a:endParaRPr lang="en-US" sz="2800" dirty="0">
              <a:effectLst>
                <a:outerShdw blurRad="50800" dist="38100" dir="2700000" algn="tl" rotWithShape="0">
                  <a:prstClr val="black">
                    <a:alpha val="40000"/>
                  </a:prstClr>
                </a:outerShdw>
              </a:effectLst>
            </a:endParaRPr>
          </a:p>
        </p:txBody>
      </p:sp>
      <p:sp>
        <p:nvSpPr>
          <p:cNvPr id="6" name="Freeform 5"/>
          <p:cNvSpPr/>
          <p:nvPr/>
        </p:nvSpPr>
        <p:spPr>
          <a:xfrm>
            <a:off x="4572000" y="3048000"/>
            <a:ext cx="3733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4724400" y="3429000"/>
            <a:ext cx="3733800" cy="762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495800" y="3886200"/>
            <a:ext cx="40386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48200" y="4419600"/>
            <a:ext cx="2590800" cy="45719"/>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572000" y="4724400"/>
            <a:ext cx="2438400" cy="152400"/>
          </a:xfrm>
          <a:custGeom>
            <a:avLst/>
            <a:gdLst>
              <a:gd name="connsiteX0" fmla="*/ 0 w 803047"/>
              <a:gd name="connsiteY0" fmla="*/ 56153 h 74827"/>
              <a:gd name="connsiteX1" fmla="*/ 224106 w 803047"/>
              <a:gd name="connsiteY1" fmla="*/ 37479 h 74827"/>
              <a:gd name="connsiteX2" fmla="*/ 485563 w 803047"/>
              <a:gd name="connsiteY2" fmla="*/ 56153 h 74827"/>
              <a:gd name="connsiteX3" fmla="*/ 690994 w 803047"/>
              <a:gd name="connsiteY3" fmla="*/ 131 h 74827"/>
              <a:gd name="connsiteX4" fmla="*/ 803047 w 803047"/>
              <a:gd name="connsiteY4" fmla="*/ 74827 h 74827"/>
              <a:gd name="connsiteX5" fmla="*/ 803047 w 803047"/>
              <a:gd name="connsiteY5" fmla="*/ 74827 h 7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047" h="74827">
                <a:moveTo>
                  <a:pt x="0" y="56153"/>
                </a:moveTo>
                <a:cubicBezTo>
                  <a:pt x="71589" y="46816"/>
                  <a:pt x="143179" y="37479"/>
                  <a:pt x="224106" y="37479"/>
                </a:cubicBezTo>
                <a:cubicBezTo>
                  <a:pt x="305033" y="37479"/>
                  <a:pt x="407748" y="62378"/>
                  <a:pt x="485563" y="56153"/>
                </a:cubicBezTo>
                <a:cubicBezTo>
                  <a:pt x="563378" y="49928"/>
                  <a:pt x="638080" y="-2981"/>
                  <a:pt x="690994" y="131"/>
                </a:cubicBezTo>
                <a:cubicBezTo>
                  <a:pt x="743908" y="3243"/>
                  <a:pt x="803047" y="74827"/>
                  <a:pt x="803047" y="74827"/>
                </a:cubicBezTo>
                <a:lnTo>
                  <a:pt x="803047" y="74827"/>
                </a:lnTo>
              </a:path>
            </a:pathLst>
          </a:custGeom>
          <a:ln w="76200" cmpd="sng">
            <a:solidFill>
              <a:srgbClr val="FFFF00"/>
            </a:solidFill>
          </a:ln>
          <a:effectLst>
            <a:glow rad="190500">
              <a:srgbClr val="FFFF00">
                <a:alpha val="85000"/>
              </a:srgbClr>
            </a:glow>
            <a:outerShdw blurRad="95000" rotWithShape="0">
              <a:srgbClr val="000000">
                <a:alpha val="50000"/>
              </a:srgbClr>
            </a:outerShdw>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ectangle 3"/>
          <p:cNvSpPr/>
          <p:nvPr/>
        </p:nvSpPr>
        <p:spPr>
          <a:xfrm>
            <a:off x="4191000" y="1905000"/>
            <a:ext cx="4572000" cy="4401205"/>
          </a:xfrm>
          <a:prstGeom prst="rect">
            <a:avLst/>
          </a:prstGeom>
        </p:spPr>
        <p:txBody>
          <a:bodyPr>
            <a:spAutoFit/>
          </a:bodyPr>
          <a:lstStyle/>
          <a:p>
            <a:pPr algn="ctr"/>
            <a:r>
              <a:rPr lang="en-US" sz="2800" b="1" dirty="0">
                <a:solidFill>
                  <a:srgbClr val="000000"/>
                </a:solidFill>
                <a:effectLst>
                  <a:outerShdw blurRad="60007" dist="310007" dir="7680000" sy="30000" kx="1300200" algn="ctr" rotWithShape="0">
                    <a:prstClr val="black">
                      <a:alpha val="32000"/>
                    </a:prstClr>
                  </a:outerShdw>
                </a:effectLst>
              </a:rPr>
              <a:t>2 Peter 2:20 (NKJV) </a:t>
            </a:r>
          </a:p>
          <a:p>
            <a:pPr algn="ctr"/>
            <a:r>
              <a:rPr lang="en-US" sz="2800" baseline="30000" dirty="0">
                <a:solidFill>
                  <a:srgbClr val="000000"/>
                </a:solidFill>
                <a:effectLst>
                  <a:outerShdw blurRad="60007" dist="310007" dir="7680000" sy="30000" kx="1300200" algn="ctr" rotWithShape="0">
                    <a:prstClr val="black">
                      <a:alpha val="32000"/>
                    </a:prstClr>
                  </a:outerShdw>
                </a:effectLst>
              </a:rPr>
              <a:t>20</a:t>
            </a:r>
            <a:r>
              <a:rPr lang="en-US" sz="2800" dirty="0">
                <a:solidFill>
                  <a:srgbClr val="000000"/>
                </a:solidFill>
                <a:effectLst>
                  <a:outerShdw blurRad="60007" dist="310007" dir="7680000" sy="30000" kx="1300200" algn="ctr" rotWithShape="0">
                    <a:prstClr val="black">
                      <a:alpha val="32000"/>
                    </a:prstClr>
                  </a:outerShdw>
                </a:effectLst>
              </a:rPr>
              <a:t> For if, after they have escaped the pollutions of the world through the knowledge of the Lord and Savior Jesus Christ, they are again entangled in them and overcome, the latter end is worse for them than the beginning. </a:t>
            </a:r>
          </a:p>
        </p:txBody>
      </p:sp>
    </p:spTree>
    <p:extLst>
      <p:ext uri="{BB962C8B-B14F-4D97-AF65-F5344CB8AC3E}">
        <p14:creationId xmlns:p14="http://schemas.microsoft.com/office/powerpoint/2010/main" val="5856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per">
  <a:themeElements>
    <a:clrScheme name="Custom 1">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00B0F0"/>
      </a:hlink>
      <a:folHlink>
        <a:srgbClr val="B2B2B2"/>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2574</TotalTime>
  <Words>15936</Words>
  <Application>Microsoft Macintosh PowerPoint</Application>
  <PresentationFormat>On-screen Show (4:3)</PresentationFormat>
  <Paragraphs>1434</Paragraphs>
  <Slides>122</Slides>
  <Notes>50</Notes>
  <HiddenSlides>0</HiddenSlides>
  <MMClips>2</MMClips>
  <ScaleCrop>false</ScaleCrop>
  <HeadingPairs>
    <vt:vector size="4" baseType="variant">
      <vt:variant>
        <vt:lpstr>Theme</vt:lpstr>
      </vt:variant>
      <vt:variant>
        <vt:i4>2</vt:i4>
      </vt:variant>
      <vt:variant>
        <vt:lpstr>Slide Titles</vt:lpstr>
      </vt:variant>
      <vt:variant>
        <vt:i4>122</vt:i4>
      </vt:variant>
    </vt:vector>
  </HeadingPairs>
  <TitlesOfParts>
    <vt:vector size="124" baseType="lpstr">
      <vt:lpstr>Office Theme</vt:lpstr>
      <vt:lpstr>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Perseverance of the Saints Is Rooted In Unconditional Election</vt:lpstr>
      <vt:lpstr>The Perseverance of the Saints Is Rooted In Unconditional Election</vt:lpstr>
      <vt:lpstr>The Perseverance of the Saints Is Rooted In Unconditional Election</vt:lpstr>
      <vt:lpstr>The Calvinistic View of the Sovereignty of God</vt:lpstr>
      <vt:lpstr>Salvation Without Faith</vt:lpstr>
      <vt:lpstr>Salvation Without Faith</vt:lpstr>
      <vt:lpstr>PowerPoint Presentation</vt:lpstr>
      <vt:lpstr>The Reformed View of Apostasy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Freedom From Sin’s Bondage</vt:lpstr>
      <vt:lpstr>Freedom From Sin’s Bondage</vt:lpstr>
      <vt:lpstr>Reality of Life Under the Law</vt:lpstr>
      <vt:lpstr>Reality of Life Under the Law</vt:lpstr>
      <vt:lpstr>Reality of Life Under the Law</vt:lpstr>
      <vt:lpstr>Reality of Life Under the Law</vt:lpstr>
      <vt:lpstr>Reality of Life Under the Law</vt:lpstr>
      <vt:lpstr>Reality of Life Under the Law</vt:lpstr>
      <vt:lpstr>Reality of Life Under the Law</vt:lpstr>
      <vt:lpstr>Freedom in Jesus</vt:lpstr>
      <vt:lpstr>How To Reach Out To Calvinists</vt:lpstr>
      <vt:lpstr>Concerns For the Lord’s Church: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Reeves</dc:creator>
  <cp:lastModifiedBy>Bruce Reeves</cp:lastModifiedBy>
  <cp:revision>24</cp:revision>
  <cp:lastPrinted>2016-09-30T20:17:30Z</cp:lastPrinted>
  <dcterms:created xsi:type="dcterms:W3CDTF">2016-09-30T20:05:23Z</dcterms:created>
  <dcterms:modified xsi:type="dcterms:W3CDTF">2016-10-04T17:29:59Z</dcterms:modified>
</cp:coreProperties>
</file>