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8"/>
  </p:notesMasterIdLst>
  <p:handoutMasterIdLst>
    <p:handoutMasterId r:id="rId179"/>
  </p:handoutMasterIdLst>
  <p:sldIdLst>
    <p:sldId id="311" r:id="rId2"/>
    <p:sldId id="501" r:id="rId3"/>
    <p:sldId id="316" r:id="rId4"/>
    <p:sldId id="315" r:id="rId5"/>
    <p:sldId id="317" r:id="rId6"/>
    <p:sldId id="318" r:id="rId7"/>
    <p:sldId id="566" r:id="rId8"/>
    <p:sldId id="565" r:id="rId9"/>
    <p:sldId id="564" r:id="rId10"/>
    <p:sldId id="482" r:id="rId11"/>
    <p:sldId id="352" r:id="rId12"/>
    <p:sldId id="484" r:id="rId13"/>
    <p:sldId id="360" r:id="rId14"/>
    <p:sldId id="556" r:id="rId15"/>
    <p:sldId id="557" r:id="rId16"/>
    <p:sldId id="558" r:id="rId17"/>
    <p:sldId id="358" r:id="rId18"/>
    <p:sldId id="325" r:id="rId19"/>
    <p:sldId id="359" r:id="rId20"/>
    <p:sldId id="339" r:id="rId21"/>
    <p:sldId id="520" r:id="rId22"/>
    <p:sldId id="561" r:id="rId23"/>
    <p:sldId id="562" r:id="rId24"/>
    <p:sldId id="483" r:id="rId25"/>
    <p:sldId id="486" r:id="rId26"/>
    <p:sldId id="487" r:id="rId27"/>
    <p:sldId id="488" r:id="rId28"/>
    <p:sldId id="489" r:id="rId29"/>
    <p:sldId id="490" r:id="rId30"/>
    <p:sldId id="491" r:id="rId31"/>
    <p:sldId id="493" r:id="rId32"/>
    <p:sldId id="344" r:id="rId33"/>
    <p:sldId id="567" r:id="rId34"/>
    <p:sldId id="478" r:id="rId35"/>
    <p:sldId id="494" r:id="rId36"/>
    <p:sldId id="576" r:id="rId37"/>
    <p:sldId id="495" r:id="rId38"/>
    <p:sldId id="499" r:id="rId39"/>
    <p:sldId id="498" r:id="rId40"/>
    <p:sldId id="496" r:id="rId41"/>
    <p:sldId id="497" r:id="rId42"/>
    <p:sldId id="572" r:id="rId43"/>
    <p:sldId id="571" r:id="rId44"/>
    <p:sldId id="573" r:id="rId45"/>
    <p:sldId id="500" r:id="rId46"/>
    <p:sldId id="563" r:id="rId47"/>
    <p:sldId id="319" r:id="rId48"/>
    <p:sldId id="320" r:id="rId49"/>
    <p:sldId id="355" r:id="rId50"/>
    <p:sldId id="353" r:id="rId51"/>
    <p:sldId id="354" r:id="rId52"/>
    <p:sldId id="321" r:id="rId53"/>
    <p:sldId id="324" r:id="rId54"/>
    <p:sldId id="411" r:id="rId55"/>
    <p:sldId id="522" r:id="rId56"/>
    <p:sldId id="523" r:id="rId57"/>
    <p:sldId id="530" r:id="rId58"/>
    <p:sldId id="531" r:id="rId59"/>
    <p:sldId id="532" r:id="rId60"/>
    <p:sldId id="348" r:id="rId61"/>
    <p:sldId id="404" r:id="rId62"/>
    <p:sldId id="535" r:id="rId63"/>
    <p:sldId id="536" r:id="rId64"/>
    <p:sldId id="537" r:id="rId65"/>
    <p:sldId id="541" r:id="rId66"/>
    <p:sldId id="554" r:id="rId67"/>
    <p:sldId id="570" r:id="rId68"/>
    <p:sldId id="578" r:id="rId69"/>
    <p:sldId id="577" r:id="rId70"/>
    <p:sldId id="569" r:id="rId71"/>
    <p:sldId id="394" r:id="rId72"/>
    <p:sldId id="540" r:id="rId73"/>
    <p:sldId id="485" r:id="rId74"/>
    <p:sldId id="464" r:id="rId75"/>
    <p:sldId id="462" r:id="rId76"/>
    <p:sldId id="461" r:id="rId77"/>
    <p:sldId id="314" r:id="rId78"/>
    <p:sldId id="474" r:id="rId79"/>
    <p:sldId id="361" r:id="rId80"/>
    <p:sldId id="533" r:id="rId81"/>
    <p:sldId id="534" r:id="rId82"/>
    <p:sldId id="521" r:id="rId83"/>
    <p:sldId id="374" r:id="rId84"/>
    <p:sldId id="538" r:id="rId85"/>
    <p:sldId id="379" r:id="rId86"/>
    <p:sldId id="399" r:id="rId87"/>
    <p:sldId id="378" r:id="rId88"/>
    <p:sldId id="396" r:id="rId89"/>
    <p:sldId id="459" r:id="rId90"/>
    <p:sldId id="470" r:id="rId91"/>
    <p:sldId id="377" r:id="rId92"/>
    <p:sldId id="397" r:id="rId93"/>
    <p:sldId id="395" r:id="rId94"/>
    <p:sldId id="382" r:id="rId95"/>
    <p:sldId id="376" r:id="rId96"/>
    <p:sldId id="400" r:id="rId97"/>
    <p:sldId id="471" r:id="rId98"/>
    <p:sldId id="375" r:id="rId99"/>
    <p:sldId id="473" r:id="rId100"/>
    <p:sldId id="472" r:id="rId101"/>
    <p:sldId id="480" r:id="rId102"/>
    <p:sldId id="481" r:id="rId103"/>
    <p:sldId id="463" r:id="rId104"/>
    <p:sldId id="465" r:id="rId105"/>
    <p:sldId id="460" r:id="rId106"/>
    <p:sldId id="362" r:id="rId107"/>
    <p:sldId id="380" r:id="rId108"/>
    <p:sldId id="363" r:id="rId109"/>
    <p:sldId id="381" r:id="rId110"/>
    <p:sldId id="368" r:id="rId111"/>
    <p:sldId id="369" r:id="rId112"/>
    <p:sldId id="367" r:id="rId113"/>
    <p:sldId id="370" r:id="rId114"/>
    <p:sldId id="366" r:id="rId115"/>
    <p:sldId id="365" r:id="rId116"/>
    <p:sldId id="364" r:id="rId117"/>
    <p:sldId id="371" r:id="rId118"/>
    <p:sldId id="406" r:id="rId119"/>
    <p:sldId id="322" r:id="rId120"/>
    <p:sldId id="454" r:id="rId121"/>
    <p:sldId id="401" r:id="rId122"/>
    <p:sldId id="384" r:id="rId123"/>
    <p:sldId id="372" r:id="rId124"/>
    <p:sldId id="326" r:id="rId125"/>
    <p:sldId id="327" r:id="rId126"/>
    <p:sldId id="328" r:id="rId127"/>
    <p:sldId id="335" r:id="rId128"/>
    <p:sldId id="383" r:id="rId129"/>
    <p:sldId id="416" r:id="rId130"/>
    <p:sldId id="417" r:id="rId131"/>
    <p:sldId id="402" r:id="rId132"/>
    <p:sldId id="403" r:id="rId133"/>
    <p:sldId id="525" r:id="rId134"/>
    <p:sldId id="526" r:id="rId135"/>
    <p:sldId id="527" r:id="rId136"/>
    <p:sldId id="419" r:id="rId137"/>
    <p:sldId id="273" r:id="rId138"/>
    <p:sldId id="330" r:id="rId139"/>
    <p:sldId id="418" r:id="rId140"/>
    <p:sldId id="412" r:id="rId141"/>
    <p:sldId id="427" r:id="rId142"/>
    <p:sldId id="323" r:id="rId143"/>
    <p:sldId id="357" r:id="rId144"/>
    <p:sldId id="356" r:id="rId145"/>
    <p:sldId id="415" r:id="rId146"/>
    <p:sldId id="350" r:id="rId147"/>
    <p:sldId id="347" r:id="rId148"/>
    <p:sldId id="346" r:id="rId149"/>
    <p:sldId id="345" r:id="rId150"/>
    <p:sldId id="338" r:id="rId151"/>
    <p:sldId id="349" r:id="rId152"/>
    <p:sldId id="543" r:id="rId153"/>
    <p:sldId id="544" r:id="rId154"/>
    <p:sldId id="546" r:id="rId155"/>
    <p:sldId id="547" r:id="rId156"/>
    <p:sldId id="542" r:id="rId157"/>
    <p:sldId id="545" r:id="rId158"/>
    <p:sldId id="560" r:id="rId159"/>
    <p:sldId id="307" r:id="rId160"/>
    <p:sldId id="268" r:id="rId161"/>
    <p:sldId id="263" r:id="rId162"/>
    <p:sldId id="284" r:id="rId163"/>
    <p:sldId id="351" r:id="rId164"/>
    <p:sldId id="258" r:id="rId165"/>
    <p:sldId id="259" r:id="rId166"/>
    <p:sldId id="302" r:id="rId167"/>
    <p:sldId id="304" r:id="rId168"/>
    <p:sldId id="303" r:id="rId169"/>
    <p:sldId id="261" r:id="rId170"/>
    <p:sldId id="262" r:id="rId171"/>
    <p:sldId id="420" r:id="rId172"/>
    <p:sldId id="256" r:id="rId173"/>
    <p:sldId id="275" r:id="rId174"/>
    <p:sldId id="305" r:id="rId175"/>
    <p:sldId id="264" r:id="rId176"/>
    <p:sldId id="277" r:id="rId17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3" autoAdjust="0"/>
    <p:restoredTop sz="86441" autoAdjust="0"/>
  </p:normalViewPr>
  <p:slideViewPr>
    <p:cSldViewPr>
      <p:cViewPr varScale="1">
        <p:scale>
          <a:sx n="86" d="100"/>
          <a:sy n="86" d="100"/>
        </p:scale>
        <p:origin x="-1128" y="-112"/>
      </p:cViewPr>
      <p:guideLst>
        <p:guide orient="horz" pos="2160"/>
        <p:guide pos="2880"/>
      </p:guideLst>
    </p:cSldViewPr>
  </p:slideViewPr>
  <p:outlineViewPr>
    <p:cViewPr>
      <p:scale>
        <a:sx n="33" d="100"/>
        <a:sy n="33" d="100"/>
      </p:scale>
      <p:origin x="0" y="-25860"/>
    </p:cViewPr>
  </p:outlineViewPr>
  <p:notesTextViewPr>
    <p:cViewPr>
      <p:scale>
        <a:sx n="3" d="2"/>
        <a:sy n="3" d="2"/>
      </p:scale>
      <p:origin x="0" y="0"/>
    </p:cViewPr>
  </p:notesTextViewPr>
  <p:sorterViewPr>
    <p:cViewPr varScale="1">
      <p:scale>
        <a:sx n="1" d="1"/>
        <a:sy n="1" d="1"/>
      </p:scale>
      <p:origin x="0" y="32032"/>
    </p:cViewPr>
  </p:sorterViewPr>
  <p:notesViewPr>
    <p:cSldViewPr>
      <p:cViewPr varScale="1">
        <p:scale>
          <a:sx n="83" d="100"/>
          <a:sy n="83" d="100"/>
        </p:scale>
        <p:origin x="-20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printerSettings" Target="printerSettings/printerSettings1.bin"/><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theme" Target="theme/theme1.xml"/><Relationship Id="rId184"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38" Type="http://schemas.microsoft.com/office/2015/10/relationships/revisionInfo" Target="revisionInfo.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notesMaster" Target="notesMasters/notesMaster1.xml"/><Relationship Id="rId179" Type="http://schemas.openxmlformats.org/officeDocument/2006/relationships/handoutMaster" Target="handoutMasters/handoutMaster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196DBF-FB88-49F3-B71E-73658D26601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CAEDE63D-6654-42DB-AF74-18ED39FDC8B9}">
      <dgm:prSet/>
      <dgm:spPr/>
      <dgm:t>
        <a:bodyPr/>
        <a:lstStyle/>
        <a:p>
          <a:pPr rtl="0"/>
          <a:r>
            <a:rPr lang="en-US" b="1" dirty="0">
              <a:solidFill>
                <a:schemeClr val="tx1"/>
              </a:solidFill>
            </a:rPr>
            <a:t>Education</a:t>
          </a:r>
        </a:p>
      </dgm:t>
    </dgm:pt>
    <dgm:pt modelId="{1992D320-B340-4801-850B-D04502EB1BB0}" type="parTrans" cxnId="{4773B852-7767-4E91-8F19-02FBE319C85D}">
      <dgm:prSet/>
      <dgm:spPr/>
      <dgm:t>
        <a:bodyPr/>
        <a:lstStyle/>
        <a:p>
          <a:endParaRPr lang="en-US"/>
        </a:p>
      </dgm:t>
    </dgm:pt>
    <dgm:pt modelId="{7E317BE7-0591-4F26-B117-4870AB903598}" type="sibTrans" cxnId="{4773B852-7767-4E91-8F19-02FBE319C85D}">
      <dgm:prSet/>
      <dgm:spPr/>
      <dgm:t>
        <a:bodyPr/>
        <a:lstStyle/>
        <a:p>
          <a:endParaRPr lang="en-US"/>
        </a:p>
      </dgm:t>
    </dgm:pt>
    <dgm:pt modelId="{8E55756A-B193-495A-BA00-B3B7A722C247}">
      <dgm:prSet/>
      <dgm:spPr/>
      <dgm:t>
        <a:bodyPr/>
        <a:lstStyle/>
        <a:p>
          <a:pPr rtl="0"/>
          <a:r>
            <a:rPr lang="en-US" b="1" dirty="0">
              <a:solidFill>
                <a:schemeClr val="tx1"/>
              </a:solidFill>
            </a:rPr>
            <a:t>Online Support Groups</a:t>
          </a:r>
        </a:p>
      </dgm:t>
    </dgm:pt>
    <dgm:pt modelId="{16312DE4-81C7-4B23-8770-8AE088CDCFD2}" type="parTrans" cxnId="{C8448FFD-9057-49A8-B9AF-9BE05321CBEF}">
      <dgm:prSet/>
      <dgm:spPr/>
      <dgm:t>
        <a:bodyPr/>
        <a:lstStyle/>
        <a:p>
          <a:endParaRPr lang="en-US"/>
        </a:p>
      </dgm:t>
    </dgm:pt>
    <dgm:pt modelId="{197C7812-8870-45DF-9669-999E1AB57C20}" type="sibTrans" cxnId="{C8448FFD-9057-49A8-B9AF-9BE05321CBEF}">
      <dgm:prSet/>
      <dgm:spPr/>
      <dgm:t>
        <a:bodyPr/>
        <a:lstStyle/>
        <a:p>
          <a:endParaRPr lang="en-US"/>
        </a:p>
      </dgm:t>
    </dgm:pt>
    <dgm:pt modelId="{C145F6BE-D2B4-4E8B-A31A-BA950890E880}">
      <dgm:prSet/>
      <dgm:spPr/>
      <dgm:t>
        <a:bodyPr/>
        <a:lstStyle/>
        <a:p>
          <a:pPr rtl="0"/>
          <a:r>
            <a:rPr lang="en-US" b="1" dirty="0">
              <a:solidFill>
                <a:schemeClr val="tx1"/>
              </a:solidFill>
            </a:rPr>
            <a:t>Consulting Services</a:t>
          </a:r>
        </a:p>
      </dgm:t>
    </dgm:pt>
    <dgm:pt modelId="{2EB6749B-21D8-4DBF-8168-D34C55C9B7B4}" type="parTrans" cxnId="{D4564A77-FE99-492A-9700-E13028F85960}">
      <dgm:prSet/>
      <dgm:spPr/>
      <dgm:t>
        <a:bodyPr/>
        <a:lstStyle/>
        <a:p>
          <a:endParaRPr lang="en-US"/>
        </a:p>
      </dgm:t>
    </dgm:pt>
    <dgm:pt modelId="{1152016E-13A0-42E8-A488-2272F0ECE706}" type="sibTrans" cxnId="{D4564A77-FE99-492A-9700-E13028F85960}">
      <dgm:prSet/>
      <dgm:spPr/>
      <dgm:t>
        <a:bodyPr/>
        <a:lstStyle/>
        <a:p>
          <a:endParaRPr lang="en-US"/>
        </a:p>
      </dgm:t>
    </dgm:pt>
    <dgm:pt modelId="{716682D6-B0F4-485E-AADE-DA3C682AC821}">
      <dgm:prSet/>
      <dgm:spPr/>
      <dgm:t>
        <a:bodyPr/>
        <a:lstStyle/>
        <a:p>
          <a:pPr rtl="0"/>
          <a:r>
            <a:rPr lang="en-US" b="1" dirty="0">
              <a:solidFill>
                <a:schemeClr val="tx1"/>
              </a:solidFill>
            </a:rPr>
            <a:t>Retreats</a:t>
          </a:r>
        </a:p>
      </dgm:t>
    </dgm:pt>
    <dgm:pt modelId="{AB6FE552-FCCC-467C-A88A-7658513F91F3}" type="parTrans" cxnId="{A958C313-2D0E-4EB6-927C-90975DC814A7}">
      <dgm:prSet/>
      <dgm:spPr/>
      <dgm:t>
        <a:bodyPr/>
        <a:lstStyle/>
        <a:p>
          <a:endParaRPr lang="en-US"/>
        </a:p>
      </dgm:t>
    </dgm:pt>
    <dgm:pt modelId="{78C6BC5D-528D-4733-8ACA-35DEB3D2CD83}" type="sibTrans" cxnId="{A958C313-2D0E-4EB6-927C-90975DC814A7}">
      <dgm:prSet/>
      <dgm:spPr/>
      <dgm:t>
        <a:bodyPr/>
        <a:lstStyle/>
        <a:p>
          <a:endParaRPr lang="en-US"/>
        </a:p>
      </dgm:t>
    </dgm:pt>
    <dgm:pt modelId="{3BCBAC22-0A79-462A-BF60-DDB3B2D87CAD}">
      <dgm:prSet/>
      <dgm:spPr/>
      <dgm:t>
        <a:bodyPr/>
        <a:lstStyle/>
        <a:p>
          <a:pPr rtl="0"/>
          <a:r>
            <a:rPr lang="en-US" b="1" dirty="0">
              <a:solidFill>
                <a:schemeClr val="tx1"/>
              </a:solidFill>
            </a:rPr>
            <a:t>Residential Treatment</a:t>
          </a:r>
        </a:p>
      </dgm:t>
    </dgm:pt>
    <dgm:pt modelId="{B8F4D200-D7B1-4363-840C-61E426FFCFDB}" type="parTrans" cxnId="{8993658C-5ADB-4871-972F-9A24CFD55814}">
      <dgm:prSet/>
      <dgm:spPr/>
      <dgm:t>
        <a:bodyPr/>
        <a:lstStyle/>
        <a:p>
          <a:endParaRPr lang="en-US"/>
        </a:p>
      </dgm:t>
    </dgm:pt>
    <dgm:pt modelId="{DD7E60E8-F929-4EAC-B242-EB1752447EB9}" type="sibTrans" cxnId="{8993658C-5ADB-4871-972F-9A24CFD55814}">
      <dgm:prSet/>
      <dgm:spPr/>
      <dgm:t>
        <a:bodyPr/>
        <a:lstStyle/>
        <a:p>
          <a:endParaRPr lang="en-US"/>
        </a:p>
      </dgm:t>
    </dgm:pt>
    <dgm:pt modelId="{04990CCD-0D75-474D-A9F3-E124F4BB770E}">
      <dgm:prSet/>
      <dgm:spPr/>
      <dgm:t>
        <a:bodyPr/>
        <a:lstStyle/>
        <a:p>
          <a:pPr rtl="0"/>
          <a:r>
            <a:rPr lang="en-US" b="1" dirty="0">
              <a:solidFill>
                <a:schemeClr val="tx1"/>
              </a:solidFill>
            </a:rPr>
            <a:t>Trainer Certification</a:t>
          </a:r>
        </a:p>
      </dgm:t>
    </dgm:pt>
    <dgm:pt modelId="{2F90E6D3-27E1-4B3E-A1FE-88786BD6EBF6}" type="parTrans" cxnId="{35B2A043-CEF3-48CF-B94F-759E54DAB114}">
      <dgm:prSet/>
      <dgm:spPr/>
      <dgm:t>
        <a:bodyPr/>
        <a:lstStyle/>
        <a:p>
          <a:endParaRPr lang="en-US"/>
        </a:p>
      </dgm:t>
    </dgm:pt>
    <dgm:pt modelId="{EDF273CC-3F68-4641-A640-C30723749BAB}" type="sibTrans" cxnId="{35B2A043-CEF3-48CF-B94F-759E54DAB114}">
      <dgm:prSet/>
      <dgm:spPr/>
      <dgm:t>
        <a:bodyPr/>
        <a:lstStyle/>
        <a:p>
          <a:endParaRPr lang="en-US"/>
        </a:p>
      </dgm:t>
    </dgm:pt>
    <dgm:pt modelId="{9DA675FE-20C2-4EF4-BFCB-71A2EE72E97C}" type="pres">
      <dgm:prSet presAssocID="{52196DBF-FB88-49F3-B71E-73658D266013}" presName="compositeShape" presStyleCnt="0">
        <dgm:presLayoutVars>
          <dgm:chMax val="7"/>
          <dgm:dir/>
          <dgm:resizeHandles val="exact"/>
        </dgm:presLayoutVars>
      </dgm:prSet>
      <dgm:spPr/>
      <dgm:t>
        <a:bodyPr/>
        <a:lstStyle/>
        <a:p>
          <a:endParaRPr lang="en-US"/>
        </a:p>
      </dgm:t>
    </dgm:pt>
    <dgm:pt modelId="{B7A40713-6D43-48C7-8BBE-6DF57DBB4150}" type="pres">
      <dgm:prSet presAssocID="{CAEDE63D-6654-42DB-AF74-18ED39FDC8B9}" presName="circ1" presStyleLbl="vennNode1" presStyleIdx="0" presStyleCnt="6"/>
      <dgm:spPr/>
    </dgm:pt>
    <dgm:pt modelId="{3FCC1411-3A76-4ED0-9700-7FD2B505027E}" type="pres">
      <dgm:prSet presAssocID="{CAEDE63D-6654-42DB-AF74-18ED39FDC8B9}" presName="circ1Tx" presStyleLbl="revTx" presStyleIdx="0" presStyleCnt="0">
        <dgm:presLayoutVars>
          <dgm:chMax val="0"/>
          <dgm:chPref val="0"/>
          <dgm:bulletEnabled val="1"/>
        </dgm:presLayoutVars>
      </dgm:prSet>
      <dgm:spPr/>
      <dgm:t>
        <a:bodyPr/>
        <a:lstStyle/>
        <a:p>
          <a:endParaRPr lang="en-US"/>
        </a:p>
      </dgm:t>
    </dgm:pt>
    <dgm:pt modelId="{38312BB8-9774-4531-9027-C8CB2628AAC3}" type="pres">
      <dgm:prSet presAssocID="{8E55756A-B193-495A-BA00-B3B7A722C247}" presName="circ2" presStyleLbl="vennNode1" presStyleIdx="1" presStyleCnt="6"/>
      <dgm:spPr/>
    </dgm:pt>
    <dgm:pt modelId="{52222EAD-F7F5-46B3-819F-BABB953B93CD}" type="pres">
      <dgm:prSet presAssocID="{8E55756A-B193-495A-BA00-B3B7A722C247}" presName="circ2Tx" presStyleLbl="revTx" presStyleIdx="0" presStyleCnt="0">
        <dgm:presLayoutVars>
          <dgm:chMax val="0"/>
          <dgm:chPref val="0"/>
          <dgm:bulletEnabled val="1"/>
        </dgm:presLayoutVars>
      </dgm:prSet>
      <dgm:spPr/>
      <dgm:t>
        <a:bodyPr/>
        <a:lstStyle/>
        <a:p>
          <a:endParaRPr lang="en-US"/>
        </a:p>
      </dgm:t>
    </dgm:pt>
    <dgm:pt modelId="{1F2995EB-7598-4060-BA55-7F402AA1F63B}" type="pres">
      <dgm:prSet presAssocID="{C145F6BE-D2B4-4E8B-A31A-BA950890E880}" presName="circ3" presStyleLbl="vennNode1" presStyleIdx="2" presStyleCnt="6"/>
      <dgm:spPr/>
    </dgm:pt>
    <dgm:pt modelId="{E81E7B6B-A2BE-4A7D-9ECC-53C4E941F13B}" type="pres">
      <dgm:prSet presAssocID="{C145F6BE-D2B4-4E8B-A31A-BA950890E880}" presName="circ3Tx" presStyleLbl="revTx" presStyleIdx="0" presStyleCnt="0">
        <dgm:presLayoutVars>
          <dgm:chMax val="0"/>
          <dgm:chPref val="0"/>
          <dgm:bulletEnabled val="1"/>
        </dgm:presLayoutVars>
      </dgm:prSet>
      <dgm:spPr/>
      <dgm:t>
        <a:bodyPr/>
        <a:lstStyle/>
        <a:p>
          <a:endParaRPr lang="en-US"/>
        </a:p>
      </dgm:t>
    </dgm:pt>
    <dgm:pt modelId="{2B29C168-9B30-40DF-9A1B-83F10D17DA67}" type="pres">
      <dgm:prSet presAssocID="{716682D6-B0F4-485E-AADE-DA3C682AC821}" presName="circ4" presStyleLbl="vennNode1" presStyleIdx="3" presStyleCnt="6"/>
      <dgm:spPr/>
    </dgm:pt>
    <dgm:pt modelId="{F556C86F-4BEA-4669-B430-18F301AA2DF5}" type="pres">
      <dgm:prSet presAssocID="{716682D6-B0F4-485E-AADE-DA3C682AC821}" presName="circ4Tx" presStyleLbl="revTx" presStyleIdx="0" presStyleCnt="0" custLinFactNeighborY="-32514">
        <dgm:presLayoutVars>
          <dgm:chMax val="0"/>
          <dgm:chPref val="0"/>
          <dgm:bulletEnabled val="1"/>
        </dgm:presLayoutVars>
      </dgm:prSet>
      <dgm:spPr/>
      <dgm:t>
        <a:bodyPr/>
        <a:lstStyle/>
        <a:p>
          <a:endParaRPr lang="en-US"/>
        </a:p>
      </dgm:t>
    </dgm:pt>
    <dgm:pt modelId="{71092EBE-70D9-4E34-BCEB-9580DFB4B88B}" type="pres">
      <dgm:prSet presAssocID="{3BCBAC22-0A79-462A-BF60-DDB3B2D87CAD}" presName="circ5" presStyleLbl="vennNode1" presStyleIdx="4" presStyleCnt="6"/>
      <dgm:spPr/>
    </dgm:pt>
    <dgm:pt modelId="{4E813DE3-344A-4108-A6AC-F92F453C8E6B}" type="pres">
      <dgm:prSet presAssocID="{3BCBAC22-0A79-462A-BF60-DDB3B2D87CAD}" presName="circ5Tx" presStyleLbl="revTx" presStyleIdx="0" presStyleCnt="0">
        <dgm:presLayoutVars>
          <dgm:chMax val="0"/>
          <dgm:chPref val="0"/>
          <dgm:bulletEnabled val="1"/>
        </dgm:presLayoutVars>
      </dgm:prSet>
      <dgm:spPr/>
      <dgm:t>
        <a:bodyPr/>
        <a:lstStyle/>
        <a:p>
          <a:endParaRPr lang="en-US"/>
        </a:p>
      </dgm:t>
    </dgm:pt>
    <dgm:pt modelId="{DE804F9E-5A54-4D03-A544-4DC9D45A1411}" type="pres">
      <dgm:prSet presAssocID="{04990CCD-0D75-474D-A9F3-E124F4BB770E}" presName="circ6" presStyleLbl="vennNode1" presStyleIdx="5" presStyleCnt="6"/>
      <dgm:spPr/>
    </dgm:pt>
    <dgm:pt modelId="{24C4B631-B714-41D3-9EA1-25F4C9897AC3}" type="pres">
      <dgm:prSet presAssocID="{04990CCD-0D75-474D-A9F3-E124F4BB770E}" presName="circ6Tx" presStyleLbl="revTx" presStyleIdx="0" presStyleCnt="0">
        <dgm:presLayoutVars>
          <dgm:chMax val="0"/>
          <dgm:chPref val="0"/>
          <dgm:bulletEnabled val="1"/>
        </dgm:presLayoutVars>
      </dgm:prSet>
      <dgm:spPr/>
      <dgm:t>
        <a:bodyPr/>
        <a:lstStyle/>
        <a:p>
          <a:endParaRPr lang="en-US"/>
        </a:p>
      </dgm:t>
    </dgm:pt>
  </dgm:ptLst>
  <dgm:cxnLst>
    <dgm:cxn modelId="{A958C313-2D0E-4EB6-927C-90975DC814A7}" srcId="{52196DBF-FB88-49F3-B71E-73658D266013}" destId="{716682D6-B0F4-485E-AADE-DA3C682AC821}" srcOrd="3" destOrd="0" parTransId="{AB6FE552-FCCC-467C-A88A-7658513F91F3}" sibTransId="{78C6BC5D-528D-4733-8ACA-35DEB3D2CD83}"/>
    <dgm:cxn modelId="{C8448FFD-9057-49A8-B9AF-9BE05321CBEF}" srcId="{52196DBF-FB88-49F3-B71E-73658D266013}" destId="{8E55756A-B193-495A-BA00-B3B7A722C247}" srcOrd="1" destOrd="0" parTransId="{16312DE4-81C7-4B23-8770-8AE088CDCFD2}" sibTransId="{197C7812-8870-45DF-9669-999E1AB57C20}"/>
    <dgm:cxn modelId="{2FC4700C-3AF0-4D94-9BDE-620C0F8B789F}" type="presOf" srcId="{CAEDE63D-6654-42DB-AF74-18ED39FDC8B9}" destId="{3FCC1411-3A76-4ED0-9700-7FD2B505027E}" srcOrd="0" destOrd="0" presId="urn:microsoft.com/office/officeart/2005/8/layout/venn1"/>
    <dgm:cxn modelId="{6CB9F34B-06C7-4A73-B229-19D0651008B3}" type="presOf" srcId="{716682D6-B0F4-485E-AADE-DA3C682AC821}" destId="{F556C86F-4BEA-4669-B430-18F301AA2DF5}" srcOrd="0" destOrd="0" presId="urn:microsoft.com/office/officeart/2005/8/layout/venn1"/>
    <dgm:cxn modelId="{FEC61696-C10A-49D4-ADD3-764CE4079939}" type="presOf" srcId="{8E55756A-B193-495A-BA00-B3B7A722C247}" destId="{52222EAD-F7F5-46B3-819F-BABB953B93CD}" srcOrd="0" destOrd="0" presId="urn:microsoft.com/office/officeart/2005/8/layout/venn1"/>
    <dgm:cxn modelId="{8993658C-5ADB-4871-972F-9A24CFD55814}" srcId="{52196DBF-FB88-49F3-B71E-73658D266013}" destId="{3BCBAC22-0A79-462A-BF60-DDB3B2D87CAD}" srcOrd="4" destOrd="0" parTransId="{B8F4D200-D7B1-4363-840C-61E426FFCFDB}" sibTransId="{DD7E60E8-F929-4EAC-B242-EB1752447EB9}"/>
    <dgm:cxn modelId="{C59E1722-C68D-4FD5-9FD7-DB7D97C9F12B}" type="presOf" srcId="{3BCBAC22-0A79-462A-BF60-DDB3B2D87CAD}" destId="{4E813DE3-344A-4108-A6AC-F92F453C8E6B}" srcOrd="0" destOrd="0" presId="urn:microsoft.com/office/officeart/2005/8/layout/venn1"/>
    <dgm:cxn modelId="{35B2A043-CEF3-48CF-B94F-759E54DAB114}" srcId="{52196DBF-FB88-49F3-B71E-73658D266013}" destId="{04990CCD-0D75-474D-A9F3-E124F4BB770E}" srcOrd="5" destOrd="0" parTransId="{2F90E6D3-27E1-4B3E-A1FE-88786BD6EBF6}" sibTransId="{EDF273CC-3F68-4641-A640-C30723749BAB}"/>
    <dgm:cxn modelId="{4773B852-7767-4E91-8F19-02FBE319C85D}" srcId="{52196DBF-FB88-49F3-B71E-73658D266013}" destId="{CAEDE63D-6654-42DB-AF74-18ED39FDC8B9}" srcOrd="0" destOrd="0" parTransId="{1992D320-B340-4801-850B-D04502EB1BB0}" sibTransId="{7E317BE7-0591-4F26-B117-4870AB903598}"/>
    <dgm:cxn modelId="{D4564A77-FE99-492A-9700-E13028F85960}" srcId="{52196DBF-FB88-49F3-B71E-73658D266013}" destId="{C145F6BE-D2B4-4E8B-A31A-BA950890E880}" srcOrd="2" destOrd="0" parTransId="{2EB6749B-21D8-4DBF-8168-D34C55C9B7B4}" sibTransId="{1152016E-13A0-42E8-A488-2272F0ECE706}"/>
    <dgm:cxn modelId="{B504DC12-6C7B-4633-95EC-F00AB0217EB2}" type="presOf" srcId="{52196DBF-FB88-49F3-B71E-73658D266013}" destId="{9DA675FE-20C2-4EF4-BFCB-71A2EE72E97C}" srcOrd="0" destOrd="0" presId="urn:microsoft.com/office/officeart/2005/8/layout/venn1"/>
    <dgm:cxn modelId="{F73A9009-3E73-4370-9E5F-EB1044FCAA9C}" type="presOf" srcId="{C145F6BE-D2B4-4E8B-A31A-BA950890E880}" destId="{E81E7B6B-A2BE-4A7D-9ECC-53C4E941F13B}" srcOrd="0" destOrd="0" presId="urn:microsoft.com/office/officeart/2005/8/layout/venn1"/>
    <dgm:cxn modelId="{1F6ED6C0-2959-477B-BCA8-61D5BD5E7EE5}" type="presOf" srcId="{04990CCD-0D75-474D-A9F3-E124F4BB770E}" destId="{24C4B631-B714-41D3-9EA1-25F4C9897AC3}" srcOrd="0" destOrd="0" presId="urn:microsoft.com/office/officeart/2005/8/layout/venn1"/>
    <dgm:cxn modelId="{F555BE7B-2432-4918-AF1B-98513934E069}" type="presParOf" srcId="{9DA675FE-20C2-4EF4-BFCB-71A2EE72E97C}" destId="{B7A40713-6D43-48C7-8BBE-6DF57DBB4150}" srcOrd="0" destOrd="0" presId="urn:microsoft.com/office/officeart/2005/8/layout/venn1"/>
    <dgm:cxn modelId="{852B26EA-03E0-4181-B431-FF54C546DF1E}" type="presParOf" srcId="{9DA675FE-20C2-4EF4-BFCB-71A2EE72E97C}" destId="{3FCC1411-3A76-4ED0-9700-7FD2B505027E}" srcOrd="1" destOrd="0" presId="urn:microsoft.com/office/officeart/2005/8/layout/venn1"/>
    <dgm:cxn modelId="{7B05A620-0A0A-49BE-BBA9-C15817BF49F4}" type="presParOf" srcId="{9DA675FE-20C2-4EF4-BFCB-71A2EE72E97C}" destId="{38312BB8-9774-4531-9027-C8CB2628AAC3}" srcOrd="2" destOrd="0" presId="urn:microsoft.com/office/officeart/2005/8/layout/venn1"/>
    <dgm:cxn modelId="{21DA03C9-2858-4CA1-8859-55D9D9030B91}" type="presParOf" srcId="{9DA675FE-20C2-4EF4-BFCB-71A2EE72E97C}" destId="{52222EAD-F7F5-46B3-819F-BABB953B93CD}" srcOrd="3" destOrd="0" presId="urn:microsoft.com/office/officeart/2005/8/layout/venn1"/>
    <dgm:cxn modelId="{1DE7C2D4-A62B-4E4C-AEA9-41BDBE7820BE}" type="presParOf" srcId="{9DA675FE-20C2-4EF4-BFCB-71A2EE72E97C}" destId="{1F2995EB-7598-4060-BA55-7F402AA1F63B}" srcOrd="4" destOrd="0" presId="urn:microsoft.com/office/officeart/2005/8/layout/venn1"/>
    <dgm:cxn modelId="{1378E56F-5784-4721-A07C-04F7FAF0F3D1}" type="presParOf" srcId="{9DA675FE-20C2-4EF4-BFCB-71A2EE72E97C}" destId="{E81E7B6B-A2BE-4A7D-9ECC-53C4E941F13B}" srcOrd="5" destOrd="0" presId="urn:microsoft.com/office/officeart/2005/8/layout/venn1"/>
    <dgm:cxn modelId="{E8A068B9-966C-478C-924E-AD6BEBD3756F}" type="presParOf" srcId="{9DA675FE-20C2-4EF4-BFCB-71A2EE72E97C}" destId="{2B29C168-9B30-40DF-9A1B-83F10D17DA67}" srcOrd="6" destOrd="0" presId="urn:microsoft.com/office/officeart/2005/8/layout/venn1"/>
    <dgm:cxn modelId="{541CDFB4-861D-44C1-ACC6-8CD01DA2DC4B}" type="presParOf" srcId="{9DA675FE-20C2-4EF4-BFCB-71A2EE72E97C}" destId="{F556C86F-4BEA-4669-B430-18F301AA2DF5}" srcOrd="7" destOrd="0" presId="urn:microsoft.com/office/officeart/2005/8/layout/venn1"/>
    <dgm:cxn modelId="{F9A7CF74-7B59-4046-90F8-9E3330C78FA4}" type="presParOf" srcId="{9DA675FE-20C2-4EF4-BFCB-71A2EE72E97C}" destId="{71092EBE-70D9-4E34-BCEB-9580DFB4B88B}" srcOrd="8" destOrd="0" presId="urn:microsoft.com/office/officeart/2005/8/layout/venn1"/>
    <dgm:cxn modelId="{96635CA7-C408-4D2C-835C-7F68C68E9651}" type="presParOf" srcId="{9DA675FE-20C2-4EF4-BFCB-71A2EE72E97C}" destId="{4E813DE3-344A-4108-A6AC-F92F453C8E6B}" srcOrd="9" destOrd="0" presId="urn:microsoft.com/office/officeart/2005/8/layout/venn1"/>
    <dgm:cxn modelId="{9EA12DE1-093F-4E4D-98E6-98A5799845B6}" type="presParOf" srcId="{9DA675FE-20C2-4EF4-BFCB-71A2EE72E97C}" destId="{DE804F9E-5A54-4D03-A544-4DC9D45A1411}" srcOrd="10" destOrd="0" presId="urn:microsoft.com/office/officeart/2005/8/layout/venn1"/>
    <dgm:cxn modelId="{142B7C66-54DB-403D-9EE8-4223FC7A0815}" type="presParOf" srcId="{9DA675FE-20C2-4EF4-BFCB-71A2EE72E97C}" destId="{24C4B631-B714-41D3-9EA1-25F4C9897AC3}"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40713-6D43-48C7-8BBE-6DF57DBB4150}">
      <dsp:nvSpPr>
        <dsp:cNvPr id="0" name=""/>
        <dsp:cNvSpPr/>
      </dsp:nvSpPr>
      <dsp:spPr>
        <a:xfrm>
          <a:off x="4843743" y="1052474"/>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FCC1411-3A76-4ED0-9700-7FD2B505027E}">
      <dsp:nvSpPr>
        <dsp:cNvPr id="0" name=""/>
        <dsp:cNvSpPr/>
      </dsp:nvSpPr>
      <dsp:spPr>
        <a:xfrm>
          <a:off x="4667492" y="0"/>
          <a:ext cx="1762505" cy="9601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Education</a:t>
          </a:r>
        </a:p>
      </dsp:txBody>
      <dsp:txXfrm>
        <a:off x="4667492" y="0"/>
        <a:ext cx="1762505" cy="960119"/>
      </dsp:txXfrm>
    </dsp:sp>
    <dsp:sp modelId="{38312BB8-9774-4531-9027-C8CB2628AAC3}">
      <dsp:nvSpPr>
        <dsp:cNvPr id="0" name=""/>
        <dsp:cNvSpPr/>
      </dsp:nvSpPr>
      <dsp:spPr>
        <a:xfrm>
          <a:off x="5301407" y="1316735"/>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2222EAD-F7F5-46B3-819F-BABB953B93CD}">
      <dsp:nvSpPr>
        <dsp:cNvPr id="0" name=""/>
        <dsp:cNvSpPr/>
      </dsp:nvSpPr>
      <dsp:spPr>
        <a:xfrm>
          <a:off x="6815987" y="914399"/>
          <a:ext cx="1670267" cy="1051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Online Support Groups</a:t>
          </a:r>
        </a:p>
      </dsp:txBody>
      <dsp:txXfrm>
        <a:off x="6815987" y="914399"/>
        <a:ext cx="1670267" cy="1051559"/>
      </dsp:txXfrm>
    </dsp:sp>
    <dsp:sp modelId="{1F2995EB-7598-4060-BA55-7F402AA1F63B}">
      <dsp:nvSpPr>
        <dsp:cNvPr id="0" name=""/>
        <dsp:cNvSpPr/>
      </dsp:nvSpPr>
      <dsp:spPr>
        <a:xfrm>
          <a:off x="5301407" y="1845258"/>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81E7B6B-A2BE-4A7D-9ECC-53C4E941F13B}">
      <dsp:nvSpPr>
        <dsp:cNvPr id="0" name=""/>
        <dsp:cNvSpPr/>
      </dsp:nvSpPr>
      <dsp:spPr>
        <a:xfrm>
          <a:off x="6815987" y="2482595"/>
          <a:ext cx="1670267" cy="11750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Consulting Services</a:t>
          </a:r>
        </a:p>
      </dsp:txBody>
      <dsp:txXfrm>
        <a:off x="6815987" y="2482595"/>
        <a:ext cx="1670267" cy="1175003"/>
      </dsp:txXfrm>
    </dsp:sp>
    <dsp:sp modelId="{2B29C168-9B30-40DF-9A1B-83F10D17DA67}">
      <dsp:nvSpPr>
        <dsp:cNvPr id="0" name=""/>
        <dsp:cNvSpPr/>
      </dsp:nvSpPr>
      <dsp:spPr>
        <a:xfrm>
          <a:off x="4843743" y="2109977"/>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556C86F-4BEA-4669-B430-18F301AA2DF5}">
      <dsp:nvSpPr>
        <dsp:cNvPr id="0" name=""/>
        <dsp:cNvSpPr/>
      </dsp:nvSpPr>
      <dsp:spPr>
        <a:xfrm>
          <a:off x="4667492" y="3299705"/>
          <a:ext cx="1762505" cy="9601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Retreats</a:t>
          </a:r>
        </a:p>
      </dsp:txBody>
      <dsp:txXfrm>
        <a:off x="4667492" y="3299705"/>
        <a:ext cx="1762505" cy="960119"/>
      </dsp:txXfrm>
    </dsp:sp>
    <dsp:sp modelId="{71092EBE-70D9-4E34-BCEB-9580DFB4B88B}">
      <dsp:nvSpPr>
        <dsp:cNvPr id="0" name=""/>
        <dsp:cNvSpPr/>
      </dsp:nvSpPr>
      <dsp:spPr>
        <a:xfrm>
          <a:off x="4386079" y="1845258"/>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E813DE3-344A-4108-A6AC-F92F453C8E6B}">
      <dsp:nvSpPr>
        <dsp:cNvPr id="0" name=""/>
        <dsp:cNvSpPr/>
      </dsp:nvSpPr>
      <dsp:spPr>
        <a:xfrm>
          <a:off x="2611236" y="2482595"/>
          <a:ext cx="1670267" cy="11750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Residential Treatment</a:t>
          </a:r>
        </a:p>
      </dsp:txBody>
      <dsp:txXfrm>
        <a:off x="2611236" y="2482595"/>
        <a:ext cx="1670267" cy="1175003"/>
      </dsp:txXfrm>
    </dsp:sp>
    <dsp:sp modelId="{DE804F9E-5A54-4D03-A544-4DC9D45A1411}">
      <dsp:nvSpPr>
        <dsp:cNvPr id="0" name=""/>
        <dsp:cNvSpPr/>
      </dsp:nvSpPr>
      <dsp:spPr>
        <a:xfrm>
          <a:off x="4386079" y="1316735"/>
          <a:ext cx="1410004" cy="14100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4C4B631-B714-41D3-9EA1-25F4C9897AC3}">
      <dsp:nvSpPr>
        <dsp:cNvPr id="0" name=""/>
        <dsp:cNvSpPr/>
      </dsp:nvSpPr>
      <dsp:spPr>
        <a:xfrm>
          <a:off x="2611236" y="914399"/>
          <a:ext cx="1670267" cy="11750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Trainer Certification</a:t>
          </a:r>
        </a:p>
      </dsp:txBody>
      <dsp:txXfrm>
        <a:off x="2611236" y="914399"/>
        <a:ext cx="1670267" cy="117500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200"/>
            </a:lvl1pPr>
          </a:lstStyle>
          <a:p>
            <a:endParaRPr lang="en-US"/>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sz="1200"/>
            </a:lvl1pPr>
          </a:lstStyle>
          <a:p>
            <a:endParaRPr lang="en-US"/>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200"/>
            </a:lvl1pPr>
          </a:lstStyle>
          <a:p>
            <a:fld id="{1CE2EEEE-41EA-4A2A-8BF2-CE69EEA040D2}" type="slidenum">
              <a:rPr lang="en-US"/>
              <a:pPr/>
              <a:t>‹#›</a:t>
            </a:fld>
            <a:endParaRPr lang="en-US"/>
          </a:p>
        </p:txBody>
      </p:sp>
    </p:spTree>
    <p:extLst>
      <p:ext uri="{BB962C8B-B14F-4D97-AF65-F5344CB8AC3E}">
        <p14:creationId xmlns:p14="http://schemas.microsoft.com/office/powerpoint/2010/main" val="2616853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17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93313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718661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6052465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2941531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3383536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4974365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3744721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19990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3584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3741258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1763006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6144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6284790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83190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2159136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819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19125657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30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054396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30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5859229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30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1702649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30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0181251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229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32912997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813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3078162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710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2730307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25026666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01829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4428159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403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9132572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120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788985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08533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DD8334-CE6C-4C4C-82B3-5FEE0ECB9503}" type="slidenum">
              <a:rPr lang="en-US"/>
              <a:pPr/>
              <a:t>25</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545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069B9-8532-4562-860C-5115AB88899A}" type="slidenum">
              <a:rPr lang="en-US"/>
              <a:pPr/>
              <a:t>26</a:t>
            </a:fld>
            <a:endParaRPr 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85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978B2F-83DD-4907-9490-969E84F5E74C}" type="slidenum">
              <a:rPr lang="en-US"/>
              <a:pPr/>
              <a:t>27</a:t>
            </a:fld>
            <a:endParaRPr 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59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CBAA0-B324-49D8-89BD-F559CA4D4ACB}" type="slidenum">
              <a:rPr lang="en-US"/>
              <a:pPr/>
              <a:t>28</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33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1D9A2D-BC9F-4177-85D3-5C6F4C44C658}" type="slidenum">
              <a:rPr lang="en-US"/>
              <a:pPr/>
              <a:t>29</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864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086DB4-C65C-4F46-8DCC-BB92BA6C90CC}" type="slidenum">
              <a:rPr lang="en-US"/>
              <a:pPr/>
              <a:t>30</a:t>
            </a:fld>
            <a:endParaRPr lang="en-US"/>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9950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B7A0FB7-31B2-4B3B-A469-1D089DC6F666}" type="slidenum">
              <a:rPr lang="en-US"/>
              <a:pPr/>
              <a:t>3</a:t>
            </a:fld>
            <a:endParaRPr lang="en-US"/>
          </a:p>
        </p:txBody>
      </p:sp>
      <p:sp>
        <p:nvSpPr>
          <p:cNvPr id="39938" name="Rectangle 2"/>
          <p:cNvSpPr>
            <a:spLocks noGrp="1" noRot="1" noChangeAspect="1" noChangeArrowheads="1" noTextEdit="1"/>
          </p:cNvSpPr>
          <p:nvPr>
            <p:ph type="sldImg"/>
          </p:nvPr>
        </p:nvSpPr>
        <p:spPr>
          <a:xfrm>
            <a:off x="1143000" y="685800"/>
            <a:ext cx="4572000" cy="3429000"/>
          </a:xfrm>
          <a:prstGeom prst="rect">
            <a:avLst/>
          </a:prstGeom>
          <a:ln/>
        </p:spPr>
      </p:sp>
      <p:sp>
        <p:nvSpPr>
          <p:cNvPr id="3993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58486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E1764-2735-4CA5-8061-91881E65DA93}" type="slidenum">
              <a:rPr lang="en-US"/>
              <a:pPr/>
              <a:t>31</a:t>
            </a:fld>
            <a:endParaRPr 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074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421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247859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EC04459-F996-48E1-B1BC-C3D9D378C274}" type="slidenum">
              <a:rPr lang="en-US"/>
              <a:pPr/>
              <a:t>33</a:t>
            </a:fld>
            <a:endParaRPr lang="en-US"/>
          </a:p>
        </p:txBody>
      </p:sp>
      <p:sp>
        <p:nvSpPr>
          <p:cNvPr id="43010" name="Rectangle 2"/>
          <p:cNvSpPr>
            <a:spLocks noGrp="1" noRot="1" noChangeAspect="1" noChangeArrowheads="1" noTextEdit="1"/>
          </p:cNvSpPr>
          <p:nvPr>
            <p:ph type="sldImg"/>
          </p:nvPr>
        </p:nvSpPr>
        <p:spPr>
          <a:xfrm>
            <a:off x="1143000" y="685800"/>
            <a:ext cx="4572000" cy="3429000"/>
          </a:xfrm>
          <a:prstGeom prst="rect">
            <a:avLst/>
          </a:prstGeom>
          <a:ln/>
        </p:spPr>
      </p:sp>
      <p:sp>
        <p:nvSpPr>
          <p:cNvPr id="43011"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881788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52314-924D-4AC2-B53C-9EC03BB6D181}" type="slidenum">
              <a:rPr lang="en-US"/>
              <a:pPr/>
              <a:t>35</a:t>
            </a:fld>
            <a:endParaRPr lang="en-US"/>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2810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A942D-6F5C-4379-A4B6-111C4EBFC95A}" type="slidenum">
              <a:rPr lang="en-US"/>
              <a:pPr/>
              <a:t>37</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7723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CE1E3-BD68-402A-B215-89148AE6F802}" type="slidenum">
              <a:rPr lang="en-US"/>
              <a:pPr/>
              <a:t>38</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7160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E03D2-5ABC-4A16-AC50-84569DCD7713}" type="slidenum">
              <a:rPr lang="en-US"/>
              <a:pPr/>
              <a:t>39</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1751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555B20-D466-428A-8504-7887C4335D60}" type="slidenum">
              <a:rPr lang="en-US"/>
              <a:pPr/>
              <a:t>40</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5905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798F5-712F-4008-A238-57B327B55481}" type="slidenum">
              <a:rPr lang="en-US"/>
              <a:pPr/>
              <a:t>41</a:t>
            </a:fld>
            <a:endParaRPr 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0317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189A7-F99F-47BB-B565-126A4B79C4DF}" type="slidenum">
              <a:rPr lang="en-US"/>
              <a:pPr/>
              <a:t>45</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739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421AEE7-79DE-44C8-985E-04107E9B3F10}" type="slidenum">
              <a:rPr lang="en-US"/>
              <a:pPr/>
              <a:t>4</a:t>
            </a:fld>
            <a:endParaRPr lang="en-US"/>
          </a:p>
        </p:txBody>
      </p:sp>
      <p:sp>
        <p:nvSpPr>
          <p:cNvPr id="38914" name="Rectangle 2"/>
          <p:cNvSpPr>
            <a:spLocks noGrp="1" noRot="1" noChangeAspect="1" noChangeArrowheads="1" noTextEdit="1"/>
          </p:cNvSpPr>
          <p:nvPr>
            <p:ph type="sldImg"/>
          </p:nvPr>
        </p:nvSpPr>
        <p:spPr>
          <a:xfrm>
            <a:off x="1143000" y="685800"/>
            <a:ext cx="4572000" cy="3429000"/>
          </a:xfrm>
          <a:prstGeom prst="rect">
            <a:avLst/>
          </a:prstGeom>
          <a:ln/>
        </p:spPr>
      </p:sp>
      <p:sp>
        <p:nvSpPr>
          <p:cNvPr id="3891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945357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DEC04459-F996-48E1-B1BC-C3D9D378C274}" type="slidenum">
              <a:rPr lang="en-US"/>
              <a:pPr/>
              <a:t>47</a:t>
            </a:fld>
            <a:endParaRPr lang="en-US"/>
          </a:p>
        </p:txBody>
      </p:sp>
      <p:sp>
        <p:nvSpPr>
          <p:cNvPr id="43010" name="Rectangle 2"/>
          <p:cNvSpPr>
            <a:spLocks noGrp="1" noRot="1" noChangeAspect="1" noChangeArrowheads="1" noTextEdit="1"/>
          </p:cNvSpPr>
          <p:nvPr>
            <p:ph type="sldImg"/>
          </p:nvPr>
        </p:nvSpPr>
        <p:spPr>
          <a:xfrm>
            <a:off x="1143000" y="685800"/>
            <a:ext cx="4572000" cy="3429000"/>
          </a:xfrm>
          <a:prstGeom prst="rect">
            <a:avLst/>
          </a:prstGeom>
          <a:ln/>
        </p:spPr>
      </p:sp>
      <p:sp>
        <p:nvSpPr>
          <p:cNvPr id="43011"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554795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E78DB58-E2D4-470F-8107-38E6DEA5CE72}" type="slidenum">
              <a:rPr lang="en-US"/>
              <a:pPr/>
              <a:t>48</a:t>
            </a:fld>
            <a:endParaRPr lang="en-US"/>
          </a:p>
        </p:txBody>
      </p:sp>
      <p:sp>
        <p:nvSpPr>
          <p:cNvPr id="44034" name="Rectangle 2"/>
          <p:cNvSpPr>
            <a:spLocks noGrp="1" noRot="1" noChangeAspect="1" noChangeArrowheads="1" noTextEdit="1"/>
          </p:cNvSpPr>
          <p:nvPr>
            <p:ph type="sldImg"/>
          </p:nvPr>
        </p:nvSpPr>
        <p:spPr>
          <a:xfrm>
            <a:off x="1143000" y="685800"/>
            <a:ext cx="4572000" cy="3429000"/>
          </a:xfrm>
          <a:prstGeom prst="rect">
            <a:avLst/>
          </a:prstGeom>
          <a:ln/>
        </p:spPr>
      </p:sp>
      <p:sp>
        <p:nvSpPr>
          <p:cNvPr id="4403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397093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E78DB58-E2D4-470F-8107-38E6DEA5CE72}" type="slidenum">
              <a:rPr lang="en-US"/>
              <a:pPr/>
              <a:t>49</a:t>
            </a:fld>
            <a:endParaRPr lang="en-US"/>
          </a:p>
        </p:txBody>
      </p:sp>
      <p:sp>
        <p:nvSpPr>
          <p:cNvPr id="44034" name="Rectangle 2"/>
          <p:cNvSpPr>
            <a:spLocks noGrp="1" noRot="1" noChangeAspect="1" noChangeArrowheads="1" noTextEdit="1"/>
          </p:cNvSpPr>
          <p:nvPr>
            <p:ph type="sldImg"/>
          </p:nvPr>
        </p:nvSpPr>
        <p:spPr>
          <a:xfrm>
            <a:off x="1143000" y="685800"/>
            <a:ext cx="4572000" cy="3429000"/>
          </a:xfrm>
          <a:prstGeom prst="rect">
            <a:avLst/>
          </a:prstGeom>
          <a:ln/>
        </p:spPr>
      </p:sp>
      <p:sp>
        <p:nvSpPr>
          <p:cNvPr id="4403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3205299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E78DB58-E2D4-470F-8107-38E6DEA5CE72}" type="slidenum">
              <a:rPr lang="en-US"/>
              <a:pPr/>
              <a:t>50</a:t>
            </a:fld>
            <a:endParaRPr lang="en-US"/>
          </a:p>
        </p:txBody>
      </p:sp>
      <p:sp>
        <p:nvSpPr>
          <p:cNvPr id="44034" name="Rectangle 2"/>
          <p:cNvSpPr>
            <a:spLocks noGrp="1" noRot="1" noChangeAspect="1" noChangeArrowheads="1" noTextEdit="1"/>
          </p:cNvSpPr>
          <p:nvPr>
            <p:ph type="sldImg"/>
          </p:nvPr>
        </p:nvSpPr>
        <p:spPr>
          <a:xfrm>
            <a:off x="1143000" y="685800"/>
            <a:ext cx="4572000" cy="3429000"/>
          </a:xfrm>
          <a:prstGeom prst="rect">
            <a:avLst/>
          </a:prstGeom>
          <a:ln/>
        </p:spPr>
      </p:sp>
      <p:sp>
        <p:nvSpPr>
          <p:cNvPr id="4403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398937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E78DB58-E2D4-470F-8107-38E6DEA5CE72}" type="slidenum">
              <a:rPr lang="en-US"/>
              <a:pPr/>
              <a:t>51</a:t>
            </a:fld>
            <a:endParaRPr lang="en-US"/>
          </a:p>
        </p:txBody>
      </p:sp>
      <p:sp>
        <p:nvSpPr>
          <p:cNvPr id="44034" name="Rectangle 2"/>
          <p:cNvSpPr>
            <a:spLocks noGrp="1" noRot="1" noChangeAspect="1" noChangeArrowheads="1" noTextEdit="1"/>
          </p:cNvSpPr>
          <p:nvPr>
            <p:ph type="sldImg"/>
          </p:nvPr>
        </p:nvSpPr>
        <p:spPr>
          <a:xfrm>
            <a:off x="1143000" y="685800"/>
            <a:ext cx="4572000" cy="3429000"/>
          </a:xfrm>
          <a:prstGeom prst="rect">
            <a:avLst/>
          </a:prstGeom>
          <a:ln/>
        </p:spPr>
      </p:sp>
      <p:sp>
        <p:nvSpPr>
          <p:cNvPr id="4403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199035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3C61D5B-CFBD-46B5-916D-1B2161671915}" type="slidenum">
              <a:rPr lang="en-US"/>
              <a:pPr/>
              <a:t>52</a:t>
            </a:fld>
            <a:endParaRPr lang="en-US"/>
          </a:p>
        </p:txBody>
      </p:sp>
      <p:sp>
        <p:nvSpPr>
          <p:cNvPr id="45058" name="Rectangle 2"/>
          <p:cNvSpPr>
            <a:spLocks noGrp="1" noRot="1" noChangeAspect="1" noChangeArrowheads="1" noTextEdit="1"/>
          </p:cNvSpPr>
          <p:nvPr>
            <p:ph type="sldImg"/>
          </p:nvPr>
        </p:nvSpPr>
        <p:spPr>
          <a:xfrm>
            <a:off x="1143000" y="685800"/>
            <a:ext cx="4572000" cy="3429000"/>
          </a:xfrm>
          <a:prstGeom prst="rect">
            <a:avLst/>
          </a:prstGeom>
          <a:ln/>
        </p:spPr>
      </p:sp>
      <p:sp>
        <p:nvSpPr>
          <p:cNvPr id="4505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3452473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C92A77-618C-4DCF-B4B2-52FD442119E7}" type="slidenum">
              <a:rPr lang="en-US"/>
              <a:pPr/>
              <a:t>53</a:t>
            </a:fld>
            <a:endParaRPr lang="en-US"/>
          </a:p>
        </p:txBody>
      </p:sp>
      <p:sp>
        <p:nvSpPr>
          <p:cNvPr id="50178" name="Rectangle 2"/>
          <p:cNvSpPr>
            <a:spLocks noGrp="1" noRot="1" noChangeAspect="1" noChangeArrowheads="1" noTextEdit="1"/>
          </p:cNvSpPr>
          <p:nvPr>
            <p:ph type="sldImg"/>
          </p:nvPr>
        </p:nvSpPr>
        <p:spPr>
          <a:xfrm>
            <a:off x="1143000" y="685800"/>
            <a:ext cx="4572000" cy="3429000"/>
          </a:xfrm>
          <a:prstGeom prst="rect">
            <a:avLst/>
          </a:prstGeom>
          <a:ln/>
        </p:spPr>
      </p:sp>
      <p:sp>
        <p:nvSpPr>
          <p:cNvPr id="5017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616473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55</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2387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56</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4509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57</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507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108D4CA6-3F50-49E9-840E-32F32C371974}" type="slidenum">
              <a:rPr lang="en-US"/>
              <a:pPr/>
              <a:t>5</a:t>
            </a:fld>
            <a:endParaRPr lang="en-US"/>
          </a:p>
        </p:txBody>
      </p:sp>
      <p:sp>
        <p:nvSpPr>
          <p:cNvPr id="40962" name="Rectangle 2"/>
          <p:cNvSpPr>
            <a:spLocks noGrp="1" noRot="1" noChangeAspect="1" noChangeArrowheads="1" noTextEdit="1"/>
          </p:cNvSpPr>
          <p:nvPr>
            <p:ph type="sldImg"/>
          </p:nvPr>
        </p:nvSpPr>
        <p:spPr>
          <a:xfrm>
            <a:off x="1143000" y="685800"/>
            <a:ext cx="4572000" cy="3429000"/>
          </a:xfrm>
          <a:prstGeom prst="rect">
            <a:avLst/>
          </a:prstGeom>
          <a:ln/>
        </p:spPr>
      </p:sp>
      <p:sp>
        <p:nvSpPr>
          <p:cNvPr id="40963"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4013743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58</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2102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59</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283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77253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62</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17294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63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0137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64</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2357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566128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724721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999050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35805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FDC0CFE-A3DB-4FA4-9252-55FACABEF101}" type="slidenum">
              <a:rPr lang="en-US"/>
              <a:pPr/>
              <a:t>6</a:t>
            </a:fld>
            <a:endParaRPr lang="en-US"/>
          </a:p>
        </p:txBody>
      </p:sp>
      <p:sp>
        <p:nvSpPr>
          <p:cNvPr id="41986" name="Rectangle 2"/>
          <p:cNvSpPr>
            <a:spLocks noGrp="1" noRot="1" noChangeAspect="1" noChangeArrowheads="1" noTextEdit="1"/>
          </p:cNvSpPr>
          <p:nvPr>
            <p:ph type="sldImg"/>
          </p:nvPr>
        </p:nvSpPr>
        <p:spPr>
          <a:xfrm>
            <a:off x="1143000" y="685800"/>
            <a:ext cx="4572000" cy="3429000"/>
          </a:xfrm>
          <a:prstGeom prst="rect">
            <a:avLst/>
          </a:prstGeom>
          <a:ln/>
        </p:spPr>
      </p:sp>
      <p:sp>
        <p:nvSpPr>
          <p:cNvPr id="41987"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79344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A47E1D5-F7EA-4470-A348-714A415822EF}" type="slidenum">
              <a:rPr lang="en-US"/>
              <a:pPr/>
              <a:t>74</a:t>
            </a:fld>
            <a:endParaRPr lang="en-US"/>
          </a:p>
        </p:txBody>
      </p:sp>
      <p:sp>
        <p:nvSpPr>
          <p:cNvPr id="56322" name="Rectangle 2"/>
          <p:cNvSpPr>
            <a:spLocks noGrp="1" noRot="1" noChangeAspect="1" noChangeArrowheads="1" noTextEdit="1"/>
          </p:cNvSpPr>
          <p:nvPr>
            <p:ph type="sldImg"/>
          </p:nvPr>
        </p:nvSpPr>
        <p:spPr>
          <a:xfrm>
            <a:off x="1143000" y="685800"/>
            <a:ext cx="4572000" cy="3429000"/>
          </a:xfrm>
          <a:prstGeom prst="rect">
            <a:avLst/>
          </a:prstGeom>
          <a:ln/>
        </p:spPr>
      </p:sp>
      <p:sp>
        <p:nvSpPr>
          <p:cNvPr id="56323"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677834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710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613677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813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745796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2EAEAB0B-B798-4DB2-99E1-99F8FB10D9A0}" type="slidenum">
              <a:rPr lang="en-US"/>
              <a:pPr/>
              <a:t>77</a:t>
            </a:fld>
            <a:endParaRPr lang="en-US"/>
          </a:p>
        </p:txBody>
      </p:sp>
      <p:sp>
        <p:nvSpPr>
          <p:cNvPr id="37890" name="Rectangle 2"/>
          <p:cNvSpPr>
            <a:spLocks noGrp="1" noRot="1" noChangeAspect="1" noChangeArrowheads="1" noTextEdit="1"/>
          </p:cNvSpPr>
          <p:nvPr>
            <p:ph type="sldImg"/>
          </p:nvPr>
        </p:nvSpPr>
        <p:spPr>
          <a:xfrm>
            <a:off x="1143000" y="685800"/>
            <a:ext cx="4572000" cy="3429000"/>
          </a:xfrm>
          <a:prstGeom prst="rect">
            <a:avLst/>
          </a:prstGeom>
          <a:ln/>
        </p:spPr>
      </p:sp>
      <p:sp>
        <p:nvSpPr>
          <p:cNvPr id="37891"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659964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708920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82336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80</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9633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81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8000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EB790-11BA-461B-8509-53F3EB7575EB}" type="slidenum">
              <a:rPr lang="en-US"/>
              <a:pPr/>
              <a:t>82</a:t>
            </a:fld>
            <a:endParaRPr lang="en-US" dirty="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42078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75812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89933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665415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47472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40670902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0418E0-C0A2-40E3-A4D1-D5E859C6CA3A}" type="slidenum">
              <a:rPr lang="en-US" altLang="en-US" smtClean="0"/>
              <a:pPr/>
              <a:t>88</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96772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2964249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444788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774184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8442585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23D0BC4-8BDE-4156-9C9E-039AE8161196}" type="slidenum">
              <a:rPr lang="en-US"/>
              <a:pPr/>
              <a:t>103</a:t>
            </a:fld>
            <a:endParaRPr lang="en-US"/>
          </a:p>
        </p:txBody>
      </p:sp>
      <p:sp>
        <p:nvSpPr>
          <p:cNvPr id="60418" name="Rectangle 2"/>
          <p:cNvSpPr>
            <a:spLocks noGrp="1" noRot="1" noChangeAspect="1" noChangeArrowheads="1" noTextEdit="1"/>
          </p:cNvSpPr>
          <p:nvPr>
            <p:ph type="sldImg"/>
          </p:nvPr>
        </p:nvSpPr>
        <p:spPr>
          <a:xfrm>
            <a:off x="1143000" y="685800"/>
            <a:ext cx="4572000" cy="3429000"/>
          </a:xfrm>
          <a:prstGeom prst="rect">
            <a:avLst/>
          </a:prstGeom>
          <a:ln/>
        </p:spPr>
      </p:sp>
      <p:sp>
        <p:nvSpPr>
          <p:cNvPr id="6041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0138885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425952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132124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6703495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42322407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7794782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9674765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4804230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9560277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4391096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1431090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1537309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42319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067624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6372839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8198828-EFF2-40C2-8BA6-9137FF7D742A}" type="slidenum">
              <a:rPr lang="en-US"/>
              <a:pPr/>
              <a:t>119</a:t>
            </a:fld>
            <a:endParaRPr lang="en-US"/>
          </a:p>
        </p:txBody>
      </p:sp>
      <p:sp>
        <p:nvSpPr>
          <p:cNvPr id="46082" name="Rectangle 2"/>
          <p:cNvSpPr>
            <a:spLocks noGrp="1" noRot="1" noChangeAspect="1" noChangeArrowheads="1" noTextEdit="1"/>
          </p:cNvSpPr>
          <p:nvPr>
            <p:ph type="sldImg"/>
          </p:nvPr>
        </p:nvSpPr>
        <p:spPr>
          <a:xfrm>
            <a:off x="1143000" y="685800"/>
            <a:ext cx="4572000" cy="3429000"/>
          </a:xfrm>
          <a:prstGeom prst="rect">
            <a:avLst/>
          </a:prstGeom>
          <a:ln/>
        </p:spPr>
      </p:sp>
      <p:sp>
        <p:nvSpPr>
          <p:cNvPr id="46083"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5785267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715482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6603394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34556095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7F784F7-0505-4D1B-9F15-4FA95389AA34}" type="slidenum">
              <a:rPr lang="en-US"/>
              <a:pPr/>
              <a:t>124</a:t>
            </a:fld>
            <a:endParaRPr lang="en-US"/>
          </a:p>
        </p:txBody>
      </p:sp>
      <p:sp>
        <p:nvSpPr>
          <p:cNvPr id="52226" name="Rectangle 2"/>
          <p:cNvSpPr>
            <a:spLocks noGrp="1" noRot="1" noChangeAspect="1" noChangeArrowheads="1" noTextEdit="1"/>
          </p:cNvSpPr>
          <p:nvPr>
            <p:ph type="sldImg"/>
          </p:nvPr>
        </p:nvSpPr>
        <p:spPr>
          <a:xfrm>
            <a:off x="1143000" y="685800"/>
            <a:ext cx="4572000" cy="3429000"/>
          </a:xfrm>
          <a:prstGeom prst="rect">
            <a:avLst/>
          </a:prstGeom>
          <a:ln/>
        </p:spPr>
      </p:sp>
      <p:sp>
        <p:nvSpPr>
          <p:cNvPr id="52227"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4323805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4125F49-7AA5-487A-B1F2-CA3170A92401}" type="slidenum">
              <a:rPr lang="en-US"/>
              <a:pPr/>
              <a:t>125</a:t>
            </a:fld>
            <a:endParaRPr lang="en-US"/>
          </a:p>
        </p:txBody>
      </p:sp>
      <p:sp>
        <p:nvSpPr>
          <p:cNvPr id="53250" name="Rectangle 2"/>
          <p:cNvSpPr>
            <a:spLocks noGrp="1" noRot="1" noChangeAspect="1" noChangeArrowheads="1" noTextEdit="1"/>
          </p:cNvSpPr>
          <p:nvPr>
            <p:ph type="sldImg"/>
          </p:nvPr>
        </p:nvSpPr>
        <p:spPr>
          <a:xfrm>
            <a:off x="1143000" y="685800"/>
            <a:ext cx="4572000" cy="3429000"/>
          </a:xfrm>
          <a:prstGeom prst="rect">
            <a:avLst/>
          </a:prstGeom>
          <a:ln/>
        </p:spPr>
      </p:sp>
      <p:sp>
        <p:nvSpPr>
          <p:cNvPr id="53251"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9816406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79AAFEA-D890-4024-851F-F04C4C16AE12}" type="slidenum">
              <a:rPr lang="en-US"/>
              <a:pPr/>
              <a:t>126</a:t>
            </a:fld>
            <a:endParaRPr lang="en-US"/>
          </a:p>
        </p:txBody>
      </p:sp>
      <p:sp>
        <p:nvSpPr>
          <p:cNvPr id="54274" name="Rectangle 2"/>
          <p:cNvSpPr>
            <a:spLocks noGrp="1" noRot="1" noChangeAspect="1" noChangeArrowheads="1" noTextEdit="1"/>
          </p:cNvSpPr>
          <p:nvPr>
            <p:ph type="sldImg"/>
          </p:nvPr>
        </p:nvSpPr>
        <p:spPr>
          <a:xfrm>
            <a:off x="1143000" y="685800"/>
            <a:ext cx="4572000" cy="3429000"/>
          </a:xfrm>
          <a:prstGeom prst="rect">
            <a:avLst/>
          </a:prstGeom>
          <a:ln/>
        </p:spPr>
      </p:sp>
      <p:sp>
        <p:nvSpPr>
          <p:cNvPr id="5427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6722486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79AAFEA-D890-4024-851F-F04C4C16AE12}" type="slidenum">
              <a:rPr lang="en-US"/>
              <a:pPr/>
              <a:t>127</a:t>
            </a:fld>
            <a:endParaRPr lang="en-US"/>
          </a:p>
        </p:txBody>
      </p:sp>
      <p:sp>
        <p:nvSpPr>
          <p:cNvPr id="54274" name="Rectangle 2"/>
          <p:cNvSpPr>
            <a:spLocks noGrp="1" noRot="1" noChangeAspect="1" noChangeArrowheads="1" noTextEdit="1"/>
          </p:cNvSpPr>
          <p:nvPr>
            <p:ph type="sldImg"/>
          </p:nvPr>
        </p:nvSpPr>
        <p:spPr>
          <a:xfrm>
            <a:off x="1143000" y="685800"/>
            <a:ext cx="4572000" cy="3429000"/>
          </a:xfrm>
          <a:prstGeom prst="rect">
            <a:avLst/>
          </a:prstGeom>
          <a:ln/>
        </p:spPr>
      </p:sp>
      <p:sp>
        <p:nvSpPr>
          <p:cNvPr id="54275"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048077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138344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4BFB1351-098F-4D5C-84B2-F6A0EF46F3D8}" type="slidenum">
              <a:rPr lang="en-US"/>
              <a:pPr/>
              <a:t>18</a:t>
            </a:fld>
            <a:endParaRPr lang="en-US"/>
          </a:p>
        </p:txBody>
      </p:sp>
      <p:sp>
        <p:nvSpPr>
          <p:cNvPr id="51202" name="Rectangle 2"/>
          <p:cNvSpPr>
            <a:spLocks noGrp="1" noRot="1" noChangeAspect="1" noChangeArrowheads="1" noTextEdit="1"/>
          </p:cNvSpPr>
          <p:nvPr>
            <p:ph type="sldImg"/>
          </p:nvPr>
        </p:nvSpPr>
        <p:spPr>
          <a:xfrm>
            <a:off x="1143000" y="685800"/>
            <a:ext cx="4572000" cy="3429000"/>
          </a:xfrm>
          <a:prstGeom prst="rect">
            <a:avLst/>
          </a:prstGeom>
          <a:ln/>
        </p:spPr>
      </p:sp>
      <p:sp>
        <p:nvSpPr>
          <p:cNvPr id="51203"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6978721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4430BB8A-98DC-413B-B283-1A8307763FBC}" type="slidenum">
              <a:rPr lang="en-US"/>
              <a:pPr/>
              <a:t>129</a:t>
            </a:fld>
            <a:endParaRPr lang="en-US"/>
          </a:p>
        </p:txBody>
      </p:sp>
      <p:sp>
        <p:nvSpPr>
          <p:cNvPr id="55298" name="Rectangle 2"/>
          <p:cNvSpPr>
            <a:spLocks noGrp="1" noRot="1" noChangeAspect="1" noChangeArrowheads="1" noTextEdit="1"/>
          </p:cNvSpPr>
          <p:nvPr>
            <p:ph type="sldImg"/>
          </p:nvPr>
        </p:nvSpPr>
        <p:spPr>
          <a:xfrm>
            <a:off x="1143000" y="685800"/>
            <a:ext cx="4572000" cy="3429000"/>
          </a:xfrm>
          <a:prstGeom prst="rect">
            <a:avLst/>
          </a:prstGeom>
          <a:ln/>
        </p:spPr>
      </p:sp>
      <p:sp>
        <p:nvSpPr>
          <p:cNvPr id="5529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5331427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4430BB8A-98DC-413B-B283-1A8307763FBC}" type="slidenum">
              <a:rPr lang="en-US"/>
              <a:pPr/>
              <a:t>130</a:t>
            </a:fld>
            <a:endParaRPr lang="en-US"/>
          </a:p>
        </p:txBody>
      </p:sp>
      <p:sp>
        <p:nvSpPr>
          <p:cNvPr id="55298" name="Rectangle 2"/>
          <p:cNvSpPr>
            <a:spLocks noGrp="1" noRot="1" noChangeAspect="1" noChangeArrowheads="1" noTextEdit="1"/>
          </p:cNvSpPr>
          <p:nvPr>
            <p:ph type="sldImg"/>
          </p:nvPr>
        </p:nvSpPr>
        <p:spPr>
          <a:xfrm>
            <a:off x="1143000" y="685800"/>
            <a:ext cx="4572000" cy="3429000"/>
          </a:xfrm>
          <a:prstGeom prst="rect">
            <a:avLst/>
          </a:prstGeom>
          <a:ln/>
        </p:spPr>
      </p:sp>
      <p:sp>
        <p:nvSpPr>
          <p:cNvPr id="5529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5099344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813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0262018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710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8240377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3A47E1D5-F7EA-4470-A348-714A415822EF}" type="slidenum">
              <a:rPr lang="en-US"/>
              <a:pPr/>
              <a:t>138</a:t>
            </a:fld>
            <a:endParaRPr lang="en-US"/>
          </a:p>
        </p:txBody>
      </p:sp>
      <p:sp>
        <p:nvSpPr>
          <p:cNvPr id="56322" name="Rectangle 2"/>
          <p:cNvSpPr>
            <a:spLocks noGrp="1" noRot="1" noChangeAspect="1" noChangeArrowheads="1" noTextEdit="1"/>
          </p:cNvSpPr>
          <p:nvPr>
            <p:ph type="sldImg"/>
          </p:nvPr>
        </p:nvSpPr>
        <p:spPr>
          <a:xfrm>
            <a:off x="1143000" y="685800"/>
            <a:ext cx="4572000" cy="3429000"/>
          </a:xfrm>
          <a:prstGeom prst="rect">
            <a:avLst/>
          </a:prstGeom>
          <a:ln/>
        </p:spPr>
      </p:sp>
      <p:sp>
        <p:nvSpPr>
          <p:cNvPr id="56323"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8849719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023D0BC4-8BDE-4156-9C9E-039AE8161196}" type="slidenum">
              <a:rPr lang="en-US"/>
              <a:pPr/>
              <a:t>139</a:t>
            </a:fld>
            <a:endParaRPr lang="en-US"/>
          </a:p>
        </p:txBody>
      </p:sp>
      <p:sp>
        <p:nvSpPr>
          <p:cNvPr id="60418" name="Rectangle 2"/>
          <p:cNvSpPr>
            <a:spLocks noGrp="1" noRot="1" noChangeAspect="1" noChangeArrowheads="1" noTextEdit="1"/>
          </p:cNvSpPr>
          <p:nvPr>
            <p:ph type="sldImg"/>
          </p:nvPr>
        </p:nvSpPr>
        <p:spPr>
          <a:xfrm>
            <a:off x="1143000" y="685800"/>
            <a:ext cx="4572000" cy="3429000"/>
          </a:xfrm>
          <a:prstGeom prst="rect">
            <a:avLst/>
          </a:prstGeom>
          <a:ln/>
        </p:spPr>
      </p:sp>
      <p:sp>
        <p:nvSpPr>
          <p:cNvPr id="60419"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7497841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25FDACFA-14CA-42E2-B4D8-6668033A722F}" type="slidenum">
              <a:rPr lang="en-US"/>
              <a:pPr/>
              <a:t>142</a:t>
            </a:fld>
            <a:endParaRPr lang="en-US"/>
          </a:p>
        </p:txBody>
      </p:sp>
      <p:sp>
        <p:nvSpPr>
          <p:cNvPr id="47106" name="Rectangle 2"/>
          <p:cNvSpPr>
            <a:spLocks noGrp="1" noRot="1" noChangeAspect="1" noChangeArrowheads="1" noTextEdit="1"/>
          </p:cNvSpPr>
          <p:nvPr>
            <p:ph type="sldImg"/>
          </p:nvPr>
        </p:nvSpPr>
        <p:spPr>
          <a:xfrm>
            <a:off x="1143000" y="685800"/>
            <a:ext cx="4572000" cy="3429000"/>
          </a:xfrm>
          <a:prstGeom prst="rect">
            <a:avLst/>
          </a:prstGeom>
          <a:ln/>
        </p:spPr>
      </p:sp>
      <p:sp>
        <p:nvSpPr>
          <p:cNvPr id="47107"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5651966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25FDACFA-14CA-42E2-B4D8-6668033A722F}" type="slidenum">
              <a:rPr lang="en-US"/>
              <a:pPr/>
              <a:t>143</a:t>
            </a:fld>
            <a:endParaRPr lang="en-US"/>
          </a:p>
        </p:txBody>
      </p:sp>
      <p:sp>
        <p:nvSpPr>
          <p:cNvPr id="47106" name="Rectangle 2"/>
          <p:cNvSpPr>
            <a:spLocks noGrp="1" noRot="1" noChangeAspect="1" noChangeArrowheads="1" noTextEdit="1"/>
          </p:cNvSpPr>
          <p:nvPr>
            <p:ph type="sldImg"/>
          </p:nvPr>
        </p:nvSpPr>
        <p:spPr>
          <a:xfrm>
            <a:off x="1143000" y="685800"/>
            <a:ext cx="4572000" cy="3429000"/>
          </a:xfrm>
          <a:prstGeom prst="rect">
            <a:avLst/>
          </a:prstGeom>
          <a:ln/>
        </p:spPr>
      </p:sp>
      <p:sp>
        <p:nvSpPr>
          <p:cNvPr id="47107"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4318081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25FDACFA-14CA-42E2-B4D8-6668033A722F}" type="slidenum">
              <a:rPr lang="en-US"/>
              <a:pPr/>
              <a:t>144</a:t>
            </a:fld>
            <a:endParaRPr lang="en-US"/>
          </a:p>
        </p:txBody>
      </p:sp>
      <p:sp>
        <p:nvSpPr>
          <p:cNvPr id="47106" name="Rectangle 2"/>
          <p:cNvSpPr>
            <a:spLocks noGrp="1" noRot="1" noChangeAspect="1" noChangeArrowheads="1" noTextEdit="1"/>
          </p:cNvSpPr>
          <p:nvPr>
            <p:ph type="sldImg"/>
          </p:nvPr>
        </p:nvSpPr>
        <p:spPr>
          <a:xfrm>
            <a:off x="1143000" y="685800"/>
            <a:ext cx="4572000" cy="3429000"/>
          </a:xfrm>
          <a:prstGeom prst="rect">
            <a:avLst/>
          </a:prstGeom>
          <a:ln/>
        </p:spPr>
      </p:sp>
      <p:sp>
        <p:nvSpPr>
          <p:cNvPr id="47107" name="Rectangle 3"/>
          <p:cNvSpPr>
            <a:spLocks noGrp="1" noChangeArrowheads="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26127745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90258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4" name="Group 6"/>
          <p:cNvGrpSpPr>
            <a:grpSpLocks/>
          </p:cNvGrpSpPr>
          <p:nvPr/>
        </p:nvGrpSpPr>
        <p:grpSpPr bwMode="auto">
          <a:xfrm>
            <a:off x="0" y="0"/>
            <a:ext cx="8478838" cy="6173788"/>
            <a:chOff x="0" y="0"/>
            <a:chExt cx="5341" cy="3889"/>
          </a:xfrm>
        </p:grpSpPr>
        <p:sp>
          <p:nvSpPr>
            <p:cNvPr id="2050"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1"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2"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2053"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type="none" w="sm" len="sm"/>
              <a:tailEnd type="none" w="sm" len="sm"/>
            </a:ln>
            <a:effectLst/>
          </p:spPr>
          <p:txBody>
            <a:bodyPr/>
            <a:lstStyle/>
            <a:p>
              <a:endParaRPr lang="en-US"/>
            </a:p>
          </p:txBody>
        </p:sp>
      </p:grpSp>
      <p:sp>
        <p:nvSpPr>
          <p:cNvPr id="2055"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056" name="Rectangle 8"/>
          <p:cNvSpPr>
            <a:spLocks noGrp="1" noChangeArrowheads="1"/>
          </p:cNvSpPr>
          <p:nvPr>
            <p:ph type="subTitle" sz="quarter" idx="1"/>
          </p:nvPr>
        </p:nvSpPr>
        <p:spPr>
          <a:xfrm>
            <a:off x="1371600" y="2819400"/>
            <a:ext cx="6400800" cy="1752600"/>
          </a:xfrm>
        </p:spPr>
        <p:txBody>
          <a:bodyPr/>
          <a:lstStyle>
            <a:lvl1pPr marL="0" indent="0" algn="ctr">
              <a:buFont typeface="Monotype Sorts" charset="2"/>
              <a:buNone/>
              <a:defRPr/>
            </a:lvl1pPr>
          </a:lstStyle>
          <a:p>
            <a:r>
              <a:rPr lang="en-US"/>
              <a:t>Click to edit Master subtitle style</a:t>
            </a:r>
          </a:p>
        </p:txBody>
      </p:sp>
      <p:sp>
        <p:nvSpPr>
          <p:cNvPr id="2057" name="Rectangle 9"/>
          <p:cNvSpPr>
            <a:spLocks noGrp="1" noChangeArrowheads="1"/>
          </p:cNvSpPr>
          <p:nvPr>
            <p:ph type="dt" sz="quarter" idx="2"/>
          </p:nvPr>
        </p:nvSpPr>
        <p:spPr/>
        <p:txBody>
          <a:bodyPr/>
          <a:lstStyle>
            <a:lvl1pPr>
              <a:defRPr/>
            </a:lvl1pPr>
          </a:lstStyle>
          <a:p>
            <a:endParaRPr lang="en-US"/>
          </a:p>
        </p:txBody>
      </p:sp>
      <p:sp>
        <p:nvSpPr>
          <p:cNvPr id="2058" name="Rectangle 10"/>
          <p:cNvSpPr>
            <a:spLocks noGrp="1" noChangeArrowheads="1"/>
          </p:cNvSpPr>
          <p:nvPr>
            <p:ph type="ftr" sz="quarter" idx="3"/>
          </p:nvPr>
        </p:nvSpPr>
        <p:spPr/>
        <p:txBody>
          <a:bodyPr/>
          <a:lstStyle>
            <a:lvl1pPr>
              <a:defRPr/>
            </a:lvl1pPr>
          </a:lstStyle>
          <a:p>
            <a:endParaRPr lang="en-US"/>
          </a:p>
        </p:txBody>
      </p:sp>
      <p:sp>
        <p:nvSpPr>
          <p:cNvPr id="2059" name="Rectangle 11"/>
          <p:cNvSpPr>
            <a:spLocks noGrp="1" noChangeArrowheads="1"/>
          </p:cNvSpPr>
          <p:nvPr>
            <p:ph type="sldNum" sz="quarter" idx="4"/>
          </p:nvPr>
        </p:nvSpPr>
        <p:spPr/>
        <p:txBody>
          <a:bodyPr/>
          <a:lstStyle>
            <a:lvl1pPr>
              <a:defRPr/>
            </a:lvl1pPr>
          </a:lstStyle>
          <a:p>
            <a:fld id="{28A47291-3859-4147-B851-791652826E9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696BBC-871E-4B85-A426-2AFFA04D601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BAAEFB8-F206-4DFC-85AD-D7E3280D045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1219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21EFA3D5-5A1F-41BA-983B-AED843EBE12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Text and Clip Ar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 name="Shape 137"/>
          <p:cNvSpPr>
            <a:spLocks noGrp="1"/>
          </p:cNvSpPr>
          <p:nvPr>
            <p:ph type="title"/>
          </p:nvPr>
        </p:nvSpPr>
        <p:spPr>
          <a:xfrm>
            <a:off x="685800" y="609601"/>
            <a:ext cx="7770814" cy="1141414"/>
          </a:xfrm>
          <a:prstGeom prst="rect">
            <a:avLst/>
          </a:prstGeom>
        </p:spPr>
        <p:txBody>
          <a:bodyPr/>
          <a:lstStyle/>
          <a:p>
            <a:r>
              <a:t>Title Text</a:t>
            </a:r>
          </a:p>
        </p:txBody>
      </p:sp>
      <p:sp>
        <p:nvSpPr>
          <p:cNvPr id="138" name="Shape 138"/>
          <p:cNvSpPr>
            <a:spLocks noGrp="1"/>
          </p:cNvSpPr>
          <p:nvPr>
            <p:ph type="body" sz="half" idx="1"/>
          </p:nvPr>
        </p:nvSpPr>
        <p:spPr>
          <a:xfrm>
            <a:off x="685800" y="1981200"/>
            <a:ext cx="3808414" cy="41132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prstGeom prst="rect">
            <a:avLst/>
          </a:prstGeom>
        </p:spPr>
        <p:txBody>
          <a:bodyPr/>
          <a:lstStyle/>
          <a:p>
            <a:fld id="{86CB4B4D-7CA3-9044-876B-883B54F8677D}" type="slidenum">
              <a:rPr>
                <a:solidFill>
                  <a:srgbClr val="B80E0F">
                    <a:lumMod val="50000"/>
                  </a:srgbClr>
                </a:solidFill>
              </a:rPr>
              <a:pPr/>
              <a:t>‹#›</a:t>
            </a:fld>
            <a:endParaRPr>
              <a:solidFill>
                <a:srgbClr val="B80E0F">
                  <a:lumMod val="50000"/>
                </a:srgbClr>
              </a:solidFill>
            </a:endParaRPr>
          </a:p>
        </p:txBody>
      </p:sp>
    </p:spTree>
    <p:extLst>
      <p:ext uri="{BB962C8B-B14F-4D97-AF65-F5344CB8AC3E}">
        <p14:creationId xmlns:p14="http://schemas.microsoft.com/office/powerpoint/2010/main" val="35788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FFB40E-21E4-4476-B4EE-C61D45713A3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DF7BBE-B428-40EF-9545-3E3779C602E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A78BBC-9C54-46EE-B901-02B898F1C67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B04BAB4-2E7B-4400-82D4-C26717B1677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FEB549B-C09A-473E-BD1A-D5E9845D850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DE0D14-F7C9-4BB1-9334-1EB62B212B7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790203-817C-477F-85DC-FC3F7D1DF98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41E318-92F5-4C71-92AE-AF5C76DDDEFB}"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30" name="Group 6"/>
          <p:cNvGrpSpPr>
            <a:grpSpLocks/>
          </p:cNvGrpSpPr>
          <p:nvPr/>
        </p:nvGrpSpPr>
        <p:grpSpPr bwMode="auto">
          <a:xfrm>
            <a:off x="0" y="0"/>
            <a:ext cx="8478838" cy="6173788"/>
            <a:chOff x="0" y="0"/>
            <a:chExt cx="5341" cy="3889"/>
          </a:xfrm>
        </p:grpSpPr>
        <p:sp>
          <p:nvSpPr>
            <p:cNvPr id="1026"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7"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8"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type="none" w="sm" len="sm"/>
              <a:tailEnd type="none" w="sm" len="sm"/>
            </a:ln>
            <a:effectLst/>
          </p:spPr>
          <p:txBody>
            <a:bodyPr/>
            <a:lstStyle/>
            <a:p>
              <a:endParaRPr lang="en-US"/>
            </a:p>
          </p:txBody>
        </p:sp>
        <p:sp>
          <p:nvSpPr>
            <p:cNvPr id="1029"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type="none" w="sm" len="sm"/>
              <a:tailEnd type="none" w="sm" len="sm"/>
            </a:ln>
            <a:effectLst/>
          </p:spPr>
          <p:txBody>
            <a:bodyPr/>
            <a:lstStyle/>
            <a:p>
              <a:endParaRPr lang="en-US"/>
            </a:p>
          </p:txBody>
        </p:sp>
      </p:grpSp>
      <p:sp>
        <p:nvSpPr>
          <p:cNvPr id="1031"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6D956F77-C3C9-4EE1-B4CC-F0991EC95CE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4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4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4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4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hyperlink" Target="http://www.jirehsports.org/" TargetMode="External"/><Relationship Id="rId4" Type="http://schemas.openxmlformats.org/officeDocument/2006/relationships/hyperlink" Target="http://www.camp-allendale.org/" TargetMode="External"/><Relationship Id="rId5" Type="http://schemas.openxmlformats.org/officeDocument/2006/relationships/hyperlink" Target="http://www.paracletian.org/" TargetMode="External"/><Relationship Id="rId6" Type="http://schemas.openxmlformats.org/officeDocument/2006/relationships/hyperlink" Target="http://sites.younglife.org/sites/NWIndyYL/default.aspx" TargetMode="External"/><Relationship Id="rId7" Type="http://schemas.openxmlformats.org/officeDocument/2006/relationships/hyperlink" Target="http://www.habitat.org/" TargetMode="External"/><Relationship Id="rId8" Type="http://schemas.openxmlformats.org/officeDocument/2006/relationships/hyperlink" Target="http://www.churchfederationindy.org/html/programs.htm" TargetMode="External"/><Relationship Id="rId9" Type="http://schemas.openxmlformats.org/officeDocument/2006/relationships/hyperlink" Target="http://www.wmm.org/" TargetMode="External"/><Relationship Id="rId10" Type="http://schemas.openxmlformats.org/officeDocument/2006/relationships/hyperlink" Target="http://www.broadrippleinroads.com/"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jpg"/></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387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447800"/>
          </a:xfrm>
        </p:spPr>
        <p:txBody>
          <a:bodyPr/>
          <a:lstStyle/>
          <a:p>
            <a:r>
              <a:rPr lang="en-US" sz="5400" b="1" i="1" dirty="0"/>
              <a:t>What’s Happening Now?</a:t>
            </a:r>
          </a:p>
        </p:txBody>
      </p:sp>
      <p:sp>
        <p:nvSpPr>
          <p:cNvPr id="3" name="Content Placeholder 2"/>
          <p:cNvSpPr>
            <a:spLocks noGrp="1"/>
          </p:cNvSpPr>
          <p:nvPr>
            <p:ph idx="1"/>
          </p:nvPr>
        </p:nvSpPr>
        <p:spPr>
          <a:xfrm>
            <a:off x="1981200" y="1676400"/>
            <a:ext cx="6477000" cy="4267200"/>
          </a:xfrm>
        </p:spPr>
        <p:txBody>
          <a:bodyPr/>
          <a:lstStyle/>
          <a:p>
            <a:pPr>
              <a:buClr>
                <a:srgbClr val="FF0000"/>
              </a:buClr>
              <a:buSzPct val="92000"/>
              <a:buFont typeface="Wingdings" panose="05000000000000000000" pitchFamily="2" charset="2"/>
              <a:buChar char="ü"/>
            </a:pPr>
            <a:r>
              <a:rPr lang="en-US" sz="2800" b="1" dirty="0"/>
              <a:t>GA editor reached out</a:t>
            </a:r>
          </a:p>
          <a:p>
            <a:pPr>
              <a:buClr>
                <a:srgbClr val="FF0000"/>
              </a:buClr>
              <a:buSzPct val="92000"/>
              <a:buFont typeface="Wingdings" panose="05000000000000000000" pitchFamily="2" charset="2"/>
              <a:buChar char="ü"/>
            </a:pPr>
            <a:r>
              <a:rPr lang="en-US" sz="2800" b="1" dirty="0"/>
              <a:t>Can we talk?</a:t>
            </a:r>
          </a:p>
          <a:p>
            <a:pPr>
              <a:buClr>
                <a:srgbClr val="FF0000"/>
              </a:buClr>
              <a:buSzPct val="92000"/>
              <a:buFont typeface="Wingdings" panose="05000000000000000000" pitchFamily="2" charset="2"/>
              <a:buChar char="ü"/>
            </a:pPr>
            <a:r>
              <a:rPr lang="en-US" sz="2800" b="1" dirty="0"/>
              <a:t>May 19 meeting – Nashville </a:t>
            </a:r>
          </a:p>
          <a:p>
            <a:pPr>
              <a:buClr>
                <a:srgbClr val="FF0000"/>
              </a:buClr>
              <a:buSzPct val="92000"/>
              <a:buFont typeface="Wingdings" panose="05000000000000000000" pitchFamily="2" charset="2"/>
              <a:buChar char="ü"/>
            </a:pPr>
            <a:r>
              <a:rPr lang="en-US" sz="2800" b="1" dirty="0"/>
              <a:t>OWL</a:t>
            </a:r>
          </a:p>
          <a:p>
            <a:pPr marL="0" indent="0">
              <a:buNone/>
            </a:pPr>
            <a:endParaRPr lang="en-US" dirty="0"/>
          </a:p>
        </p:txBody>
      </p:sp>
    </p:spTree>
    <p:extLst>
      <p:ext uri="{BB962C8B-B14F-4D97-AF65-F5344CB8AC3E}">
        <p14:creationId xmlns:p14="http://schemas.microsoft.com/office/powerpoint/2010/main" val="27170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Truth Publications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47800"/>
            <a:ext cx="8534400" cy="5689600"/>
          </a:xfrm>
        </p:spPr>
      </p:pic>
    </p:spTree>
    <p:extLst>
      <p:ext uri="{BB962C8B-B14F-4D97-AF65-F5344CB8AC3E}">
        <p14:creationId xmlns:p14="http://schemas.microsoft.com/office/powerpoint/2010/main" val="35405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0280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52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457200"/>
            <a:ext cx="7772400" cy="1143000"/>
          </a:xfrm>
        </p:spPr>
        <p:txBody>
          <a:bodyPr/>
          <a:lstStyle/>
          <a:p>
            <a:r>
              <a:rPr lang="en-US" sz="5400" b="1" i="1" dirty="0">
                <a:solidFill>
                  <a:srgbClr val="FFFF00"/>
                </a:solidFill>
                <a:effectLst>
                  <a:outerShdw blurRad="38100" dist="38100" dir="2700000" algn="tl">
                    <a:srgbClr val="000000"/>
                  </a:outerShdw>
                </a:effectLst>
              </a:rPr>
              <a:t>Lipscomb-Apostasies</a:t>
            </a:r>
          </a:p>
        </p:txBody>
      </p:sp>
      <p:sp>
        <p:nvSpPr>
          <p:cNvPr id="18435" name="Rectangle 3"/>
          <p:cNvSpPr>
            <a:spLocks noGrp="1" noChangeArrowheads="1"/>
          </p:cNvSpPr>
          <p:nvPr>
            <p:ph type="body" idx="1"/>
          </p:nvPr>
        </p:nvSpPr>
        <p:spPr>
          <a:xfrm>
            <a:off x="1219200" y="1752600"/>
            <a:ext cx="7239000" cy="4114800"/>
          </a:xfrm>
        </p:spPr>
        <p:txBody>
          <a:bodyPr/>
          <a:lstStyle/>
          <a:p>
            <a:pPr>
              <a:lnSpc>
                <a:spcPct val="90000"/>
              </a:lnSpc>
              <a:buFontTx/>
              <a:buNone/>
            </a:pPr>
            <a:r>
              <a:rPr lang="en-US" sz="2800" dirty="0"/>
              <a:t>   </a:t>
            </a:r>
            <a:r>
              <a:rPr lang="en-US" b="1" dirty="0">
                <a:effectLst>
                  <a:outerShdw blurRad="38100" dist="38100" dir="2700000" algn="tl">
                    <a:srgbClr val="000000"/>
                  </a:outerShdw>
                </a:effectLst>
              </a:rPr>
              <a:t>“Apostasies come – and will come.  When they come, they come in the midst of an untaught, ease-loving,     and self-serving generation.”</a:t>
            </a:r>
            <a:endParaRPr lang="en-US" sz="4000" b="1" dirty="0">
              <a:effectLst>
                <a:outerShdw blurRad="38100" dist="38100" dir="2700000" algn="tl">
                  <a:srgbClr val="000000"/>
                </a:outerShdw>
              </a:effectLst>
            </a:endParaRPr>
          </a:p>
        </p:txBody>
      </p:sp>
    </p:spTree>
    <p:extLst>
      <p:ext uri="{BB962C8B-B14F-4D97-AF65-F5344CB8AC3E}">
        <p14:creationId xmlns:p14="http://schemas.microsoft.com/office/powerpoint/2010/main" val="31487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1219200"/>
          </a:xfrm>
        </p:spPr>
        <p:txBody>
          <a:bodyPr/>
          <a:lstStyle/>
          <a:p>
            <a:r>
              <a:rPr lang="en-US" sz="5400" b="1" i="1" dirty="0"/>
              <a:t>A More Accurate Lipscomb?</a:t>
            </a:r>
          </a:p>
        </p:txBody>
      </p:sp>
      <p:sp>
        <p:nvSpPr>
          <p:cNvPr id="3" name="Content Placeholder 2"/>
          <p:cNvSpPr>
            <a:spLocks noGrp="1"/>
          </p:cNvSpPr>
          <p:nvPr>
            <p:ph idx="1"/>
          </p:nvPr>
        </p:nvSpPr>
        <p:spPr>
          <a:xfrm>
            <a:off x="685800" y="1447800"/>
            <a:ext cx="7772400" cy="4495800"/>
          </a:xfrm>
        </p:spPr>
        <p:txBody>
          <a:bodyPr/>
          <a:lstStyle/>
          <a:p>
            <a:pPr>
              <a:buClr>
                <a:srgbClr val="FF0000"/>
              </a:buClr>
              <a:buSzPct val="89000"/>
              <a:buFont typeface="Wingdings" panose="05000000000000000000" pitchFamily="2" charset="2"/>
              <a:buChar char="ü"/>
            </a:pPr>
            <a:r>
              <a:rPr lang="en-US" sz="2800" b="1" dirty="0">
                <a:effectLst/>
              </a:rPr>
              <a:t>“Apostasies come and will come.  They come where the cause is popular, where an ease-loving and popularity-seeking spirit prevails, and always manifest themselves among those who avoid controversy and discussion. To suppress discussion is to deprive truth of all   its vantage ground.”   </a:t>
            </a:r>
            <a:r>
              <a:rPr lang="en-US" sz="2200" b="1" i="1" dirty="0">
                <a:solidFill>
                  <a:srgbClr val="FFFF00"/>
                </a:solidFill>
                <a:effectLst/>
              </a:rPr>
              <a:t>David Lipscomb, May 29, 1930</a:t>
            </a:r>
          </a:p>
          <a:p>
            <a:pPr marL="0" indent="0">
              <a:buClr>
                <a:srgbClr val="FF0000"/>
              </a:buClr>
              <a:buSzPct val="89000"/>
              <a:buNone/>
            </a:pPr>
            <a:r>
              <a:rPr lang="en-US" sz="2400" b="1" dirty="0">
                <a:effectLst/>
              </a:rPr>
              <a:t> </a:t>
            </a:r>
          </a:p>
          <a:p>
            <a:pPr>
              <a:buClr>
                <a:srgbClr val="FF0000"/>
              </a:buClr>
              <a:buSzPct val="89000"/>
              <a:buFont typeface="Wingdings" panose="05000000000000000000" pitchFamily="2" charset="2"/>
              <a:buChar char="ü"/>
            </a:pPr>
            <a:r>
              <a:rPr lang="en-US" sz="2000" b="1" i="1" dirty="0">
                <a:solidFill>
                  <a:srgbClr val="FFFF00"/>
                </a:solidFill>
                <a:effectLst/>
              </a:rPr>
              <a:t>Franklin Road News and Views</a:t>
            </a:r>
            <a:r>
              <a:rPr lang="en-US" sz="2000" b="1" dirty="0">
                <a:effectLst/>
              </a:rPr>
              <a:t>, Volume 9 #18, May 9, 1961, p. 1</a:t>
            </a:r>
          </a:p>
          <a:p>
            <a:pPr marL="0" indent="0">
              <a:buClr>
                <a:srgbClr val="FF0000"/>
              </a:buClr>
              <a:buSzPct val="89000"/>
              <a:buNone/>
            </a:pPr>
            <a:r>
              <a:rPr lang="en-US" sz="2000" b="1" dirty="0">
                <a:effectLst/>
              </a:rPr>
              <a:t>      Charles M. Campbell, evangelist</a:t>
            </a:r>
            <a:endParaRPr lang="en-US" sz="2400" b="1" dirty="0">
              <a:effectLst/>
            </a:endParaRPr>
          </a:p>
          <a:p>
            <a:pPr>
              <a:buClr>
                <a:srgbClr val="FF0000"/>
              </a:buClr>
              <a:buSzPct val="89000"/>
              <a:buFont typeface="Wingdings" panose="05000000000000000000" pitchFamily="2" charset="2"/>
              <a:buChar char="ü"/>
            </a:pPr>
            <a:endParaRPr lang="en-US" dirty="0">
              <a:effectLst/>
            </a:endParaRPr>
          </a:p>
          <a:p>
            <a:endParaRPr lang="en-US" dirty="0"/>
          </a:p>
        </p:txBody>
      </p:sp>
    </p:spTree>
    <p:extLst>
      <p:ext uri="{BB962C8B-B14F-4D97-AF65-F5344CB8AC3E}">
        <p14:creationId xmlns:p14="http://schemas.microsoft.com/office/powerpoint/2010/main" val="35632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7846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p>
        </p:txBody>
      </p:sp>
      <p:sp>
        <p:nvSpPr>
          <p:cNvPr id="90115" name="Rectangle 3"/>
          <p:cNvSpPr>
            <a:spLocks noGrp="1" noChangeArrowheads="1"/>
          </p:cNvSpPr>
          <p:nvPr>
            <p:ph type="body" idx="1"/>
          </p:nvPr>
        </p:nvSpPr>
        <p:spPr>
          <a:xfrm>
            <a:off x="656897" y="1600200"/>
            <a:ext cx="7953703" cy="4343400"/>
          </a:xfrm>
        </p:spPr>
        <p:txBody>
          <a:bodyPr/>
          <a:lstStyle/>
          <a:p>
            <a:pPr marL="0" indent="0">
              <a:buNone/>
            </a:pPr>
            <a:r>
              <a:rPr lang="en-US" sz="2400" b="1" i="1" dirty="0">
                <a:solidFill>
                  <a:srgbClr val="FFFF00"/>
                </a:solidFill>
                <a:effectLst/>
              </a:rPr>
              <a:t>1.</a:t>
            </a:r>
            <a:r>
              <a:rPr lang="en-US" sz="2600" b="1" dirty="0">
                <a:effectLst/>
              </a:rPr>
              <a:t> That God has revealed in Scripture certain patterns for believers to follow in executing their collective duties in congregational work and worship 								(</a:t>
            </a:r>
            <a:r>
              <a:rPr lang="en-US" sz="2600" b="1" i="1" dirty="0">
                <a:solidFill>
                  <a:srgbClr val="FFFF00"/>
                </a:solidFill>
                <a:effectLst/>
              </a:rPr>
              <a:t>Hebrews 8:5</a:t>
            </a:r>
            <a:r>
              <a:rPr lang="en-US" sz="2600" b="1" dirty="0">
                <a:effectLst/>
              </a:rPr>
              <a:t>)</a:t>
            </a:r>
          </a:p>
        </p:txBody>
      </p:sp>
    </p:spTree>
    <p:extLst>
      <p:ext uri="{BB962C8B-B14F-4D97-AF65-F5344CB8AC3E}">
        <p14:creationId xmlns:p14="http://schemas.microsoft.com/office/powerpoint/2010/main" val="5453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p>
        </p:txBody>
      </p:sp>
      <p:sp>
        <p:nvSpPr>
          <p:cNvPr id="90115" name="Rectangle 3"/>
          <p:cNvSpPr>
            <a:spLocks noGrp="1" noChangeArrowheads="1"/>
          </p:cNvSpPr>
          <p:nvPr>
            <p:ph type="body" idx="1"/>
          </p:nvPr>
        </p:nvSpPr>
        <p:spPr>
          <a:xfrm>
            <a:off x="838200" y="1600200"/>
            <a:ext cx="7772400" cy="4343400"/>
          </a:xfrm>
        </p:spPr>
        <p:txBody>
          <a:bodyPr/>
          <a:lstStyle/>
          <a:p>
            <a:pPr marL="0" indent="0">
              <a:buNone/>
            </a:pPr>
            <a:r>
              <a:rPr lang="en-US" sz="2400" b="1" i="1" dirty="0">
                <a:solidFill>
                  <a:srgbClr val="FFFF00"/>
                </a:solidFill>
                <a:effectLst/>
              </a:rPr>
              <a:t>2.</a:t>
            </a:r>
            <a:r>
              <a:rPr lang="en-US" sz="2600" b="1" dirty="0">
                <a:effectLst/>
              </a:rPr>
              <a:t> That these “binding” patterns are expressed by           </a:t>
            </a:r>
          </a:p>
          <a:p>
            <a:pPr marL="514350" indent="-514350">
              <a:buAutoNum type="alphaLcParenBoth"/>
            </a:pPr>
            <a:r>
              <a:rPr lang="en-US" sz="2600" b="1" dirty="0">
                <a:effectLst/>
              </a:rPr>
              <a:t>“generic” or “specific” statements; </a:t>
            </a:r>
          </a:p>
          <a:p>
            <a:pPr marL="514350" indent="-514350">
              <a:buAutoNum type="alphaLcParenBoth"/>
            </a:pPr>
            <a:r>
              <a:rPr lang="en-US" sz="2600" b="1" dirty="0">
                <a:effectLst/>
              </a:rPr>
              <a:t>specific accounts of action, and    </a:t>
            </a:r>
          </a:p>
          <a:p>
            <a:pPr marL="514350" indent="-514350">
              <a:buAutoNum type="alphaLcParenBoth"/>
            </a:pPr>
            <a:r>
              <a:rPr lang="en-US" sz="2600" b="1" i="1" dirty="0">
                <a:effectLst/>
              </a:rPr>
              <a:t>necessary</a:t>
            </a:r>
            <a:r>
              <a:rPr lang="en-US" sz="2600" b="1" dirty="0">
                <a:effectLst/>
              </a:rPr>
              <a:t> conclusions drawn from Scripture 							(cf. </a:t>
            </a:r>
            <a:r>
              <a:rPr lang="en-US" sz="2600" b="1" i="1" dirty="0">
                <a:solidFill>
                  <a:srgbClr val="FFFF00"/>
                </a:solidFill>
                <a:effectLst/>
              </a:rPr>
              <a:t>Acts 15</a:t>
            </a:r>
            <a:r>
              <a:rPr lang="en-US" sz="2600" b="1" dirty="0">
                <a:effectLst/>
              </a:rPr>
              <a:t>)</a:t>
            </a:r>
            <a:endParaRPr lang="en-US" sz="2600" b="1" dirty="0"/>
          </a:p>
        </p:txBody>
      </p:sp>
    </p:spTree>
    <p:extLst>
      <p:ext uri="{BB962C8B-B14F-4D97-AF65-F5344CB8AC3E}">
        <p14:creationId xmlns:p14="http://schemas.microsoft.com/office/powerpoint/2010/main" val="34927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09600" y="1524000"/>
            <a:ext cx="8077200" cy="4419600"/>
          </a:xfrm>
        </p:spPr>
        <p:txBody>
          <a:bodyPr/>
          <a:lstStyle/>
          <a:p>
            <a:pPr marL="0" indent="0">
              <a:buNone/>
            </a:pPr>
            <a:r>
              <a:rPr lang="en-US" sz="2400" b="1" i="1" dirty="0">
                <a:solidFill>
                  <a:srgbClr val="FFFF00"/>
                </a:solidFill>
                <a:effectLst/>
              </a:rPr>
              <a:t>3.</a:t>
            </a:r>
            <a:r>
              <a:rPr lang="en-US" sz="2600" b="1" dirty="0">
                <a:effectLst/>
              </a:rPr>
              <a:t> That the “general” or more “generic” statements or commands allow differing optional or expedient ways of obeying those requirements, while specific statements or examples provide more restrictive instructions and do not authorize alternative procedures.</a:t>
            </a:r>
          </a:p>
        </p:txBody>
      </p:sp>
    </p:spTree>
    <p:extLst>
      <p:ext uri="{BB962C8B-B14F-4D97-AF65-F5344CB8AC3E}">
        <p14:creationId xmlns:p14="http://schemas.microsoft.com/office/powerpoint/2010/main" val="85536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09600" y="1524000"/>
            <a:ext cx="8077200" cy="4419600"/>
          </a:xfrm>
        </p:spPr>
        <p:txBody>
          <a:bodyPr/>
          <a:lstStyle/>
          <a:p>
            <a:pPr marL="0" indent="0">
              <a:buNone/>
            </a:pPr>
            <a:r>
              <a:rPr lang="en-US" sz="2400" b="1" i="1" dirty="0">
                <a:solidFill>
                  <a:srgbClr val="FFFF00"/>
                </a:solidFill>
                <a:effectLst/>
              </a:rPr>
              <a:t>4.</a:t>
            </a:r>
            <a:r>
              <a:rPr lang="en-US" sz="2600" b="1" dirty="0">
                <a:effectLst/>
              </a:rPr>
              <a:t> That the differences between “general and specific” can be detected, and distinguished from incidentals,    or from a variety of expedient ways, by correctly following common sense hermeneutical principles</a:t>
            </a:r>
            <a:endParaRPr lang="en-US" sz="2600" b="1" dirty="0"/>
          </a:p>
        </p:txBody>
      </p:sp>
    </p:spTree>
    <p:extLst>
      <p:ext uri="{BB962C8B-B14F-4D97-AF65-F5344CB8AC3E}">
        <p14:creationId xmlns:p14="http://schemas.microsoft.com/office/powerpoint/2010/main" val="233958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228600"/>
            <a:ext cx="2743201" cy="1219200"/>
          </a:xfrm>
        </p:spPr>
        <p:txBody>
          <a:bodyPr/>
          <a:lstStyle/>
          <a:p>
            <a:r>
              <a:rPr lang="en-US" sz="4800" b="1" dirty="0"/>
              <a:t>OWL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8067" y="304800"/>
            <a:ext cx="5211133" cy="5257800"/>
          </a:xfrm>
        </p:spPr>
      </p:pic>
    </p:spTree>
    <p:extLst>
      <p:ext uri="{BB962C8B-B14F-4D97-AF65-F5344CB8AC3E}">
        <p14:creationId xmlns:p14="http://schemas.microsoft.com/office/powerpoint/2010/main" val="35147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1066800" y="1524000"/>
            <a:ext cx="7543800" cy="4419600"/>
          </a:xfrm>
        </p:spPr>
        <p:txBody>
          <a:bodyPr/>
          <a:lstStyle/>
          <a:p>
            <a:pPr marL="0" indent="0">
              <a:buNone/>
            </a:pPr>
            <a:r>
              <a:rPr lang="en-US" sz="2000" b="1" i="1" dirty="0">
                <a:solidFill>
                  <a:srgbClr val="FFFF00"/>
                </a:solidFill>
                <a:effectLst/>
              </a:rPr>
              <a:t>5.</a:t>
            </a:r>
            <a:r>
              <a:rPr lang="en-US" sz="2400" b="1" dirty="0">
                <a:effectLst/>
              </a:rPr>
              <a:t> That the Scriptures enjoin upon Christians a broad range of individual duties, obligations and privileges  which can be carried out in a variety of optional and expedient ways, that God may be glorified.</a:t>
            </a:r>
          </a:p>
          <a:p>
            <a:pPr marL="0" indent="0">
              <a:buNone/>
            </a:pPr>
            <a:endParaRPr lang="en-US" dirty="0"/>
          </a:p>
        </p:txBody>
      </p:sp>
    </p:spTree>
    <p:extLst>
      <p:ext uri="{BB962C8B-B14F-4D97-AF65-F5344CB8AC3E}">
        <p14:creationId xmlns:p14="http://schemas.microsoft.com/office/powerpoint/2010/main" val="24225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85800" y="1295400"/>
            <a:ext cx="8001000" cy="4648200"/>
          </a:xfrm>
        </p:spPr>
        <p:txBody>
          <a:bodyPr/>
          <a:lstStyle/>
          <a:p>
            <a:pPr marL="0" indent="0">
              <a:buNone/>
            </a:pPr>
            <a:r>
              <a:rPr lang="en-US" sz="2000" b="1" i="1" dirty="0">
                <a:solidFill>
                  <a:srgbClr val="FFFF00"/>
                </a:solidFill>
                <a:effectLst/>
              </a:rPr>
              <a:t>6.</a:t>
            </a:r>
            <a:r>
              <a:rPr lang="en-US" sz="2400" b="1" dirty="0">
                <a:effectLst/>
              </a:rPr>
              <a:t> That, by contrast, the collective duties enjoined upon Christians in their collective congregational capacity,       are fairly limited and consist of </a:t>
            </a:r>
            <a:r>
              <a:rPr lang="en-US" sz="2000" b="1" dirty="0">
                <a:solidFill>
                  <a:srgbClr val="FFFF00"/>
                </a:solidFill>
                <a:effectLst/>
              </a:rPr>
              <a:t>(a)</a:t>
            </a:r>
            <a:r>
              <a:rPr lang="en-US" sz="2400" b="1" dirty="0">
                <a:effectLst/>
              </a:rPr>
              <a:t> assembling to worship God through prayer, vocal music, Bible study, proclamation of the gospel, and the first day of the week observance of the Lord’s Supper and financial collection    to enable the congregation to carry out its collective responsibilities in discharging its own </a:t>
            </a:r>
            <a:r>
              <a:rPr lang="en-US" sz="2400" b="1" dirty="0" err="1">
                <a:effectLst/>
              </a:rPr>
              <a:t>edificational</a:t>
            </a:r>
            <a:r>
              <a:rPr lang="en-US" sz="2400" b="1" dirty="0">
                <a:effectLst/>
              </a:rPr>
              <a:t> and teaching duties, </a:t>
            </a:r>
            <a:r>
              <a:rPr lang="en-US" sz="2000" b="1" dirty="0">
                <a:solidFill>
                  <a:srgbClr val="FFFF00"/>
                </a:solidFill>
                <a:effectLst/>
              </a:rPr>
              <a:t>(b)</a:t>
            </a:r>
            <a:r>
              <a:rPr lang="en-US" sz="2400" b="1" dirty="0">
                <a:effectLst/>
              </a:rPr>
              <a:t> assisting needy saints, </a:t>
            </a:r>
            <a:r>
              <a:rPr lang="en-US" sz="2000" b="1" dirty="0">
                <a:solidFill>
                  <a:srgbClr val="FFFF00"/>
                </a:solidFill>
                <a:effectLst/>
              </a:rPr>
              <a:t>(c)</a:t>
            </a:r>
            <a:r>
              <a:rPr lang="en-US" sz="2400" b="1" dirty="0">
                <a:effectLst/>
              </a:rPr>
              <a:t> supporting preachers in their work of proclamation and teaching.</a:t>
            </a:r>
          </a:p>
          <a:p>
            <a:pPr marL="0" indent="0">
              <a:buNone/>
            </a:pPr>
            <a:endParaRPr lang="en-US" dirty="0"/>
          </a:p>
        </p:txBody>
      </p:sp>
    </p:spTree>
    <p:extLst>
      <p:ext uri="{BB962C8B-B14F-4D97-AF65-F5344CB8AC3E}">
        <p14:creationId xmlns:p14="http://schemas.microsoft.com/office/powerpoint/2010/main" val="6713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85800" y="1600200"/>
            <a:ext cx="7924800" cy="4343400"/>
          </a:xfrm>
        </p:spPr>
        <p:txBody>
          <a:bodyPr/>
          <a:lstStyle/>
          <a:p>
            <a:pPr marL="0" indent="0">
              <a:buNone/>
            </a:pPr>
            <a:r>
              <a:rPr lang="en-US" sz="2000" b="1" dirty="0">
                <a:solidFill>
                  <a:srgbClr val="FFFF00"/>
                </a:solidFill>
                <a:effectLst/>
              </a:rPr>
              <a:t>7.</a:t>
            </a:r>
            <a:r>
              <a:rPr lang="en-US" sz="2400" b="1" dirty="0">
                <a:effectLst/>
              </a:rPr>
              <a:t> That, while some collective duties may overlap individual obligations (e.g., teaching, singing, prayer), individual and collective (congregational) activity are not identical and can be clearly distinguished one from the other.</a:t>
            </a:r>
          </a:p>
          <a:p>
            <a:pPr marL="0" indent="0">
              <a:buNone/>
            </a:pPr>
            <a:endParaRPr lang="en-US" dirty="0"/>
          </a:p>
        </p:txBody>
      </p:sp>
    </p:spTree>
    <p:extLst>
      <p:ext uri="{BB962C8B-B14F-4D97-AF65-F5344CB8AC3E}">
        <p14:creationId xmlns:p14="http://schemas.microsoft.com/office/powerpoint/2010/main" val="339982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85800" y="1524000"/>
            <a:ext cx="7924800" cy="4419600"/>
          </a:xfrm>
        </p:spPr>
        <p:txBody>
          <a:bodyPr/>
          <a:lstStyle/>
          <a:p>
            <a:pPr marL="0" indent="0">
              <a:buNone/>
            </a:pPr>
            <a:r>
              <a:rPr lang="en-US" sz="2400" b="1" dirty="0">
                <a:solidFill>
                  <a:srgbClr val="FFFF00"/>
                </a:solidFill>
                <a:effectLst/>
              </a:rPr>
              <a:t>8.</a:t>
            </a:r>
            <a:r>
              <a:rPr lang="en-US" sz="2400" b="1" dirty="0">
                <a:effectLst/>
              </a:rPr>
              <a:t> That collective activity, requiring </a:t>
            </a:r>
            <a:r>
              <a:rPr lang="en-US" sz="2000" b="1" dirty="0">
                <a:solidFill>
                  <a:srgbClr val="FFFF00"/>
                </a:solidFill>
                <a:effectLst/>
              </a:rPr>
              <a:t>(a)</a:t>
            </a:r>
            <a:r>
              <a:rPr lang="en-US" sz="2400" b="1" dirty="0">
                <a:effectLst/>
              </a:rPr>
              <a:t> a common mind,     </a:t>
            </a:r>
            <a:r>
              <a:rPr lang="en-US" sz="2000" b="1" dirty="0">
                <a:solidFill>
                  <a:srgbClr val="FFFF00"/>
                </a:solidFill>
                <a:effectLst/>
              </a:rPr>
              <a:t>(b)</a:t>
            </a:r>
            <a:r>
              <a:rPr lang="en-US" sz="2400" b="1" dirty="0">
                <a:effectLst/>
              </a:rPr>
              <a:t> acceptance and agreement of common supervision       (by elders, if qualified), and </a:t>
            </a:r>
            <a:r>
              <a:rPr lang="en-US" sz="2000" b="1" dirty="0">
                <a:solidFill>
                  <a:srgbClr val="FFFF00"/>
                </a:solidFill>
                <a:effectLst/>
              </a:rPr>
              <a:t>(c)</a:t>
            </a:r>
            <a:r>
              <a:rPr lang="en-US" sz="2400" b="1" dirty="0">
                <a:effectLst/>
              </a:rPr>
              <a:t> the pooling of  resources (usually financial), should be limited to those activities clearly enjoined upon Christians acting together as a congregation, and while often fraught with possibilities     of disagreement in matters of detail, should respect the conscience of others, even of weak or untaught brethren 						  (</a:t>
            </a:r>
            <a:r>
              <a:rPr lang="en-US" sz="2400" b="1" i="1" dirty="0">
                <a:solidFill>
                  <a:srgbClr val="FFFF00"/>
                </a:solidFill>
                <a:effectLst/>
              </a:rPr>
              <a:t>Romans 14</a:t>
            </a:r>
            <a:r>
              <a:rPr lang="en-US" sz="2400" b="1" dirty="0">
                <a:effectLst/>
              </a:rPr>
              <a:t>)</a:t>
            </a:r>
          </a:p>
          <a:p>
            <a:endParaRPr lang="en-US" dirty="0"/>
          </a:p>
        </p:txBody>
      </p:sp>
    </p:spTree>
    <p:extLst>
      <p:ext uri="{BB962C8B-B14F-4D97-AF65-F5344CB8AC3E}">
        <p14:creationId xmlns:p14="http://schemas.microsoft.com/office/powerpoint/2010/main" val="26384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990600" y="1600200"/>
            <a:ext cx="7467600" cy="4343400"/>
          </a:xfrm>
        </p:spPr>
        <p:txBody>
          <a:bodyPr/>
          <a:lstStyle/>
          <a:p>
            <a:pPr marL="0" indent="0">
              <a:buNone/>
            </a:pPr>
            <a:r>
              <a:rPr lang="en-US" sz="2000" b="1" dirty="0">
                <a:solidFill>
                  <a:srgbClr val="FFFF00"/>
                </a:solidFill>
                <a:effectLst/>
              </a:rPr>
              <a:t>9. </a:t>
            </a:r>
            <a:r>
              <a:rPr lang="en-US" sz="2400" b="1" dirty="0">
                <a:effectLst/>
              </a:rPr>
              <a:t>That, in regard to preaching the gospel, Scripture reveals that evangelism was accomplished by individual preachers, self-supported or remunerated  by congregations (by example, directly, without the use of some intermediary or “sponsoring” church, or “missionary society,” whether called by that name or identified as a “steering committee” or other  terminology – </a:t>
            </a:r>
            <a:r>
              <a:rPr lang="en-US" sz="2400" b="1" i="1" dirty="0">
                <a:solidFill>
                  <a:srgbClr val="FFFF00"/>
                </a:solidFill>
                <a:effectLst/>
              </a:rPr>
              <a:t>2 Corinthians 11:8-9; Philippians 4:15-18</a:t>
            </a:r>
            <a:endParaRPr lang="en-US" sz="2400" b="1" dirty="0">
              <a:effectLst/>
            </a:endParaRPr>
          </a:p>
          <a:p>
            <a:endParaRPr lang="en-US" dirty="0"/>
          </a:p>
        </p:txBody>
      </p:sp>
    </p:spTree>
    <p:extLst>
      <p:ext uri="{BB962C8B-B14F-4D97-AF65-F5344CB8AC3E}">
        <p14:creationId xmlns:p14="http://schemas.microsoft.com/office/powerpoint/2010/main" val="11162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685800" y="1295400"/>
            <a:ext cx="7924800" cy="4648200"/>
          </a:xfrm>
        </p:spPr>
        <p:txBody>
          <a:bodyPr/>
          <a:lstStyle/>
          <a:p>
            <a:pPr marL="0" indent="0">
              <a:buNone/>
            </a:pPr>
            <a:r>
              <a:rPr lang="en-US" sz="2000" b="1" dirty="0">
                <a:solidFill>
                  <a:srgbClr val="FFFF00"/>
                </a:solidFill>
                <a:effectLst/>
              </a:rPr>
              <a:t>10.</a:t>
            </a:r>
            <a:r>
              <a:rPr lang="en-US" sz="2400" b="1" dirty="0">
                <a:effectLst/>
              </a:rPr>
              <a:t> That Scripture nine times records that churches assisted their own needy saints, or sent funds for the temporary relief of congregations in “want,” – but that such relief was </a:t>
            </a:r>
            <a:r>
              <a:rPr lang="en-US" sz="2000" b="1" dirty="0">
                <a:solidFill>
                  <a:srgbClr val="FFFF00"/>
                </a:solidFill>
                <a:effectLst/>
              </a:rPr>
              <a:t>(a)</a:t>
            </a:r>
            <a:r>
              <a:rPr lang="en-US" sz="2400" b="1" dirty="0">
                <a:effectLst/>
              </a:rPr>
              <a:t> temporary, </a:t>
            </a:r>
            <a:r>
              <a:rPr lang="en-US" sz="2000" b="1" dirty="0">
                <a:solidFill>
                  <a:srgbClr val="FFFF00"/>
                </a:solidFill>
                <a:effectLst/>
              </a:rPr>
              <a:t>(b)</a:t>
            </a:r>
            <a:r>
              <a:rPr lang="en-US" sz="2400" b="1" dirty="0">
                <a:effectLst/>
              </a:rPr>
              <a:t> not sent from one prosperous church to another, and </a:t>
            </a:r>
            <a:r>
              <a:rPr lang="en-US" sz="2000" b="1" dirty="0">
                <a:solidFill>
                  <a:srgbClr val="FFFF00"/>
                </a:solidFill>
                <a:effectLst/>
              </a:rPr>
              <a:t>(c)</a:t>
            </a:r>
            <a:r>
              <a:rPr lang="en-US" sz="2400" b="1" dirty="0">
                <a:effectLst/>
              </a:rPr>
              <a:t> never for purposes of evangelism in which each congregation has equal obligations to the limit of its ability. Most “conservatives” have stressed the independence and autonomy of each local congregation, insisting that twentieth-century “sponsoring-church” conglomerates or other centralizing tendencies, no less   than missionary societies or Baptist associations and conventions, compromise New Testament principles regarding the nature of Christ’s church</a:t>
            </a:r>
            <a:endParaRPr lang="en-US" sz="2400" b="1" dirty="0"/>
          </a:p>
        </p:txBody>
      </p:sp>
    </p:spTree>
    <p:extLst>
      <p:ext uri="{BB962C8B-B14F-4D97-AF65-F5344CB8AC3E}">
        <p14:creationId xmlns:p14="http://schemas.microsoft.com/office/powerpoint/2010/main" val="32423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838200" y="1600200"/>
            <a:ext cx="7848600" cy="4343400"/>
          </a:xfrm>
        </p:spPr>
        <p:txBody>
          <a:bodyPr/>
          <a:lstStyle/>
          <a:p>
            <a:pPr marL="0" indent="0">
              <a:buNone/>
            </a:pPr>
            <a:r>
              <a:rPr lang="en-US" sz="2000" b="1" dirty="0">
                <a:solidFill>
                  <a:srgbClr val="FFFF00"/>
                </a:solidFill>
                <a:effectLst/>
              </a:rPr>
              <a:t>11.</a:t>
            </a:r>
            <a:r>
              <a:rPr lang="en-US" sz="2400" b="1" dirty="0">
                <a:effectLst/>
              </a:rPr>
              <a:t> That the church Jesus died to purchase is a spiritual institution with a uniquely spiritual function, and is therefore not to be remade into a hybrid welfare organization/country club responsible for alleviating     social ills or for the entertainment of its members.</a:t>
            </a:r>
          </a:p>
          <a:p>
            <a:pPr marL="0" indent="0">
              <a:buNone/>
            </a:pPr>
            <a:endParaRPr lang="en-US" dirty="0"/>
          </a:p>
        </p:txBody>
      </p:sp>
    </p:spTree>
    <p:extLst>
      <p:ext uri="{BB962C8B-B14F-4D97-AF65-F5344CB8AC3E}">
        <p14:creationId xmlns:p14="http://schemas.microsoft.com/office/powerpoint/2010/main" val="35659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12 Basic Concepts</a:t>
            </a:r>
            <a:endParaRPr lang="en-US" sz="5400" dirty="0"/>
          </a:p>
        </p:txBody>
      </p:sp>
      <p:sp>
        <p:nvSpPr>
          <p:cNvPr id="90115" name="Rectangle 3"/>
          <p:cNvSpPr>
            <a:spLocks noGrp="1" noChangeArrowheads="1"/>
          </p:cNvSpPr>
          <p:nvPr>
            <p:ph type="body" idx="1"/>
          </p:nvPr>
        </p:nvSpPr>
        <p:spPr>
          <a:xfrm>
            <a:off x="762000" y="1600200"/>
            <a:ext cx="7924800" cy="4343400"/>
          </a:xfrm>
        </p:spPr>
        <p:txBody>
          <a:bodyPr/>
          <a:lstStyle/>
          <a:p>
            <a:pPr marL="0" indent="0">
              <a:buNone/>
            </a:pPr>
            <a:r>
              <a:rPr lang="en-US" sz="2000" b="1" dirty="0">
                <a:solidFill>
                  <a:srgbClr val="FFFF00"/>
                </a:solidFill>
                <a:effectLst/>
              </a:rPr>
              <a:t>12.</a:t>
            </a:r>
            <a:r>
              <a:rPr lang="en-US" sz="2400" b="1" dirty="0">
                <a:effectLst/>
              </a:rPr>
              <a:t> That human societies and institutions (hospitals, orphanages, colleges, publishing companies, etc.) which may be utilized as expedient means on a fee-for-service basis, are not be appended to the church and maintain    their livelihood by church donations, and that all such attempts to make them parachurch or church-related institutions is foreign to the New Testament.</a:t>
            </a:r>
          </a:p>
          <a:p>
            <a:pPr marL="0" indent="0">
              <a:buNone/>
            </a:pPr>
            <a:endParaRPr lang="en-US" dirty="0"/>
          </a:p>
        </p:txBody>
      </p:sp>
    </p:spTree>
    <p:extLst>
      <p:ext uri="{BB962C8B-B14F-4D97-AF65-F5344CB8AC3E}">
        <p14:creationId xmlns:p14="http://schemas.microsoft.com/office/powerpoint/2010/main" val="78570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818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p:spPr>
        <p:txBody>
          <a:bodyPr/>
          <a:lstStyle/>
          <a:p>
            <a:r>
              <a:rPr lang="en-US" sz="5400" b="1" i="1" dirty="0">
                <a:solidFill>
                  <a:srgbClr val="FFFF00"/>
                </a:solidFill>
              </a:rPr>
              <a:t>Institutional Growth</a:t>
            </a:r>
          </a:p>
        </p:txBody>
      </p:sp>
      <p:sp>
        <p:nvSpPr>
          <p:cNvPr id="8195" name="Rectangle 3"/>
          <p:cNvSpPr>
            <a:spLocks noGrp="1" noChangeArrowheads="1"/>
          </p:cNvSpPr>
          <p:nvPr>
            <p:ph type="body" idx="1"/>
          </p:nvPr>
        </p:nvSpPr>
        <p:spPr>
          <a:xfrm>
            <a:off x="1981200" y="1066800"/>
            <a:ext cx="6705600" cy="4114800"/>
          </a:xfrm>
        </p:spPr>
        <p:txBody>
          <a:bodyPr/>
          <a:lstStyle/>
          <a:p>
            <a:pPr>
              <a:lnSpc>
                <a:spcPct val="90000"/>
              </a:lnSpc>
              <a:buClr>
                <a:srgbClr val="FF0000"/>
              </a:buClr>
              <a:buFont typeface="Wingdings" pitchFamily="2" charset="2"/>
              <a:buChar char="ü"/>
            </a:pPr>
            <a:r>
              <a:rPr lang="en-US" sz="2400" b="1" dirty="0">
                <a:effectLst>
                  <a:outerShdw blurRad="38100" dist="38100" dir="2700000" algn="tl">
                    <a:srgbClr val="000000"/>
                  </a:outerShdw>
                </a:effectLst>
              </a:rPr>
              <a:t>Orphanages</a:t>
            </a:r>
          </a:p>
          <a:p>
            <a:pPr marL="457200" lvl="1" indent="0">
              <a:lnSpc>
                <a:spcPct val="80000"/>
              </a:lnSpc>
              <a:buClr>
                <a:srgbClr val="FF0000"/>
              </a:buClr>
              <a:buNone/>
            </a:pPr>
            <a:r>
              <a:rPr lang="en-US" sz="2400" b="1" dirty="0">
                <a:effectLst>
                  <a:outerShdw blurRad="38100" dist="38100" dir="2700000" algn="tl">
                    <a:srgbClr val="000000"/>
                  </a:outerShdw>
                </a:effectLst>
              </a:rPr>
              <a:t>  1909: Tennessee OH, Spring Hill</a:t>
            </a:r>
          </a:p>
          <a:p>
            <a:pPr marL="457200" lvl="1" indent="0">
              <a:lnSpc>
                <a:spcPct val="80000"/>
              </a:lnSpc>
              <a:buClr>
                <a:srgbClr val="FF0000"/>
              </a:buClr>
              <a:buNone/>
            </a:pPr>
            <a:r>
              <a:rPr lang="en-US" sz="2400" b="1" dirty="0">
                <a:effectLst>
                  <a:outerShdw blurRad="38100" dist="38100" dir="2700000" algn="tl">
                    <a:srgbClr val="000000"/>
                  </a:outerShdw>
                </a:effectLst>
              </a:rPr>
              <a:t>  1914: Potter OH, Bowling Green, KY</a:t>
            </a:r>
          </a:p>
          <a:p>
            <a:pPr>
              <a:lnSpc>
                <a:spcPct val="90000"/>
              </a:lnSpc>
              <a:buClr>
                <a:srgbClr val="FF0000"/>
              </a:buClr>
              <a:buFont typeface="Wingdings" pitchFamily="2" charset="2"/>
              <a:buChar char="ü"/>
            </a:pPr>
            <a:r>
              <a:rPr lang="en-US" sz="2400" b="1" dirty="0">
                <a:effectLst>
                  <a:outerShdw blurRad="38100" dist="38100" dir="2700000" algn="tl">
                    <a:srgbClr val="000000"/>
                  </a:outerShdw>
                </a:effectLst>
              </a:rPr>
              <a:t>Colleges and Churches</a:t>
            </a:r>
          </a:p>
          <a:p>
            <a:pPr marL="457200" lvl="1" indent="0">
              <a:lnSpc>
                <a:spcPct val="80000"/>
              </a:lnSpc>
              <a:buClr>
                <a:srgbClr val="FF0000"/>
              </a:buClr>
              <a:buNone/>
            </a:pPr>
            <a:r>
              <a:rPr lang="en-US" sz="2400" b="1" dirty="0">
                <a:effectLst>
                  <a:outerShdw blurRad="38100" dist="38100" dir="2700000" algn="tl">
                    <a:srgbClr val="000000"/>
                  </a:outerShdw>
                </a:effectLst>
              </a:rPr>
              <a:t>  ACC 1919 (Henry E. Speck) </a:t>
            </a:r>
          </a:p>
          <a:p>
            <a:pPr marL="457200" lvl="1" indent="0">
              <a:lnSpc>
                <a:spcPct val="80000"/>
              </a:lnSpc>
              <a:buClr>
                <a:srgbClr val="FF0000"/>
              </a:buClr>
              <a:buNone/>
            </a:pPr>
            <a:r>
              <a:rPr lang="en-US" sz="2400" b="1" dirty="0">
                <a:effectLst>
                  <a:outerShdw blurRad="38100" dist="38100" dir="2700000" algn="tl">
                    <a:srgbClr val="000000"/>
                  </a:outerShdw>
                </a:effectLst>
              </a:rPr>
              <a:t>  ACC 1938 (G.C. Brewer)</a:t>
            </a:r>
          </a:p>
          <a:p>
            <a:pPr>
              <a:lnSpc>
                <a:spcPct val="90000"/>
              </a:lnSpc>
              <a:buClr>
                <a:srgbClr val="FF0000"/>
              </a:buClr>
              <a:buFont typeface="Wingdings" pitchFamily="2" charset="2"/>
              <a:buChar char="ü"/>
            </a:pPr>
            <a:r>
              <a:rPr lang="en-US" sz="2400" b="1" dirty="0">
                <a:effectLst>
                  <a:outerShdw blurRad="38100" dist="38100" dir="2700000" algn="tl">
                    <a:srgbClr val="000000"/>
                  </a:outerShdw>
                </a:effectLst>
              </a:rPr>
              <a:t>Orphanage-College Linkage</a:t>
            </a:r>
          </a:p>
          <a:p>
            <a:pPr marL="457200" lvl="1" indent="0">
              <a:lnSpc>
                <a:spcPct val="70000"/>
              </a:lnSpc>
              <a:buClr>
                <a:srgbClr val="FF0000"/>
              </a:buClr>
              <a:buNone/>
            </a:pPr>
            <a:r>
              <a:rPr lang="en-US" sz="2400" b="1" dirty="0">
                <a:effectLst>
                  <a:outerShdw blurRad="38100" dist="38100" dir="2700000" algn="tl">
                    <a:srgbClr val="000000"/>
                  </a:outerShdw>
                </a:effectLst>
              </a:rPr>
              <a:t>  1947: N.B. Hardeman article</a:t>
            </a:r>
          </a:p>
          <a:p>
            <a:pPr marL="457200" lvl="1" indent="0">
              <a:lnSpc>
                <a:spcPct val="80000"/>
              </a:lnSpc>
              <a:buClr>
                <a:srgbClr val="FF0000"/>
              </a:buClr>
              <a:buNone/>
            </a:pPr>
            <a:r>
              <a:rPr lang="en-US" sz="2400" b="1" dirty="0">
                <a:effectLst>
                  <a:outerShdw blurRad="38100" dist="38100" dir="2700000" algn="tl">
                    <a:srgbClr val="000000"/>
                  </a:outerShdw>
                </a:effectLst>
              </a:rPr>
              <a:t>  1962: B.B. Baxter tract-“stand/fall together”</a:t>
            </a:r>
          </a:p>
          <a:p>
            <a:pPr>
              <a:lnSpc>
                <a:spcPct val="90000"/>
              </a:lnSpc>
              <a:buClr>
                <a:srgbClr val="FF0000"/>
              </a:buClr>
              <a:buFont typeface="Wingdings" pitchFamily="2" charset="2"/>
              <a:buChar char="ü"/>
            </a:pPr>
            <a:r>
              <a:rPr lang="en-US" sz="2400" b="1" dirty="0">
                <a:effectLst>
                  <a:outerShdw blurRad="38100" dist="38100" dir="2700000" algn="tl">
                    <a:srgbClr val="000000"/>
                  </a:outerShdw>
                </a:effectLst>
              </a:rPr>
              <a:t>Sponsoring Churches</a:t>
            </a:r>
          </a:p>
          <a:p>
            <a:pPr marL="457200" lvl="1" indent="0">
              <a:lnSpc>
                <a:spcPct val="70000"/>
              </a:lnSpc>
              <a:buClr>
                <a:srgbClr val="FF0000"/>
              </a:buClr>
              <a:buNone/>
            </a:pPr>
            <a:r>
              <a:rPr lang="en-US" sz="2400" b="1" dirty="0">
                <a:effectLst>
                  <a:outerShdw blurRad="38100" dist="38100" dir="2700000" algn="tl">
                    <a:srgbClr val="000000"/>
                  </a:outerShdw>
                </a:effectLst>
              </a:rPr>
              <a:t>Post WWII Missions: Japan, Italy, Germany</a:t>
            </a:r>
          </a:p>
          <a:p>
            <a:pPr>
              <a:lnSpc>
                <a:spcPct val="90000"/>
              </a:lnSpc>
              <a:buClr>
                <a:srgbClr val="FF0000"/>
              </a:buClr>
              <a:buFont typeface="Wingdings" pitchFamily="2" charset="2"/>
              <a:buChar char="ü"/>
            </a:pPr>
            <a:r>
              <a:rPr lang="en-US" sz="2400" b="1" dirty="0">
                <a:effectLst>
                  <a:outerShdw blurRad="38100" dist="38100" dir="2700000" algn="tl">
                    <a:srgbClr val="000000"/>
                  </a:outerShdw>
                </a:effectLst>
              </a:rPr>
              <a:t>Television ministries</a:t>
            </a:r>
          </a:p>
        </p:txBody>
      </p:sp>
    </p:spTree>
    <p:extLst>
      <p:ext uri="{BB962C8B-B14F-4D97-AF65-F5344CB8AC3E}">
        <p14:creationId xmlns:p14="http://schemas.microsoft.com/office/powerpoint/2010/main" val="125551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10CA45-5C2F-40FF-BCC4-018C23DC55BA}"/>
              </a:ext>
            </a:extLst>
          </p:cNvPr>
          <p:cNvSpPr>
            <a:spLocks noGrp="1"/>
          </p:cNvSpPr>
          <p:nvPr>
            <p:ph type="title"/>
          </p:nvPr>
        </p:nvSpPr>
        <p:spPr/>
        <p:txBody>
          <a:bodyPr/>
          <a:lstStyle/>
          <a:p>
            <a:r>
              <a:rPr lang="en-US" sz="5400" b="1" i="1" dirty="0"/>
              <a:t>Recent-Past Events</a:t>
            </a:r>
          </a:p>
        </p:txBody>
      </p:sp>
      <p:sp>
        <p:nvSpPr>
          <p:cNvPr id="3" name="Content Placeholder 2">
            <a:extLst>
              <a:ext uri="{FF2B5EF4-FFF2-40B4-BE49-F238E27FC236}">
                <a16:creationId xmlns:a16="http://schemas.microsoft.com/office/drawing/2014/main" xmlns="" id="{30C90712-E8A0-4EB1-8CA9-A81C3AF1C7EF}"/>
              </a:ext>
            </a:extLst>
          </p:cNvPr>
          <p:cNvSpPr>
            <a:spLocks noGrp="1"/>
          </p:cNvSpPr>
          <p:nvPr>
            <p:ph idx="1"/>
          </p:nvPr>
        </p:nvSpPr>
        <p:spPr>
          <a:xfrm>
            <a:off x="1143000" y="1828800"/>
            <a:ext cx="7391400" cy="4114800"/>
          </a:xfrm>
        </p:spPr>
        <p:txBody>
          <a:bodyPr/>
          <a:lstStyle/>
          <a:p>
            <a:pPr>
              <a:buClr>
                <a:srgbClr val="C00000"/>
              </a:buClr>
              <a:buSzPct val="95000"/>
              <a:buFont typeface="Wingdings" panose="05000000000000000000" pitchFamily="2" charset="2"/>
              <a:buChar char="ü"/>
            </a:pPr>
            <a:r>
              <a:rPr lang="en-US" sz="2800" b="1" dirty="0"/>
              <a:t>Gospel Advocate meeting – 5/19/16</a:t>
            </a:r>
          </a:p>
          <a:p>
            <a:pPr>
              <a:buClr>
                <a:srgbClr val="C00000"/>
              </a:buClr>
              <a:buSzPct val="95000"/>
              <a:buFont typeface="Wingdings" panose="05000000000000000000" pitchFamily="2" charset="2"/>
              <a:buChar char="ü"/>
            </a:pPr>
            <a:r>
              <a:rPr lang="en-US" sz="2800" b="1" dirty="0"/>
              <a:t>Harding University Lectures – 9/24-26/16</a:t>
            </a:r>
          </a:p>
          <a:p>
            <a:pPr>
              <a:buClr>
                <a:srgbClr val="C00000"/>
              </a:buClr>
              <a:buSzPct val="95000"/>
              <a:buFont typeface="Wingdings" panose="05000000000000000000" pitchFamily="2" charset="2"/>
              <a:buChar char="ü"/>
            </a:pPr>
            <a:r>
              <a:rPr lang="en-US" sz="2800" b="1" dirty="0"/>
              <a:t>Ohio Winter Lectures – 01/27/17</a:t>
            </a:r>
          </a:p>
          <a:p>
            <a:pPr>
              <a:buClr>
                <a:srgbClr val="C00000"/>
              </a:buClr>
              <a:buSzPct val="95000"/>
              <a:buFont typeface="Wingdings" panose="05000000000000000000" pitchFamily="2" charset="2"/>
              <a:buChar char="ü"/>
            </a:pPr>
            <a:r>
              <a:rPr lang="en-US" sz="2800" b="1" dirty="0"/>
              <a:t>Faulkner University Lectures – 03/02/17</a:t>
            </a:r>
          </a:p>
          <a:p>
            <a:pPr>
              <a:buClr>
                <a:srgbClr val="C00000"/>
              </a:buClr>
              <a:buSzPct val="95000"/>
              <a:buFont typeface="Wingdings" panose="05000000000000000000" pitchFamily="2" charset="2"/>
              <a:buChar char="ü"/>
            </a:pPr>
            <a:r>
              <a:rPr lang="en-US" sz="2800" b="1" dirty="0"/>
              <a:t>ACU-Texas Normal Singing School – 07/17</a:t>
            </a:r>
          </a:p>
          <a:p>
            <a:pPr>
              <a:buClr>
                <a:srgbClr val="C00000"/>
              </a:buClr>
              <a:buSzPct val="95000"/>
              <a:buFont typeface="Wingdings" panose="05000000000000000000" pitchFamily="2" charset="2"/>
              <a:buChar char="ü"/>
            </a:pPr>
            <a:r>
              <a:rPr lang="en-US" sz="2800" b="1" dirty="0"/>
              <a:t>ECIC – Cullman, AL – 10/2-5/17</a:t>
            </a:r>
          </a:p>
          <a:p>
            <a:pPr>
              <a:buClr>
                <a:srgbClr val="C00000"/>
              </a:buClr>
              <a:buSzPct val="95000"/>
              <a:buFont typeface="Wingdings" panose="05000000000000000000" pitchFamily="2" charset="2"/>
              <a:buChar char="ü"/>
            </a:pPr>
            <a:r>
              <a:rPr lang="en-US" sz="2800" b="1"/>
              <a:t>Future?</a:t>
            </a:r>
            <a:endParaRPr lang="en-US" sz="2800" b="1" dirty="0"/>
          </a:p>
          <a:p>
            <a:endParaRPr lang="en-US" dirty="0"/>
          </a:p>
        </p:txBody>
      </p:sp>
    </p:spTree>
    <p:extLst>
      <p:ext uri="{BB962C8B-B14F-4D97-AF65-F5344CB8AC3E}">
        <p14:creationId xmlns:p14="http://schemas.microsoft.com/office/powerpoint/2010/main" val="412555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4171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Religious Decline</a:t>
            </a:r>
          </a:p>
        </p:txBody>
      </p:sp>
      <p:sp>
        <p:nvSpPr>
          <p:cNvPr id="90115" name="Rectangle 3"/>
          <p:cNvSpPr>
            <a:spLocks noGrp="1" noChangeArrowheads="1"/>
          </p:cNvSpPr>
          <p:nvPr>
            <p:ph type="body" idx="1"/>
          </p:nvPr>
        </p:nvSpPr>
        <p:spPr>
          <a:xfrm>
            <a:off x="381000" y="1524000"/>
            <a:ext cx="8382000" cy="4419600"/>
          </a:xfrm>
        </p:spPr>
        <p:txBody>
          <a:bodyPr/>
          <a:lstStyle/>
          <a:p>
            <a:pPr>
              <a:buClr>
                <a:srgbClr val="FF0000"/>
              </a:buClr>
              <a:buSzPct val="95000"/>
              <a:buFont typeface="Wingdings" panose="05000000000000000000" pitchFamily="2" charset="2"/>
              <a:buChar char="ü"/>
            </a:pPr>
            <a:r>
              <a:rPr lang="en-US" sz="2600" b="1" dirty="0">
                <a:effectLst/>
              </a:rPr>
              <a:t>“as denominations have modernized their doctrines and embraced temporal values, they have gone into decline . . . the message becomes more worldly, and is held with less certainty as religion becomes the focus   of scholarly critique and attention . . . [the decline starts when they] begin to lift restrictions on behavior and to soften doctrines that had served to set [the group] apart from its social environment” </a:t>
            </a:r>
          </a:p>
          <a:p>
            <a:pPr>
              <a:buClr>
                <a:srgbClr val="FF0000"/>
              </a:buClr>
              <a:buSzPct val="95000"/>
              <a:buFont typeface="Wingdings" panose="05000000000000000000" pitchFamily="2" charset="2"/>
              <a:buChar char="ü"/>
            </a:pPr>
            <a:endParaRPr lang="en-US" sz="2000" b="1" dirty="0">
              <a:effectLst/>
            </a:endParaRPr>
          </a:p>
          <a:p>
            <a:pPr>
              <a:buClr>
                <a:srgbClr val="FF0000"/>
              </a:buClr>
              <a:buSzPct val="95000"/>
              <a:buFont typeface="Wingdings" panose="05000000000000000000" pitchFamily="2" charset="2"/>
              <a:buChar char="ü"/>
            </a:pPr>
            <a:r>
              <a:rPr lang="en-US" sz="1600" b="1" dirty="0">
                <a:effectLst/>
              </a:rPr>
              <a:t>Roger Finke and Rodney Starke, </a:t>
            </a:r>
            <a:r>
              <a:rPr lang="en-US" sz="1600" b="1" i="1" dirty="0">
                <a:solidFill>
                  <a:srgbClr val="FFFF00"/>
                </a:solidFill>
                <a:effectLst/>
              </a:rPr>
              <a:t>The Churching of America, 1776-1990: Winners and Losers in Our Religious Economy</a:t>
            </a:r>
            <a:r>
              <a:rPr lang="en-US" sz="1600" b="1" dirty="0">
                <a:effectLst/>
              </a:rPr>
              <a:t> (New Brunswick, NJ: Rutgers University Press, 1992), pp. 18, 84, 150, 169, 238; cf. pp. 249-55.    </a:t>
            </a:r>
            <a:endParaRPr lang="en-US" sz="1600" dirty="0">
              <a:effectLst/>
            </a:endParaRPr>
          </a:p>
          <a:p>
            <a:pPr marL="0" indent="0">
              <a:buClr>
                <a:srgbClr val="FF0000"/>
              </a:buClr>
              <a:buSzPct val="95000"/>
              <a:buNone/>
            </a:pPr>
            <a:endParaRPr lang="en-US" dirty="0">
              <a:effectLst/>
            </a:endParaRPr>
          </a:p>
          <a:p>
            <a:endParaRPr lang="en-US" dirty="0"/>
          </a:p>
        </p:txBody>
      </p:sp>
    </p:spTree>
    <p:extLst>
      <p:ext uri="{BB962C8B-B14F-4D97-AF65-F5344CB8AC3E}">
        <p14:creationId xmlns:p14="http://schemas.microsoft.com/office/powerpoint/2010/main" val="217067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Religious Decline</a:t>
            </a:r>
          </a:p>
        </p:txBody>
      </p:sp>
      <p:sp>
        <p:nvSpPr>
          <p:cNvPr id="90115" name="Rectangle 3"/>
          <p:cNvSpPr>
            <a:spLocks noGrp="1" noChangeArrowheads="1"/>
          </p:cNvSpPr>
          <p:nvPr>
            <p:ph type="body" idx="1"/>
          </p:nvPr>
        </p:nvSpPr>
        <p:spPr>
          <a:xfrm>
            <a:off x="457200" y="1828800"/>
            <a:ext cx="8153400" cy="4114800"/>
          </a:xfrm>
        </p:spPr>
        <p:txBody>
          <a:bodyPr/>
          <a:lstStyle/>
          <a:p>
            <a:pPr>
              <a:buClr>
                <a:srgbClr val="FF0000"/>
              </a:buClr>
              <a:buSzPct val="95000"/>
              <a:buFont typeface="Wingdings" panose="05000000000000000000" pitchFamily="2" charset="2"/>
              <a:buChar char="ü"/>
            </a:pPr>
            <a:r>
              <a:rPr lang="en-US" sz="2600" b="1" dirty="0">
                <a:effectLst/>
              </a:rPr>
              <a:t>“as the general affluence and social standing of a group rises, otherworldliness -- as expressed through tension with the environment  -- becomes perceived  as increasingly costly . . . </a:t>
            </a:r>
            <a:r>
              <a:rPr lang="en-US" sz="2600" b="1" i="1" dirty="0">
                <a:effectLst/>
              </a:rPr>
              <a:t>religious organizations are stronger to the degree that they impose significant costs in terms of sacrifice and even stigma upon their members</a:t>
            </a:r>
            <a:r>
              <a:rPr lang="en-US" sz="2600" b="1" dirty="0">
                <a:effectLst/>
              </a:rPr>
              <a:t>.”</a:t>
            </a:r>
          </a:p>
          <a:p>
            <a:pPr marL="0" indent="0">
              <a:buClr>
                <a:srgbClr val="FF0000"/>
              </a:buClr>
              <a:buSzPct val="95000"/>
              <a:buNone/>
            </a:pPr>
            <a:r>
              <a:rPr lang="en-US" sz="2000" b="1" dirty="0">
                <a:effectLst/>
              </a:rPr>
              <a:t>  </a:t>
            </a:r>
            <a:endParaRPr lang="en-US" sz="2000" dirty="0">
              <a:effectLst/>
            </a:endParaRPr>
          </a:p>
          <a:p>
            <a:pPr>
              <a:buClr>
                <a:srgbClr val="FF0000"/>
              </a:buClr>
              <a:buSzPct val="95000"/>
              <a:buFont typeface="Wingdings" panose="05000000000000000000" pitchFamily="2" charset="2"/>
              <a:buChar char="ü"/>
            </a:pPr>
            <a:r>
              <a:rPr lang="en-US" sz="2000" dirty="0">
                <a:effectLst/>
              </a:rPr>
              <a:t> </a:t>
            </a:r>
            <a:r>
              <a:rPr lang="en-US" sz="1600" b="1" dirty="0">
                <a:effectLst/>
              </a:rPr>
              <a:t>Roger Finke and Rodney Starke, </a:t>
            </a:r>
            <a:r>
              <a:rPr lang="en-US" sz="1600" b="1" i="1" dirty="0">
                <a:solidFill>
                  <a:srgbClr val="FFFF00"/>
                </a:solidFill>
                <a:effectLst/>
              </a:rPr>
              <a:t>The Churching of America, 1776-1990: Winners and Losers in Our Religious Economy</a:t>
            </a:r>
            <a:r>
              <a:rPr lang="en-US" sz="1600" b="1" dirty="0">
                <a:effectLst/>
              </a:rPr>
              <a:t> (New Brunswick, NJ: Rutgers University Press, 1992), pp. 18, 84, 150, 169, 238; cf. pp. 249-55.    </a:t>
            </a:r>
            <a:endParaRPr lang="en-US" sz="2000" dirty="0">
              <a:effectLst/>
            </a:endParaRPr>
          </a:p>
          <a:p>
            <a:pPr marL="0" indent="0">
              <a:buClr>
                <a:srgbClr val="FF0000"/>
              </a:buClr>
              <a:buSzPct val="95000"/>
              <a:buNone/>
            </a:pPr>
            <a:endParaRPr lang="en-US" dirty="0">
              <a:effectLst/>
            </a:endParaRPr>
          </a:p>
          <a:p>
            <a:endParaRPr lang="en-US" dirty="0"/>
          </a:p>
        </p:txBody>
      </p:sp>
    </p:spTree>
    <p:extLst>
      <p:ext uri="{BB962C8B-B14F-4D97-AF65-F5344CB8AC3E}">
        <p14:creationId xmlns:p14="http://schemas.microsoft.com/office/powerpoint/2010/main" val="17174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Worldliness</a:t>
            </a:r>
          </a:p>
        </p:txBody>
      </p:sp>
      <p:sp>
        <p:nvSpPr>
          <p:cNvPr id="90115" name="Rectangle 3"/>
          <p:cNvSpPr>
            <a:spLocks noGrp="1" noChangeArrowheads="1"/>
          </p:cNvSpPr>
          <p:nvPr>
            <p:ph type="body" idx="1"/>
          </p:nvPr>
        </p:nvSpPr>
        <p:spPr>
          <a:xfrm>
            <a:off x="685800" y="1600200"/>
            <a:ext cx="8001000" cy="4343400"/>
          </a:xfrm>
        </p:spPr>
        <p:txBody>
          <a:bodyPr/>
          <a:lstStyle/>
          <a:p>
            <a:pPr marL="0" indent="0">
              <a:buNone/>
            </a:pPr>
            <a:r>
              <a:rPr lang="en-US" sz="2800" b="1" dirty="0">
                <a:effectLst/>
              </a:rPr>
              <a:t>“By worldliness I mean not merely the disregard of fundamentalist taboos against smoking, drinking, dancing, movie-going, gambling, and the like, but more expansively such matters as materialism, pleasure-seeking, indiscriminate enjoyment of salacious and violent entertainment, immodesty of dress, voyeurism, sexual laxity, and divorce...”  </a:t>
            </a:r>
          </a:p>
          <a:p>
            <a:pPr marL="0" indent="0">
              <a:buNone/>
            </a:pPr>
            <a:endParaRPr lang="en-US" sz="2000" b="1" dirty="0">
              <a:effectLst/>
            </a:endParaRPr>
          </a:p>
          <a:p>
            <a:pPr marL="0" indent="0">
              <a:buNone/>
            </a:pPr>
            <a:r>
              <a:rPr lang="en-US" sz="2000" b="1" dirty="0">
                <a:effectLst/>
              </a:rPr>
              <a:t>Gundry, </a:t>
            </a:r>
            <a:r>
              <a:rPr lang="en-US" sz="2000" b="1" i="1" dirty="0">
                <a:solidFill>
                  <a:srgbClr val="FFFF00"/>
                </a:solidFill>
                <a:effectLst/>
              </a:rPr>
              <a:t>Jesus the Word</a:t>
            </a:r>
            <a:r>
              <a:rPr lang="en-US" sz="2000" b="1" dirty="0">
                <a:solidFill>
                  <a:srgbClr val="FFFF00"/>
                </a:solidFill>
                <a:effectLst/>
              </a:rPr>
              <a:t> </a:t>
            </a:r>
            <a:r>
              <a:rPr lang="en-US" sz="2000" b="1" dirty="0">
                <a:effectLst/>
              </a:rPr>
              <a:t>…  p.77n18.  </a:t>
            </a:r>
            <a:endParaRPr lang="en-US" sz="2000" dirty="0">
              <a:effectLst/>
            </a:endParaRPr>
          </a:p>
          <a:p>
            <a:pPr marL="0" indent="0">
              <a:buNone/>
            </a:pPr>
            <a:r>
              <a:rPr lang="en-US" sz="2800" dirty="0">
                <a:effectLst/>
              </a:rPr>
              <a:t> </a:t>
            </a:r>
          </a:p>
          <a:p>
            <a:endParaRPr lang="en-US" dirty="0"/>
          </a:p>
        </p:txBody>
      </p:sp>
    </p:spTree>
    <p:extLst>
      <p:ext uri="{BB962C8B-B14F-4D97-AF65-F5344CB8AC3E}">
        <p14:creationId xmlns:p14="http://schemas.microsoft.com/office/powerpoint/2010/main" val="367986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r>
              <a:rPr lang="en-US" sz="5400" b="1" i="1" dirty="0">
                <a:solidFill>
                  <a:srgbClr val="FFFF00"/>
                </a:solidFill>
                <a:effectLst>
                  <a:outerShdw blurRad="38100" dist="38100" dir="2700000" algn="tl">
                    <a:srgbClr val="000000"/>
                  </a:outerShdw>
                </a:effectLst>
              </a:rPr>
              <a:t>Expression of Concern</a:t>
            </a:r>
          </a:p>
        </p:txBody>
      </p:sp>
      <p:sp>
        <p:nvSpPr>
          <p:cNvPr id="27651" name="Rectangle 3"/>
          <p:cNvSpPr>
            <a:spLocks noGrp="1" noChangeArrowheads="1"/>
          </p:cNvSpPr>
          <p:nvPr>
            <p:ph type="body" idx="1"/>
          </p:nvPr>
        </p:nvSpPr>
        <p:spPr>
          <a:xfrm>
            <a:off x="689811" y="1524000"/>
            <a:ext cx="7772400" cy="4114800"/>
          </a:xfrm>
        </p:spPr>
        <p:txBody>
          <a:bodyPr/>
          <a:lstStyle/>
          <a:p>
            <a:pPr>
              <a:lnSpc>
                <a:spcPct val="90000"/>
              </a:lnSpc>
              <a:buFontTx/>
              <a:buNone/>
            </a:pPr>
            <a:r>
              <a:rPr lang="en-US" sz="2800" b="1" dirty="0"/>
              <a:t>“We are deeply disturbed over the liberalism that is so evident in the brotherhood today.  By ‘liberalism we mean especially the following items:</a:t>
            </a:r>
          </a:p>
          <a:p>
            <a:pPr>
              <a:lnSpc>
                <a:spcPct val="90000"/>
              </a:lnSpc>
              <a:buFontTx/>
              <a:buNone/>
            </a:pPr>
            <a:r>
              <a:rPr lang="en-US" sz="2800" b="1" dirty="0">
                <a:solidFill>
                  <a:srgbClr val="FFFF00"/>
                </a:solidFill>
              </a:rPr>
              <a:t>A.</a:t>
            </a:r>
            <a:r>
              <a:rPr lang="en-US" sz="2800" b="1" dirty="0"/>
              <a:t>  There is a drifting from the Bible-centered, definitive, distinctive doctrine that once characterized our preaching…many of our people, including preachers and elders, no longer know the difference between true Christianity and the corrupted forms of it so prevalent among us.”</a:t>
            </a:r>
          </a:p>
        </p:txBody>
      </p:sp>
    </p:spTree>
    <p:extLst>
      <p:ext uri="{BB962C8B-B14F-4D97-AF65-F5344CB8AC3E}">
        <p14:creationId xmlns:p14="http://schemas.microsoft.com/office/powerpoint/2010/main" val="10467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box(out)">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box(out)">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81000"/>
            <a:ext cx="7772400" cy="1143000"/>
          </a:xfrm>
        </p:spPr>
        <p:txBody>
          <a:bodyPr/>
          <a:lstStyle/>
          <a:p>
            <a:r>
              <a:rPr lang="en-US" sz="5400" b="1" i="1" dirty="0">
                <a:solidFill>
                  <a:srgbClr val="FFFF00"/>
                </a:solidFill>
                <a:effectLst>
                  <a:outerShdw blurRad="38100" dist="38100" dir="2700000" algn="tl">
                    <a:srgbClr val="000000"/>
                  </a:outerShdw>
                </a:effectLst>
              </a:rPr>
              <a:t>Expression of Concern</a:t>
            </a:r>
          </a:p>
        </p:txBody>
      </p:sp>
      <p:sp>
        <p:nvSpPr>
          <p:cNvPr id="28675" name="Rectangle 3"/>
          <p:cNvSpPr>
            <a:spLocks noGrp="1" noChangeArrowheads="1"/>
          </p:cNvSpPr>
          <p:nvPr>
            <p:ph type="body" idx="1"/>
          </p:nvPr>
        </p:nvSpPr>
        <p:spPr>
          <a:xfrm>
            <a:off x="762000" y="1600200"/>
            <a:ext cx="7772400" cy="4191000"/>
          </a:xfrm>
        </p:spPr>
        <p:txBody>
          <a:bodyPr/>
          <a:lstStyle/>
          <a:p>
            <a:pPr marL="609600" indent="-609600">
              <a:lnSpc>
                <a:spcPct val="90000"/>
              </a:lnSpc>
              <a:buFontTx/>
              <a:buAutoNum type="alphaUcPeriod" startAt="2"/>
            </a:pPr>
            <a:r>
              <a:rPr lang="en-US" sz="2800" b="1" dirty="0"/>
              <a:t>There is a concerted effort on the part of some brethren to restructure the organization, worship and work of the church along sectarian lines…</a:t>
            </a:r>
          </a:p>
          <a:p>
            <a:pPr marL="609600" indent="-609600">
              <a:lnSpc>
                <a:spcPct val="90000"/>
              </a:lnSpc>
              <a:buFontTx/>
              <a:buAutoNum type="alphaUcPeriod" startAt="2"/>
            </a:pPr>
            <a:r>
              <a:rPr lang="en-US" sz="2800" b="1" dirty="0"/>
              <a:t>A spirit of doctrinal compromise and fellowshipping of those in blatant religious error has permeated our ranks.</a:t>
            </a:r>
          </a:p>
          <a:p>
            <a:pPr marL="609600" indent="-609600">
              <a:lnSpc>
                <a:spcPct val="90000"/>
              </a:lnSpc>
              <a:buFontTx/>
              <a:buAutoNum type="alphaUcPeriod" startAt="2"/>
            </a:pPr>
            <a:endParaRPr lang="en-US" sz="3600" b="1" dirty="0"/>
          </a:p>
        </p:txBody>
      </p:sp>
    </p:spTree>
    <p:extLst>
      <p:ext uri="{BB962C8B-B14F-4D97-AF65-F5344CB8AC3E}">
        <p14:creationId xmlns:p14="http://schemas.microsoft.com/office/powerpoint/2010/main" val="10481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ox(ou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box(out)">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0"/>
            <a:ext cx="7772400" cy="1143000"/>
          </a:xfrm>
        </p:spPr>
        <p:txBody>
          <a:bodyPr/>
          <a:lstStyle/>
          <a:p>
            <a:r>
              <a:rPr lang="en-US" sz="5400" b="1" i="1" dirty="0">
                <a:solidFill>
                  <a:srgbClr val="FFFF00"/>
                </a:solidFill>
                <a:effectLst>
                  <a:outerShdw blurRad="38100" dist="38100" dir="2700000" algn="tl">
                    <a:srgbClr val="000000"/>
                  </a:outerShdw>
                </a:effectLst>
              </a:rPr>
              <a:t>Expression of Concern</a:t>
            </a:r>
          </a:p>
        </p:txBody>
      </p:sp>
      <p:sp>
        <p:nvSpPr>
          <p:cNvPr id="29699" name="Rectangle 3"/>
          <p:cNvSpPr>
            <a:spLocks noGrp="1" noChangeArrowheads="1"/>
          </p:cNvSpPr>
          <p:nvPr>
            <p:ph type="body" idx="1"/>
          </p:nvPr>
        </p:nvSpPr>
        <p:spPr>
          <a:xfrm>
            <a:off x="838200" y="1371600"/>
            <a:ext cx="7772400" cy="3733800"/>
          </a:xfrm>
        </p:spPr>
        <p:txBody>
          <a:bodyPr/>
          <a:lstStyle/>
          <a:p>
            <a:pPr marL="609600" indent="-609600">
              <a:lnSpc>
                <a:spcPct val="90000"/>
              </a:lnSpc>
              <a:buSzPct val="90000"/>
              <a:buFontTx/>
              <a:buAutoNum type="alphaUcPeriod" startAt="4"/>
            </a:pPr>
            <a:r>
              <a:rPr lang="en-US" sz="2800" b="1" dirty="0"/>
              <a:t>The world has made alarming inroads into the church.  Instead of the church influencing the world for righteousness, the world has adversely affected many brethren in matters of morality and conduct of life. </a:t>
            </a:r>
          </a:p>
        </p:txBody>
      </p:sp>
    </p:spTree>
    <p:extLst>
      <p:ext uri="{BB962C8B-B14F-4D97-AF65-F5344CB8AC3E}">
        <p14:creationId xmlns:p14="http://schemas.microsoft.com/office/powerpoint/2010/main" val="231433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ox(out)">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0"/>
            <a:ext cx="7772400" cy="1371600"/>
          </a:xfrm>
        </p:spPr>
        <p:txBody>
          <a:bodyPr/>
          <a:lstStyle/>
          <a:p>
            <a:r>
              <a:rPr lang="en-US" sz="5400" b="1" i="1" dirty="0">
                <a:solidFill>
                  <a:srgbClr val="FFFF00"/>
                </a:solidFill>
                <a:effectLst>
                  <a:outerShdw blurRad="38100" dist="38100" dir="2700000" algn="tl">
                    <a:srgbClr val="000000"/>
                  </a:outerShdw>
                </a:effectLst>
              </a:rPr>
              <a:t>Expression of Concern</a:t>
            </a:r>
          </a:p>
        </p:txBody>
      </p:sp>
      <p:sp>
        <p:nvSpPr>
          <p:cNvPr id="29699" name="Rectangle 3"/>
          <p:cNvSpPr>
            <a:spLocks noGrp="1" noChangeArrowheads="1"/>
          </p:cNvSpPr>
          <p:nvPr>
            <p:ph type="body" idx="1"/>
          </p:nvPr>
        </p:nvSpPr>
        <p:spPr>
          <a:xfrm>
            <a:off x="1066800" y="1447800"/>
            <a:ext cx="7467600" cy="4038600"/>
          </a:xfrm>
        </p:spPr>
        <p:txBody>
          <a:bodyPr/>
          <a:lstStyle/>
          <a:p>
            <a:pPr marL="0" indent="0">
              <a:lnSpc>
                <a:spcPct val="80000"/>
              </a:lnSpc>
              <a:buNone/>
            </a:pPr>
            <a:r>
              <a:rPr lang="en-US" sz="3000" b="1" dirty="0">
                <a:solidFill>
                  <a:srgbClr val="FFFF00"/>
                </a:solidFill>
              </a:rPr>
              <a:t>E.</a:t>
            </a:r>
            <a:r>
              <a:rPr lang="en-US" sz="3000" b="1" dirty="0"/>
              <a:t>  </a:t>
            </a:r>
            <a:r>
              <a:rPr lang="en-US" sz="2800" b="1" dirty="0"/>
              <a:t>The typical emphasis of the     	denominational world on recreation,          	entertainment, and solving the social 	ills of society has been incorporated 	into the programs of many 	congregations, supplanting the 		God-given work of meeting the 	spiritual needs of those both within 		and without the body of Christ.”</a:t>
            </a:r>
            <a:endParaRPr lang="en-US" sz="3000" b="1" dirty="0"/>
          </a:p>
        </p:txBody>
      </p:sp>
    </p:spTree>
    <p:extLst>
      <p:ext uri="{BB962C8B-B14F-4D97-AF65-F5344CB8AC3E}">
        <p14:creationId xmlns:p14="http://schemas.microsoft.com/office/powerpoint/2010/main" val="415047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ox(out)">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“Innocent” Beginnings</a:t>
            </a:r>
          </a:p>
        </p:txBody>
      </p:sp>
      <p:sp>
        <p:nvSpPr>
          <p:cNvPr id="90115" name="Rectangle 3"/>
          <p:cNvSpPr>
            <a:spLocks noGrp="1" noChangeArrowheads="1"/>
          </p:cNvSpPr>
          <p:nvPr>
            <p:ph type="body" idx="1"/>
          </p:nvPr>
        </p:nvSpPr>
        <p:spPr>
          <a:xfrm>
            <a:off x="457200" y="1676400"/>
            <a:ext cx="8153400" cy="4419600"/>
          </a:xfrm>
        </p:spPr>
        <p:txBody>
          <a:bodyPr/>
          <a:lstStyle/>
          <a:p>
            <a:pPr>
              <a:buClr>
                <a:srgbClr val="FF0000"/>
              </a:buClr>
              <a:buSzPct val="99000"/>
              <a:buFont typeface="Wingdings" panose="05000000000000000000" pitchFamily="2" charset="2"/>
              <a:buChar char="ü"/>
            </a:pPr>
            <a:r>
              <a:rPr lang="en-US" sz="2400" b="1" dirty="0">
                <a:effectLst/>
              </a:rPr>
              <a:t>In the words of a widely-respected older preacher,  “instrumental music only lets the cat out of the bag  . . . After they bring in the instrument, baptism is no longer essential, and the church is just another denomination among denominations.”  </a:t>
            </a:r>
          </a:p>
          <a:p>
            <a:pPr>
              <a:buClr>
                <a:srgbClr val="FF0000"/>
              </a:buClr>
              <a:buSzPct val="99000"/>
              <a:buFont typeface="Wingdings" panose="05000000000000000000" pitchFamily="2" charset="2"/>
              <a:buChar char="ü"/>
            </a:pPr>
            <a:endParaRPr lang="en-US" sz="2400" b="1" dirty="0">
              <a:effectLst/>
            </a:endParaRPr>
          </a:p>
          <a:p>
            <a:pPr>
              <a:buClr>
                <a:srgbClr val="FF0000"/>
              </a:buClr>
              <a:buSzPct val="99000"/>
              <a:buFont typeface="Wingdings" panose="05000000000000000000" pitchFamily="2" charset="2"/>
              <a:buChar char="ü"/>
            </a:pPr>
            <a:r>
              <a:rPr lang="en-US" sz="1800" b="1" dirty="0">
                <a:effectLst/>
              </a:rPr>
              <a:t>Charles Hodge, “Facing the Instrumental Music Question Again,”           </a:t>
            </a:r>
            <a:r>
              <a:rPr lang="en-US" sz="1800" b="1" i="1" dirty="0">
                <a:solidFill>
                  <a:srgbClr val="FFFF00"/>
                </a:solidFill>
                <a:effectLst/>
              </a:rPr>
              <a:t>Gospel Advocate</a:t>
            </a:r>
            <a:r>
              <a:rPr lang="en-US" sz="1800" b="1" dirty="0">
                <a:solidFill>
                  <a:srgbClr val="FFFF00"/>
                </a:solidFill>
                <a:effectLst/>
              </a:rPr>
              <a:t> </a:t>
            </a:r>
            <a:r>
              <a:rPr lang="en-US" sz="1800" b="1" dirty="0">
                <a:effectLst/>
              </a:rPr>
              <a:t>140 (February 1998), p. 24. </a:t>
            </a:r>
            <a:r>
              <a:rPr lang="en-US" sz="2400" b="1" dirty="0">
                <a:effectLst/>
              </a:rPr>
              <a:t> </a:t>
            </a:r>
            <a:endParaRPr lang="en-US" sz="2400" dirty="0">
              <a:effectLst/>
            </a:endParaRPr>
          </a:p>
          <a:p>
            <a:endParaRPr lang="en-US" dirty="0"/>
          </a:p>
        </p:txBody>
      </p:sp>
    </p:spTree>
    <p:extLst>
      <p:ext uri="{BB962C8B-B14F-4D97-AF65-F5344CB8AC3E}">
        <p14:creationId xmlns:p14="http://schemas.microsoft.com/office/powerpoint/2010/main" val="204094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152400"/>
            <a:ext cx="7772400" cy="1295400"/>
          </a:xfrm>
        </p:spPr>
        <p:txBody>
          <a:bodyPr/>
          <a:lstStyle/>
          <a:p>
            <a:pPr>
              <a:lnSpc>
                <a:spcPct val="90000"/>
              </a:lnSpc>
            </a:pPr>
            <a:r>
              <a:rPr lang="en-US" sz="4000" b="1" i="1" dirty="0">
                <a:solidFill>
                  <a:srgbClr val="FFFF00"/>
                </a:solidFill>
              </a:rPr>
              <a:t>Willard Collins: The People Person</a:t>
            </a:r>
            <a:br>
              <a:rPr lang="en-US" sz="4000" b="1" i="1" dirty="0">
                <a:solidFill>
                  <a:srgbClr val="FFFF00"/>
                </a:solidFill>
              </a:rPr>
            </a:br>
            <a:r>
              <a:rPr lang="en-US" sz="2400" b="1" dirty="0">
                <a:solidFill>
                  <a:srgbClr val="FFFF00"/>
                </a:solidFill>
              </a:rPr>
              <a:t>Nashville: 20</a:t>
            </a:r>
            <a:r>
              <a:rPr lang="en-US" sz="2400" b="1" baseline="30000" dirty="0">
                <a:solidFill>
                  <a:srgbClr val="FFFF00"/>
                </a:solidFill>
              </a:rPr>
              <a:t>th</a:t>
            </a:r>
            <a:r>
              <a:rPr lang="en-US" sz="2400" b="1" dirty="0">
                <a:solidFill>
                  <a:srgbClr val="FFFF00"/>
                </a:solidFill>
              </a:rPr>
              <a:t> Century Christian, 1986,</a:t>
            </a:r>
            <a:r>
              <a:rPr lang="en-US" sz="2800" b="1" dirty="0">
                <a:solidFill>
                  <a:srgbClr val="FFFF00"/>
                </a:solidFill>
              </a:rPr>
              <a:t> </a:t>
            </a:r>
            <a:r>
              <a:rPr lang="en-US" sz="2400" b="1" dirty="0">
                <a:solidFill>
                  <a:srgbClr val="FFFF00"/>
                </a:solidFill>
              </a:rPr>
              <a:t>116-18</a:t>
            </a:r>
            <a:endParaRPr lang="en-US" sz="2800" b="1" i="1" dirty="0">
              <a:solidFill>
                <a:srgbClr val="FFFF00"/>
              </a:solidFill>
            </a:endParaRPr>
          </a:p>
        </p:txBody>
      </p:sp>
      <p:sp>
        <p:nvSpPr>
          <p:cNvPr id="30723" name="Rectangle 3"/>
          <p:cNvSpPr>
            <a:spLocks noGrp="1" noChangeArrowheads="1"/>
          </p:cNvSpPr>
          <p:nvPr>
            <p:ph type="body" idx="1"/>
          </p:nvPr>
        </p:nvSpPr>
        <p:spPr>
          <a:xfrm>
            <a:off x="1066800" y="1447800"/>
            <a:ext cx="7620000" cy="3962400"/>
          </a:xfrm>
        </p:spPr>
        <p:txBody>
          <a:bodyPr/>
          <a:lstStyle/>
          <a:p>
            <a:pPr>
              <a:lnSpc>
                <a:spcPct val="90000"/>
              </a:lnSpc>
              <a:buClr>
                <a:srgbClr val="FF0000"/>
              </a:buClr>
              <a:buSzPct val="89000"/>
              <a:buFont typeface="Wingdings" panose="05000000000000000000" pitchFamily="2" charset="2"/>
              <a:buChar char="ü"/>
            </a:pPr>
            <a:r>
              <a:rPr lang="en-US" sz="2800" b="1" dirty="0"/>
              <a:t>Asked to compare church members in the 				1980’s with the 1930’s: </a:t>
            </a:r>
          </a:p>
          <a:p>
            <a:pPr>
              <a:lnSpc>
                <a:spcPct val="90000"/>
              </a:lnSpc>
              <a:buClr>
                <a:srgbClr val="FF0000"/>
              </a:buClr>
              <a:buSzPct val="89000"/>
              <a:buFont typeface="Wingdings" panose="05000000000000000000" pitchFamily="2" charset="2"/>
              <a:buChar char="ü"/>
            </a:pPr>
            <a:r>
              <a:rPr lang="en-US" sz="2800" b="1" dirty="0"/>
              <a:t>“I don’t think they see the glory of the 			church, unencumbered with 			denominationalism, as I did when 		         	I was growing up…</a:t>
            </a:r>
          </a:p>
          <a:p>
            <a:pPr>
              <a:lnSpc>
                <a:spcPct val="90000"/>
              </a:lnSpc>
              <a:buClr>
                <a:srgbClr val="FF0000"/>
              </a:buClr>
              <a:buSzPct val="89000"/>
              <a:buFont typeface="Wingdings" panose="05000000000000000000" pitchFamily="2" charset="2"/>
              <a:buChar char="ü"/>
            </a:pPr>
            <a:r>
              <a:rPr lang="en-US" sz="2800" b="1" dirty="0"/>
              <a:t>“I don’t think the members of the church  	    see it as different from Protestantism”  </a:t>
            </a:r>
          </a:p>
        </p:txBody>
      </p:sp>
    </p:spTree>
    <p:extLst>
      <p:ext uri="{BB962C8B-B14F-4D97-AF65-F5344CB8AC3E}">
        <p14:creationId xmlns:p14="http://schemas.microsoft.com/office/powerpoint/2010/main" val="26575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800" b="1" i="1" dirty="0"/>
              <a:t>Arlington Meeting</a:t>
            </a:r>
            <a:br>
              <a:rPr lang="en-US" sz="4800" b="1" i="1" dirty="0"/>
            </a:br>
            <a:r>
              <a:rPr lang="en-US" sz="3600" b="1" i="1" dirty="0"/>
              <a:t>January 1968</a:t>
            </a:r>
            <a:endParaRPr lang="en-US" sz="4800" b="1" i="1" dirty="0"/>
          </a:p>
        </p:txBody>
      </p:sp>
      <p:sp>
        <p:nvSpPr>
          <p:cNvPr id="90115" name="Rectangle 3"/>
          <p:cNvSpPr>
            <a:spLocks noGrp="1" noChangeArrowheads="1"/>
          </p:cNvSpPr>
          <p:nvPr>
            <p:ph type="body" idx="1"/>
          </p:nvPr>
        </p:nvSpPr>
        <p:spPr>
          <a:xfrm>
            <a:off x="1752600" y="1676400"/>
            <a:ext cx="6248400" cy="4267200"/>
          </a:xfrm>
        </p:spPr>
        <p:txBody>
          <a:bodyPr/>
          <a:lstStyle/>
          <a:p>
            <a:pPr marL="0" indent="0">
              <a:buNone/>
            </a:pPr>
            <a:r>
              <a:rPr lang="en-US" sz="2000" b="1" dirty="0"/>
              <a:t>Reuel </a:t>
            </a:r>
            <a:r>
              <a:rPr lang="en-US" sz="2000" b="1" dirty="0" err="1"/>
              <a:t>Lemmons</a:t>
            </a:r>
            <a:r>
              <a:rPr lang="en-US" sz="2000" b="1" dirty="0"/>
              <a:t>			Roy </a:t>
            </a:r>
            <a:r>
              <a:rPr lang="en-US" sz="2000" b="1" dirty="0" err="1"/>
              <a:t>Cogdill</a:t>
            </a:r>
            <a:endParaRPr lang="en-US" sz="2000" b="1" dirty="0"/>
          </a:p>
          <a:p>
            <a:pPr marL="0" indent="0">
              <a:buNone/>
            </a:pPr>
            <a:r>
              <a:rPr lang="en-US" sz="2000" b="1" dirty="0" err="1"/>
              <a:t>Hulen</a:t>
            </a:r>
            <a:r>
              <a:rPr lang="en-US" sz="2000" b="1" dirty="0"/>
              <a:t> Jackson			James W. Adams</a:t>
            </a:r>
          </a:p>
          <a:p>
            <a:pPr marL="0" indent="0">
              <a:buNone/>
            </a:pPr>
            <a:r>
              <a:rPr lang="en-US" sz="2000" b="1" dirty="0"/>
              <a:t>Johnny Ramsey			Harry Pickup, Jr.</a:t>
            </a:r>
          </a:p>
          <a:p>
            <a:pPr marL="0" indent="0">
              <a:buNone/>
            </a:pPr>
            <a:r>
              <a:rPr lang="en-US" sz="2000" b="1" dirty="0"/>
              <a:t>Roy Lanier, Sr. 			Robert F. Turner</a:t>
            </a:r>
          </a:p>
          <a:p>
            <a:pPr marL="0" indent="0">
              <a:buNone/>
            </a:pPr>
            <a:r>
              <a:rPr lang="en-US" sz="2000" b="1" dirty="0"/>
              <a:t>J.D. Thomas 			Franklin T. Puckett</a:t>
            </a:r>
          </a:p>
          <a:p>
            <a:pPr marL="0" indent="0">
              <a:buNone/>
            </a:pPr>
            <a:r>
              <a:rPr lang="en-US" sz="2000" b="1" dirty="0"/>
              <a:t>Eldred Stevens			Stanley Lovett </a:t>
            </a:r>
          </a:p>
          <a:p>
            <a:pPr marL="0" indent="0">
              <a:buNone/>
            </a:pPr>
            <a:r>
              <a:rPr lang="en-US" sz="2000" b="1" dirty="0"/>
              <a:t>Gus Nichols			Bryan Vinson</a:t>
            </a:r>
          </a:p>
          <a:p>
            <a:pPr marL="0" indent="0">
              <a:buNone/>
            </a:pPr>
            <a:r>
              <a:rPr lang="en-US" sz="2000" b="1" dirty="0"/>
              <a:t>Hardeman Nichols		Floyd Thompson </a:t>
            </a:r>
          </a:p>
          <a:p>
            <a:pPr marL="0" indent="0">
              <a:buNone/>
            </a:pPr>
            <a:r>
              <a:rPr lang="en-US" sz="2000" b="1" dirty="0"/>
              <a:t>Bill Humble			W.L. Wharton</a:t>
            </a:r>
          </a:p>
          <a:p>
            <a:pPr marL="0" indent="0">
              <a:buNone/>
            </a:pPr>
            <a:r>
              <a:rPr lang="en-US" sz="2000" b="1" dirty="0"/>
              <a:t>Alan </a:t>
            </a:r>
            <a:r>
              <a:rPr lang="en-US" sz="2000" b="1" dirty="0" err="1"/>
              <a:t>Highers</a:t>
            </a:r>
            <a:r>
              <a:rPr lang="en-US" sz="2000" b="1" dirty="0"/>
              <a:t>			Clinton Hamilton</a:t>
            </a:r>
          </a:p>
          <a:p>
            <a:pPr marL="0" indent="0">
              <a:buNone/>
            </a:pPr>
            <a:r>
              <a:rPr lang="en-US" sz="2000" b="1" dirty="0"/>
              <a:t>Buster Dobbs			Melvin Curry </a:t>
            </a:r>
          </a:p>
          <a:p>
            <a:pPr marL="0" indent="0">
              <a:buNone/>
            </a:pPr>
            <a:r>
              <a:rPr lang="en-US" sz="2000" b="1" dirty="0"/>
              <a:t>Jimmy Allen			Harold </a:t>
            </a:r>
            <a:r>
              <a:rPr lang="en-US" sz="2000" b="1" dirty="0" err="1"/>
              <a:t>Fite</a:t>
            </a:r>
            <a:endParaRPr lang="en-US" sz="2000" b="1" dirty="0"/>
          </a:p>
          <a:p>
            <a:pPr marL="0" indent="0">
              <a:buNone/>
            </a:pPr>
            <a:r>
              <a:rPr lang="en-US" sz="2000" b="1" dirty="0"/>
              <a:t>Lewis Hale			Dudley Ross Spears</a:t>
            </a:r>
          </a:p>
          <a:p>
            <a:pPr marL="0" indent="0">
              <a:buNone/>
            </a:pPr>
            <a:endParaRPr lang="en-US" sz="2400" b="1" dirty="0"/>
          </a:p>
        </p:txBody>
      </p:sp>
    </p:spTree>
    <p:extLst>
      <p:ext uri="{BB962C8B-B14F-4D97-AF65-F5344CB8AC3E}">
        <p14:creationId xmlns:p14="http://schemas.microsoft.com/office/powerpoint/2010/main" val="103121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152400"/>
            <a:ext cx="7772400" cy="1447800"/>
          </a:xfrm>
        </p:spPr>
        <p:txBody>
          <a:bodyPr/>
          <a:lstStyle/>
          <a:p>
            <a:pPr>
              <a:lnSpc>
                <a:spcPct val="90000"/>
              </a:lnSpc>
            </a:pPr>
            <a:r>
              <a:rPr lang="en-US" sz="4000" b="1" i="1" dirty="0">
                <a:solidFill>
                  <a:srgbClr val="FFFF00"/>
                </a:solidFill>
              </a:rPr>
              <a:t>Willard Collins: The People Person</a:t>
            </a:r>
            <a:br>
              <a:rPr lang="en-US" sz="4000" b="1" i="1" dirty="0">
                <a:solidFill>
                  <a:srgbClr val="FFFF00"/>
                </a:solidFill>
              </a:rPr>
            </a:br>
            <a:r>
              <a:rPr lang="en-US" sz="2400" b="1" dirty="0">
                <a:solidFill>
                  <a:srgbClr val="FFFF00"/>
                </a:solidFill>
              </a:rPr>
              <a:t>Nashville: 20</a:t>
            </a:r>
            <a:r>
              <a:rPr lang="en-US" sz="2400" b="1" baseline="30000" dirty="0">
                <a:solidFill>
                  <a:srgbClr val="FFFF00"/>
                </a:solidFill>
              </a:rPr>
              <a:t>th</a:t>
            </a:r>
            <a:r>
              <a:rPr lang="en-US" sz="2400" b="1" dirty="0">
                <a:solidFill>
                  <a:srgbClr val="FFFF00"/>
                </a:solidFill>
              </a:rPr>
              <a:t> Century Christian, 1986,</a:t>
            </a:r>
            <a:r>
              <a:rPr lang="en-US" sz="2800" b="1" dirty="0">
                <a:solidFill>
                  <a:srgbClr val="FFFF00"/>
                </a:solidFill>
              </a:rPr>
              <a:t> </a:t>
            </a:r>
            <a:r>
              <a:rPr lang="en-US" sz="2400" b="1" dirty="0">
                <a:solidFill>
                  <a:srgbClr val="FFFF00"/>
                </a:solidFill>
              </a:rPr>
              <a:t>116-18</a:t>
            </a:r>
            <a:endParaRPr lang="en-US" sz="2800" b="1" i="1" dirty="0">
              <a:solidFill>
                <a:srgbClr val="FFFF00"/>
              </a:solidFill>
            </a:endParaRPr>
          </a:p>
        </p:txBody>
      </p:sp>
      <p:sp>
        <p:nvSpPr>
          <p:cNvPr id="30723" name="Rectangle 3"/>
          <p:cNvSpPr>
            <a:spLocks noGrp="1" noChangeArrowheads="1"/>
          </p:cNvSpPr>
          <p:nvPr>
            <p:ph type="body" idx="1"/>
          </p:nvPr>
        </p:nvSpPr>
        <p:spPr>
          <a:xfrm>
            <a:off x="609600" y="1600200"/>
            <a:ext cx="8153400" cy="3962400"/>
          </a:xfrm>
        </p:spPr>
        <p:txBody>
          <a:bodyPr/>
          <a:lstStyle/>
          <a:p>
            <a:pPr>
              <a:lnSpc>
                <a:spcPct val="90000"/>
              </a:lnSpc>
              <a:buClr>
                <a:srgbClr val="FF0000"/>
              </a:buClr>
              <a:buSzPct val="92000"/>
              <a:buFont typeface="Wingdings" panose="05000000000000000000" pitchFamily="2" charset="2"/>
              <a:buChar char="ü"/>
            </a:pPr>
            <a:r>
              <a:rPr lang="en-US" sz="2800" b="1" dirty="0"/>
              <a:t>Asked to compare church members in the 				  1980’s with the 1930’s: </a:t>
            </a:r>
          </a:p>
          <a:p>
            <a:pPr>
              <a:lnSpc>
                <a:spcPct val="90000"/>
              </a:lnSpc>
              <a:buClr>
                <a:srgbClr val="FF0000"/>
              </a:buClr>
              <a:buSzPct val="92000"/>
              <a:buFont typeface="Wingdings" panose="05000000000000000000" pitchFamily="2" charset="2"/>
              <a:buChar char="ü"/>
            </a:pPr>
            <a:r>
              <a:rPr lang="en-US" sz="2800" b="1" dirty="0"/>
              <a:t>When I started preaching, a lot of 				members of the church believed 			Protestants needed to be saved…</a:t>
            </a:r>
          </a:p>
          <a:p>
            <a:pPr>
              <a:lnSpc>
                <a:spcPct val="90000"/>
              </a:lnSpc>
              <a:buClr>
                <a:srgbClr val="FF0000"/>
              </a:buClr>
              <a:buSzPct val="92000"/>
              <a:buFont typeface="Wingdings" panose="05000000000000000000" pitchFamily="2" charset="2"/>
              <a:buChar char="ü"/>
            </a:pPr>
            <a:r>
              <a:rPr lang="en-US" sz="2800" b="1" dirty="0"/>
              <a:t>At an earlier time, they felt the church was 		   	a lot better than Protestantism.”</a:t>
            </a:r>
          </a:p>
        </p:txBody>
      </p:sp>
    </p:spTree>
    <p:extLst>
      <p:ext uri="{BB962C8B-B14F-4D97-AF65-F5344CB8AC3E}">
        <p14:creationId xmlns:p14="http://schemas.microsoft.com/office/powerpoint/2010/main" val="397292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Incorrect in Details?</a:t>
            </a:r>
          </a:p>
        </p:txBody>
      </p:sp>
      <p:sp>
        <p:nvSpPr>
          <p:cNvPr id="3" name="Content Placeholder 2"/>
          <p:cNvSpPr>
            <a:spLocks noGrp="1"/>
          </p:cNvSpPr>
          <p:nvPr>
            <p:ph idx="1"/>
          </p:nvPr>
        </p:nvSpPr>
        <p:spPr>
          <a:xfrm>
            <a:off x="685800" y="1524000"/>
            <a:ext cx="7772400" cy="4419600"/>
          </a:xfrm>
        </p:spPr>
        <p:txBody>
          <a:bodyPr/>
          <a:lstStyle/>
          <a:p>
            <a:pPr>
              <a:buClr>
                <a:srgbClr val="FF0000"/>
              </a:buClr>
              <a:buSzPct val="98000"/>
              <a:buFont typeface="Wingdings" panose="05000000000000000000" pitchFamily="2" charset="2"/>
              <a:buChar char="ü"/>
            </a:pPr>
            <a:r>
              <a:rPr lang="en-US" sz="2600" b="1" dirty="0">
                <a:effectLst/>
              </a:rPr>
              <a:t>“It is consistent to believe that the Bible is authoritative in matters of faith and practice, but may be incorrect in geographical or historical details. Once a person abandons the concept of divine dictation, he must abandon the idea of inerrancy.”</a:t>
            </a:r>
          </a:p>
          <a:p>
            <a:pPr>
              <a:buClr>
                <a:srgbClr val="FF0000"/>
              </a:buClr>
              <a:buSzPct val="98000"/>
              <a:buFont typeface="Wingdings" panose="05000000000000000000" pitchFamily="2" charset="2"/>
              <a:buChar char="ü"/>
            </a:pPr>
            <a:endParaRPr lang="en-US" sz="2600" b="1" dirty="0">
              <a:effectLst/>
            </a:endParaRPr>
          </a:p>
          <a:p>
            <a:pPr>
              <a:buClr>
                <a:srgbClr val="FF0000"/>
              </a:buClr>
              <a:buSzPct val="98000"/>
              <a:buFont typeface="Wingdings" panose="05000000000000000000" pitchFamily="2" charset="2"/>
              <a:buChar char="ü"/>
            </a:pPr>
            <a:r>
              <a:rPr lang="en-US" sz="1800" b="1" dirty="0">
                <a:effectLst/>
              </a:rPr>
              <a:t>John T. Willis, review of William J. Abraham, The Divine Inspiration of Scripture, in </a:t>
            </a:r>
            <a:r>
              <a:rPr lang="en-US" sz="1800" b="1" i="1" dirty="0">
                <a:solidFill>
                  <a:srgbClr val="FFFF00"/>
                </a:solidFill>
                <a:effectLst/>
              </a:rPr>
              <a:t>Restoration Quarterly </a:t>
            </a:r>
            <a:r>
              <a:rPr lang="en-US" sz="1800" b="1" dirty="0">
                <a:effectLst/>
              </a:rPr>
              <a:t>29:3 (Third Quarter, 1987) p. 169.</a:t>
            </a:r>
          </a:p>
          <a:p>
            <a:endParaRPr lang="en-US" sz="2600" b="1" dirty="0">
              <a:effectLst/>
            </a:endParaRPr>
          </a:p>
        </p:txBody>
      </p:sp>
    </p:spTree>
    <p:extLst>
      <p:ext uri="{BB962C8B-B14F-4D97-AF65-F5344CB8AC3E}">
        <p14:creationId xmlns:p14="http://schemas.microsoft.com/office/powerpoint/2010/main" val="377116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Incorrect in Details?</a:t>
            </a:r>
          </a:p>
        </p:txBody>
      </p:sp>
      <p:sp>
        <p:nvSpPr>
          <p:cNvPr id="3" name="Content Placeholder 2"/>
          <p:cNvSpPr>
            <a:spLocks noGrp="1"/>
          </p:cNvSpPr>
          <p:nvPr>
            <p:ph idx="1"/>
          </p:nvPr>
        </p:nvSpPr>
        <p:spPr>
          <a:xfrm>
            <a:off x="685800" y="1524000"/>
            <a:ext cx="7620000" cy="4419600"/>
          </a:xfrm>
        </p:spPr>
        <p:txBody>
          <a:bodyPr/>
          <a:lstStyle/>
          <a:p>
            <a:pPr>
              <a:buClr>
                <a:srgbClr val="FF0000"/>
              </a:buClr>
              <a:buSzPct val="94000"/>
              <a:buFont typeface="Wingdings" panose="05000000000000000000" pitchFamily="2" charset="2"/>
              <a:buChar char="ü"/>
            </a:pPr>
            <a:r>
              <a:rPr lang="en-US" sz="2600" b="1" dirty="0">
                <a:effectLst/>
              </a:rPr>
              <a:t>I would like to believe that this is a misprint, or that I have somehow misunderstood the author, but it would not be the first instance of doubt being cast upon the veracity of Scripture by those who are freely accepted and granted the “right hand of fellowship” by institutional brethren. </a:t>
            </a:r>
          </a:p>
          <a:p>
            <a:pPr>
              <a:buClr>
                <a:srgbClr val="FF0000"/>
              </a:buClr>
              <a:buSzPct val="94000"/>
              <a:buFont typeface="Wingdings" panose="05000000000000000000" pitchFamily="2" charset="2"/>
              <a:buChar char="ü"/>
            </a:pPr>
            <a:endParaRPr lang="en-US" sz="2600" b="1" dirty="0">
              <a:effectLst/>
            </a:endParaRPr>
          </a:p>
          <a:p>
            <a:pPr>
              <a:buClr>
                <a:srgbClr val="FF0000"/>
              </a:buClr>
              <a:buSzPct val="94000"/>
              <a:buFont typeface="Wingdings" panose="05000000000000000000" pitchFamily="2" charset="2"/>
              <a:buChar char="ü"/>
            </a:pPr>
            <a:r>
              <a:rPr lang="en-US" sz="1800" b="1" dirty="0">
                <a:effectLst/>
              </a:rPr>
              <a:t>Steve Wolfgang, </a:t>
            </a:r>
            <a:r>
              <a:rPr lang="en-US" sz="1800" b="1" i="1" dirty="0">
                <a:solidFill>
                  <a:srgbClr val="FFFF00"/>
                </a:solidFill>
                <a:effectLst/>
              </a:rPr>
              <a:t>The Simple Pattern</a:t>
            </a:r>
            <a:endParaRPr lang="en-US" sz="1800" b="1" i="1" dirty="0">
              <a:solidFill>
                <a:srgbClr val="FFFF00"/>
              </a:solidFill>
            </a:endParaRPr>
          </a:p>
        </p:txBody>
      </p:sp>
    </p:spTree>
    <p:extLst>
      <p:ext uri="{BB962C8B-B14F-4D97-AF65-F5344CB8AC3E}">
        <p14:creationId xmlns:p14="http://schemas.microsoft.com/office/powerpoint/2010/main" val="363836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685800" y="228600"/>
            <a:ext cx="7772400" cy="1600200"/>
          </a:xfrm>
        </p:spPr>
        <p:txBody>
          <a:bodyPr/>
          <a:lstStyle/>
          <a:p>
            <a:pPr eaLnBrk="1" hangingPunct="1"/>
            <a:endParaRPr lang="en-US" altLang="en-US" dirty="0"/>
          </a:p>
        </p:txBody>
      </p:sp>
      <p:sp>
        <p:nvSpPr>
          <p:cNvPr id="25603" name="Rectangle 1027"/>
          <p:cNvSpPr>
            <a:spLocks noGrp="1" noChangeArrowheads="1"/>
          </p:cNvSpPr>
          <p:nvPr>
            <p:ph idx="1"/>
          </p:nvPr>
        </p:nvSpPr>
        <p:spPr>
          <a:xfrm>
            <a:off x="1371600" y="990600"/>
            <a:ext cx="7086600" cy="4419600"/>
          </a:xfrm>
        </p:spPr>
        <p:txBody>
          <a:bodyPr/>
          <a:lstStyle/>
          <a:p>
            <a:pPr eaLnBrk="1" hangingPunct="1">
              <a:lnSpc>
                <a:spcPct val="60000"/>
              </a:lnSpc>
              <a:buFontTx/>
              <a:buNone/>
            </a:pPr>
            <a:r>
              <a:rPr lang="en-US" altLang="en-US" sz="4400" b="1" i="1" dirty="0">
                <a:solidFill>
                  <a:srgbClr val="FFFF00"/>
                </a:solidFill>
              </a:rPr>
              <a:t>Abraham J.</a:t>
            </a:r>
          </a:p>
          <a:p>
            <a:pPr eaLnBrk="1" hangingPunct="1">
              <a:lnSpc>
                <a:spcPct val="70000"/>
              </a:lnSpc>
              <a:buFontTx/>
              <a:buNone/>
            </a:pPr>
            <a:r>
              <a:rPr lang="en-US" altLang="en-US" sz="4800" b="1" i="1" dirty="0">
                <a:solidFill>
                  <a:srgbClr val="FFFF00"/>
                </a:solidFill>
              </a:rPr>
              <a:t>Malherbe</a:t>
            </a:r>
          </a:p>
          <a:p>
            <a:pPr eaLnBrk="1" hangingPunct="1">
              <a:lnSpc>
                <a:spcPct val="130000"/>
              </a:lnSpc>
              <a:buFontTx/>
              <a:buNone/>
            </a:pPr>
            <a:r>
              <a:rPr lang="en-US" altLang="en-US" sz="2800" b="1" i="1" dirty="0"/>
              <a:t>Buckingham</a:t>
            </a:r>
          </a:p>
          <a:p>
            <a:pPr eaLnBrk="1" hangingPunct="1">
              <a:lnSpc>
                <a:spcPct val="70000"/>
              </a:lnSpc>
              <a:buFontTx/>
              <a:buNone/>
            </a:pPr>
            <a:r>
              <a:rPr lang="en-US" altLang="en-US" sz="2800" b="1" i="1" dirty="0"/>
              <a:t>Professor of </a:t>
            </a:r>
          </a:p>
          <a:p>
            <a:pPr eaLnBrk="1" hangingPunct="1">
              <a:lnSpc>
                <a:spcPct val="70000"/>
              </a:lnSpc>
              <a:buFontTx/>
              <a:buNone/>
            </a:pPr>
            <a:r>
              <a:rPr lang="en-US" altLang="en-US" sz="2800" b="1" i="1" dirty="0"/>
              <a:t>New Testament</a:t>
            </a:r>
          </a:p>
          <a:p>
            <a:pPr eaLnBrk="1" hangingPunct="1">
              <a:lnSpc>
                <a:spcPct val="70000"/>
              </a:lnSpc>
              <a:buFontTx/>
              <a:buNone/>
            </a:pPr>
            <a:r>
              <a:rPr lang="en-US" altLang="en-US" sz="2800" b="1" i="1" dirty="0"/>
              <a:t>Interpretation, </a:t>
            </a:r>
          </a:p>
          <a:p>
            <a:pPr eaLnBrk="1" hangingPunct="1">
              <a:lnSpc>
                <a:spcPct val="70000"/>
              </a:lnSpc>
              <a:buFontTx/>
              <a:buNone/>
            </a:pPr>
            <a:r>
              <a:rPr lang="en-US" altLang="en-US" sz="2800" b="1" i="1" dirty="0"/>
              <a:t>Yale University</a:t>
            </a:r>
          </a:p>
          <a:p>
            <a:pPr eaLnBrk="1" hangingPunct="1">
              <a:lnSpc>
                <a:spcPct val="170000"/>
              </a:lnSpc>
              <a:buFontTx/>
              <a:buNone/>
            </a:pPr>
            <a:r>
              <a:rPr lang="en-US" altLang="en-US" sz="2800" b="1" i="1" dirty="0"/>
              <a:t>BA, ACU</a:t>
            </a:r>
          </a:p>
          <a:p>
            <a:pPr eaLnBrk="1" hangingPunct="1">
              <a:lnSpc>
                <a:spcPct val="60000"/>
              </a:lnSpc>
              <a:buFontTx/>
              <a:buNone/>
            </a:pPr>
            <a:r>
              <a:rPr lang="en-US" altLang="en-US" sz="2800" b="1" i="1" dirty="0"/>
              <a:t>PhD, Harvard</a:t>
            </a:r>
            <a:endParaRPr lang="en-US" altLang="en-US" sz="4000" b="1" i="1" dirty="0"/>
          </a:p>
        </p:txBody>
      </p:sp>
      <p:pic>
        <p:nvPicPr>
          <p:cNvPr id="25604" name="Picture 1028" descr="Malher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143000"/>
            <a:ext cx="2765970" cy="434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9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381000"/>
            <a:ext cx="7772400" cy="1143000"/>
          </a:xfrm>
        </p:spPr>
        <p:txBody>
          <a:bodyPr/>
          <a:lstStyle/>
          <a:p>
            <a:pPr eaLnBrk="1" hangingPunct="1">
              <a:defRPr/>
            </a:pPr>
            <a:r>
              <a:rPr lang="en-US" altLang="en-US" sz="4800" b="1" i="1" dirty="0">
                <a:solidFill>
                  <a:srgbClr val="FFFF00"/>
                </a:solidFill>
                <a:effectLst>
                  <a:outerShdw blurRad="38100" dist="38100" dir="2700000" algn="tl">
                    <a:srgbClr val="000000"/>
                  </a:outerShdw>
                </a:effectLst>
              </a:rPr>
              <a:t>Abraham J. Malherbe</a:t>
            </a:r>
            <a:br>
              <a:rPr lang="en-US" altLang="en-US" sz="4800" b="1" i="1" dirty="0">
                <a:solidFill>
                  <a:srgbClr val="FFFF00"/>
                </a:solidFill>
                <a:effectLst>
                  <a:outerShdw blurRad="38100" dist="38100" dir="2700000" algn="tl">
                    <a:srgbClr val="000000"/>
                  </a:outerShdw>
                </a:effectLst>
              </a:rPr>
            </a:br>
            <a:r>
              <a:rPr lang="en-US" altLang="en-US" sz="3200" b="1" i="1" dirty="0">
                <a:solidFill>
                  <a:srgbClr val="FFFF00"/>
                </a:solidFill>
                <a:effectLst>
                  <a:outerShdw blurRad="38100" dist="38100" dir="2700000" algn="tl">
                    <a:srgbClr val="000000"/>
                  </a:outerShdw>
                </a:effectLst>
              </a:rPr>
              <a:t>Christian Chronicle, February 2002</a:t>
            </a:r>
            <a:endParaRPr lang="en-US" altLang="en-US" b="1" i="1" dirty="0">
              <a:solidFill>
                <a:srgbClr val="FFFF00"/>
              </a:solidFill>
              <a:effectLst>
                <a:outerShdw blurRad="38100" dist="38100" dir="2700000" algn="tl">
                  <a:srgbClr val="000000"/>
                </a:outerShdw>
              </a:effectLst>
            </a:endParaRPr>
          </a:p>
        </p:txBody>
      </p:sp>
      <p:sp>
        <p:nvSpPr>
          <p:cNvPr id="22531" name="Rectangle 3"/>
          <p:cNvSpPr>
            <a:spLocks noGrp="1" noChangeArrowheads="1"/>
          </p:cNvSpPr>
          <p:nvPr>
            <p:ph idx="1"/>
          </p:nvPr>
        </p:nvSpPr>
        <p:spPr>
          <a:xfrm>
            <a:off x="838200" y="1828800"/>
            <a:ext cx="7696200" cy="4114800"/>
          </a:xfrm>
        </p:spPr>
        <p:txBody>
          <a:bodyPr/>
          <a:lstStyle/>
          <a:p>
            <a:pPr eaLnBrk="1" hangingPunct="1">
              <a:lnSpc>
                <a:spcPct val="90000"/>
              </a:lnSpc>
              <a:buFontTx/>
              <a:buNone/>
            </a:pPr>
            <a:r>
              <a:rPr lang="en-US" altLang="en-US" sz="2800" b="1" i="1" dirty="0">
                <a:solidFill>
                  <a:srgbClr val="FFFF00"/>
                </a:solidFill>
              </a:rPr>
              <a:t>CC</a:t>
            </a:r>
            <a:r>
              <a:rPr lang="en-US" altLang="en-US" sz="2800" b="1" dirty="0"/>
              <a:t>:  What are some of your concerns for our fellowship?</a:t>
            </a:r>
          </a:p>
          <a:p>
            <a:pPr eaLnBrk="1" hangingPunct="1">
              <a:lnSpc>
                <a:spcPct val="90000"/>
              </a:lnSpc>
              <a:buFontTx/>
              <a:buNone/>
            </a:pPr>
            <a:r>
              <a:rPr lang="en-US" altLang="en-US" sz="2800" b="1" i="1" dirty="0">
                <a:solidFill>
                  <a:srgbClr val="FFFF00"/>
                </a:solidFill>
              </a:rPr>
              <a:t>AM</a:t>
            </a:r>
            <a:r>
              <a:rPr lang="en-US" altLang="en-US" sz="2800" b="1" dirty="0"/>
              <a:t>:  My major concern is our cozying up to those evangelicals who put a premium on feeling at the expense of reason...Evangelical priorities and language have come to suffuse much of preaching in our fellowship. </a:t>
            </a:r>
          </a:p>
          <a:p>
            <a:pPr eaLnBrk="1" hangingPunct="1">
              <a:lnSpc>
                <a:spcPct val="90000"/>
              </a:lnSpc>
              <a:buFontTx/>
              <a:buNone/>
            </a:pPr>
            <a:r>
              <a:rPr lang="en-US" sz="2800" b="1" dirty="0">
                <a:effectLst/>
              </a:rPr>
              <a:t>        When the same, non-expository approach   is followed in a church’s  Bible classes, any </a:t>
            </a:r>
            <a:r>
              <a:rPr lang="en-US" sz="2800" b="1" dirty="0" err="1">
                <a:effectLst/>
              </a:rPr>
              <a:t>Restorationist</a:t>
            </a:r>
            <a:r>
              <a:rPr lang="en-US" sz="2800" b="1" dirty="0">
                <a:effectLst/>
              </a:rPr>
              <a:t> nuance easily disappears.</a:t>
            </a:r>
            <a:endParaRPr lang="en-US" altLang="en-US" sz="2800" b="1" dirty="0"/>
          </a:p>
        </p:txBody>
      </p:sp>
    </p:spTree>
    <p:extLst>
      <p:ext uri="{BB962C8B-B14F-4D97-AF65-F5344CB8AC3E}">
        <p14:creationId xmlns:p14="http://schemas.microsoft.com/office/powerpoint/2010/main" val="183714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ox(out)">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box(out)">
                                      <p:cBhvr>
                                        <p:cTn id="12" dur="5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box(out)">
                                      <p:cBhvr>
                                        <p:cTn id="17"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1401762"/>
          </a:xfrm>
        </p:spPr>
        <p:txBody>
          <a:bodyPr/>
          <a:lstStyle/>
          <a:p>
            <a:pPr eaLnBrk="1" hangingPunct="1">
              <a:defRPr/>
            </a:pPr>
            <a:r>
              <a:rPr lang="en-US" altLang="en-US" sz="4800" b="1" i="1" dirty="0">
                <a:solidFill>
                  <a:srgbClr val="FFFF00"/>
                </a:solidFill>
                <a:effectLst>
                  <a:outerShdw blurRad="38100" dist="38100" dir="2700000" algn="tl">
                    <a:srgbClr val="000000"/>
                  </a:outerShdw>
                </a:effectLst>
              </a:rPr>
              <a:t>Abraham J. Malherbe</a:t>
            </a:r>
            <a:r>
              <a:rPr lang="en-US" altLang="en-US" sz="4000" b="1" i="1" dirty="0">
                <a:solidFill>
                  <a:srgbClr val="FFFF00"/>
                </a:solidFill>
                <a:effectLst>
                  <a:outerShdw blurRad="38100" dist="38100" dir="2700000" algn="tl">
                    <a:srgbClr val="000000"/>
                  </a:outerShdw>
                </a:effectLst>
              </a:rPr>
              <a:t/>
            </a:r>
            <a:br>
              <a:rPr lang="en-US" altLang="en-US" sz="4000" b="1" i="1" dirty="0">
                <a:solidFill>
                  <a:srgbClr val="FFFF00"/>
                </a:solidFill>
                <a:effectLst>
                  <a:outerShdw blurRad="38100" dist="38100" dir="2700000" algn="tl">
                    <a:srgbClr val="000000"/>
                  </a:outerShdw>
                </a:effectLst>
              </a:rPr>
            </a:br>
            <a:r>
              <a:rPr lang="en-US" altLang="en-US" sz="3200" b="1" i="1" dirty="0">
                <a:solidFill>
                  <a:srgbClr val="FFFF00"/>
                </a:solidFill>
                <a:effectLst>
                  <a:outerShdw blurRad="38100" dist="38100" dir="2700000" algn="tl">
                    <a:srgbClr val="000000"/>
                  </a:outerShdw>
                </a:effectLst>
              </a:rPr>
              <a:t>Christian Chronicle, February 2002</a:t>
            </a:r>
            <a:endParaRPr lang="en-US" altLang="en-US" sz="3600" b="1" i="1" dirty="0">
              <a:solidFill>
                <a:srgbClr val="FFFF00"/>
              </a:solidFill>
              <a:effectLst>
                <a:outerShdw blurRad="38100" dist="38100" dir="2700000" algn="tl">
                  <a:srgbClr val="000000"/>
                </a:outerShdw>
              </a:effectLst>
            </a:endParaRPr>
          </a:p>
        </p:txBody>
      </p:sp>
      <p:sp>
        <p:nvSpPr>
          <p:cNvPr id="27651" name="Rectangle 3"/>
          <p:cNvSpPr>
            <a:spLocks noGrp="1" noChangeArrowheads="1"/>
          </p:cNvSpPr>
          <p:nvPr>
            <p:ph idx="1"/>
          </p:nvPr>
        </p:nvSpPr>
        <p:spPr>
          <a:xfrm>
            <a:off x="457200" y="1905000"/>
            <a:ext cx="8229600" cy="4221163"/>
          </a:xfrm>
        </p:spPr>
        <p:txBody>
          <a:bodyPr/>
          <a:lstStyle/>
          <a:p>
            <a:pPr eaLnBrk="1" hangingPunct="1">
              <a:lnSpc>
                <a:spcPct val="90000"/>
              </a:lnSpc>
              <a:buFontTx/>
              <a:buNone/>
            </a:pPr>
            <a:r>
              <a:rPr lang="en-US" altLang="en-US" sz="2800" dirty="0"/>
              <a:t>   </a:t>
            </a:r>
            <a:r>
              <a:rPr lang="en-US" altLang="en-US" b="1" dirty="0"/>
              <a:t>“combined with the style of preaching, common in all churches these days, that is </a:t>
            </a:r>
            <a:r>
              <a:rPr lang="en-US" altLang="en-US" b="1" i="1" dirty="0" err="1">
                <a:solidFill>
                  <a:srgbClr val="FFFF00"/>
                </a:solidFill>
              </a:rPr>
              <a:t>narratival</a:t>
            </a:r>
            <a:r>
              <a:rPr lang="en-US" altLang="en-US" b="1" dirty="0"/>
              <a:t> and </a:t>
            </a:r>
            <a:r>
              <a:rPr lang="en-US" altLang="en-US" b="1" i="1" dirty="0">
                <a:solidFill>
                  <a:srgbClr val="FFFF00"/>
                </a:solidFill>
              </a:rPr>
              <a:t>anecdotal</a:t>
            </a:r>
            <a:r>
              <a:rPr lang="en-US" altLang="en-US" b="1" dirty="0"/>
              <a:t> rather than expository, results in </a:t>
            </a:r>
            <a:r>
              <a:rPr lang="en-US" altLang="en-US" b="1" i="1" dirty="0">
                <a:solidFill>
                  <a:srgbClr val="FFFF00"/>
                </a:solidFill>
              </a:rPr>
              <a:t>sermons that are as theologically thin gruel as are many of the  so-called praise songs we sing</a:t>
            </a:r>
            <a:r>
              <a:rPr lang="en-US" altLang="en-US" b="1" dirty="0"/>
              <a:t>.  It seems   that the goal of many services is to achieve an emotional response without imparting biblical knowledge.”</a:t>
            </a:r>
            <a:endParaRPr lang="en-US" altLang="en-US" sz="3400" b="1" dirty="0"/>
          </a:p>
          <a:p>
            <a:pPr eaLnBrk="1" hangingPunct="1">
              <a:lnSpc>
                <a:spcPct val="90000"/>
              </a:lnSpc>
              <a:buFontTx/>
              <a:buNone/>
            </a:pPr>
            <a:endParaRPr lang="en-US" altLang="en-US" sz="3400" dirty="0"/>
          </a:p>
          <a:p>
            <a:pPr eaLnBrk="1" hangingPunct="1">
              <a:lnSpc>
                <a:spcPct val="90000"/>
              </a:lnSpc>
              <a:buFontTx/>
              <a:buNone/>
            </a:pPr>
            <a:endParaRPr lang="en-US" altLang="en-US" sz="2800" dirty="0"/>
          </a:p>
        </p:txBody>
      </p:sp>
    </p:spTree>
    <p:extLst>
      <p:ext uri="{BB962C8B-B14F-4D97-AF65-F5344CB8AC3E}">
        <p14:creationId xmlns:p14="http://schemas.microsoft.com/office/powerpoint/2010/main" val="19777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5400" b="1" i="1" dirty="0"/>
              <a:t>What Is The Church?</a:t>
            </a:r>
          </a:p>
        </p:txBody>
      </p:sp>
      <p:sp>
        <p:nvSpPr>
          <p:cNvPr id="13315" name="Rectangle 3"/>
          <p:cNvSpPr>
            <a:spLocks noGrp="1" noChangeArrowheads="1"/>
          </p:cNvSpPr>
          <p:nvPr>
            <p:ph type="body" idx="1"/>
          </p:nvPr>
        </p:nvSpPr>
        <p:spPr>
          <a:xfrm>
            <a:off x="2057400" y="1676400"/>
            <a:ext cx="7086600" cy="4953000"/>
          </a:xfrm>
        </p:spPr>
        <p:txBody>
          <a:bodyPr/>
          <a:lstStyle/>
          <a:p>
            <a:pPr>
              <a:buClr>
                <a:srgbClr val="FF0000"/>
              </a:buClr>
              <a:buFont typeface="Wingdings" pitchFamily="2" charset="2"/>
              <a:buChar char="ü"/>
            </a:pPr>
            <a:r>
              <a:rPr lang="en-US" b="1" dirty="0"/>
              <a:t>Social Service Agency?</a:t>
            </a:r>
          </a:p>
          <a:p>
            <a:pPr>
              <a:lnSpc>
                <a:spcPct val="80000"/>
              </a:lnSpc>
              <a:buClr>
                <a:srgbClr val="FF0000"/>
              </a:buClr>
              <a:buFont typeface="Wingdings" pitchFamily="2" charset="2"/>
              <a:buChar char="ü"/>
            </a:pPr>
            <a:r>
              <a:rPr lang="en-US" b="1" dirty="0"/>
              <a:t> Entertainment Center?</a:t>
            </a:r>
          </a:p>
          <a:p>
            <a:pPr>
              <a:lnSpc>
                <a:spcPct val="80000"/>
              </a:lnSpc>
              <a:buClr>
                <a:srgbClr val="FF0000"/>
              </a:buClr>
              <a:buFont typeface="Wingdings" pitchFamily="2" charset="2"/>
              <a:buChar char="ü"/>
            </a:pPr>
            <a:r>
              <a:rPr lang="en-US" b="1" dirty="0"/>
              <a:t> Modified Country Club?</a:t>
            </a:r>
          </a:p>
          <a:p>
            <a:pPr>
              <a:lnSpc>
                <a:spcPct val="80000"/>
              </a:lnSpc>
              <a:buClr>
                <a:srgbClr val="FF0000"/>
              </a:buClr>
              <a:buFont typeface="Wingdings" pitchFamily="2" charset="2"/>
              <a:buChar char="ü"/>
            </a:pPr>
            <a:r>
              <a:rPr lang="en-US" b="1" dirty="0"/>
              <a:t> Human Invention?</a:t>
            </a:r>
          </a:p>
          <a:p>
            <a:pPr>
              <a:lnSpc>
                <a:spcPct val="90000"/>
              </a:lnSpc>
              <a:buClr>
                <a:srgbClr val="FF0000"/>
              </a:buClr>
              <a:buFont typeface="Wingdings" pitchFamily="2" charset="2"/>
              <a:buChar char="ü"/>
            </a:pPr>
            <a:r>
              <a:rPr lang="en-US" b="1" dirty="0"/>
              <a:t> Divine Institution?</a:t>
            </a:r>
          </a:p>
          <a:p>
            <a:endParaRPr lang="en-US" sz="4600" b="1" dirty="0"/>
          </a:p>
        </p:txBody>
      </p:sp>
    </p:spTree>
    <p:extLst>
      <p:ext uri="{BB962C8B-B14F-4D97-AF65-F5344CB8AC3E}">
        <p14:creationId xmlns:p14="http://schemas.microsoft.com/office/powerpoint/2010/main" val="262257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381000"/>
            <a:ext cx="8839200" cy="1143000"/>
          </a:xfrm>
        </p:spPr>
        <p:txBody>
          <a:bodyPr/>
          <a:lstStyle/>
          <a:p>
            <a:r>
              <a:rPr lang="en-US" sz="5400" b="1" i="1" dirty="0"/>
              <a:t>The Church’s Mission?</a:t>
            </a:r>
          </a:p>
        </p:txBody>
      </p:sp>
      <p:sp>
        <p:nvSpPr>
          <p:cNvPr id="27651" name="Rectangle 3"/>
          <p:cNvSpPr>
            <a:spLocks noGrp="1" noChangeArrowheads="1"/>
          </p:cNvSpPr>
          <p:nvPr>
            <p:ph type="body" idx="1"/>
          </p:nvPr>
        </p:nvSpPr>
        <p:spPr>
          <a:xfrm>
            <a:off x="2133600" y="1600200"/>
            <a:ext cx="6324600" cy="4114800"/>
          </a:xfrm>
        </p:spPr>
        <p:txBody>
          <a:bodyPr/>
          <a:lstStyle/>
          <a:p>
            <a:pPr>
              <a:lnSpc>
                <a:spcPct val="90000"/>
              </a:lnSpc>
              <a:buClr>
                <a:srgbClr val="FF0000"/>
              </a:buClr>
              <a:buFont typeface="Wingdings" pitchFamily="2" charset="2"/>
              <a:buChar char="ü"/>
            </a:pPr>
            <a:r>
              <a:rPr lang="en-US" b="1" dirty="0"/>
              <a:t>Entertainment</a:t>
            </a:r>
          </a:p>
          <a:p>
            <a:pPr>
              <a:lnSpc>
                <a:spcPct val="90000"/>
              </a:lnSpc>
              <a:buClr>
                <a:srgbClr val="FF0000"/>
              </a:buClr>
              <a:buFont typeface="Wingdings" pitchFamily="2" charset="2"/>
              <a:buChar char="ü"/>
            </a:pPr>
            <a:r>
              <a:rPr lang="en-US" b="1" dirty="0"/>
              <a:t> Social Service</a:t>
            </a:r>
          </a:p>
          <a:p>
            <a:pPr>
              <a:lnSpc>
                <a:spcPct val="90000"/>
              </a:lnSpc>
              <a:buClr>
                <a:srgbClr val="FF0000"/>
              </a:buClr>
              <a:buFont typeface="Wingdings" pitchFamily="2" charset="2"/>
              <a:buChar char="ü"/>
            </a:pPr>
            <a:r>
              <a:rPr lang="en-US" b="1" dirty="0"/>
              <a:t> Medical Care</a:t>
            </a:r>
          </a:p>
          <a:p>
            <a:pPr>
              <a:lnSpc>
                <a:spcPct val="90000"/>
              </a:lnSpc>
              <a:buClr>
                <a:srgbClr val="FF0000"/>
              </a:buClr>
              <a:buFont typeface="Wingdings" pitchFamily="2" charset="2"/>
              <a:buChar char="ü"/>
            </a:pPr>
            <a:r>
              <a:rPr lang="en-US" b="1" dirty="0"/>
              <a:t> Secular Education</a:t>
            </a:r>
          </a:p>
          <a:p>
            <a:pPr>
              <a:lnSpc>
                <a:spcPct val="90000"/>
              </a:lnSpc>
              <a:buClr>
                <a:srgbClr val="FF0000"/>
              </a:buClr>
              <a:buFont typeface="Wingdings" pitchFamily="2" charset="2"/>
              <a:buChar char="ü"/>
            </a:pPr>
            <a:r>
              <a:rPr lang="en-US" b="1" dirty="0"/>
              <a:t> Job Placement</a:t>
            </a:r>
          </a:p>
          <a:p>
            <a:pPr>
              <a:lnSpc>
                <a:spcPct val="90000"/>
              </a:lnSpc>
              <a:buClr>
                <a:srgbClr val="FF0000"/>
              </a:buClr>
              <a:buFont typeface="Wingdings" pitchFamily="2" charset="2"/>
              <a:buChar char="ü"/>
            </a:pPr>
            <a:r>
              <a:rPr lang="en-US" b="1" dirty="0"/>
              <a:t> </a:t>
            </a:r>
            <a:r>
              <a:rPr lang="en-US" b="1" i="1" dirty="0">
                <a:solidFill>
                  <a:schemeClr val="tx2"/>
                </a:solidFill>
              </a:rPr>
              <a:t>Scripture?</a:t>
            </a:r>
            <a:r>
              <a:rPr lang="en-US" b="1" dirty="0"/>
              <a:t>____________</a:t>
            </a:r>
          </a:p>
          <a:p>
            <a:pPr>
              <a:lnSpc>
                <a:spcPct val="90000"/>
              </a:lnSpc>
            </a:pPr>
            <a:endParaRPr lang="en-US" sz="4000" dirty="0"/>
          </a:p>
          <a:p>
            <a:pPr>
              <a:lnSpc>
                <a:spcPct val="90000"/>
              </a:lnSpc>
            </a:pPr>
            <a:endParaRPr lang="en-US" sz="4000" dirty="0"/>
          </a:p>
          <a:p>
            <a:pPr>
              <a:lnSpc>
                <a:spcPct val="90000"/>
              </a:lnSpc>
            </a:pP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dissolv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dissolv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dissolv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dissolve">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dissolve">
                                      <p:cBhvr>
                                        <p:cTn id="32"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304800"/>
            <a:ext cx="7772400" cy="1676400"/>
          </a:xfrm>
        </p:spPr>
        <p:txBody>
          <a:bodyPr/>
          <a:lstStyle/>
          <a:p>
            <a:r>
              <a:rPr lang="en-US" sz="5400" b="1" i="1" dirty="0">
                <a:solidFill>
                  <a:srgbClr val="FFFF00"/>
                </a:solidFill>
                <a:effectLst>
                  <a:outerShdw blurRad="38100" dist="38100" dir="2700000" algn="tl">
                    <a:srgbClr val="000000"/>
                  </a:outerShdw>
                </a:effectLst>
              </a:rPr>
              <a:t>What Kind of  Church</a:t>
            </a:r>
            <a:br>
              <a:rPr lang="en-US" sz="5400" b="1" i="1" dirty="0">
                <a:solidFill>
                  <a:srgbClr val="FFFF00"/>
                </a:solidFill>
                <a:effectLst>
                  <a:outerShdw blurRad="38100" dist="38100" dir="2700000" algn="tl">
                    <a:srgbClr val="000000"/>
                  </a:outerShdw>
                </a:effectLst>
              </a:rPr>
            </a:br>
            <a:r>
              <a:rPr lang="en-US" sz="5400" b="1" i="1" dirty="0">
                <a:solidFill>
                  <a:srgbClr val="FFFF00"/>
                </a:solidFill>
                <a:effectLst>
                  <a:outerShdw blurRad="38100" dist="38100" dir="2700000" algn="tl">
                    <a:srgbClr val="000000"/>
                  </a:outerShdw>
                </a:effectLst>
              </a:rPr>
              <a:t>Does Jesus Want?</a:t>
            </a:r>
          </a:p>
        </p:txBody>
      </p:sp>
      <p:sp>
        <p:nvSpPr>
          <p:cNvPr id="6147" name="Rectangle 3"/>
          <p:cNvSpPr>
            <a:spLocks noGrp="1" noChangeArrowheads="1"/>
          </p:cNvSpPr>
          <p:nvPr>
            <p:ph type="body" idx="1"/>
          </p:nvPr>
        </p:nvSpPr>
        <p:spPr>
          <a:xfrm>
            <a:off x="1905000" y="1981200"/>
            <a:ext cx="6858000" cy="3962400"/>
          </a:xfrm>
        </p:spPr>
        <p:txBody>
          <a:bodyPr/>
          <a:lstStyle/>
          <a:p>
            <a:pPr>
              <a:lnSpc>
                <a:spcPct val="80000"/>
              </a:lnSpc>
              <a:buFontTx/>
              <a:buNone/>
            </a:pPr>
            <a:r>
              <a:rPr lang="en-US" sz="4800" b="1" dirty="0"/>
              <a:t>   </a:t>
            </a:r>
            <a:r>
              <a:rPr lang="en-US" sz="3600" b="1" i="1" dirty="0"/>
              <a:t>Did Christ die for:</a:t>
            </a:r>
          </a:p>
          <a:p>
            <a:pPr>
              <a:lnSpc>
                <a:spcPct val="80000"/>
              </a:lnSpc>
              <a:buClr>
                <a:srgbClr val="FF0000"/>
              </a:buClr>
              <a:buFont typeface="Wingdings" pitchFamily="2" charset="2"/>
              <a:buChar char="ü"/>
            </a:pPr>
            <a:r>
              <a:rPr lang="en-US" sz="2800" b="1" dirty="0"/>
              <a:t> Day-care Centers</a:t>
            </a:r>
          </a:p>
          <a:p>
            <a:pPr>
              <a:lnSpc>
                <a:spcPct val="80000"/>
              </a:lnSpc>
              <a:buClr>
                <a:srgbClr val="FF0000"/>
              </a:buClr>
              <a:buFont typeface="Wingdings" pitchFamily="2" charset="2"/>
              <a:buChar char="ü"/>
            </a:pPr>
            <a:r>
              <a:rPr lang="en-US" sz="2800" b="1" dirty="0"/>
              <a:t> Job Placement Bureau</a:t>
            </a:r>
          </a:p>
          <a:p>
            <a:pPr>
              <a:lnSpc>
                <a:spcPct val="80000"/>
              </a:lnSpc>
              <a:buClr>
                <a:srgbClr val="FF0000"/>
              </a:buClr>
              <a:buFont typeface="Wingdings" pitchFamily="2" charset="2"/>
              <a:buChar char="ü"/>
            </a:pPr>
            <a:r>
              <a:rPr lang="en-US" sz="2800" b="1" dirty="0"/>
              <a:t> Adult Education Courses</a:t>
            </a:r>
          </a:p>
          <a:p>
            <a:pPr>
              <a:lnSpc>
                <a:spcPct val="80000"/>
              </a:lnSpc>
              <a:buClr>
                <a:srgbClr val="FF0000"/>
              </a:buClr>
              <a:buFont typeface="Wingdings" pitchFamily="2" charset="2"/>
              <a:buChar char="ü"/>
            </a:pPr>
            <a:r>
              <a:rPr lang="en-US" sz="2800" b="1" dirty="0"/>
              <a:t> Medical-Dental Clinics</a:t>
            </a:r>
          </a:p>
          <a:p>
            <a:pPr>
              <a:lnSpc>
                <a:spcPct val="80000"/>
              </a:lnSpc>
              <a:buClr>
                <a:srgbClr val="FF0000"/>
              </a:buClr>
              <a:buFont typeface="Wingdings" pitchFamily="2" charset="2"/>
              <a:buChar char="ü"/>
            </a:pPr>
            <a:r>
              <a:rPr lang="en-US" sz="2800" b="1" dirty="0"/>
              <a:t> English as 2</a:t>
            </a:r>
            <a:r>
              <a:rPr lang="en-US" sz="2800" b="1" baseline="30000" dirty="0"/>
              <a:t>nd</a:t>
            </a:r>
            <a:r>
              <a:rPr lang="en-US" sz="2800" b="1" dirty="0"/>
              <a:t> Language 						  Classes</a:t>
            </a:r>
          </a:p>
          <a:p>
            <a:pPr>
              <a:lnSpc>
                <a:spcPct val="90000"/>
              </a:lnSpc>
            </a:pPr>
            <a:endParaRPr lang="en-US" sz="2800" dirty="0"/>
          </a:p>
        </p:txBody>
      </p:sp>
    </p:spTree>
    <p:extLst>
      <p:ext uri="{BB962C8B-B14F-4D97-AF65-F5344CB8AC3E}">
        <p14:creationId xmlns:p14="http://schemas.microsoft.com/office/powerpoint/2010/main" val="420601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dissolve">
                                      <p:cBhvr>
                                        <p:cTn id="27" dur="5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dissolve">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457200"/>
            <a:ext cx="7772400" cy="1143000"/>
          </a:xfrm>
        </p:spPr>
        <p:txBody>
          <a:bodyPr/>
          <a:lstStyle/>
          <a:p>
            <a:r>
              <a:rPr lang="en-US" sz="5400" b="1" i="1" dirty="0">
                <a:solidFill>
                  <a:srgbClr val="FFFF00"/>
                </a:solidFill>
                <a:effectLst>
                  <a:outerShdw blurRad="38100" dist="38100" dir="2700000" algn="tl">
                    <a:srgbClr val="000000"/>
                  </a:outerShdw>
                </a:effectLst>
              </a:rPr>
              <a:t>Lipscomb-Apostasies</a:t>
            </a:r>
          </a:p>
        </p:txBody>
      </p:sp>
      <p:sp>
        <p:nvSpPr>
          <p:cNvPr id="18435" name="Rectangle 3"/>
          <p:cNvSpPr>
            <a:spLocks noGrp="1" noChangeArrowheads="1"/>
          </p:cNvSpPr>
          <p:nvPr>
            <p:ph type="body" idx="1"/>
          </p:nvPr>
        </p:nvSpPr>
        <p:spPr>
          <a:xfrm>
            <a:off x="1219200" y="1752600"/>
            <a:ext cx="7239000" cy="4114800"/>
          </a:xfrm>
        </p:spPr>
        <p:txBody>
          <a:bodyPr/>
          <a:lstStyle/>
          <a:p>
            <a:pPr>
              <a:lnSpc>
                <a:spcPct val="90000"/>
              </a:lnSpc>
              <a:buFontTx/>
              <a:buNone/>
            </a:pPr>
            <a:r>
              <a:rPr lang="en-US" sz="2800" dirty="0"/>
              <a:t>   </a:t>
            </a:r>
            <a:r>
              <a:rPr lang="en-US" b="1" dirty="0">
                <a:effectLst>
                  <a:outerShdw blurRad="38100" dist="38100" dir="2700000" algn="tl">
                    <a:srgbClr val="000000"/>
                  </a:outerShdw>
                </a:effectLst>
              </a:rPr>
              <a:t>“Apostasies come – and will come.  When they come, they come in the midst of an untaught, ease-loving,     and self-serving generation.”</a:t>
            </a:r>
            <a:endParaRPr lang="en-US" sz="4000" b="1" dirty="0">
              <a:effectLst>
                <a:outerShdw blurRad="38100" dist="38100" dir="2700000" algn="tl">
                  <a:srgbClr val="000000"/>
                </a:outerShdw>
              </a:effectLst>
            </a:endParaRPr>
          </a:p>
        </p:txBody>
      </p:sp>
    </p:spTree>
    <p:extLst>
      <p:ext uri="{BB962C8B-B14F-4D97-AF65-F5344CB8AC3E}">
        <p14:creationId xmlns:p14="http://schemas.microsoft.com/office/powerpoint/2010/main" val="25614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42766-135F-41B5-AA1F-9DF4CA2DCE1E}"/>
              </a:ext>
            </a:extLst>
          </p:cNvPr>
          <p:cNvSpPr>
            <a:spLocks noGrp="1"/>
          </p:cNvSpPr>
          <p:nvPr>
            <p:ph type="title"/>
          </p:nvPr>
        </p:nvSpPr>
        <p:spPr/>
        <p:txBody>
          <a:bodyPr/>
          <a:lstStyle/>
          <a:p>
            <a:r>
              <a:rPr lang="en-US" b="1" i="1" dirty="0"/>
              <a:t>Gospel Advocate Editorial</a:t>
            </a:r>
            <a:br>
              <a:rPr lang="en-US" b="1" i="1" dirty="0"/>
            </a:br>
            <a:r>
              <a:rPr lang="en-US" sz="3200" b="1" i="1" dirty="0"/>
              <a:t>May 10, 1979</a:t>
            </a:r>
            <a:endParaRPr lang="en-US" b="1" i="1" dirty="0"/>
          </a:p>
        </p:txBody>
      </p:sp>
      <p:sp>
        <p:nvSpPr>
          <p:cNvPr id="3" name="Content Placeholder 2">
            <a:extLst>
              <a:ext uri="{FF2B5EF4-FFF2-40B4-BE49-F238E27FC236}">
                <a16:creationId xmlns:a16="http://schemas.microsoft.com/office/drawing/2014/main" xmlns="" id="{F22778E1-AB3E-4842-A450-C105FDDE42D4}"/>
              </a:ext>
            </a:extLst>
          </p:cNvPr>
          <p:cNvSpPr>
            <a:spLocks noGrp="1"/>
          </p:cNvSpPr>
          <p:nvPr>
            <p:ph idx="1"/>
          </p:nvPr>
        </p:nvSpPr>
        <p:spPr>
          <a:xfrm>
            <a:off x="685800" y="1600200"/>
            <a:ext cx="7772400" cy="4343400"/>
          </a:xfrm>
        </p:spPr>
        <p:txBody>
          <a:bodyPr/>
          <a:lstStyle/>
          <a:p>
            <a:pPr>
              <a:buClr>
                <a:srgbClr val="C00000"/>
              </a:buClr>
              <a:buSzPct val="90000"/>
              <a:buFont typeface="Wingdings" panose="05000000000000000000" pitchFamily="2" charset="2"/>
              <a:buChar char="ü"/>
            </a:pPr>
            <a:r>
              <a:rPr lang="en-US" sz="2800" b="1" dirty="0"/>
              <a:t>“We plead with all ‘anti’ brethren to come on back home.  Come on back to the old paths  and again send your children to Lipscomb, Abilene, Freed-Hardeman, Harding, Alabama Christian, Oklahoma, Michigan Christian, Northeastern Christian, Pepperdine, Ohio Valley, Lubbock, York, Crowley Ridge, etc.”</a:t>
            </a:r>
          </a:p>
          <a:p>
            <a:pPr>
              <a:buClr>
                <a:srgbClr val="C00000"/>
              </a:buClr>
              <a:buSzPct val="90000"/>
              <a:buFont typeface="Wingdings" panose="05000000000000000000" pitchFamily="2" charset="2"/>
              <a:buChar char="ü"/>
            </a:pPr>
            <a:r>
              <a:rPr lang="en-US" sz="2800" b="1" dirty="0"/>
              <a:t>“We need that 5% back in the fold…”</a:t>
            </a:r>
          </a:p>
          <a:p>
            <a:pPr>
              <a:buClr>
                <a:srgbClr val="C00000"/>
              </a:buClr>
              <a:buSzPct val="90000"/>
              <a:buFont typeface="Wingdings" panose="05000000000000000000" pitchFamily="2" charset="2"/>
              <a:buChar char="ü"/>
            </a:pPr>
            <a:endParaRPr lang="en-US" sz="2800" b="1" dirty="0"/>
          </a:p>
          <a:p>
            <a:pPr>
              <a:buClr>
                <a:srgbClr val="C00000"/>
              </a:buClr>
              <a:buSzPct val="90000"/>
              <a:buFont typeface="Wingdings" panose="05000000000000000000" pitchFamily="2" charset="2"/>
              <a:buChar char="ü"/>
            </a:pPr>
            <a:r>
              <a:rPr lang="en-US" sz="1800" b="1" dirty="0"/>
              <a:t>Ira North, “Our Anti-Cooperation Brethren Should Come Back Home,”         </a:t>
            </a:r>
            <a:r>
              <a:rPr lang="en-US" sz="1800" b="1" i="1" dirty="0">
                <a:solidFill>
                  <a:srgbClr val="FFFF00"/>
                </a:solidFill>
              </a:rPr>
              <a:t>Gospel Advocate</a:t>
            </a:r>
            <a:r>
              <a:rPr lang="en-US" sz="1800" b="1" dirty="0"/>
              <a:t>, 121:19 (May 10, 1979), pp. 290, 294.</a:t>
            </a:r>
          </a:p>
        </p:txBody>
      </p:sp>
    </p:spTree>
    <p:extLst>
      <p:ext uri="{BB962C8B-B14F-4D97-AF65-F5344CB8AC3E}">
        <p14:creationId xmlns:p14="http://schemas.microsoft.com/office/powerpoint/2010/main" val="39319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1219200"/>
          </a:xfrm>
        </p:spPr>
        <p:txBody>
          <a:bodyPr/>
          <a:lstStyle/>
          <a:p>
            <a:r>
              <a:rPr lang="en-US" sz="5400" b="1" i="1" dirty="0"/>
              <a:t>A More Accurate Lipscomb?</a:t>
            </a:r>
          </a:p>
        </p:txBody>
      </p:sp>
      <p:sp>
        <p:nvSpPr>
          <p:cNvPr id="3" name="Content Placeholder 2"/>
          <p:cNvSpPr>
            <a:spLocks noGrp="1"/>
          </p:cNvSpPr>
          <p:nvPr>
            <p:ph idx="1"/>
          </p:nvPr>
        </p:nvSpPr>
        <p:spPr>
          <a:xfrm>
            <a:off x="685800" y="1447800"/>
            <a:ext cx="7772400" cy="4495800"/>
          </a:xfrm>
        </p:spPr>
        <p:txBody>
          <a:bodyPr/>
          <a:lstStyle/>
          <a:p>
            <a:pPr>
              <a:buClr>
                <a:srgbClr val="FF0000"/>
              </a:buClr>
              <a:buSzPct val="89000"/>
              <a:buFont typeface="Wingdings" panose="05000000000000000000" pitchFamily="2" charset="2"/>
              <a:buChar char="ü"/>
            </a:pPr>
            <a:r>
              <a:rPr lang="en-US" sz="2800" b="1" dirty="0">
                <a:effectLst/>
              </a:rPr>
              <a:t>“Apostasies come and will come.  They come where the cause is popular, where an ease-loving and popularity-seeking spirit prevails, and always manifest themselves among those who avoid controversy and discussion. To suppress discussion is to deprive truth of all   its vantage ground.”   </a:t>
            </a:r>
            <a:r>
              <a:rPr lang="en-US" sz="2200" b="1" i="1" dirty="0">
                <a:solidFill>
                  <a:srgbClr val="FFFF00"/>
                </a:solidFill>
                <a:effectLst/>
              </a:rPr>
              <a:t>David Lipscomb, May 29, 1930</a:t>
            </a:r>
          </a:p>
          <a:p>
            <a:pPr marL="0" indent="0">
              <a:buClr>
                <a:srgbClr val="FF0000"/>
              </a:buClr>
              <a:buSzPct val="89000"/>
              <a:buNone/>
            </a:pPr>
            <a:r>
              <a:rPr lang="en-US" sz="2400" b="1" dirty="0">
                <a:effectLst/>
              </a:rPr>
              <a:t> </a:t>
            </a:r>
          </a:p>
          <a:p>
            <a:pPr>
              <a:buClr>
                <a:srgbClr val="FF0000"/>
              </a:buClr>
              <a:buSzPct val="89000"/>
              <a:buFont typeface="Wingdings" panose="05000000000000000000" pitchFamily="2" charset="2"/>
              <a:buChar char="ü"/>
            </a:pPr>
            <a:r>
              <a:rPr lang="en-US" sz="2000" b="1" i="1" dirty="0">
                <a:solidFill>
                  <a:srgbClr val="FFFF00"/>
                </a:solidFill>
                <a:effectLst/>
              </a:rPr>
              <a:t>Franklin Road News and Views</a:t>
            </a:r>
            <a:r>
              <a:rPr lang="en-US" sz="2000" b="1" dirty="0">
                <a:effectLst/>
              </a:rPr>
              <a:t>, Volume 9 #18, May 9, 1961, p. 1</a:t>
            </a:r>
          </a:p>
          <a:p>
            <a:pPr marL="0" indent="0">
              <a:buClr>
                <a:srgbClr val="FF0000"/>
              </a:buClr>
              <a:buSzPct val="89000"/>
              <a:buNone/>
            </a:pPr>
            <a:r>
              <a:rPr lang="en-US" sz="2000" b="1" dirty="0">
                <a:effectLst/>
              </a:rPr>
              <a:t>      Charles M. Campbell, evangelist</a:t>
            </a:r>
            <a:endParaRPr lang="en-US" sz="2400" b="1" dirty="0">
              <a:effectLst/>
            </a:endParaRPr>
          </a:p>
          <a:p>
            <a:pPr>
              <a:buClr>
                <a:srgbClr val="FF0000"/>
              </a:buClr>
              <a:buSzPct val="89000"/>
              <a:buFont typeface="Wingdings" panose="05000000000000000000" pitchFamily="2" charset="2"/>
              <a:buChar char="ü"/>
            </a:pPr>
            <a:endParaRPr lang="en-US" dirty="0">
              <a:effectLst/>
            </a:endParaRPr>
          </a:p>
          <a:p>
            <a:endParaRPr lang="en-US" dirty="0"/>
          </a:p>
        </p:txBody>
      </p:sp>
    </p:spTree>
    <p:extLst>
      <p:ext uri="{BB962C8B-B14F-4D97-AF65-F5344CB8AC3E}">
        <p14:creationId xmlns:p14="http://schemas.microsoft.com/office/powerpoint/2010/main" val="28867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2514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p:spPr>
        <p:txBody>
          <a:bodyPr/>
          <a:lstStyle/>
          <a:p>
            <a:r>
              <a:rPr lang="en-US" sz="4800" b="1" i="1" dirty="0">
                <a:solidFill>
                  <a:srgbClr val="FFFF00"/>
                </a:solidFill>
                <a:effectLst>
                  <a:outerShdw blurRad="38100" dist="38100" dir="2700000" algn="tl">
                    <a:srgbClr val="000000"/>
                  </a:outerShdw>
                </a:effectLst>
              </a:rPr>
              <a:t>Institutional “Issues” Defined</a:t>
            </a:r>
          </a:p>
        </p:txBody>
      </p:sp>
      <p:sp>
        <p:nvSpPr>
          <p:cNvPr id="16387" name="Rectangle 3"/>
          <p:cNvSpPr>
            <a:spLocks noGrp="1" noChangeArrowheads="1"/>
          </p:cNvSpPr>
          <p:nvPr>
            <p:ph type="body" idx="1"/>
          </p:nvPr>
        </p:nvSpPr>
        <p:spPr>
          <a:xfrm>
            <a:off x="1447800" y="1143000"/>
            <a:ext cx="7010400" cy="4114800"/>
          </a:xfrm>
        </p:spPr>
        <p:txBody>
          <a:bodyPr/>
          <a:lstStyle/>
          <a:p>
            <a:pPr>
              <a:lnSpc>
                <a:spcPct val="90000"/>
              </a:lnSpc>
              <a:buClr>
                <a:srgbClr val="FF0000"/>
              </a:buClr>
              <a:buFont typeface="Wingdings" pitchFamily="2" charset="2"/>
              <a:buChar char="ü"/>
            </a:pPr>
            <a:r>
              <a:rPr lang="en-US" sz="2400" b="1" i="1" dirty="0"/>
              <a:t>Papers</a:t>
            </a:r>
          </a:p>
          <a:p>
            <a:pPr>
              <a:lnSpc>
                <a:spcPct val="90000"/>
              </a:lnSpc>
              <a:buFontTx/>
              <a:buNone/>
            </a:pPr>
            <a:r>
              <a:rPr lang="en-US" sz="2000" b="1" i="1" dirty="0"/>
              <a:t>Gospel Advocate</a:t>
            </a:r>
            <a:r>
              <a:rPr lang="en-US" sz="2000" b="1" dirty="0"/>
              <a:t> (1855)          </a:t>
            </a:r>
            <a:r>
              <a:rPr lang="en-US" sz="2000" b="1" i="1" dirty="0"/>
              <a:t>Bible Banner</a:t>
            </a:r>
            <a:r>
              <a:rPr lang="en-US" sz="2000" b="1" dirty="0"/>
              <a:t> (1938)</a:t>
            </a:r>
          </a:p>
          <a:p>
            <a:pPr>
              <a:lnSpc>
                <a:spcPct val="90000"/>
              </a:lnSpc>
              <a:buFontTx/>
              <a:buNone/>
            </a:pPr>
            <a:r>
              <a:rPr lang="en-US" sz="2000" b="1" i="1" dirty="0"/>
              <a:t>Firm Foundation</a:t>
            </a:r>
            <a:r>
              <a:rPr lang="en-US" sz="2000" b="1" dirty="0"/>
              <a:t> (1884)        </a:t>
            </a:r>
            <a:r>
              <a:rPr lang="en-US" sz="2000" b="1" i="1" dirty="0"/>
              <a:t>Gospel Guardian</a:t>
            </a:r>
            <a:r>
              <a:rPr lang="en-US" sz="2000" b="1" dirty="0"/>
              <a:t> (1949)</a:t>
            </a:r>
          </a:p>
          <a:p>
            <a:pPr>
              <a:lnSpc>
                <a:spcPct val="90000"/>
              </a:lnSpc>
              <a:buFontTx/>
              <a:buNone/>
            </a:pPr>
            <a:r>
              <a:rPr lang="en-US" sz="2000" b="1" i="1" dirty="0"/>
              <a:t>Spiritual Sword</a:t>
            </a:r>
            <a:r>
              <a:rPr lang="en-US" sz="2000" b="1" dirty="0"/>
              <a:t> (1958)           </a:t>
            </a:r>
            <a:r>
              <a:rPr lang="en-US" sz="2000" b="1" i="1" dirty="0"/>
              <a:t>Truth Magazine</a:t>
            </a:r>
            <a:r>
              <a:rPr lang="en-US" sz="2000" b="1" dirty="0"/>
              <a:t> (1956)</a:t>
            </a:r>
          </a:p>
          <a:p>
            <a:pPr>
              <a:lnSpc>
                <a:spcPct val="80000"/>
              </a:lnSpc>
              <a:buFontTx/>
              <a:buNone/>
            </a:pPr>
            <a:r>
              <a:rPr lang="en-US" sz="2000" b="1" dirty="0"/>
              <a:t>				     </a:t>
            </a:r>
            <a:r>
              <a:rPr lang="en-US" sz="2000" b="1" i="1" dirty="0"/>
              <a:t>Searching the Scriptures</a:t>
            </a:r>
            <a:r>
              <a:rPr lang="en-US" sz="2000" b="1" dirty="0"/>
              <a:t> (1960</a:t>
            </a:r>
            <a:r>
              <a:rPr lang="en-US" sz="2000" dirty="0"/>
              <a:t>)</a:t>
            </a:r>
          </a:p>
          <a:p>
            <a:pPr>
              <a:lnSpc>
                <a:spcPct val="70000"/>
              </a:lnSpc>
              <a:buFontTx/>
              <a:buNone/>
            </a:pPr>
            <a:endParaRPr lang="en-US" b="1" dirty="0"/>
          </a:p>
        </p:txBody>
      </p:sp>
    </p:spTree>
    <p:extLst>
      <p:ext uri="{BB962C8B-B14F-4D97-AF65-F5344CB8AC3E}">
        <p14:creationId xmlns:p14="http://schemas.microsoft.com/office/powerpoint/2010/main" val="46336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p:spPr>
        <p:txBody>
          <a:bodyPr/>
          <a:lstStyle/>
          <a:p>
            <a:r>
              <a:rPr lang="en-US" sz="4800" b="1" i="1" dirty="0">
                <a:solidFill>
                  <a:srgbClr val="FFFF00"/>
                </a:solidFill>
                <a:effectLst>
                  <a:outerShdw blurRad="38100" dist="38100" dir="2700000" algn="tl">
                    <a:srgbClr val="000000"/>
                  </a:outerShdw>
                </a:effectLst>
              </a:rPr>
              <a:t>Institutional “Issues” Defined</a:t>
            </a:r>
          </a:p>
        </p:txBody>
      </p:sp>
      <p:sp>
        <p:nvSpPr>
          <p:cNvPr id="16387" name="Rectangle 3"/>
          <p:cNvSpPr>
            <a:spLocks noGrp="1" noChangeArrowheads="1"/>
          </p:cNvSpPr>
          <p:nvPr>
            <p:ph type="body" idx="1"/>
          </p:nvPr>
        </p:nvSpPr>
        <p:spPr>
          <a:xfrm>
            <a:off x="1447800" y="1143000"/>
            <a:ext cx="7010400" cy="4114800"/>
          </a:xfrm>
        </p:spPr>
        <p:txBody>
          <a:bodyPr/>
          <a:lstStyle/>
          <a:p>
            <a:pPr>
              <a:lnSpc>
                <a:spcPct val="90000"/>
              </a:lnSpc>
              <a:buClr>
                <a:srgbClr val="FF0000"/>
              </a:buClr>
              <a:buFont typeface="Wingdings" pitchFamily="2" charset="2"/>
              <a:buChar char="ü"/>
            </a:pPr>
            <a:r>
              <a:rPr lang="en-US" sz="2400" b="1" i="1" dirty="0"/>
              <a:t>Papers</a:t>
            </a:r>
          </a:p>
          <a:p>
            <a:pPr>
              <a:lnSpc>
                <a:spcPct val="90000"/>
              </a:lnSpc>
              <a:buFontTx/>
              <a:buNone/>
            </a:pPr>
            <a:r>
              <a:rPr lang="en-US" sz="2000" b="1" i="1" dirty="0">
                <a:solidFill>
                  <a:srgbClr val="FFFF00"/>
                </a:solidFill>
              </a:rPr>
              <a:t>Gospel Advocate</a:t>
            </a:r>
            <a:r>
              <a:rPr lang="en-US" sz="2000" b="1" dirty="0">
                <a:solidFill>
                  <a:srgbClr val="FFFF00"/>
                </a:solidFill>
              </a:rPr>
              <a:t> </a:t>
            </a:r>
            <a:r>
              <a:rPr lang="en-US" sz="2000" b="1" dirty="0"/>
              <a:t>(1855)          </a:t>
            </a:r>
            <a:r>
              <a:rPr lang="en-US" sz="2000" b="1" i="1" dirty="0"/>
              <a:t>Bible Banner</a:t>
            </a:r>
            <a:r>
              <a:rPr lang="en-US" sz="2000" b="1" dirty="0"/>
              <a:t> (1938)</a:t>
            </a:r>
          </a:p>
          <a:p>
            <a:pPr>
              <a:lnSpc>
                <a:spcPct val="90000"/>
              </a:lnSpc>
              <a:buFontTx/>
              <a:buNone/>
            </a:pPr>
            <a:r>
              <a:rPr lang="en-US" sz="2000" b="1" i="1" dirty="0"/>
              <a:t>Firm Foundation</a:t>
            </a:r>
            <a:r>
              <a:rPr lang="en-US" sz="2000" b="1" dirty="0"/>
              <a:t> (1884)        </a:t>
            </a:r>
            <a:r>
              <a:rPr lang="en-US" sz="2000" b="1" i="1" dirty="0"/>
              <a:t>Gospel Guardian</a:t>
            </a:r>
            <a:r>
              <a:rPr lang="en-US" sz="2000" b="1" dirty="0"/>
              <a:t> (1949)</a:t>
            </a:r>
          </a:p>
          <a:p>
            <a:pPr>
              <a:lnSpc>
                <a:spcPct val="90000"/>
              </a:lnSpc>
              <a:buFontTx/>
              <a:buNone/>
            </a:pPr>
            <a:r>
              <a:rPr lang="en-US" sz="2000" b="1" i="1" dirty="0"/>
              <a:t>Spiritual Sword</a:t>
            </a:r>
            <a:r>
              <a:rPr lang="en-US" sz="2000" b="1" dirty="0"/>
              <a:t> (1958)           </a:t>
            </a:r>
            <a:r>
              <a:rPr lang="en-US" sz="2000" b="1" i="1" dirty="0">
                <a:solidFill>
                  <a:srgbClr val="FFFF00"/>
                </a:solidFill>
              </a:rPr>
              <a:t>Truth Magazine</a:t>
            </a:r>
            <a:r>
              <a:rPr lang="en-US" sz="2000" b="1" dirty="0">
                <a:solidFill>
                  <a:srgbClr val="FFFF00"/>
                </a:solidFill>
              </a:rPr>
              <a:t> (1956)</a:t>
            </a:r>
          </a:p>
          <a:p>
            <a:pPr>
              <a:lnSpc>
                <a:spcPct val="80000"/>
              </a:lnSpc>
              <a:buFontTx/>
              <a:buNone/>
            </a:pPr>
            <a:r>
              <a:rPr lang="en-US" sz="2000" b="1" dirty="0"/>
              <a:t>				     </a:t>
            </a:r>
            <a:r>
              <a:rPr lang="en-US" sz="2000" b="1" i="1" dirty="0"/>
              <a:t>Searching the Scriptures</a:t>
            </a:r>
            <a:r>
              <a:rPr lang="en-US" sz="2000" b="1" dirty="0"/>
              <a:t> (1960</a:t>
            </a:r>
            <a:r>
              <a:rPr lang="en-US" sz="2000" dirty="0"/>
              <a:t>)</a:t>
            </a:r>
          </a:p>
          <a:p>
            <a:pPr>
              <a:lnSpc>
                <a:spcPct val="70000"/>
              </a:lnSpc>
              <a:buFontTx/>
              <a:buNone/>
            </a:pPr>
            <a:endParaRPr lang="en-US" b="1" dirty="0"/>
          </a:p>
        </p:txBody>
      </p:sp>
    </p:spTree>
    <p:extLst>
      <p:ext uri="{BB962C8B-B14F-4D97-AF65-F5344CB8AC3E}">
        <p14:creationId xmlns:p14="http://schemas.microsoft.com/office/powerpoint/2010/main" val="313306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p:spPr>
        <p:txBody>
          <a:bodyPr/>
          <a:lstStyle/>
          <a:p>
            <a:r>
              <a:rPr lang="en-US" sz="4800" b="1" i="1" dirty="0">
                <a:solidFill>
                  <a:srgbClr val="FFFF00"/>
                </a:solidFill>
                <a:effectLst>
                  <a:outerShdw blurRad="38100" dist="38100" dir="2700000" algn="tl">
                    <a:srgbClr val="000000"/>
                  </a:outerShdw>
                </a:effectLst>
              </a:rPr>
              <a:t>Institutional “Issues” Defined</a:t>
            </a:r>
          </a:p>
        </p:txBody>
      </p:sp>
      <p:sp>
        <p:nvSpPr>
          <p:cNvPr id="16387" name="Rectangle 3"/>
          <p:cNvSpPr>
            <a:spLocks noGrp="1" noChangeArrowheads="1"/>
          </p:cNvSpPr>
          <p:nvPr>
            <p:ph type="body" idx="1"/>
          </p:nvPr>
        </p:nvSpPr>
        <p:spPr>
          <a:xfrm>
            <a:off x="1447800" y="1143000"/>
            <a:ext cx="7010400" cy="4114800"/>
          </a:xfrm>
        </p:spPr>
        <p:txBody>
          <a:bodyPr/>
          <a:lstStyle/>
          <a:p>
            <a:pPr>
              <a:lnSpc>
                <a:spcPct val="90000"/>
              </a:lnSpc>
              <a:buClr>
                <a:srgbClr val="FF0000"/>
              </a:buClr>
              <a:buFont typeface="Wingdings" pitchFamily="2" charset="2"/>
              <a:buChar char="ü"/>
            </a:pPr>
            <a:r>
              <a:rPr lang="en-US" sz="2400" b="1" i="1" dirty="0"/>
              <a:t>Papers</a:t>
            </a:r>
          </a:p>
          <a:p>
            <a:pPr>
              <a:lnSpc>
                <a:spcPct val="90000"/>
              </a:lnSpc>
              <a:buFontTx/>
              <a:buNone/>
            </a:pPr>
            <a:r>
              <a:rPr lang="en-US" sz="2000" b="1" i="1" dirty="0">
                <a:solidFill>
                  <a:srgbClr val="FFFF00"/>
                </a:solidFill>
              </a:rPr>
              <a:t>Gospel Advocate</a:t>
            </a:r>
            <a:r>
              <a:rPr lang="en-US" sz="2000" b="1" dirty="0">
                <a:solidFill>
                  <a:srgbClr val="FFFF00"/>
                </a:solidFill>
              </a:rPr>
              <a:t> </a:t>
            </a:r>
            <a:r>
              <a:rPr lang="en-US" sz="2000" b="1" dirty="0"/>
              <a:t>(1855)          </a:t>
            </a:r>
            <a:r>
              <a:rPr lang="en-US" sz="2000" b="1" i="1" dirty="0"/>
              <a:t>Bible Banner</a:t>
            </a:r>
            <a:r>
              <a:rPr lang="en-US" sz="2000" b="1" dirty="0"/>
              <a:t> (1938)</a:t>
            </a:r>
          </a:p>
          <a:p>
            <a:pPr>
              <a:lnSpc>
                <a:spcPct val="90000"/>
              </a:lnSpc>
              <a:buFontTx/>
              <a:buNone/>
            </a:pPr>
            <a:r>
              <a:rPr lang="en-US" sz="2000" b="1" i="1" dirty="0"/>
              <a:t>Firm Foundation</a:t>
            </a:r>
            <a:r>
              <a:rPr lang="en-US" sz="2000" b="1" dirty="0"/>
              <a:t> (1884)        </a:t>
            </a:r>
            <a:r>
              <a:rPr lang="en-US" sz="2000" b="1" i="1" dirty="0"/>
              <a:t>Gospel Guardian</a:t>
            </a:r>
            <a:r>
              <a:rPr lang="en-US" sz="2000" b="1" dirty="0"/>
              <a:t> (1949)</a:t>
            </a:r>
          </a:p>
          <a:p>
            <a:pPr>
              <a:lnSpc>
                <a:spcPct val="90000"/>
              </a:lnSpc>
              <a:buFontTx/>
              <a:buNone/>
            </a:pPr>
            <a:r>
              <a:rPr lang="en-US" sz="2000" b="1" i="1" dirty="0"/>
              <a:t>Spiritual Sword</a:t>
            </a:r>
            <a:r>
              <a:rPr lang="en-US" sz="2000" b="1" dirty="0"/>
              <a:t> (1958)           </a:t>
            </a:r>
            <a:r>
              <a:rPr lang="en-US" sz="2000" b="1" i="1" dirty="0">
                <a:solidFill>
                  <a:srgbClr val="FFFF00"/>
                </a:solidFill>
              </a:rPr>
              <a:t>Truth Magazine</a:t>
            </a:r>
            <a:r>
              <a:rPr lang="en-US" sz="2000" b="1" dirty="0">
                <a:solidFill>
                  <a:srgbClr val="FFFF00"/>
                </a:solidFill>
              </a:rPr>
              <a:t> </a:t>
            </a:r>
            <a:r>
              <a:rPr lang="en-US" sz="2000" b="1" dirty="0"/>
              <a:t>(1956)</a:t>
            </a:r>
          </a:p>
          <a:p>
            <a:pPr>
              <a:lnSpc>
                <a:spcPct val="80000"/>
              </a:lnSpc>
              <a:buFontTx/>
              <a:buNone/>
            </a:pPr>
            <a:r>
              <a:rPr lang="en-US" sz="2000" b="1" dirty="0"/>
              <a:t>				     </a:t>
            </a:r>
            <a:r>
              <a:rPr lang="en-US" sz="2000" b="1" i="1" dirty="0"/>
              <a:t>Searching the Scriptures</a:t>
            </a:r>
            <a:r>
              <a:rPr lang="en-US" sz="2000" b="1" dirty="0"/>
              <a:t> (1960</a:t>
            </a:r>
            <a:r>
              <a:rPr lang="en-US" sz="2000" dirty="0"/>
              <a:t>)</a:t>
            </a:r>
          </a:p>
          <a:p>
            <a:pPr>
              <a:lnSpc>
                <a:spcPct val="40000"/>
              </a:lnSpc>
              <a:buClr>
                <a:srgbClr val="FF0000"/>
              </a:buClr>
              <a:buFont typeface="Wingdings" pitchFamily="2" charset="2"/>
              <a:buChar char="ü"/>
            </a:pPr>
            <a:r>
              <a:rPr lang="en-US" sz="2800" b="1" i="1" dirty="0"/>
              <a:t>Debates</a:t>
            </a:r>
          </a:p>
          <a:p>
            <a:pPr>
              <a:lnSpc>
                <a:spcPct val="90000"/>
              </a:lnSpc>
              <a:buFontTx/>
              <a:buNone/>
            </a:pPr>
            <a:r>
              <a:rPr lang="en-US" sz="2000" b="1" dirty="0"/>
              <a:t>Holt-</a:t>
            </a:r>
            <a:r>
              <a:rPr lang="en-US" sz="2000" b="1" dirty="0" err="1"/>
              <a:t>Totty</a:t>
            </a:r>
            <a:r>
              <a:rPr lang="en-US" sz="2000" b="1" dirty="0"/>
              <a:t>, Indianapolis, October 1954</a:t>
            </a:r>
          </a:p>
          <a:p>
            <a:pPr>
              <a:lnSpc>
                <a:spcPct val="80000"/>
              </a:lnSpc>
              <a:buFontTx/>
              <a:buNone/>
            </a:pPr>
            <a:r>
              <a:rPr lang="en-US" sz="2000" b="1" dirty="0"/>
              <a:t>Harper-</a:t>
            </a:r>
            <a:r>
              <a:rPr lang="en-US" sz="2000" b="1" dirty="0" err="1"/>
              <a:t>Tant</a:t>
            </a:r>
            <a:r>
              <a:rPr lang="en-US" sz="2000" b="1" dirty="0"/>
              <a:t>, Lufkin/Abilene, TX, Apr-Oct 1955</a:t>
            </a:r>
          </a:p>
          <a:p>
            <a:pPr>
              <a:lnSpc>
                <a:spcPct val="80000"/>
              </a:lnSpc>
              <a:buFontTx/>
              <a:buNone/>
            </a:pPr>
            <a:r>
              <a:rPr lang="en-US" sz="2000" b="1" dirty="0"/>
              <a:t>Porter-Woods, Indianapolis, January 1956</a:t>
            </a:r>
          </a:p>
          <a:p>
            <a:pPr>
              <a:lnSpc>
                <a:spcPct val="80000"/>
              </a:lnSpc>
              <a:buFontTx/>
              <a:buNone/>
            </a:pPr>
            <a:r>
              <a:rPr lang="en-US" sz="2000" b="1" dirty="0" err="1"/>
              <a:t>Cogdill</a:t>
            </a:r>
            <a:r>
              <a:rPr lang="en-US" sz="2000" b="1" dirty="0"/>
              <a:t>-Woods, Birmingham, November 1957</a:t>
            </a:r>
          </a:p>
          <a:p>
            <a:pPr>
              <a:lnSpc>
                <a:spcPct val="80000"/>
              </a:lnSpc>
              <a:buFontTx/>
              <a:buNone/>
            </a:pPr>
            <a:r>
              <a:rPr lang="en-US" sz="2000" b="1" dirty="0"/>
              <a:t>Wallace-Holt, Florence, AL, December 1959</a:t>
            </a:r>
          </a:p>
          <a:p>
            <a:pPr>
              <a:lnSpc>
                <a:spcPct val="70000"/>
              </a:lnSpc>
              <a:buFontTx/>
              <a:buNone/>
            </a:pPr>
            <a:endParaRPr lang="en-US" b="1" dirty="0"/>
          </a:p>
        </p:txBody>
      </p:sp>
    </p:spTree>
    <p:extLst>
      <p:ext uri="{BB962C8B-B14F-4D97-AF65-F5344CB8AC3E}">
        <p14:creationId xmlns:p14="http://schemas.microsoft.com/office/powerpoint/2010/main" val="347393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6000" b="1" i="1" dirty="0"/>
              <a:t>Beyond Debates</a:t>
            </a:r>
          </a:p>
        </p:txBody>
      </p:sp>
      <p:sp>
        <p:nvSpPr>
          <p:cNvPr id="90115" name="Rectangle 3"/>
          <p:cNvSpPr>
            <a:spLocks noGrp="1" noChangeArrowheads="1"/>
          </p:cNvSpPr>
          <p:nvPr>
            <p:ph type="body" idx="1"/>
          </p:nvPr>
        </p:nvSpPr>
        <p:spPr>
          <a:xfrm>
            <a:off x="1447800" y="1828800"/>
            <a:ext cx="7010400" cy="4114800"/>
          </a:xfrm>
        </p:spPr>
        <p:txBody>
          <a:bodyPr/>
          <a:lstStyle/>
          <a:p>
            <a:pPr>
              <a:buClr>
                <a:srgbClr val="FF0000"/>
              </a:buClr>
              <a:buSzPct val="93000"/>
              <a:buFont typeface="Wingdings" panose="05000000000000000000" pitchFamily="2" charset="2"/>
              <a:buChar char="ü"/>
            </a:pPr>
            <a:r>
              <a:rPr lang="en-US" b="1" dirty="0"/>
              <a:t>Arlington Meeting, 1968</a:t>
            </a:r>
          </a:p>
          <a:p>
            <a:pPr>
              <a:buClr>
                <a:srgbClr val="FF0000"/>
              </a:buClr>
              <a:buSzPct val="93000"/>
              <a:buFont typeface="Wingdings" panose="05000000000000000000" pitchFamily="2" charset="2"/>
              <a:buChar char="ü"/>
            </a:pPr>
            <a:r>
              <a:rPr lang="en-US" b="1" dirty="0"/>
              <a:t>Nashville Meeting, 1988</a:t>
            </a:r>
          </a:p>
          <a:p>
            <a:pPr>
              <a:buClr>
                <a:srgbClr val="FF0000"/>
              </a:buClr>
              <a:buSzPct val="93000"/>
              <a:buFont typeface="Wingdings" panose="05000000000000000000" pitchFamily="2" charset="2"/>
              <a:buChar char="ü"/>
            </a:pPr>
            <a:r>
              <a:rPr lang="en-US" b="1" dirty="0"/>
              <a:t>Dallas Meeting, 1990</a:t>
            </a:r>
          </a:p>
          <a:p>
            <a:pPr>
              <a:buClr>
                <a:srgbClr val="FF0000"/>
              </a:buClr>
              <a:buSzPct val="93000"/>
              <a:buFont typeface="Wingdings" panose="05000000000000000000" pitchFamily="2" charset="2"/>
              <a:buChar char="ü"/>
            </a:pPr>
            <a:r>
              <a:rPr lang="en-US" b="1" dirty="0"/>
              <a:t>The Simple Pattern / ECIC, 2011</a:t>
            </a:r>
          </a:p>
          <a:p>
            <a:pPr>
              <a:buClr>
                <a:srgbClr val="FF0000"/>
              </a:buClr>
              <a:buSzPct val="93000"/>
              <a:buFont typeface="Wingdings" panose="05000000000000000000" pitchFamily="2" charset="2"/>
              <a:buChar char="ü"/>
            </a:pPr>
            <a:r>
              <a:rPr lang="en-US" b="1" dirty="0"/>
              <a:t>Gospel Advocate meeting, May 2016</a:t>
            </a:r>
          </a:p>
        </p:txBody>
      </p:sp>
    </p:spTree>
    <p:extLst>
      <p:ext uri="{BB962C8B-B14F-4D97-AF65-F5344CB8AC3E}">
        <p14:creationId xmlns:p14="http://schemas.microsoft.com/office/powerpoint/2010/main" val="9009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998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52400"/>
            <a:ext cx="7772400" cy="609600"/>
          </a:xfrm>
        </p:spPr>
        <p:txBody>
          <a:bodyPr/>
          <a:lstStyle/>
          <a:p>
            <a:r>
              <a:rPr lang="en-US" sz="4000" b="1" i="1" dirty="0">
                <a:solidFill>
                  <a:schemeClr val="tx1"/>
                </a:solidFill>
              </a:rPr>
              <a:t>Churches of Christ – by State</a:t>
            </a:r>
          </a:p>
        </p:txBody>
      </p:sp>
      <p:sp>
        <p:nvSpPr>
          <p:cNvPr id="90115"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613"/>
            <a:ext cx="9220200" cy="5990387"/>
          </a:xfrm>
          <a:prstGeom prst="rect">
            <a:avLst/>
          </a:prstGeom>
        </p:spPr>
      </p:pic>
    </p:spTree>
    <p:extLst>
      <p:ext uri="{BB962C8B-B14F-4D97-AF65-F5344CB8AC3E}">
        <p14:creationId xmlns:p14="http://schemas.microsoft.com/office/powerpoint/2010/main" val="6978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52400"/>
            <a:ext cx="7772400" cy="1219200"/>
          </a:xfrm>
        </p:spPr>
        <p:txBody>
          <a:bodyPr/>
          <a:lstStyle/>
          <a:p>
            <a:r>
              <a:rPr lang="en-US" sz="3600" b="1" i="1" dirty="0">
                <a:solidFill>
                  <a:schemeClr val="tx1"/>
                </a:solidFill>
              </a:rPr>
              <a:t>Churches of Christ – </a:t>
            </a:r>
            <a:br>
              <a:rPr lang="en-US" sz="3600" b="1" i="1" dirty="0">
                <a:solidFill>
                  <a:schemeClr val="tx1"/>
                </a:solidFill>
              </a:rPr>
            </a:br>
            <a:r>
              <a:rPr lang="en-US" sz="3600" b="1" i="1" dirty="0">
                <a:solidFill>
                  <a:schemeClr val="tx1"/>
                </a:solidFill>
              </a:rPr>
              <a:t>Size of Congregations</a:t>
            </a:r>
          </a:p>
        </p:txBody>
      </p:sp>
      <p:sp>
        <p:nvSpPr>
          <p:cNvPr id="90115"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4" y="1295400"/>
            <a:ext cx="8913618" cy="5562600"/>
          </a:xfrm>
          <a:prstGeom prst="rect">
            <a:avLst/>
          </a:prstGeom>
        </p:spPr>
      </p:pic>
    </p:spTree>
    <p:extLst>
      <p:ext uri="{BB962C8B-B14F-4D97-AF65-F5344CB8AC3E}">
        <p14:creationId xmlns:p14="http://schemas.microsoft.com/office/powerpoint/2010/main" val="19175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81000" y="0"/>
            <a:ext cx="9525000" cy="1143000"/>
          </a:xfrm>
          <a:solidFill>
            <a:schemeClr val="bg2"/>
          </a:solidFill>
        </p:spPr>
        <p:txBody>
          <a:bodyPr/>
          <a:lstStyle/>
          <a:p>
            <a:r>
              <a:rPr lang="en-US" b="1" i="1" dirty="0">
                <a:solidFill>
                  <a:schemeClr val="tx1"/>
                </a:solidFill>
              </a:rPr>
              <a:t/>
            </a:r>
            <a:br>
              <a:rPr lang="en-US" b="1" i="1" dirty="0">
                <a:solidFill>
                  <a:schemeClr val="tx1"/>
                </a:solidFill>
              </a:rPr>
            </a:br>
            <a:r>
              <a:rPr lang="en-US" b="1" i="1" dirty="0">
                <a:solidFill>
                  <a:schemeClr val="tx1"/>
                </a:solidFill>
              </a:rPr>
              <a:t>Churches of Christ by Attendance</a:t>
            </a:r>
            <a:r>
              <a:rPr lang="en-US" dirty="0"/>
              <a:t/>
            </a:r>
            <a:br>
              <a:rPr lang="en-US" dirty="0"/>
            </a:br>
            <a:endParaRPr lang="en-US" dirty="0"/>
          </a:p>
        </p:txBody>
      </p:sp>
      <p:sp>
        <p:nvSpPr>
          <p:cNvPr id="90115"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940880"/>
          </a:xfrm>
          <a:prstGeom prst="rect">
            <a:avLst/>
          </a:prstGeom>
        </p:spPr>
      </p:pic>
    </p:spTree>
    <p:extLst>
      <p:ext uri="{BB962C8B-B14F-4D97-AF65-F5344CB8AC3E}">
        <p14:creationId xmlns:p14="http://schemas.microsoft.com/office/powerpoint/2010/main" val="63005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C42766-135F-41B5-AA1F-9DF4CA2DCE1E}"/>
              </a:ext>
            </a:extLst>
          </p:cNvPr>
          <p:cNvSpPr>
            <a:spLocks noGrp="1"/>
          </p:cNvSpPr>
          <p:nvPr>
            <p:ph type="title"/>
          </p:nvPr>
        </p:nvSpPr>
        <p:spPr/>
        <p:txBody>
          <a:bodyPr/>
          <a:lstStyle/>
          <a:p>
            <a:r>
              <a:rPr lang="en-US" b="1" i="1" dirty="0"/>
              <a:t>Gospel Advocate Editorial</a:t>
            </a:r>
            <a:br>
              <a:rPr lang="en-US" b="1" i="1" dirty="0"/>
            </a:br>
            <a:r>
              <a:rPr lang="en-US" sz="3200" b="1" i="1" dirty="0"/>
              <a:t>May 10, 1979</a:t>
            </a:r>
            <a:endParaRPr lang="en-US" b="1" i="1" dirty="0"/>
          </a:p>
        </p:txBody>
      </p:sp>
      <p:sp>
        <p:nvSpPr>
          <p:cNvPr id="3" name="Content Placeholder 2">
            <a:extLst>
              <a:ext uri="{FF2B5EF4-FFF2-40B4-BE49-F238E27FC236}">
                <a16:creationId xmlns:a16="http://schemas.microsoft.com/office/drawing/2014/main" xmlns="" id="{F22778E1-AB3E-4842-A450-C105FDDE42D4}"/>
              </a:ext>
            </a:extLst>
          </p:cNvPr>
          <p:cNvSpPr>
            <a:spLocks noGrp="1"/>
          </p:cNvSpPr>
          <p:nvPr>
            <p:ph idx="1"/>
          </p:nvPr>
        </p:nvSpPr>
        <p:spPr>
          <a:xfrm>
            <a:off x="685800" y="1524000"/>
            <a:ext cx="7772400" cy="4419600"/>
          </a:xfrm>
        </p:spPr>
        <p:txBody>
          <a:bodyPr/>
          <a:lstStyle/>
          <a:p>
            <a:pPr>
              <a:buClr>
                <a:srgbClr val="C00000"/>
              </a:buClr>
              <a:buFont typeface="Wingdings" panose="05000000000000000000" pitchFamily="2" charset="2"/>
              <a:buChar char="ü"/>
            </a:pPr>
            <a:r>
              <a:rPr lang="en-US" sz="2800" b="1" dirty="0"/>
              <a:t>“Come back home and preach again in the great churches, such as Hillsboro, West End, Granny White, Searcy, </a:t>
            </a:r>
            <a:r>
              <a:rPr lang="en-US" sz="2800" b="1" dirty="0" err="1"/>
              <a:t>Bammel</a:t>
            </a:r>
            <a:r>
              <a:rPr lang="en-US" sz="2800" b="1" dirty="0"/>
              <a:t> Road, Memorial Drive, etc.”  </a:t>
            </a:r>
          </a:p>
          <a:p>
            <a:pPr>
              <a:buClr>
                <a:srgbClr val="C00000"/>
              </a:buClr>
              <a:buFont typeface="Wingdings" panose="05000000000000000000" pitchFamily="2" charset="2"/>
              <a:buChar char="ü"/>
            </a:pPr>
            <a:r>
              <a:rPr lang="en-US" sz="2800" b="1" dirty="0"/>
              <a:t>“If the past has proven anything, it has proven the ‘anti’ doctrine cannot build great churches, inspire missionaries, and encourage pure and undefiled religion.”</a:t>
            </a:r>
          </a:p>
          <a:p>
            <a:pPr>
              <a:buClr>
                <a:srgbClr val="C00000"/>
              </a:buClr>
              <a:buFont typeface="Wingdings" panose="05000000000000000000" pitchFamily="2" charset="2"/>
              <a:buChar char="ü"/>
            </a:pPr>
            <a:endParaRPr lang="en-US" sz="2800" b="1" dirty="0"/>
          </a:p>
          <a:p>
            <a:pPr>
              <a:buClr>
                <a:srgbClr val="C00000"/>
              </a:buClr>
              <a:buFont typeface="Wingdings" panose="05000000000000000000" pitchFamily="2" charset="2"/>
              <a:buChar char="ü"/>
            </a:pPr>
            <a:r>
              <a:rPr lang="en-US" sz="1800" b="1" dirty="0"/>
              <a:t>Ira North, “Our Anti-Cooperation Brethren Should Come Back Home,”         </a:t>
            </a:r>
            <a:r>
              <a:rPr lang="en-US" sz="1800" b="1" i="1" dirty="0">
                <a:solidFill>
                  <a:srgbClr val="FFFF00"/>
                </a:solidFill>
              </a:rPr>
              <a:t>Gospel Advocate</a:t>
            </a:r>
            <a:r>
              <a:rPr lang="en-US" sz="1800" b="1" dirty="0"/>
              <a:t>, 121:19 (May 10, 1979), pp. 290, 294.</a:t>
            </a:r>
          </a:p>
          <a:p>
            <a:pPr>
              <a:buClr>
                <a:srgbClr val="C00000"/>
              </a:buClr>
              <a:buFont typeface="Wingdings" panose="05000000000000000000" pitchFamily="2" charset="2"/>
              <a:buChar char="ü"/>
            </a:pPr>
            <a:endParaRPr lang="en-US" sz="2800" b="1" dirty="0"/>
          </a:p>
        </p:txBody>
      </p:sp>
    </p:spTree>
    <p:extLst>
      <p:ext uri="{BB962C8B-B14F-4D97-AF65-F5344CB8AC3E}">
        <p14:creationId xmlns:p14="http://schemas.microsoft.com/office/powerpoint/2010/main" val="102113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68" y="0"/>
            <a:ext cx="9362933" cy="6781800"/>
          </a:xfrm>
          <a:prstGeom prst="rect">
            <a:avLst/>
          </a:prstGeom>
        </p:spPr>
      </p:pic>
    </p:spTree>
    <p:extLst>
      <p:ext uri="{BB962C8B-B14F-4D97-AF65-F5344CB8AC3E}">
        <p14:creationId xmlns:p14="http://schemas.microsoft.com/office/powerpoint/2010/main" val="336112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228600"/>
            <a:ext cx="7772400" cy="1295400"/>
          </a:xfrm>
        </p:spPr>
        <p:txBody>
          <a:bodyPr/>
          <a:lstStyle/>
          <a:p>
            <a:r>
              <a:rPr lang="en-US" b="1" i="1" dirty="0"/>
              <a:t>Data Set</a:t>
            </a:r>
            <a:br>
              <a:rPr lang="en-US" b="1" i="1" dirty="0"/>
            </a:br>
            <a:r>
              <a:rPr lang="en-US" sz="3200" b="1" i="1" dirty="0"/>
              <a:t>21</a:t>
            </a:r>
            <a:r>
              <a:rPr lang="en-US" sz="3200" b="1" i="1" baseline="30000" dirty="0"/>
              <a:t>st</a:t>
            </a:r>
            <a:r>
              <a:rPr lang="en-US" sz="3200" b="1" i="1" dirty="0"/>
              <a:t> Century Christian</a:t>
            </a:r>
            <a:endParaRPr lang="en-US" b="1" i="1" dirty="0"/>
          </a:p>
        </p:txBody>
      </p:sp>
      <p:sp>
        <p:nvSpPr>
          <p:cNvPr id="90115"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 y="1505093"/>
            <a:ext cx="9906000" cy="5130998"/>
          </a:xfrm>
          <a:prstGeom prst="rect">
            <a:avLst/>
          </a:prstGeom>
        </p:spPr>
      </p:pic>
    </p:spTree>
    <p:extLst>
      <p:ext uri="{BB962C8B-B14F-4D97-AF65-F5344CB8AC3E}">
        <p14:creationId xmlns:p14="http://schemas.microsoft.com/office/powerpoint/2010/main" val="204878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34486-3A15-4CE7-B9CE-0043FC04545C}"/>
              </a:ext>
            </a:extLst>
          </p:cNvPr>
          <p:cNvSpPr>
            <a:spLocks noGrp="1"/>
          </p:cNvSpPr>
          <p:nvPr>
            <p:ph type="title"/>
          </p:nvPr>
        </p:nvSpPr>
        <p:spPr/>
        <p:txBody>
          <a:bodyPr/>
          <a:lstStyle/>
          <a:p>
            <a:r>
              <a:rPr lang="en-US" sz="4800" b="1" i="1" dirty="0">
                <a:solidFill>
                  <a:srgbClr val="FFFF00"/>
                </a:solidFill>
              </a:rPr>
              <a:t>Size of Congregations </a:t>
            </a:r>
          </a:p>
        </p:txBody>
      </p:sp>
      <p:sp>
        <p:nvSpPr>
          <p:cNvPr id="3" name="Content Placeholder 2">
            <a:extLst>
              <a:ext uri="{FF2B5EF4-FFF2-40B4-BE49-F238E27FC236}">
                <a16:creationId xmlns:a16="http://schemas.microsoft.com/office/drawing/2014/main" xmlns="" id="{B145CB72-298D-49F3-9941-32E6DD6B6969}"/>
              </a:ext>
            </a:extLst>
          </p:cNvPr>
          <p:cNvSpPr>
            <a:spLocks noGrp="1"/>
          </p:cNvSpPr>
          <p:nvPr>
            <p:ph idx="1"/>
          </p:nvPr>
        </p:nvSpPr>
        <p:spPr>
          <a:xfrm>
            <a:off x="838200" y="1828800"/>
            <a:ext cx="7239000" cy="4114800"/>
          </a:xfrm>
        </p:spPr>
        <p:txBody>
          <a:bodyPr/>
          <a:lstStyle/>
          <a:p>
            <a:pPr>
              <a:buClr>
                <a:srgbClr val="C00000"/>
              </a:buClr>
              <a:buSzPct val="93000"/>
              <a:buFont typeface="Wingdings" panose="05000000000000000000" pitchFamily="2" charset="2"/>
              <a:buChar char="ü"/>
            </a:pPr>
            <a:r>
              <a:rPr lang="en-US" sz="2800" b="1" dirty="0"/>
              <a:t>Among all the congregations of the Churches of Christ in the United States, 34.6 % have fewer than 50 members;  63.3% have fewer than 100 members.</a:t>
            </a:r>
          </a:p>
        </p:txBody>
      </p:sp>
    </p:spTree>
    <p:extLst>
      <p:ext uri="{BB962C8B-B14F-4D97-AF65-F5344CB8AC3E}">
        <p14:creationId xmlns:p14="http://schemas.microsoft.com/office/powerpoint/2010/main" val="39996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BA720-6301-4DDE-A1A6-E6C20E01988E}"/>
              </a:ext>
            </a:extLst>
          </p:cNvPr>
          <p:cNvSpPr>
            <a:spLocks noGrp="1"/>
          </p:cNvSpPr>
          <p:nvPr>
            <p:ph type="title"/>
          </p:nvPr>
        </p:nvSpPr>
        <p:spPr/>
        <p:txBody>
          <a:bodyPr/>
          <a:lstStyle/>
          <a:p>
            <a:r>
              <a:rPr lang="en-US" b="1" i="1" dirty="0">
                <a:solidFill>
                  <a:srgbClr val="FFFF00"/>
                </a:solidFill>
              </a:rPr>
              <a:t>Number of Congregations </a:t>
            </a:r>
            <a:endParaRPr lang="en-US" dirty="0"/>
          </a:p>
        </p:txBody>
      </p:sp>
      <p:sp>
        <p:nvSpPr>
          <p:cNvPr id="3" name="Content Placeholder 2">
            <a:extLst>
              <a:ext uri="{FF2B5EF4-FFF2-40B4-BE49-F238E27FC236}">
                <a16:creationId xmlns:a16="http://schemas.microsoft.com/office/drawing/2014/main" xmlns="" id="{ED188F17-501E-445A-BFCA-C1C683B228A8}"/>
              </a:ext>
            </a:extLst>
          </p:cNvPr>
          <p:cNvSpPr>
            <a:spLocks noGrp="1"/>
          </p:cNvSpPr>
          <p:nvPr>
            <p:ph idx="1"/>
          </p:nvPr>
        </p:nvSpPr>
        <p:spPr/>
        <p:txBody>
          <a:bodyPr/>
          <a:lstStyle/>
          <a:p>
            <a:r>
              <a:rPr lang="en-US" sz="2800" b="1" dirty="0"/>
              <a:t>Of the 14 largest religious groups in America, ranked by number of congregations</a:t>
            </a:r>
          </a:p>
          <a:p>
            <a:r>
              <a:rPr lang="en-US" sz="2800" b="1" dirty="0"/>
              <a:t>Only three largest denominations have more </a:t>
            </a:r>
            <a:r>
              <a:rPr lang="en-US" sz="2800" b="1" dirty="0" err="1"/>
              <a:t>congregatiosn</a:t>
            </a:r>
            <a:r>
              <a:rPr lang="en-US" sz="2800" b="1" dirty="0"/>
              <a:t> than Churches of Christ</a:t>
            </a:r>
          </a:p>
          <a:p>
            <a:r>
              <a:rPr lang="en-US" sz="2800" b="1" dirty="0"/>
              <a:t>Those denominations are the United Methodist Church, the Southern Baptist Convention, and the Roman Catholic Church </a:t>
            </a:r>
          </a:p>
        </p:txBody>
      </p:sp>
    </p:spTree>
    <p:extLst>
      <p:ext uri="{BB962C8B-B14F-4D97-AF65-F5344CB8AC3E}">
        <p14:creationId xmlns:p14="http://schemas.microsoft.com/office/powerpoint/2010/main" val="193536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7D6F6-AE7A-47EA-97A1-FB3DB7FDE1FB}"/>
              </a:ext>
            </a:extLst>
          </p:cNvPr>
          <p:cNvSpPr>
            <a:spLocks noGrp="1"/>
          </p:cNvSpPr>
          <p:nvPr>
            <p:ph type="title"/>
          </p:nvPr>
        </p:nvSpPr>
        <p:spPr>
          <a:xfrm>
            <a:off x="685800" y="381000"/>
            <a:ext cx="7772400" cy="1524000"/>
          </a:xfrm>
        </p:spPr>
        <p:txBody>
          <a:bodyPr/>
          <a:lstStyle/>
          <a:p>
            <a:r>
              <a:rPr lang="en-US" sz="4800" b="1" i="1" dirty="0"/>
              <a:t>Division and Dissent: Lutherans</a:t>
            </a:r>
          </a:p>
        </p:txBody>
      </p:sp>
      <p:sp>
        <p:nvSpPr>
          <p:cNvPr id="3" name="Content Placeholder 2">
            <a:extLst>
              <a:ext uri="{FF2B5EF4-FFF2-40B4-BE49-F238E27FC236}">
                <a16:creationId xmlns:a16="http://schemas.microsoft.com/office/drawing/2014/main" xmlns="" id="{C829B852-DD50-49A4-9CFF-E875EB442F8A}"/>
              </a:ext>
            </a:extLst>
          </p:cNvPr>
          <p:cNvSpPr>
            <a:spLocks noGrp="1"/>
          </p:cNvSpPr>
          <p:nvPr>
            <p:ph idx="1"/>
          </p:nvPr>
        </p:nvSpPr>
        <p:spPr>
          <a:xfrm>
            <a:off x="685800" y="1981200"/>
            <a:ext cx="7772400" cy="3962400"/>
          </a:xfrm>
        </p:spPr>
        <p:txBody>
          <a:bodyPr/>
          <a:lstStyle/>
          <a:p>
            <a:r>
              <a:rPr lang="en-US" sz="2800" b="1" dirty="0"/>
              <a:t>Three Lutheran bodies merged in the 1980’s</a:t>
            </a:r>
          </a:p>
          <a:p>
            <a:r>
              <a:rPr lang="en-US" sz="2800" b="1" dirty="0"/>
              <a:t>ALC, LCA, AELC merged into the Evangelical Lutheran Church in America</a:t>
            </a:r>
          </a:p>
          <a:p>
            <a:r>
              <a:rPr lang="en-US" sz="2800" b="1" dirty="0"/>
              <a:t>Even after the merger, there remained 13 more Lutheran denominations in the US</a:t>
            </a:r>
          </a:p>
        </p:txBody>
      </p:sp>
    </p:spTree>
    <p:extLst>
      <p:ext uri="{BB962C8B-B14F-4D97-AF65-F5344CB8AC3E}">
        <p14:creationId xmlns:p14="http://schemas.microsoft.com/office/powerpoint/2010/main" val="102676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304542-137E-4CB9-973E-412EE93E2756}"/>
              </a:ext>
            </a:extLst>
          </p:cNvPr>
          <p:cNvSpPr>
            <a:spLocks noGrp="1"/>
          </p:cNvSpPr>
          <p:nvPr>
            <p:ph type="title"/>
          </p:nvPr>
        </p:nvSpPr>
        <p:spPr/>
        <p:txBody>
          <a:bodyPr/>
          <a:lstStyle/>
          <a:p>
            <a:r>
              <a:rPr lang="en-US" sz="4800" b="1" i="1" dirty="0"/>
              <a:t>Division and Dissent: </a:t>
            </a:r>
            <a:br>
              <a:rPr lang="en-US" sz="4800" b="1" i="1" dirty="0"/>
            </a:br>
            <a:r>
              <a:rPr lang="en-US" sz="4800" b="1" i="1" dirty="0"/>
              <a:t>Baptists</a:t>
            </a:r>
            <a:endParaRPr lang="en-US" sz="4800" dirty="0"/>
          </a:p>
        </p:txBody>
      </p:sp>
      <p:sp>
        <p:nvSpPr>
          <p:cNvPr id="3" name="Content Placeholder 2">
            <a:extLst>
              <a:ext uri="{FF2B5EF4-FFF2-40B4-BE49-F238E27FC236}">
                <a16:creationId xmlns:a16="http://schemas.microsoft.com/office/drawing/2014/main" xmlns="" id="{01F29581-BE39-4C1F-A8DF-2811461AC465}"/>
              </a:ext>
            </a:extLst>
          </p:cNvPr>
          <p:cNvSpPr>
            <a:spLocks noGrp="1"/>
          </p:cNvSpPr>
          <p:nvPr>
            <p:ph idx="1"/>
          </p:nvPr>
        </p:nvSpPr>
        <p:spPr>
          <a:xfrm>
            <a:off x="838200" y="1828800"/>
            <a:ext cx="7620000" cy="4114800"/>
          </a:xfrm>
        </p:spPr>
        <p:txBody>
          <a:bodyPr/>
          <a:lstStyle/>
          <a:p>
            <a:r>
              <a:rPr lang="en-US" sz="2800" b="1" dirty="0"/>
              <a:t>Southern Baptist Convention FAR more 	diverse beliefs than many other groups 	(including Churches of Christ)</a:t>
            </a:r>
          </a:p>
          <a:p>
            <a:r>
              <a:rPr lang="en-US" sz="2800" b="1" dirty="0"/>
              <a:t>Plus, more than 30 other separate Baptist 						denominations </a:t>
            </a:r>
          </a:p>
        </p:txBody>
      </p:sp>
    </p:spTree>
    <p:extLst>
      <p:ext uri="{BB962C8B-B14F-4D97-AF65-F5344CB8AC3E}">
        <p14:creationId xmlns:p14="http://schemas.microsoft.com/office/powerpoint/2010/main" val="25544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77995-CA7A-4C0F-BEE7-26BE77A6B908}"/>
              </a:ext>
            </a:extLst>
          </p:cNvPr>
          <p:cNvSpPr>
            <a:spLocks noGrp="1"/>
          </p:cNvSpPr>
          <p:nvPr>
            <p:ph type="title"/>
          </p:nvPr>
        </p:nvSpPr>
        <p:spPr>
          <a:xfrm>
            <a:off x="685800" y="228600"/>
            <a:ext cx="7772400" cy="1600200"/>
          </a:xfrm>
        </p:spPr>
        <p:txBody>
          <a:bodyPr/>
          <a:lstStyle/>
          <a:p>
            <a:r>
              <a:rPr lang="en-US" sz="4800" b="1" i="1" dirty="0"/>
              <a:t>Division and Dissent: Presbyterians</a:t>
            </a:r>
            <a:endParaRPr lang="en-US" sz="4800" dirty="0"/>
          </a:p>
        </p:txBody>
      </p:sp>
      <p:sp>
        <p:nvSpPr>
          <p:cNvPr id="3" name="Content Placeholder 2">
            <a:extLst>
              <a:ext uri="{FF2B5EF4-FFF2-40B4-BE49-F238E27FC236}">
                <a16:creationId xmlns:a16="http://schemas.microsoft.com/office/drawing/2014/main" xmlns="" id="{D6352958-1EF8-4984-9778-90403E42F66D}"/>
              </a:ext>
            </a:extLst>
          </p:cNvPr>
          <p:cNvSpPr>
            <a:spLocks noGrp="1"/>
          </p:cNvSpPr>
          <p:nvPr>
            <p:ph idx="1"/>
          </p:nvPr>
        </p:nvSpPr>
        <p:spPr>
          <a:xfrm>
            <a:off x="1295400" y="1905000"/>
            <a:ext cx="7162800" cy="4038600"/>
          </a:xfrm>
        </p:spPr>
        <p:txBody>
          <a:bodyPr/>
          <a:lstStyle/>
          <a:p>
            <a:r>
              <a:rPr lang="en-US" sz="2800" b="1" dirty="0"/>
              <a:t>In the 1980’s, the PC in the USA merged 	with the United PC in the USA to form        	the Presbyterian Church in the USA</a:t>
            </a:r>
          </a:p>
          <a:p>
            <a:r>
              <a:rPr lang="en-US" sz="2800" b="1" dirty="0"/>
              <a:t>After merger, there were six other 		Presbyterian denominations</a:t>
            </a:r>
          </a:p>
        </p:txBody>
      </p:sp>
    </p:spTree>
    <p:extLst>
      <p:ext uri="{BB962C8B-B14F-4D97-AF65-F5344CB8AC3E}">
        <p14:creationId xmlns:p14="http://schemas.microsoft.com/office/powerpoint/2010/main" val="11724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28281-C37E-45AF-85EB-DEC5C9734AE7}"/>
              </a:ext>
            </a:extLst>
          </p:cNvPr>
          <p:cNvSpPr>
            <a:spLocks noGrp="1"/>
          </p:cNvSpPr>
          <p:nvPr>
            <p:ph type="title"/>
          </p:nvPr>
        </p:nvSpPr>
        <p:spPr/>
        <p:txBody>
          <a:bodyPr/>
          <a:lstStyle/>
          <a:p>
            <a:r>
              <a:rPr lang="en-US" sz="4800" b="1" i="1" dirty="0"/>
              <a:t>Division and Dissent</a:t>
            </a:r>
          </a:p>
        </p:txBody>
      </p:sp>
      <p:sp>
        <p:nvSpPr>
          <p:cNvPr id="3" name="Content Placeholder 2">
            <a:extLst>
              <a:ext uri="{FF2B5EF4-FFF2-40B4-BE49-F238E27FC236}">
                <a16:creationId xmlns:a16="http://schemas.microsoft.com/office/drawing/2014/main" xmlns="" id="{C2AFD8D6-3FCE-496A-8AF6-C36D2E1C119C}"/>
              </a:ext>
            </a:extLst>
          </p:cNvPr>
          <p:cNvSpPr>
            <a:spLocks noGrp="1"/>
          </p:cNvSpPr>
          <p:nvPr>
            <p:ph idx="1"/>
          </p:nvPr>
        </p:nvSpPr>
        <p:spPr>
          <a:xfrm>
            <a:off x="1066800" y="1828800"/>
            <a:ext cx="7391400" cy="4114800"/>
          </a:xfrm>
        </p:spPr>
        <p:txBody>
          <a:bodyPr/>
          <a:lstStyle/>
          <a:p>
            <a:r>
              <a:rPr lang="en-US" sz="2800" b="1" dirty="0"/>
              <a:t>Methodists: 11 separate denominations</a:t>
            </a:r>
          </a:p>
          <a:p>
            <a:r>
              <a:rPr lang="en-US" sz="2800" b="1" dirty="0"/>
              <a:t>Mennonites: 11 separate denominations</a:t>
            </a:r>
          </a:p>
          <a:p>
            <a:r>
              <a:rPr lang="en-US" sz="2800" b="1" dirty="0"/>
              <a:t>Friends/Quakers: 7 separate denominations</a:t>
            </a:r>
          </a:p>
        </p:txBody>
      </p:sp>
    </p:spTree>
    <p:extLst>
      <p:ext uri="{BB962C8B-B14F-4D97-AF65-F5344CB8AC3E}">
        <p14:creationId xmlns:p14="http://schemas.microsoft.com/office/powerpoint/2010/main" val="27727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7EEFF-A0AC-43CE-BEC9-25BE4D37B8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875486D-994C-4AB4-9818-CDAE92FF9D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81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sz="quarter"/>
          </p:nvPr>
        </p:nvSpPr>
        <p:spPr>
          <a:xfrm>
            <a:off x="-685800" y="228600"/>
            <a:ext cx="8229600" cy="1143000"/>
          </a:xfrm>
        </p:spPr>
        <p:txBody>
          <a:bodyPr/>
          <a:lstStyle/>
          <a:p>
            <a:r>
              <a:rPr lang="en-US" sz="7200" b="1" i="1">
                <a:solidFill>
                  <a:srgbClr val="FFFF66"/>
                </a:solidFill>
              </a:rPr>
              <a:t>The “UN-Cola”</a:t>
            </a:r>
          </a:p>
        </p:txBody>
      </p:sp>
      <p:pic>
        <p:nvPicPr>
          <p:cNvPr id="41987" name="Picture 3" descr="SevenUp"/>
          <p:cNvPicPr>
            <a:picLocks noGrp="1" noChangeAspect="1" noChangeArrowheads="1"/>
          </p:cNvPicPr>
          <p:nvPr>
            <p:ph sz="quarter" idx="1"/>
          </p:nvPr>
        </p:nvPicPr>
        <p:blipFill>
          <a:blip r:embed="rId2" cstate="print"/>
          <a:srcRect/>
          <a:stretch>
            <a:fillRect/>
          </a:stretch>
        </p:blipFill>
        <p:spPr>
          <a:xfrm>
            <a:off x="7010400" y="322263"/>
            <a:ext cx="2133600" cy="1374775"/>
          </a:xfrm>
          <a:noFill/>
          <a:ln/>
        </p:spPr>
      </p:pic>
      <p:pic>
        <p:nvPicPr>
          <p:cNvPr id="41988" name="Picture 4" descr="SevenUp Coolspt"/>
          <p:cNvPicPr>
            <a:picLocks noGrp="1" noChangeAspect="1" noChangeArrowheads="1"/>
          </p:cNvPicPr>
          <p:nvPr>
            <p:ph sz="quarter" idx="2"/>
          </p:nvPr>
        </p:nvPicPr>
        <p:blipFill>
          <a:blip r:embed="rId3" cstate="print"/>
          <a:srcRect/>
          <a:stretch>
            <a:fillRect/>
          </a:stretch>
        </p:blipFill>
        <p:spPr>
          <a:xfrm>
            <a:off x="3205163" y="1966913"/>
            <a:ext cx="3670300" cy="1892300"/>
          </a:xfrm>
          <a:noFill/>
          <a:ln/>
        </p:spPr>
      </p:pic>
      <p:pic>
        <p:nvPicPr>
          <p:cNvPr id="41989" name="Picture 5" descr="SevenUp Can"/>
          <p:cNvPicPr>
            <a:picLocks noGrp="1" noChangeAspect="1" noChangeArrowheads="1"/>
          </p:cNvPicPr>
          <p:nvPr>
            <p:ph sz="quarter" idx="3"/>
          </p:nvPr>
        </p:nvPicPr>
        <p:blipFill>
          <a:blip r:embed="rId4" cstate="print"/>
          <a:srcRect/>
          <a:stretch>
            <a:fillRect/>
          </a:stretch>
        </p:blipFill>
        <p:spPr>
          <a:xfrm>
            <a:off x="139700" y="1447800"/>
            <a:ext cx="2936875" cy="5410200"/>
          </a:xfrm>
          <a:noFill/>
          <a:ln/>
        </p:spPr>
      </p:pic>
      <p:pic>
        <p:nvPicPr>
          <p:cNvPr id="41990" name="Picture 6" descr="SevenUp bottle"/>
          <p:cNvPicPr>
            <a:picLocks noGrp="1" noChangeAspect="1" noChangeArrowheads="1"/>
          </p:cNvPicPr>
          <p:nvPr>
            <p:ph sz="quarter" idx="4"/>
          </p:nvPr>
        </p:nvPicPr>
        <p:blipFill>
          <a:blip r:embed="rId5" cstate="print"/>
          <a:srcRect/>
          <a:stretch>
            <a:fillRect/>
          </a:stretch>
        </p:blipFill>
        <p:spPr>
          <a:xfrm>
            <a:off x="7010400" y="2057400"/>
            <a:ext cx="1998663" cy="5181600"/>
          </a:xfrm>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0A72A4-9594-446D-9D0A-C8098CF8240A}"/>
              </a:ext>
            </a:extLst>
          </p:cNvPr>
          <p:cNvSpPr>
            <a:spLocks noGrp="1"/>
          </p:cNvSpPr>
          <p:nvPr>
            <p:ph type="title"/>
          </p:nvPr>
        </p:nvSpPr>
        <p:spPr>
          <a:xfrm>
            <a:off x="685800" y="304800"/>
            <a:ext cx="8001000" cy="1600200"/>
          </a:xfrm>
        </p:spPr>
        <p:txBody>
          <a:bodyPr/>
          <a:lstStyle/>
          <a:p>
            <a:r>
              <a:rPr lang="en-US" b="1" i="1" dirty="0"/>
              <a:t>“The Narrow, Crooked                   Pig-path of Radicalism”</a:t>
            </a:r>
          </a:p>
        </p:txBody>
      </p:sp>
      <p:sp>
        <p:nvSpPr>
          <p:cNvPr id="3" name="Content Placeholder 2">
            <a:extLst>
              <a:ext uri="{FF2B5EF4-FFF2-40B4-BE49-F238E27FC236}">
                <a16:creationId xmlns:a16="http://schemas.microsoft.com/office/drawing/2014/main" xmlns="" id="{C43188E9-90CA-422C-94A3-F31EF3E51FED}"/>
              </a:ext>
            </a:extLst>
          </p:cNvPr>
          <p:cNvSpPr>
            <a:spLocks noGrp="1"/>
          </p:cNvSpPr>
          <p:nvPr>
            <p:ph idx="1"/>
          </p:nvPr>
        </p:nvSpPr>
        <p:spPr>
          <a:xfrm>
            <a:off x="1066800" y="1981200"/>
            <a:ext cx="7086600" cy="3962400"/>
          </a:xfrm>
        </p:spPr>
        <p:txBody>
          <a:bodyPr/>
          <a:lstStyle/>
          <a:p>
            <a:pPr>
              <a:buClr>
                <a:srgbClr val="C00000"/>
              </a:buClr>
              <a:buSzPct val="91000"/>
              <a:buFont typeface="Wingdings" panose="05000000000000000000" pitchFamily="2" charset="2"/>
              <a:buChar char="ü"/>
            </a:pPr>
            <a:r>
              <a:rPr lang="en-US" sz="2800" b="1" dirty="0"/>
              <a:t>Those who teach that Christians could “visit the fatherless and widows by taking them in your home” have “taken the narrow, crooked, pig-path of radicalism.”</a:t>
            </a:r>
          </a:p>
          <a:p>
            <a:pPr>
              <a:buClr>
                <a:srgbClr val="C00000"/>
              </a:buClr>
              <a:buSzPct val="91000"/>
              <a:buFont typeface="Wingdings" panose="05000000000000000000" pitchFamily="2" charset="2"/>
              <a:buChar char="ü"/>
            </a:pPr>
            <a:endParaRPr lang="en-US" sz="2800" b="1" dirty="0"/>
          </a:p>
          <a:p>
            <a:pPr>
              <a:buClr>
                <a:srgbClr val="C00000"/>
              </a:buClr>
              <a:buSzPct val="91000"/>
              <a:buFont typeface="Wingdings" panose="05000000000000000000" pitchFamily="2" charset="2"/>
              <a:buChar char="ü"/>
            </a:pPr>
            <a:r>
              <a:rPr lang="en-US" sz="1800" b="1" dirty="0"/>
              <a:t>Tom Holland, </a:t>
            </a:r>
            <a:r>
              <a:rPr lang="en-US" sz="1800" b="1" i="1" dirty="0">
                <a:solidFill>
                  <a:srgbClr val="FFFF00"/>
                </a:solidFill>
              </a:rPr>
              <a:t>Challenge of the Commission: Sermon Outlines       on Acts</a:t>
            </a:r>
            <a:r>
              <a:rPr lang="en-US" sz="1800" b="1" i="1" dirty="0"/>
              <a:t> </a:t>
            </a:r>
            <a:r>
              <a:rPr lang="en-US" sz="1800" b="1" dirty="0"/>
              <a:t>(Brentwood, TN: Penman Press, 1980), p.20.</a:t>
            </a:r>
          </a:p>
        </p:txBody>
      </p:sp>
    </p:spTree>
    <p:extLst>
      <p:ext uri="{BB962C8B-B14F-4D97-AF65-F5344CB8AC3E}">
        <p14:creationId xmlns:p14="http://schemas.microsoft.com/office/powerpoint/2010/main" val="33332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457200"/>
            <a:ext cx="9144000" cy="1524000"/>
          </a:xfrm>
        </p:spPr>
        <p:txBody>
          <a:bodyPr/>
          <a:lstStyle/>
          <a:p>
            <a:r>
              <a:rPr lang="en-US" sz="5400" b="1" i="1" dirty="0"/>
              <a:t>What Does “Church” Mean?</a:t>
            </a:r>
            <a:br>
              <a:rPr lang="en-US" sz="5400" b="1" i="1" dirty="0"/>
            </a:br>
            <a:endParaRPr lang="en-US" sz="5400" b="1" i="1" dirty="0"/>
          </a:p>
        </p:txBody>
      </p:sp>
      <p:sp>
        <p:nvSpPr>
          <p:cNvPr id="20483" name="Rectangle 3"/>
          <p:cNvSpPr>
            <a:spLocks noGrp="1" noChangeArrowheads="1"/>
          </p:cNvSpPr>
          <p:nvPr>
            <p:ph type="body" idx="1"/>
          </p:nvPr>
        </p:nvSpPr>
        <p:spPr>
          <a:xfrm>
            <a:off x="838200" y="1600200"/>
            <a:ext cx="7772400" cy="4114800"/>
          </a:xfrm>
        </p:spPr>
        <p:txBody>
          <a:bodyPr/>
          <a:lstStyle/>
          <a:p>
            <a:pPr>
              <a:lnSpc>
                <a:spcPct val="90000"/>
              </a:lnSpc>
              <a:buClr>
                <a:srgbClr val="FF0000"/>
              </a:buClr>
              <a:buSzPct val="85000"/>
              <a:buFont typeface="Wingdings" pitchFamily="2" charset="2"/>
              <a:buChar char="ü"/>
            </a:pPr>
            <a:r>
              <a:rPr lang="en-US" sz="4400" b="1" dirty="0"/>
              <a:t> </a:t>
            </a:r>
            <a:r>
              <a:rPr lang="en-US" sz="4400" b="1" dirty="0" err="1"/>
              <a:t>Ekklesia</a:t>
            </a:r>
            <a:r>
              <a:rPr lang="en-US" sz="4400" b="1" dirty="0"/>
              <a:t> = </a:t>
            </a:r>
            <a:r>
              <a:rPr lang="en-US" sz="4400" b="1" dirty="0" err="1"/>
              <a:t>ek</a:t>
            </a:r>
            <a:r>
              <a:rPr lang="en-US" sz="4400" b="1" dirty="0"/>
              <a:t> + </a:t>
            </a:r>
            <a:r>
              <a:rPr lang="en-US" sz="4400" b="1" dirty="0" err="1"/>
              <a:t>kaleo</a:t>
            </a:r>
            <a:endParaRPr lang="en-US" sz="4400" b="1" dirty="0"/>
          </a:p>
          <a:p>
            <a:pPr>
              <a:lnSpc>
                <a:spcPct val="90000"/>
              </a:lnSpc>
              <a:buClr>
                <a:srgbClr val="FF0000"/>
              </a:buClr>
              <a:buSzPct val="85000"/>
              <a:buFont typeface="Wingdings" pitchFamily="2" charset="2"/>
              <a:buChar char="ü"/>
            </a:pPr>
            <a:r>
              <a:rPr lang="en-US" sz="4400" b="1" dirty="0"/>
              <a:t> “called out, called together”</a:t>
            </a:r>
          </a:p>
          <a:p>
            <a:pPr>
              <a:lnSpc>
                <a:spcPct val="90000"/>
              </a:lnSpc>
              <a:buClr>
                <a:srgbClr val="FF0000"/>
              </a:buClr>
              <a:buSzPct val="85000"/>
              <a:buFont typeface="Wingdings" pitchFamily="2" charset="2"/>
              <a:buChar char="ü"/>
            </a:pPr>
            <a:r>
              <a:rPr lang="en-US" sz="4400" b="1" dirty="0"/>
              <a:t> Called Out – </a:t>
            </a:r>
            <a:r>
              <a:rPr lang="en-US" sz="4800" b="1" i="1" dirty="0">
                <a:solidFill>
                  <a:srgbClr val="FFFF00"/>
                </a:solidFill>
              </a:rPr>
              <a:t>1 Peter 2:9</a:t>
            </a:r>
            <a:endParaRPr lang="en-US" sz="4400" b="1" i="1" dirty="0">
              <a:solidFill>
                <a:srgbClr val="FFFF00"/>
              </a:solidFill>
            </a:endParaRPr>
          </a:p>
          <a:p>
            <a:pPr>
              <a:lnSpc>
                <a:spcPct val="90000"/>
              </a:lnSpc>
              <a:buClr>
                <a:srgbClr val="FF0000"/>
              </a:buClr>
              <a:buSzPct val="85000"/>
              <a:buFont typeface="Wingdings" pitchFamily="2" charset="2"/>
              <a:buChar char="ü"/>
            </a:pPr>
            <a:r>
              <a:rPr lang="en-US" sz="4400" b="1" dirty="0"/>
              <a:t> Usage = “Assembly” </a:t>
            </a:r>
          </a:p>
          <a:p>
            <a:pPr>
              <a:lnSpc>
                <a:spcPct val="90000"/>
              </a:lnSpc>
              <a:buClr>
                <a:srgbClr val="FF0000"/>
              </a:buClr>
              <a:buSzPct val="85000"/>
              <a:buFont typeface="Wingdings" pitchFamily="2" charset="2"/>
              <a:buChar char="ü"/>
            </a:pPr>
            <a:r>
              <a:rPr lang="en-US" sz="4400" b="1" dirty="0"/>
              <a:t> Purpose – </a:t>
            </a:r>
            <a:r>
              <a:rPr lang="en-US" sz="4800" b="1" i="1" dirty="0">
                <a:solidFill>
                  <a:srgbClr val="FFFF00"/>
                </a:solidFill>
              </a:rPr>
              <a:t>Acts 19:32,39,41</a:t>
            </a:r>
            <a:endParaRPr lang="en-US" sz="4400" b="1" i="1" dirty="0">
              <a:solidFill>
                <a:srgbClr val="FFFF00"/>
              </a:solidFill>
            </a:endParaRPr>
          </a:p>
          <a:p>
            <a:pPr>
              <a:lnSpc>
                <a:spcPct val="90000"/>
              </a:lnSpc>
              <a:buClr>
                <a:srgbClr val="FF0000"/>
              </a:buClr>
              <a:buSzPct val="85000"/>
              <a:buFont typeface="Wingdings" pitchFamily="2" charset="2"/>
              <a:buChar char="ü"/>
            </a:pPr>
            <a:r>
              <a:rPr lang="en-US" sz="4400" b="1" dirty="0"/>
              <a:t> </a:t>
            </a:r>
            <a:r>
              <a:rPr lang="en-US" sz="4800" b="1" i="1" dirty="0">
                <a:solidFill>
                  <a:srgbClr val="FFFF00"/>
                </a:solidFill>
              </a:rPr>
              <a:t>1 Corinthians 1:2,9,24; </a:t>
            </a:r>
          </a:p>
          <a:p>
            <a:pPr>
              <a:lnSpc>
                <a:spcPct val="70000"/>
              </a:lnSpc>
              <a:buClr>
                <a:srgbClr val="FF0000"/>
              </a:buClr>
              <a:buSzPct val="85000"/>
              <a:buNone/>
            </a:pPr>
            <a:r>
              <a:rPr lang="en-US" sz="4800" b="1" i="1" dirty="0">
                <a:solidFill>
                  <a:srgbClr val="FFFF00"/>
                </a:solidFill>
              </a:rPr>
              <a:t>                      Colossians 3:15</a:t>
            </a:r>
          </a:p>
          <a:p>
            <a:pPr>
              <a:lnSpc>
                <a:spcPct val="70000"/>
              </a:lnSpc>
            </a:pPr>
            <a:endParaRPr lang="en-US" b="1" dirty="0"/>
          </a:p>
          <a:p>
            <a:pPr>
              <a:lnSpc>
                <a:spcPct val="90000"/>
              </a:lnSpc>
              <a:buFont typeface="Monotype Sorts" charset="2"/>
              <a:buNone/>
            </a:pP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ssolve">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ssolve">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dissolve">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dissolve">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dissolve">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dissolve">
                                      <p:cBhvr>
                                        <p:cTn id="3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228600"/>
            <a:ext cx="8839200" cy="1219200"/>
          </a:xfrm>
        </p:spPr>
        <p:txBody>
          <a:bodyPr/>
          <a:lstStyle/>
          <a:p>
            <a:r>
              <a:rPr lang="en-US" sz="5800" b="1" i="1"/>
              <a:t>Two Meanings of “Church”</a:t>
            </a:r>
            <a:r>
              <a:rPr lang="en-US" sz="4000"/>
              <a:t> </a:t>
            </a:r>
          </a:p>
        </p:txBody>
      </p:sp>
      <p:sp>
        <p:nvSpPr>
          <p:cNvPr id="15363" name="Rectangle 3"/>
          <p:cNvSpPr>
            <a:spLocks noGrp="1" noChangeArrowheads="1"/>
          </p:cNvSpPr>
          <p:nvPr>
            <p:ph type="body" idx="1"/>
          </p:nvPr>
        </p:nvSpPr>
        <p:spPr>
          <a:xfrm>
            <a:off x="228600" y="1371600"/>
            <a:ext cx="8915400" cy="5334000"/>
          </a:xfrm>
        </p:spPr>
        <p:txBody>
          <a:bodyPr/>
          <a:lstStyle/>
          <a:p>
            <a:pPr marL="609600" indent="-609600">
              <a:lnSpc>
                <a:spcPct val="90000"/>
              </a:lnSpc>
              <a:buClr>
                <a:schemeClr val="hlink"/>
              </a:buClr>
              <a:buSzPct val="90000"/>
              <a:buFont typeface="Wingdings" pitchFamily="2" charset="2"/>
              <a:buChar char="ü"/>
            </a:pPr>
            <a:r>
              <a:rPr lang="en-US" sz="4400" b="1" dirty="0"/>
              <a:t>All saved, everywhere, of all time</a:t>
            </a:r>
          </a:p>
          <a:p>
            <a:pPr marL="609600" indent="-609600">
              <a:lnSpc>
                <a:spcPct val="90000"/>
              </a:lnSpc>
              <a:buClr>
                <a:schemeClr val="hlink"/>
              </a:buClr>
              <a:buSzPct val="90000"/>
              <a:buFont typeface="Wingdings" pitchFamily="2" charset="2"/>
              <a:buNone/>
            </a:pPr>
            <a:r>
              <a:rPr lang="en-US" sz="3600" b="1" dirty="0"/>
              <a:t>        </a:t>
            </a:r>
            <a:r>
              <a:rPr lang="en-US" sz="4000" b="1" dirty="0"/>
              <a:t>“Universal” church</a:t>
            </a:r>
          </a:p>
          <a:p>
            <a:pPr marL="609600" indent="-609600">
              <a:lnSpc>
                <a:spcPct val="90000"/>
              </a:lnSpc>
              <a:buClr>
                <a:schemeClr val="hlink"/>
              </a:buClr>
              <a:buSzPct val="90000"/>
              <a:buFont typeface="Wingdings" pitchFamily="2" charset="2"/>
              <a:buNone/>
            </a:pPr>
            <a:r>
              <a:rPr lang="en-US" sz="4000" b="1" dirty="0"/>
              <a:t>          </a:t>
            </a:r>
            <a:r>
              <a:rPr lang="en-US" sz="4000" b="1" i="1" dirty="0">
                <a:solidFill>
                  <a:schemeClr val="tx2"/>
                </a:solidFill>
              </a:rPr>
              <a:t>Hebrews 12:22-24</a:t>
            </a:r>
          </a:p>
          <a:p>
            <a:pPr marL="609600" indent="-609600">
              <a:lnSpc>
                <a:spcPct val="90000"/>
              </a:lnSpc>
              <a:buClr>
                <a:schemeClr val="hlink"/>
              </a:buClr>
              <a:buSzPct val="90000"/>
              <a:buFont typeface="Wingdings" pitchFamily="2" charset="2"/>
              <a:buNone/>
            </a:pPr>
            <a:r>
              <a:rPr lang="en-US" sz="4000" b="1" i="1" dirty="0"/>
              <a:t>	     </a:t>
            </a:r>
            <a:r>
              <a:rPr lang="en-US" sz="4000" b="1" dirty="0"/>
              <a:t>Non-Functional</a:t>
            </a:r>
          </a:p>
          <a:p>
            <a:pPr marL="609600" indent="-609600">
              <a:lnSpc>
                <a:spcPct val="90000"/>
              </a:lnSpc>
              <a:buClr>
                <a:schemeClr val="hlink"/>
              </a:buClr>
              <a:buSzPct val="90000"/>
              <a:buFont typeface="Wingdings" pitchFamily="2" charset="2"/>
              <a:buChar char="ü"/>
            </a:pPr>
            <a:endParaRPr lang="en-US" sz="3600" b="1" i="1" dirty="0"/>
          </a:p>
          <a:p>
            <a:pPr marL="609600" indent="-609600">
              <a:lnSpc>
                <a:spcPct val="90000"/>
              </a:lnSpc>
              <a:buClr>
                <a:schemeClr val="hlink"/>
              </a:buClr>
              <a:buSzPct val="90000"/>
              <a:buFont typeface="Wingdings" pitchFamily="2" charset="2"/>
              <a:buChar char="ü"/>
            </a:pPr>
            <a:r>
              <a:rPr lang="en-US" sz="4400" b="1" dirty="0"/>
              <a:t>Local congregation</a:t>
            </a:r>
          </a:p>
          <a:p>
            <a:pPr marL="609600" indent="-609600">
              <a:lnSpc>
                <a:spcPct val="90000"/>
              </a:lnSpc>
              <a:buClr>
                <a:schemeClr val="hlink"/>
              </a:buClr>
              <a:buSzPct val="90000"/>
              <a:buFont typeface="Wingdings" pitchFamily="2" charset="2"/>
              <a:buNone/>
            </a:pPr>
            <a:r>
              <a:rPr lang="en-US" sz="4000" b="1" dirty="0"/>
              <a:t>          </a:t>
            </a:r>
            <a:r>
              <a:rPr lang="en-US" sz="4000" b="1" i="1" dirty="0">
                <a:solidFill>
                  <a:schemeClr val="tx2"/>
                </a:solidFill>
              </a:rPr>
              <a:t>Galatians 1:22, 1 Corinthians 16:1</a:t>
            </a:r>
          </a:p>
          <a:p>
            <a:pPr marL="609600" indent="-609600">
              <a:lnSpc>
                <a:spcPct val="90000"/>
              </a:lnSpc>
              <a:buClr>
                <a:schemeClr val="hlink"/>
              </a:buClr>
              <a:buSzPct val="90000"/>
              <a:buFont typeface="Wingdings" pitchFamily="2" charset="2"/>
              <a:buNone/>
            </a:pPr>
            <a:r>
              <a:rPr lang="en-US" sz="4000" b="1" dirty="0"/>
              <a:t>	     Only Functioning Unit</a:t>
            </a:r>
          </a:p>
          <a:p>
            <a:pPr marL="609600" indent="-609600">
              <a:lnSpc>
                <a:spcPct val="90000"/>
              </a:lnSpc>
              <a:buClr>
                <a:schemeClr val="hlink"/>
              </a:buClr>
              <a:buSzPct val="90000"/>
              <a:buFont typeface="Wingdings" pitchFamily="2" charset="2"/>
              <a:buChar char="ü"/>
            </a:pPr>
            <a:endParaRPr lang="en-US" sz="3600" b="1" dirty="0"/>
          </a:p>
          <a:p>
            <a:pPr marL="609600" indent="-609600">
              <a:lnSpc>
                <a:spcPct val="90000"/>
              </a:lnSpc>
              <a:buFont typeface="Monotype Sorts" charset="2"/>
              <a:buNone/>
            </a:pPr>
            <a:r>
              <a:rPr lang="en-US" sz="28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7200" b="1" i="1"/>
              <a:t>Basic Ideas</a:t>
            </a:r>
          </a:p>
        </p:txBody>
      </p:sp>
      <p:sp>
        <p:nvSpPr>
          <p:cNvPr id="60419" name="Rectangle 3"/>
          <p:cNvSpPr>
            <a:spLocks noGrp="1" noChangeArrowheads="1"/>
          </p:cNvSpPr>
          <p:nvPr>
            <p:ph type="body" idx="1"/>
          </p:nvPr>
        </p:nvSpPr>
        <p:spPr>
          <a:xfrm>
            <a:off x="228600" y="1295400"/>
            <a:ext cx="8915400" cy="5410200"/>
          </a:xfrm>
        </p:spPr>
        <p:txBody>
          <a:bodyPr/>
          <a:lstStyle/>
          <a:p>
            <a:pPr marL="609600" indent="-609600">
              <a:buFont typeface="Monotype Sorts" charset="2"/>
              <a:buAutoNum type="arabicPeriod"/>
            </a:pPr>
            <a:r>
              <a:rPr lang="en-US" sz="3600" b="1" dirty="0"/>
              <a:t>God intended his church to be founded </a:t>
            </a:r>
            <a:r>
              <a:rPr lang="en-US" sz="3600" b="1" dirty="0" smtClean="0"/>
              <a:t>by </a:t>
            </a:r>
            <a:r>
              <a:rPr lang="en-US" sz="3600" b="1" dirty="0"/>
              <a:t>His Son, organized </a:t>
            </a:r>
            <a:r>
              <a:rPr lang="en-US" sz="3600" b="1" dirty="0" smtClean="0"/>
              <a:t>and taught </a:t>
            </a:r>
            <a:r>
              <a:rPr lang="en-US" sz="3600" b="1" dirty="0"/>
              <a:t>by chosen apostles </a:t>
            </a:r>
            <a:r>
              <a:rPr lang="en-US" sz="3600" b="1" dirty="0" smtClean="0"/>
              <a:t>who </a:t>
            </a:r>
            <a:r>
              <a:rPr lang="en-US" sz="3600" b="1" dirty="0"/>
              <a:t>had authority to do so</a:t>
            </a:r>
          </a:p>
          <a:p>
            <a:pPr marL="609600" indent="-609600">
              <a:buFont typeface="Monotype Sorts" charset="2"/>
              <a:buAutoNum type="arabicPeriod"/>
            </a:pPr>
            <a:r>
              <a:rPr lang="en-US" sz="3600" b="1" dirty="0"/>
              <a:t>God gave instructions which His </a:t>
            </a:r>
            <a:r>
              <a:rPr lang="en-US" sz="3600" b="1" dirty="0" smtClean="0"/>
              <a:t>creatures</a:t>
            </a:r>
            <a:r>
              <a:rPr lang="en-US" sz="3600" b="1" dirty="0"/>
              <a:t>, whom He </a:t>
            </a:r>
            <a:r>
              <a:rPr lang="en-US" sz="3600" b="1" dirty="0" smtClean="0"/>
              <a:t>created </a:t>
            </a:r>
            <a:r>
              <a:rPr lang="en-US" sz="3600" b="1" dirty="0"/>
              <a:t>in His image, can understand</a:t>
            </a:r>
          </a:p>
          <a:p>
            <a:pPr marL="609600" indent="-609600">
              <a:buFont typeface="Monotype Sorts" charset="2"/>
              <a:buAutoNum type="arabicPeriod"/>
            </a:pPr>
            <a:r>
              <a:rPr lang="en-US" sz="3600" b="1" dirty="0"/>
              <a:t>These churches functioned as local 	     </a:t>
            </a:r>
            <a:r>
              <a:rPr lang="en-US" sz="3600" b="1" dirty="0" smtClean="0"/>
              <a:t>congregations </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98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381000"/>
            <a:ext cx="8305800" cy="1828800"/>
          </a:xfrm>
          <a:noFill/>
          <a:ln/>
        </p:spPr>
        <p:txBody>
          <a:bodyPr/>
          <a:lstStyle/>
          <a:p>
            <a:pPr>
              <a:lnSpc>
                <a:spcPct val="90000"/>
              </a:lnSpc>
            </a:pPr>
            <a:r>
              <a:rPr lang="en-US" sz="6600" b="1" i="1" dirty="0"/>
              <a:t>What Is the </a:t>
            </a:r>
            <a:br>
              <a:rPr lang="en-US" sz="6600" b="1" i="1" dirty="0"/>
            </a:br>
            <a:r>
              <a:rPr lang="en-US" sz="6600" b="1" i="1" dirty="0"/>
              <a:t>Church of Christ?</a:t>
            </a:r>
          </a:p>
        </p:txBody>
      </p:sp>
      <p:sp>
        <p:nvSpPr>
          <p:cNvPr id="7171" name="Rectangle 3"/>
          <p:cNvSpPr>
            <a:spLocks noGrp="1" noChangeArrowheads="1"/>
          </p:cNvSpPr>
          <p:nvPr>
            <p:ph type="body" idx="1"/>
          </p:nvPr>
        </p:nvSpPr>
        <p:spPr>
          <a:xfrm>
            <a:off x="457200" y="2133600"/>
            <a:ext cx="8686800" cy="4495800"/>
          </a:xfrm>
          <a:noFill/>
          <a:ln/>
        </p:spPr>
        <p:txBody>
          <a:bodyPr/>
          <a:lstStyle/>
          <a:p>
            <a:pPr>
              <a:lnSpc>
                <a:spcPct val="120000"/>
              </a:lnSpc>
              <a:buClr>
                <a:srgbClr val="FF0000"/>
              </a:buClr>
              <a:buSzPct val="85000"/>
              <a:buFont typeface="Wingdings" pitchFamily="2" charset="2"/>
              <a:buChar char="ü"/>
            </a:pPr>
            <a:r>
              <a:rPr lang="en-US" sz="4400" b="1" dirty="0"/>
              <a:t>Organization</a:t>
            </a:r>
            <a:r>
              <a:rPr lang="en-US" sz="3600" dirty="0"/>
              <a:t>  </a:t>
            </a:r>
            <a:r>
              <a:rPr lang="en-US" sz="4000" b="1" i="1" dirty="0">
                <a:solidFill>
                  <a:srgbClr val="FFFF00"/>
                </a:solidFill>
              </a:rPr>
              <a:t>(Phil 1:1)</a:t>
            </a:r>
            <a:endParaRPr lang="en-US" sz="3600" b="1" i="1" dirty="0">
              <a:solidFill>
                <a:srgbClr val="FFFF00"/>
              </a:solidFill>
            </a:endParaRPr>
          </a:p>
          <a:p>
            <a:pPr>
              <a:lnSpc>
                <a:spcPct val="90000"/>
              </a:lnSpc>
              <a:buClr>
                <a:srgbClr val="FF0000"/>
              </a:buClr>
              <a:buSzPct val="85000"/>
              <a:buFont typeface="Wingdings" pitchFamily="2" charset="2"/>
              <a:buChar char="ü"/>
            </a:pPr>
            <a:r>
              <a:rPr lang="en-US" sz="4400" b="1" dirty="0"/>
              <a:t>Officers</a:t>
            </a:r>
            <a:r>
              <a:rPr lang="en-US" sz="3600" dirty="0"/>
              <a:t> </a:t>
            </a:r>
            <a:r>
              <a:rPr lang="en-US" sz="4000" b="1" i="1" dirty="0">
                <a:solidFill>
                  <a:srgbClr val="FFFF00"/>
                </a:solidFill>
              </a:rPr>
              <a:t>(Acts 14:23)</a:t>
            </a:r>
            <a:endParaRPr lang="en-US" sz="3600" b="1" i="1" dirty="0">
              <a:solidFill>
                <a:srgbClr val="FFFF00"/>
              </a:solidFill>
            </a:endParaRPr>
          </a:p>
          <a:p>
            <a:pPr>
              <a:lnSpc>
                <a:spcPct val="70000"/>
              </a:lnSpc>
              <a:buClr>
                <a:srgbClr val="FF0000"/>
              </a:buClr>
              <a:buSzPct val="85000"/>
              <a:buNone/>
            </a:pPr>
            <a:r>
              <a:rPr lang="en-US" sz="3600" dirty="0"/>
              <a:t>		 -- </a:t>
            </a:r>
            <a:r>
              <a:rPr lang="en-US" sz="3600" b="1" dirty="0"/>
              <a:t>Qualifications</a:t>
            </a:r>
            <a:r>
              <a:rPr lang="en-US" dirty="0"/>
              <a:t>  </a:t>
            </a:r>
            <a:r>
              <a:rPr lang="en-US" sz="4000" b="1" i="1" dirty="0">
                <a:solidFill>
                  <a:srgbClr val="FFFF00"/>
                </a:solidFill>
              </a:rPr>
              <a:t>(1 Tim 3/Titus 1)</a:t>
            </a:r>
            <a:endParaRPr lang="en-US" sz="3600" b="1" i="1" dirty="0">
              <a:solidFill>
                <a:srgbClr val="FFFF00"/>
              </a:solidFill>
            </a:endParaRPr>
          </a:p>
          <a:p>
            <a:pPr>
              <a:lnSpc>
                <a:spcPct val="70000"/>
              </a:lnSpc>
              <a:buClr>
                <a:srgbClr val="FF0000"/>
              </a:buClr>
              <a:buSzPct val="85000"/>
              <a:buNone/>
            </a:pPr>
            <a:r>
              <a:rPr lang="en-US" sz="3600" dirty="0"/>
              <a:t>		 -- </a:t>
            </a:r>
            <a:r>
              <a:rPr lang="en-US" sz="3600" b="1" dirty="0"/>
              <a:t>Responsibilities</a:t>
            </a:r>
            <a:r>
              <a:rPr lang="en-US" sz="3600" dirty="0"/>
              <a:t>  </a:t>
            </a:r>
            <a:r>
              <a:rPr lang="en-US" sz="3600" b="1" dirty="0"/>
              <a:t>(</a:t>
            </a:r>
            <a:r>
              <a:rPr lang="en-US" sz="4000" b="1" i="1" dirty="0">
                <a:solidFill>
                  <a:srgbClr val="FFFF00"/>
                </a:solidFill>
              </a:rPr>
              <a:t>1 Peter 5:1-4)</a:t>
            </a:r>
            <a:endParaRPr lang="en-US" sz="3600" b="1" i="1" dirty="0">
              <a:solidFill>
                <a:srgbClr val="FFFF00"/>
              </a:solidFill>
            </a:endParaRPr>
          </a:p>
          <a:p>
            <a:pPr>
              <a:lnSpc>
                <a:spcPct val="110000"/>
              </a:lnSpc>
              <a:buClr>
                <a:srgbClr val="FF0000"/>
              </a:buClr>
              <a:buSzPct val="85000"/>
              <a:buFont typeface="Wingdings" pitchFamily="2" charset="2"/>
              <a:buChar char="ü"/>
            </a:pPr>
            <a:r>
              <a:rPr lang="en-US" sz="4400" b="1" dirty="0"/>
              <a:t>Assemblies </a:t>
            </a:r>
            <a:r>
              <a:rPr lang="en-US" sz="4000" b="1" i="1" dirty="0">
                <a:solidFill>
                  <a:srgbClr val="FFFF00"/>
                </a:solidFill>
              </a:rPr>
              <a:t>(Heb 10:25, 1Cor 1:18)</a:t>
            </a:r>
            <a:endParaRPr lang="en-US" sz="3600" b="1" i="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991600" cy="1143000"/>
          </a:xfrm>
        </p:spPr>
        <p:txBody>
          <a:bodyPr/>
          <a:lstStyle/>
          <a:p>
            <a:r>
              <a:rPr lang="en-US" sz="5000" b="1" i="1" dirty="0"/>
              <a:t>What Is The Church of Christ?</a:t>
            </a:r>
          </a:p>
        </p:txBody>
      </p:sp>
      <p:sp>
        <p:nvSpPr>
          <p:cNvPr id="9219" name="Rectangle 3"/>
          <p:cNvSpPr>
            <a:spLocks noGrp="1" noChangeArrowheads="1"/>
          </p:cNvSpPr>
          <p:nvPr>
            <p:ph type="body" idx="1"/>
          </p:nvPr>
        </p:nvSpPr>
        <p:spPr>
          <a:xfrm>
            <a:off x="685800" y="1295400"/>
            <a:ext cx="8458200" cy="5562600"/>
          </a:xfrm>
        </p:spPr>
        <p:txBody>
          <a:bodyPr/>
          <a:lstStyle/>
          <a:p>
            <a:pPr lvl="1">
              <a:lnSpc>
                <a:spcPct val="90000"/>
              </a:lnSpc>
              <a:buClr>
                <a:srgbClr val="FF0000"/>
              </a:buClr>
              <a:buSzPct val="83000"/>
              <a:buFont typeface="Wingdings" pitchFamily="2" charset="2"/>
              <a:buChar char="ü"/>
            </a:pPr>
            <a:r>
              <a:rPr lang="en-US" sz="4000" b="1" dirty="0"/>
              <a:t>Activities:</a:t>
            </a:r>
          </a:p>
          <a:p>
            <a:pPr lvl="1">
              <a:lnSpc>
                <a:spcPct val="80000"/>
              </a:lnSpc>
              <a:buClr>
                <a:srgbClr val="FF0000"/>
              </a:buClr>
              <a:buSzPct val="80000"/>
              <a:buFont typeface="Wingdings" pitchFamily="2" charset="2"/>
              <a:buChar char="ü"/>
            </a:pPr>
            <a:r>
              <a:rPr lang="en-US" sz="4000" b="1" dirty="0"/>
              <a:t>Sing </a:t>
            </a:r>
            <a:r>
              <a:rPr lang="en-US" sz="4000" b="1" i="1" dirty="0">
                <a:solidFill>
                  <a:srgbClr val="FFFF00"/>
                </a:solidFill>
              </a:rPr>
              <a:t>(1 </a:t>
            </a:r>
            <a:r>
              <a:rPr lang="en-US" sz="4000" b="1" i="1" dirty="0" err="1">
                <a:solidFill>
                  <a:srgbClr val="FFFF00"/>
                </a:solidFill>
              </a:rPr>
              <a:t>Cor</a:t>
            </a:r>
            <a:r>
              <a:rPr lang="en-US" sz="4000" b="1" i="1" dirty="0">
                <a:solidFill>
                  <a:srgbClr val="FFFF00"/>
                </a:solidFill>
              </a:rPr>
              <a:t> 14:15)</a:t>
            </a:r>
          </a:p>
          <a:p>
            <a:pPr lvl="1">
              <a:lnSpc>
                <a:spcPct val="80000"/>
              </a:lnSpc>
              <a:buClr>
                <a:srgbClr val="FF0000"/>
              </a:buClr>
              <a:buSzPct val="80000"/>
              <a:buFont typeface="Wingdings" pitchFamily="2" charset="2"/>
              <a:buChar char="ü"/>
            </a:pPr>
            <a:r>
              <a:rPr lang="en-US" sz="4000" b="1" dirty="0"/>
              <a:t>Pray </a:t>
            </a:r>
            <a:r>
              <a:rPr lang="en-US" sz="4000" b="1" i="1" dirty="0">
                <a:solidFill>
                  <a:srgbClr val="FFFF00"/>
                </a:solidFill>
              </a:rPr>
              <a:t>(Acts 12:5; 1 </a:t>
            </a:r>
            <a:r>
              <a:rPr lang="en-US" sz="4000" b="1" i="1" dirty="0" err="1">
                <a:solidFill>
                  <a:srgbClr val="FFFF00"/>
                </a:solidFill>
              </a:rPr>
              <a:t>Cor</a:t>
            </a:r>
            <a:r>
              <a:rPr lang="en-US" sz="4000" b="1" i="1" dirty="0">
                <a:solidFill>
                  <a:srgbClr val="FFFF00"/>
                </a:solidFill>
              </a:rPr>
              <a:t> 14:15)</a:t>
            </a:r>
          </a:p>
          <a:p>
            <a:pPr lvl="1">
              <a:lnSpc>
                <a:spcPct val="80000"/>
              </a:lnSpc>
              <a:buClr>
                <a:srgbClr val="FF0000"/>
              </a:buClr>
              <a:buSzPct val="80000"/>
              <a:buFont typeface="Wingdings" pitchFamily="2" charset="2"/>
              <a:buChar char="ü"/>
            </a:pPr>
            <a:r>
              <a:rPr lang="en-US" sz="4000" b="1" dirty="0"/>
              <a:t>Teach </a:t>
            </a:r>
            <a:r>
              <a:rPr lang="en-US" sz="4000" b="1" i="1" dirty="0">
                <a:solidFill>
                  <a:srgbClr val="FFFF00"/>
                </a:solidFill>
              </a:rPr>
              <a:t>(Acts 20:7)</a:t>
            </a:r>
          </a:p>
          <a:p>
            <a:pPr lvl="1">
              <a:lnSpc>
                <a:spcPct val="80000"/>
              </a:lnSpc>
              <a:buClr>
                <a:srgbClr val="FF0000"/>
              </a:buClr>
              <a:buSzPct val="80000"/>
              <a:buFont typeface="Wingdings" pitchFamily="2" charset="2"/>
              <a:buChar char="ü"/>
            </a:pPr>
            <a:r>
              <a:rPr lang="en-US" sz="4000" b="1" dirty="0"/>
              <a:t>Lord’s Supper </a:t>
            </a:r>
            <a:r>
              <a:rPr lang="en-US" sz="4000" b="1" i="1" dirty="0">
                <a:solidFill>
                  <a:srgbClr val="FFFF00"/>
                </a:solidFill>
              </a:rPr>
              <a:t>(1 </a:t>
            </a:r>
            <a:r>
              <a:rPr lang="en-US" sz="4000" b="1" i="1" dirty="0" err="1">
                <a:solidFill>
                  <a:srgbClr val="FFFF00"/>
                </a:solidFill>
              </a:rPr>
              <a:t>Cor</a:t>
            </a:r>
            <a:r>
              <a:rPr lang="en-US" sz="4000" b="1" i="1" dirty="0">
                <a:solidFill>
                  <a:srgbClr val="FFFF00"/>
                </a:solidFill>
              </a:rPr>
              <a:t> 11)</a:t>
            </a:r>
          </a:p>
          <a:p>
            <a:pPr lvl="1">
              <a:lnSpc>
                <a:spcPct val="80000"/>
              </a:lnSpc>
              <a:buClr>
                <a:srgbClr val="FF0000"/>
              </a:buClr>
              <a:buSzPct val="80000"/>
              <a:buFont typeface="Wingdings" pitchFamily="2" charset="2"/>
              <a:buChar char="ü"/>
            </a:pPr>
            <a:r>
              <a:rPr lang="en-US" sz="4000" b="1" dirty="0"/>
              <a:t>Give</a:t>
            </a:r>
            <a:r>
              <a:rPr lang="en-US" sz="4000" b="1" dirty="0">
                <a:solidFill>
                  <a:srgbClr val="FFFF00"/>
                </a:solidFill>
              </a:rPr>
              <a:t> </a:t>
            </a:r>
            <a:r>
              <a:rPr lang="en-US" sz="4000" b="1" i="1" dirty="0">
                <a:solidFill>
                  <a:srgbClr val="FFFF00"/>
                </a:solidFill>
              </a:rPr>
              <a:t>(1 </a:t>
            </a:r>
            <a:r>
              <a:rPr lang="en-US" sz="4000" b="1" i="1" dirty="0" err="1">
                <a:solidFill>
                  <a:srgbClr val="FFFF00"/>
                </a:solidFill>
              </a:rPr>
              <a:t>Cor</a:t>
            </a:r>
            <a:r>
              <a:rPr lang="en-US" sz="4000" b="1" i="1" dirty="0">
                <a:solidFill>
                  <a:srgbClr val="FFFF00"/>
                </a:solidFill>
              </a:rPr>
              <a:t> 16:1-2)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0"/>
            <a:ext cx="8458200" cy="1143000"/>
          </a:xfrm>
        </p:spPr>
        <p:txBody>
          <a:bodyPr/>
          <a:lstStyle/>
          <a:p>
            <a:r>
              <a:rPr lang="en-US" sz="4800" b="1" i="1" dirty="0"/>
              <a:t>What Is The Church of Christ?</a:t>
            </a:r>
          </a:p>
        </p:txBody>
      </p:sp>
      <p:sp>
        <p:nvSpPr>
          <p:cNvPr id="9219" name="Rectangle 3"/>
          <p:cNvSpPr>
            <a:spLocks noGrp="1" noChangeArrowheads="1"/>
          </p:cNvSpPr>
          <p:nvPr>
            <p:ph type="body" idx="1"/>
          </p:nvPr>
        </p:nvSpPr>
        <p:spPr>
          <a:xfrm>
            <a:off x="685800" y="838200"/>
            <a:ext cx="8458200" cy="6019800"/>
          </a:xfrm>
        </p:spPr>
        <p:txBody>
          <a:bodyPr/>
          <a:lstStyle/>
          <a:p>
            <a:pPr lvl="1">
              <a:lnSpc>
                <a:spcPct val="90000"/>
              </a:lnSpc>
              <a:buClr>
                <a:srgbClr val="FF0000"/>
              </a:buClr>
              <a:buFont typeface="Wingdings" pitchFamily="2" charset="2"/>
              <a:buChar char="ü"/>
            </a:pPr>
            <a:r>
              <a:rPr lang="en-US" sz="3200" b="1" dirty="0"/>
              <a:t>Activities:</a:t>
            </a:r>
          </a:p>
          <a:p>
            <a:pPr lvl="2">
              <a:lnSpc>
                <a:spcPct val="80000"/>
              </a:lnSpc>
              <a:buClr>
                <a:srgbClr val="FF0000"/>
              </a:buClr>
              <a:buFont typeface="Wingdings" pitchFamily="2" charset="2"/>
              <a:buChar char="ü"/>
            </a:pPr>
            <a:r>
              <a:rPr lang="en-US" sz="2800" b="1" dirty="0"/>
              <a:t>Sing </a:t>
            </a:r>
            <a:r>
              <a:rPr lang="en-US" sz="2800" b="1" i="1" dirty="0">
                <a:solidFill>
                  <a:srgbClr val="FFFF00"/>
                </a:solidFill>
              </a:rPr>
              <a:t>(1 </a:t>
            </a:r>
            <a:r>
              <a:rPr lang="en-US" sz="2800" b="1" i="1" dirty="0" err="1">
                <a:solidFill>
                  <a:srgbClr val="FFFF00"/>
                </a:solidFill>
              </a:rPr>
              <a:t>Cor</a:t>
            </a:r>
            <a:r>
              <a:rPr lang="en-US" sz="2800" b="1" i="1" dirty="0">
                <a:solidFill>
                  <a:srgbClr val="FFFF00"/>
                </a:solidFill>
              </a:rPr>
              <a:t> 14:15)</a:t>
            </a:r>
          </a:p>
          <a:p>
            <a:pPr lvl="2">
              <a:lnSpc>
                <a:spcPct val="80000"/>
              </a:lnSpc>
              <a:buClr>
                <a:srgbClr val="FF0000"/>
              </a:buClr>
              <a:buFont typeface="Wingdings" pitchFamily="2" charset="2"/>
              <a:buChar char="ü"/>
            </a:pPr>
            <a:r>
              <a:rPr lang="en-US" sz="2800" b="1" dirty="0"/>
              <a:t>Pray </a:t>
            </a:r>
            <a:r>
              <a:rPr lang="en-US" sz="2800" b="1" i="1" dirty="0">
                <a:solidFill>
                  <a:srgbClr val="FFFF00"/>
                </a:solidFill>
              </a:rPr>
              <a:t>(Acts 12:5; 1 </a:t>
            </a:r>
            <a:r>
              <a:rPr lang="en-US" sz="2800" b="1" i="1" dirty="0" err="1">
                <a:solidFill>
                  <a:srgbClr val="FFFF00"/>
                </a:solidFill>
              </a:rPr>
              <a:t>Cor</a:t>
            </a:r>
            <a:r>
              <a:rPr lang="en-US" sz="2800" b="1" i="1" dirty="0">
                <a:solidFill>
                  <a:srgbClr val="FFFF00"/>
                </a:solidFill>
              </a:rPr>
              <a:t> 14:15)</a:t>
            </a:r>
          </a:p>
          <a:p>
            <a:pPr lvl="2">
              <a:lnSpc>
                <a:spcPct val="80000"/>
              </a:lnSpc>
              <a:buClr>
                <a:srgbClr val="FF0000"/>
              </a:buClr>
              <a:buFont typeface="Wingdings" pitchFamily="2" charset="2"/>
              <a:buChar char="ü"/>
            </a:pPr>
            <a:r>
              <a:rPr lang="en-US" sz="2800" b="1" dirty="0"/>
              <a:t>Teach </a:t>
            </a:r>
            <a:r>
              <a:rPr lang="en-US" sz="2800" b="1" i="1" dirty="0">
                <a:solidFill>
                  <a:srgbClr val="FFFF00"/>
                </a:solidFill>
              </a:rPr>
              <a:t>(Acts 20:7)</a:t>
            </a:r>
          </a:p>
          <a:p>
            <a:pPr lvl="2">
              <a:lnSpc>
                <a:spcPct val="80000"/>
              </a:lnSpc>
              <a:buClr>
                <a:srgbClr val="FF0000"/>
              </a:buClr>
              <a:buFont typeface="Wingdings" pitchFamily="2" charset="2"/>
              <a:buChar char="ü"/>
            </a:pPr>
            <a:r>
              <a:rPr lang="en-US" sz="2800" b="1" dirty="0"/>
              <a:t>Lord’s Supper </a:t>
            </a:r>
            <a:r>
              <a:rPr lang="en-US" sz="2800" b="1" i="1" dirty="0">
                <a:solidFill>
                  <a:srgbClr val="FFFF00"/>
                </a:solidFill>
              </a:rPr>
              <a:t>(1 </a:t>
            </a:r>
            <a:r>
              <a:rPr lang="en-US" sz="2800" b="1" i="1" dirty="0" err="1">
                <a:solidFill>
                  <a:srgbClr val="FFFF00"/>
                </a:solidFill>
              </a:rPr>
              <a:t>Cor</a:t>
            </a:r>
            <a:r>
              <a:rPr lang="en-US" sz="2800" b="1" i="1" dirty="0">
                <a:solidFill>
                  <a:srgbClr val="FFFF00"/>
                </a:solidFill>
              </a:rPr>
              <a:t> 11)</a:t>
            </a:r>
          </a:p>
          <a:p>
            <a:pPr lvl="2">
              <a:lnSpc>
                <a:spcPct val="80000"/>
              </a:lnSpc>
              <a:buClr>
                <a:srgbClr val="FF0000"/>
              </a:buClr>
              <a:buFont typeface="Wingdings" pitchFamily="2" charset="2"/>
              <a:buChar char="ü"/>
            </a:pPr>
            <a:r>
              <a:rPr lang="en-US" sz="2800" b="1" dirty="0"/>
              <a:t>Give </a:t>
            </a:r>
            <a:r>
              <a:rPr lang="en-US" sz="2800" b="1" i="1" dirty="0">
                <a:solidFill>
                  <a:srgbClr val="FFFF00"/>
                </a:solidFill>
              </a:rPr>
              <a:t>(1 </a:t>
            </a:r>
            <a:r>
              <a:rPr lang="en-US" sz="2800" b="1" i="1" dirty="0" err="1">
                <a:solidFill>
                  <a:srgbClr val="FFFF00"/>
                </a:solidFill>
              </a:rPr>
              <a:t>Cor</a:t>
            </a:r>
            <a:r>
              <a:rPr lang="en-US" sz="2800" b="1" i="1" dirty="0">
                <a:solidFill>
                  <a:srgbClr val="FFFF00"/>
                </a:solidFill>
              </a:rPr>
              <a:t> 16:1-2)</a:t>
            </a:r>
          </a:p>
          <a:p>
            <a:pPr>
              <a:lnSpc>
                <a:spcPct val="80000"/>
              </a:lnSpc>
              <a:buClr>
                <a:srgbClr val="FF0000"/>
              </a:buClr>
              <a:buFont typeface="Wingdings" pitchFamily="2" charset="2"/>
              <a:buChar char="ü"/>
            </a:pPr>
            <a:r>
              <a:rPr lang="en-US" sz="4000" b="1" dirty="0"/>
              <a:t>Financial Activities </a:t>
            </a:r>
            <a:r>
              <a:rPr lang="en-US" sz="4000" b="1" i="1" dirty="0">
                <a:solidFill>
                  <a:srgbClr val="FFFF00"/>
                </a:solidFill>
              </a:rPr>
              <a:t>(Acts 5:3-4)</a:t>
            </a:r>
          </a:p>
          <a:p>
            <a:pPr lvl="1">
              <a:lnSpc>
                <a:spcPct val="80000"/>
              </a:lnSpc>
              <a:buClr>
                <a:srgbClr val="FF0000"/>
              </a:buClr>
              <a:buFont typeface="Wingdings" pitchFamily="2" charset="2"/>
              <a:buChar char="ü"/>
            </a:pPr>
            <a:r>
              <a:rPr lang="en-US" sz="3200" b="1" dirty="0"/>
              <a:t>Support Preaching </a:t>
            </a:r>
            <a:r>
              <a:rPr lang="en-US" sz="3200" b="1" i="1" dirty="0">
                <a:solidFill>
                  <a:srgbClr val="FFFF00"/>
                </a:solidFill>
              </a:rPr>
              <a:t>(2 </a:t>
            </a:r>
            <a:r>
              <a:rPr lang="en-US" sz="3200" b="1" i="1" dirty="0" err="1">
                <a:solidFill>
                  <a:srgbClr val="FFFF00"/>
                </a:solidFill>
              </a:rPr>
              <a:t>Cor</a:t>
            </a:r>
            <a:r>
              <a:rPr lang="en-US" sz="3200" b="1" i="1" dirty="0">
                <a:solidFill>
                  <a:srgbClr val="FFFF00"/>
                </a:solidFill>
              </a:rPr>
              <a:t> 11:8)</a:t>
            </a:r>
          </a:p>
          <a:p>
            <a:pPr lvl="1">
              <a:lnSpc>
                <a:spcPct val="80000"/>
              </a:lnSpc>
              <a:buClr>
                <a:srgbClr val="FF0000"/>
              </a:buClr>
              <a:buSzPct val="80000"/>
              <a:buFont typeface="Wingdings" pitchFamily="2" charset="2"/>
              <a:buChar char="ü"/>
            </a:pPr>
            <a:r>
              <a:rPr lang="en-US" sz="3200" b="1" dirty="0"/>
              <a:t>Assist Needy Saints </a:t>
            </a:r>
            <a:r>
              <a:rPr lang="en-US" sz="3200" b="1" i="1" dirty="0">
                <a:solidFill>
                  <a:srgbClr val="FFFF00"/>
                </a:solidFill>
              </a:rPr>
              <a:t>(Nine examples)</a:t>
            </a:r>
          </a:p>
          <a:p>
            <a:pPr lvl="1">
              <a:lnSpc>
                <a:spcPct val="80000"/>
              </a:lnSpc>
              <a:buClr>
                <a:srgbClr val="FF0000"/>
              </a:buClr>
              <a:buSzPct val="80000"/>
              <a:buFont typeface="Wingdings" pitchFamily="2" charset="2"/>
              <a:buChar char="ü"/>
            </a:pPr>
            <a:r>
              <a:rPr lang="en-US" sz="3200" b="1" dirty="0"/>
              <a:t>Edify the Body </a:t>
            </a:r>
            <a:r>
              <a:rPr lang="en-US" sz="3200" b="1" i="1" dirty="0">
                <a:solidFill>
                  <a:srgbClr val="FFFF00"/>
                </a:solidFill>
              </a:rPr>
              <a:t>(Ephesians 4:12)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0"/>
            <a:ext cx="8458200" cy="1143000"/>
          </a:xfrm>
        </p:spPr>
        <p:txBody>
          <a:bodyPr/>
          <a:lstStyle/>
          <a:p>
            <a:r>
              <a:rPr lang="en-US" sz="4800" b="1" i="1" dirty="0"/>
              <a:t>What Is The Church of Christ?</a:t>
            </a:r>
          </a:p>
        </p:txBody>
      </p:sp>
      <p:sp>
        <p:nvSpPr>
          <p:cNvPr id="9219" name="Rectangle 3"/>
          <p:cNvSpPr>
            <a:spLocks noGrp="1" noChangeArrowheads="1"/>
          </p:cNvSpPr>
          <p:nvPr>
            <p:ph type="body" idx="1"/>
          </p:nvPr>
        </p:nvSpPr>
        <p:spPr>
          <a:xfrm>
            <a:off x="685800" y="838200"/>
            <a:ext cx="8458200" cy="6019800"/>
          </a:xfrm>
        </p:spPr>
        <p:txBody>
          <a:bodyPr/>
          <a:lstStyle/>
          <a:p>
            <a:pPr>
              <a:lnSpc>
                <a:spcPct val="90000"/>
              </a:lnSpc>
              <a:buClr>
                <a:srgbClr val="FF0000"/>
              </a:buClr>
              <a:buSzPct val="85000"/>
              <a:buFont typeface="Wingdings" pitchFamily="2" charset="2"/>
              <a:buChar char="ü"/>
            </a:pPr>
            <a:r>
              <a:rPr lang="en-US" sz="2800" b="1" dirty="0"/>
              <a:t>Activities:</a:t>
            </a:r>
          </a:p>
          <a:p>
            <a:pPr lvl="1">
              <a:lnSpc>
                <a:spcPct val="80000"/>
              </a:lnSpc>
              <a:buClr>
                <a:srgbClr val="FF0000"/>
              </a:buClr>
              <a:buSzPct val="85000"/>
              <a:buFont typeface="Wingdings" pitchFamily="2" charset="2"/>
              <a:buChar char="ü"/>
            </a:pPr>
            <a:r>
              <a:rPr lang="en-US" sz="2400" b="1" dirty="0"/>
              <a:t>Sing </a:t>
            </a:r>
            <a:r>
              <a:rPr lang="en-US" sz="2400" b="1" i="1" dirty="0"/>
              <a:t>(1 </a:t>
            </a:r>
            <a:r>
              <a:rPr lang="en-US" sz="2400" b="1" i="1" dirty="0" err="1"/>
              <a:t>Cor</a:t>
            </a:r>
            <a:r>
              <a:rPr lang="en-US" sz="2400" b="1" i="1" dirty="0"/>
              <a:t> 14:15)</a:t>
            </a:r>
          </a:p>
          <a:p>
            <a:pPr lvl="1">
              <a:lnSpc>
                <a:spcPct val="80000"/>
              </a:lnSpc>
              <a:buClr>
                <a:srgbClr val="FF0000"/>
              </a:buClr>
              <a:buSzPct val="85000"/>
              <a:buFont typeface="Wingdings" pitchFamily="2" charset="2"/>
              <a:buChar char="ü"/>
            </a:pPr>
            <a:r>
              <a:rPr lang="en-US" sz="2400" b="1" dirty="0"/>
              <a:t>Pray </a:t>
            </a:r>
            <a:r>
              <a:rPr lang="en-US" sz="2400" b="1" i="1" dirty="0"/>
              <a:t>(Acts 12:5; 1 </a:t>
            </a:r>
            <a:r>
              <a:rPr lang="en-US" sz="2400" b="1" i="1" dirty="0" err="1"/>
              <a:t>Cor</a:t>
            </a:r>
            <a:r>
              <a:rPr lang="en-US" sz="2400" b="1" i="1" dirty="0"/>
              <a:t> 14:15)</a:t>
            </a:r>
          </a:p>
          <a:p>
            <a:pPr lvl="1">
              <a:lnSpc>
                <a:spcPct val="80000"/>
              </a:lnSpc>
              <a:buClr>
                <a:srgbClr val="FF0000"/>
              </a:buClr>
              <a:buSzPct val="85000"/>
              <a:buFont typeface="Wingdings" pitchFamily="2" charset="2"/>
              <a:buChar char="ü"/>
            </a:pPr>
            <a:r>
              <a:rPr lang="en-US" sz="2400" b="1" dirty="0"/>
              <a:t>Teach </a:t>
            </a:r>
            <a:r>
              <a:rPr lang="en-US" sz="2400" b="1" i="1" dirty="0"/>
              <a:t>(Acts 20:7)</a:t>
            </a:r>
          </a:p>
          <a:p>
            <a:pPr lvl="1">
              <a:lnSpc>
                <a:spcPct val="80000"/>
              </a:lnSpc>
              <a:buClr>
                <a:srgbClr val="FF0000"/>
              </a:buClr>
              <a:buSzPct val="85000"/>
              <a:buFont typeface="Wingdings" pitchFamily="2" charset="2"/>
              <a:buChar char="ü"/>
            </a:pPr>
            <a:r>
              <a:rPr lang="en-US" sz="2400" b="1" dirty="0"/>
              <a:t>Lord’s Supper </a:t>
            </a:r>
            <a:r>
              <a:rPr lang="en-US" sz="2400" b="1" i="1" dirty="0"/>
              <a:t>(1 </a:t>
            </a:r>
            <a:r>
              <a:rPr lang="en-US" sz="2400" b="1" i="1" dirty="0" err="1"/>
              <a:t>Cor</a:t>
            </a:r>
            <a:r>
              <a:rPr lang="en-US" sz="2400" b="1" i="1" dirty="0"/>
              <a:t> 11)</a:t>
            </a:r>
          </a:p>
          <a:p>
            <a:pPr lvl="1">
              <a:lnSpc>
                <a:spcPct val="80000"/>
              </a:lnSpc>
              <a:buClr>
                <a:srgbClr val="FF0000"/>
              </a:buClr>
              <a:buSzPct val="85000"/>
              <a:buFont typeface="Wingdings" pitchFamily="2" charset="2"/>
              <a:buChar char="ü"/>
            </a:pPr>
            <a:r>
              <a:rPr lang="en-US" sz="2400" b="1" dirty="0"/>
              <a:t>Give </a:t>
            </a:r>
            <a:r>
              <a:rPr lang="en-US" sz="2400" b="1" i="1" dirty="0"/>
              <a:t>(1 </a:t>
            </a:r>
            <a:r>
              <a:rPr lang="en-US" sz="2400" b="1" i="1" dirty="0" err="1"/>
              <a:t>Cor</a:t>
            </a:r>
            <a:r>
              <a:rPr lang="en-US" sz="2400" b="1" i="1" dirty="0"/>
              <a:t> 16:1-2)</a:t>
            </a:r>
          </a:p>
          <a:p>
            <a:pPr>
              <a:lnSpc>
                <a:spcPct val="80000"/>
              </a:lnSpc>
              <a:buClr>
                <a:srgbClr val="FF0000"/>
              </a:buClr>
              <a:buSzPct val="85000"/>
              <a:buFont typeface="Wingdings" pitchFamily="2" charset="2"/>
              <a:buChar char="ü"/>
            </a:pPr>
            <a:r>
              <a:rPr lang="en-US" sz="2800" b="1" dirty="0"/>
              <a:t>Financial Activities </a:t>
            </a:r>
            <a:r>
              <a:rPr lang="en-US" sz="2800" b="1" i="1" dirty="0"/>
              <a:t>(Acts 5:3-4)</a:t>
            </a:r>
          </a:p>
          <a:p>
            <a:pPr>
              <a:lnSpc>
                <a:spcPct val="80000"/>
              </a:lnSpc>
              <a:buClr>
                <a:srgbClr val="FF0000"/>
              </a:buClr>
              <a:buSzPct val="85000"/>
              <a:buFont typeface="Wingdings" pitchFamily="2" charset="2"/>
              <a:buChar char="ü"/>
            </a:pPr>
            <a:r>
              <a:rPr lang="en-US" sz="2800" b="1" dirty="0"/>
              <a:t>Support Preaching </a:t>
            </a:r>
            <a:r>
              <a:rPr lang="en-US" sz="2800" b="1" i="1" dirty="0"/>
              <a:t>(2 </a:t>
            </a:r>
            <a:r>
              <a:rPr lang="en-US" sz="2800" b="1" i="1" dirty="0" err="1"/>
              <a:t>Cor</a:t>
            </a:r>
            <a:r>
              <a:rPr lang="en-US" sz="2800" b="1" i="1" dirty="0"/>
              <a:t> 11:8)</a:t>
            </a:r>
          </a:p>
          <a:p>
            <a:pPr>
              <a:lnSpc>
                <a:spcPct val="80000"/>
              </a:lnSpc>
              <a:buClr>
                <a:srgbClr val="FF0000"/>
              </a:buClr>
              <a:buSzPct val="85000"/>
              <a:buFont typeface="Wingdings" pitchFamily="2" charset="2"/>
              <a:buChar char="ü"/>
            </a:pPr>
            <a:r>
              <a:rPr lang="en-US" sz="2800" b="1" dirty="0"/>
              <a:t>Assist Needy Saints </a:t>
            </a:r>
            <a:r>
              <a:rPr lang="en-US" sz="2800" b="1" i="1" dirty="0"/>
              <a:t>(Nine examples)</a:t>
            </a:r>
          </a:p>
          <a:p>
            <a:pPr>
              <a:lnSpc>
                <a:spcPct val="80000"/>
              </a:lnSpc>
              <a:buClr>
                <a:srgbClr val="FF0000"/>
              </a:buClr>
              <a:buSzPct val="85000"/>
              <a:buFont typeface="Wingdings" pitchFamily="2" charset="2"/>
              <a:buChar char="ü"/>
            </a:pPr>
            <a:r>
              <a:rPr lang="en-US" sz="2800" b="1" dirty="0"/>
              <a:t>Edify the Body </a:t>
            </a:r>
            <a:r>
              <a:rPr lang="en-US" sz="2800" b="1" i="1" dirty="0"/>
              <a:t>(Ephesians 4:12)</a:t>
            </a:r>
          </a:p>
          <a:p>
            <a:pPr>
              <a:lnSpc>
                <a:spcPct val="80000"/>
              </a:lnSpc>
              <a:buClr>
                <a:srgbClr val="FF0000"/>
              </a:buClr>
              <a:buSzPct val="85000"/>
              <a:buFont typeface="Wingdings" pitchFamily="2" charset="2"/>
              <a:buChar char="ü"/>
            </a:pPr>
            <a:r>
              <a:rPr lang="en-US" sz="4000" b="1" dirty="0"/>
              <a:t>Discipline Members </a:t>
            </a:r>
            <a:r>
              <a:rPr lang="en-US" sz="4000" b="1" i="1" dirty="0"/>
              <a:t>(1 </a:t>
            </a:r>
            <a:r>
              <a:rPr lang="en-US" sz="4000" b="1" i="1" dirty="0" err="1"/>
              <a:t>Cor</a:t>
            </a:r>
            <a:r>
              <a:rPr lang="en-US" sz="4000" b="1" i="1" dirty="0"/>
              <a:t> 5:1-13)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0"/>
            <a:ext cx="8458200" cy="1143000"/>
          </a:xfrm>
        </p:spPr>
        <p:txBody>
          <a:bodyPr/>
          <a:lstStyle/>
          <a:p>
            <a:r>
              <a:rPr lang="en-US" sz="4800" b="1" i="1" dirty="0"/>
              <a:t>What Is The Church of Christ?</a:t>
            </a:r>
          </a:p>
        </p:txBody>
      </p:sp>
      <p:sp>
        <p:nvSpPr>
          <p:cNvPr id="9219" name="Rectangle 3"/>
          <p:cNvSpPr>
            <a:spLocks noGrp="1" noChangeArrowheads="1"/>
          </p:cNvSpPr>
          <p:nvPr>
            <p:ph type="body" idx="1"/>
          </p:nvPr>
        </p:nvSpPr>
        <p:spPr>
          <a:xfrm>
            <a:off x="533400" y="838200"/>
            <a:ext cx="8610600" cy="6019800"/>
          </a:xfrm>
        </p:spPr>
        <p:txBody>
          <a:bodyPr/>
          <a:lstStyle/>
          <a:p>
            <a:pPr lvl="1">
              <a:lnSpc>
                <a:spcPct val="90000"/>
              </a:lnSpc>
              <a:buClr>
                <a:srgbClr val="FF0000"/>
              </a:buClr>
              <a:buSzPct val="80000"/>
              <a:buFont typeface="Wingdings" pitchFamily="2" charset="2"/>
              <a:buChar char="ü"/>
            </a:pPr>
            <a:r>
              <a:rPr lang="en-US" sz="3600" b="1" dirty="0"/>
              <a:t>Activities:</a:t>
            </a:r>
          </a:p>
          <a:p>
            <a:pPr lvl="2">
              <a:lnSpc>
                <a:spcPct val="80000"/>
              </a:lnSpc>
              <a:buClr>
                <a:srgbClr val="FF0000"/>
              </a:buClr>
              <a:buSzPct val="80000"/>
              <a:buFont typeface="Wingdings" pitchFamily="2" charset="2"/>
              <a:buChar char="ü"/>
            </a:pPr>
            <a:r>
              <a:rPr lang="en-US" sz="2800" b="1" dirty="0"/>
              <a:t>Sing </a:t>
            </a:r>
            <a:r>
              <a:rPr lang="en-US" sz="2800" b="1" i="1" dirty="0"/>
              <a:t>(1 </a:t>
            </a:r>
            <a:r>
              <a:rPr lang="en-US" sz="2800" b="1" i="1" dirty="0" err="1"/>
              <a:t>Cor</a:t>
            </a:r>
            <a:r>
              <a:rPr lang="en-US" sz="2800" b="1" i="1" dirty="0"/>
              <a:t> 14:15)</a:t>
            </a:r>
          </a:p>
          <a:p>
            <a:pPr lvl="2">
              <a:lnSpc>
                <a:spcPct val="80000"/>
              </a:lnSpc>
              <a:buClr>
                <a:srgbClr val="FF0000"/>
              </a:buClr>
              <a:buSzPct val="80000"/>
              <a:buFont typeface="Wingdings" pitchFamily="2" charset="2"/>
              <a:buChar char="ü"/>
            </a:pPr>
            <a:r>
              <a:rPr lang="en-US" sz="2800" b="1" dirty="0"/>
              <a:t>Pray </a:t>
            </a:r>
            <a:r>
              <a:rPr lang="en-US" sz="2800" b="1" i="1" dirty="0"/>
              <a:t>(Acts 12:5; 1 </a:t>
            </a:r>
            <a:r>
              <a:rPr lang="en-US" sz="2800" b="1" i="1" dirty="0" err="1"/>
              <a:t>Cor</a:t>
            </a:r>
            <a:r>
              <a:rPr lang="en-US" sz="2800" b="1" i="1" dirty="0"/>
              <a:t> 14:15)</a:t>
            </a:r>
          </a:p>
          <a:p>
            <a:pPr lvl="2">
              <a:lnSpc>
                <a:spcPct val="80000"/>
              </a:lnSpc>
              <a:buClr>
                <a:srgbClr val="FF0000"/>
              </a:buClr>
              <a:buSzPct val="80000"/>
              <a:buFont typeface="Wingdings" pitchFamily="2" charset="2"/>
              <a:buChar char="ü"/>
            </a:pPr>
            <a:r>
              <a:rPr lang="en-US" sz="2800" b="1" dirty="0"/>
              <a:t>Teach </a:t>
            </a:r>
            <a:r>
              <a:rPr lang="en-US" sz="2800" b="1" i="1" dirty="0"/>
              <a:t>(Acts 20:7)</a:t>
            </a:r>
          </a:p>
          <a:p>
            <a:pPr lvl="2">
              <a:lnSpc>
                <a:spcPct val="80000"/>
              </a:lnSpc>
              <a:buClr>
                <a:srgbClr val="FF0000"/>
              </a:buClr>
              <a:buSzPct val="80000"/>
              <a:buFont typeface="Wingdings" pitchFamily="2" charset="2"/>
              <a:buChar char="ü"/>
            </a:pPr>
            <a:r>
              <a:rPr lang="en-US" sz="2800" b="1" dirty="0"/>
              <a:t>Lord’s Supper </a:t>
            </a:r>
            <a:r>
              <a:rPr lang="en-US" sz="2800" b="1" i="1" dirty="0"/>
              <a:t>(1 </a:t>
            </a:r>
            <a:r>
              <a:rPr lang="en-US" sz="2800" b="1" i="1" dirty="0" err="1"/>
              <a:t>Cor</a:t>
            </a:r>
            <a:r>
              <a:rPr lang="en-US" sz="2800" b="1" i="1" dirty="0"/>
              <a:t> 11)</a:t>
            </a:r>
          </a:p>
          <a:p>
            <a:pPr lvl="2">
              <a:lnSpc>
                <a:spcPct val="80000"/>
              </a:lnSpc>
              <a:buClr>
                <a:srgbClr val="FF0000"/>
              </a:buClr>
              <a:buSzPct val="80000"/>
              <a:buFont typeface="Wingdings" pitchFamily="2" charset="2"/>
              <a:buChar char="ü"/>
            </a:pPr>
            <a:r>
              <a:rPr lang="en-US" sz="2800" b="1" dirty="0"/>
              <a:t>Give </a:t>
            </a:r>
            <a:r>
              <a:rPr lang="en-US" sz="2800" b="1" i="1" dirty="0"/>
              <a:t>(1 </a:t>
            </a:r>
            <a:r>
              <a:rPr lang="en-US" sz="2800" b="1" i="1" dirty="0" err="1"/>
              <a:t>Cor</a:t>
            </a:r>
            <a:r>
              <a:rPr lang="en-US" sz="2800" b="1" i="1" dirty="0"/>
              <a:t> 16:1-2)</a:t>
            </a:r>
          </a:p>
          <a:p>
            <a:pPr lvl="1">
              <a:lnSpc>
                <a:spcPct val="80000"/>
              </a:lnSpc>
              <a:buClr>
                <a:srgbClr val="FF0000"/>
              </a:buClr>
              <a:buSzPct val="80000"/>
              <a:buFont typeface="Wingdings" pitchFamily="2" charset="2"/>
              <a:buChar char="ü"/>
            </a:pPr>
            <a:r>
              <a:rPr lang="en-US" sz="3600" b="1" dirty="0"/>
              <a:t>Financial Activities </a:t>
            </a:r>
            <a:r>
              <a:rPr lang="en-US" sz="3600" b="1" i="1" dirty="0"/>
              <a:t>(Acts 5:3-4)</a:t>
            </a:r>
            <a:endParaRPr lang="en-US" sz="3200" b="1" i="1" dirty="0"/>
          </a:p>
          <a:p>
            <a:pPr lvl="2">
              <a:lnSpc>
                <a:spcPct val="80000"/>
              </a:lnSpc>
              <a:buClr>
                <a:srgbClr val="FF0000"/>
              </a:buClr>
              <a:buSzPct val="80000"/>
              <a:buFont typeface="Wingdings" pitchFamily="2" charset="2"/>
              <a:buChar char="ü"/>
            </a:pPr>
            <a:r>
              <a:rPr lang="en-US" sz="2800" b="1" dirty="0"/>
              <a:t>Support Preaching </a:t>
            </a:r>
            <a:r>
              <a:rPr lang="en-US" sz="2800" b="1" i="1" dirty="0"/>
              <a:t>(2 </a:t>
            </a:r>
            <a:r>
              <a:rPr lang="en-US" sz="2800" b="1" i="1" dirty="0" err="1"/>
              <a:t>Cor</a:t>
            </a:r>
            <a:r>
              <a:rPr lang="en-US" sz="2800" b="1" i="1" dirty="0"/>
              <a:t> 11:8)</a:t>
            </a:r>
          </a:p>
          <a:p>
            <a:pPr lvl="2">
              <a:lnSpc>
                <a:spcPct val="80000"/>
              </a:lnSpc>
              <a:buClr>
                <a:srgbClr val="FF0000"/>
              </a:buClr>
              <a:buSzPct val="80000"/>
              <a:buFont typeface="Wingdings" pitchFamily="2" charset="2"/>
              <a:buChar char="ü"/>
            </a:pPr>
            <a:r>
              <a:rPr lang="en-US" sz="2800" b="1" dirty="0"/>
              <a:t>Assist Needy Saints </a:t>
            </a:r>
            <a:r>
              <a:rPr lang="en-US" sz="2800" b="1" i="1" dirty="0"/>
              <a:t>(Nine examples)</a:t>
            </a:r>
          </a:p>
          <a:p>
            <a:pPr lvl="2">
              <a:lnSpc>
                <a:spcPct val="80000"/>
              </a:lnSpc>
              <a:buClr>
                <a:srgbClr val="FF0000"/>
              </a:buClr>
              <a:buSzPct val="80000"/>
              <a:buFont typeface="Wingdings" pitchFamily="2" charset="2"/>
              <a:buChar char="ü"/>
            </a:pPr>
            <a:r>
              <a:rPr lang="en-US" sz="2800" b="1" dirty="0"/>
              <a:t>Edify the Body </a:t>
            </a:r>
            <a:r>
              <a:rPr lang="en-US" sz="2800" b="1" i="1" dirty="0"/>
              <a:t>(Ephesians 4:12)</a:t>
            </a:r>
          </a:p>
          <a:p>
            <a:pPr lvl="1">
              <a:lnSpc>
                <a:spcPct val="80000"/>
              </a:lnSpc>
              <a:buClr>
                <a:srgbClr val="FF0000"/>
              </a:buClr>
              <a:buSzPct val="80000"/>
              <a:buFont typeface="Wingdings" pitchFamily="2" charset="2"/>
              <a:buChar char="ü"/>
            </a:pPr>
            <a:r>
              <a:rPr lang="en-US" sz="3200" b="1" dirty="0"/>
              <a:t>Discipline Members </a:t>
            </a:r>
            <a:r>
              <a:rPr lang="en-US" sz="3200" b="1" i="1" dirty="0"/>
              <a:t>(</a:t>
            </a:r>
            <a:r>
              <a:rPr lang="en-US" b="1" i="1" dirty="0"/>
              <a:t>1 </a:t>
            </a:r>
            <a:r>
              <a:rPr lang="en-US" b="1" i="1" dirty="0" err="1"/>
              <a:t>Cor</a:t>
            </a:r>
            <a:r>
              <a:rPr lang="en-US" b="1" i="1" dirty="0"/>
              <a:t> 5:1-13)</a:t>
            </a:r>
            <a:endParaRPr lang="en-US" sz="2400" b="1" i="1" dirty="0"/>
          </a:p>
          <a:p>
            <a:pPr>
              <a:lnSpc>
                <a:spcPct val="80000"/>
              </a:lnSpc>
              <a:buClr>
                <a:srgbClr val="FF0000"/>
              </a:buClr>
              <a:buSzPct val="77000"/>
              <a:buFont typeface="Wingdings" pitchFamily="2" charset="2"/>
              <a:buChar char="ü"/>
            </a:pPr>
            <a:r>
              <a:rPr lang="en-US" sz="4400" b="1" dirty="0"/>
              <a:t>OTHER??________________</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457200"/>
            <a:ext cx="7772400" cy="1143000"/>
          </a:xfrm>
          <a:noFill/>
          <a:ln/>
        </p:spPr>
        <p:txBody>
          <a:bodyPr/>
          <a:lstStyle/>
          <a:p>
            <a:pPr>
              <a:lnSpc>
                <a:spcPct val="80000"/>
              </a:lnSpc>
            </a:pPr>
            <a:r>
              <a:rPr lang="en-US" sz="6000" b="1" i="1"/>
              <a:t>What Is The </a:t>
            </a:r>
            <a:br>
              <a:rPr lang="en-US" sz="6000" b="1" i="1"/>
            </a:br>
            <a:r>
              <a:rPr lang="en-US" sz="6000" b="1" i="1"/>
              <a:t>Church of Christ?</a:t>
            </a:r>
          </a:p>
        </p:txBody>
      </p:sp>
      <p:sp>
        <p:nvSpPr>
          <p:cNvPr id="11267" name="Rectangle 3"/>
          <p:cNvSpPr>
            <a:spLocks noGrp="1" noChangeArrowheads="1"/>
          </p:cNvSpPr>
          <p:nvPr>
            <p:ph type="body" idx="1"/>
          </p:nvPr>
        </p:nvSpPr>
        <p:spPr>
          <a:xfrm>
            <a:off x="990600" y="1752600"/>
            <a:ext cx="7772400" cy="4114800"/>
          </a:xfrm>
          <a:noFill/>
          <a:ln/>
        </p:spPr>
        <p:txBody>
          <a:bodyPr/>
          <a:lstStyle/>
          <a:p>
            <a:pPr>
              <a:lnSpc>
                <a:spcPct val="90000"/>
              </a:lnSpc>
              <a:buClr>
                <a:srgbClr val="FF0000"/>
              </a:buClr>
              <a:buFont typeface="Wingdings" pitchFamily="2" charset="2"/>
              <a:buChar char="ü"/>
            </a:pPr>
            <a:r>
              <a:rPr lang="en-US" sz="4400" b="1" dirty="0"/>
              <a:t>Organization</a:t>
            </a:r>
          </a:p>
          <a:p>
            <a:pPr>
              <a:lnSpc>
                <a:spcPct val="80000"/>
              </a:lnSpc>
              <a:buClr>
                <a:srgbClr val="FF0000"/>
              </a:buClr>
              <a:buFont typeface="Wingdings" pitchFamily="2" charset="2"/>
              <a:buChar char="ü"/>
            </a:pPr>
            <a:r>
              <a:rPr lang="en-US" sz="4400" b="1" dirty="0"/>
              <a:t>Officers</a:t>
            </a:r>
          </a:p>
          <a:p>
            <a:pPr>
              <a:lnSpc>
                <a:spcPct val="80000"/>
              </a:lnSpc>
              <a:buClr>
                <a:srgbClr val="FF0000"/>
              </a:buClr>
              <a:buFont typeface="Wingdings" pitchFamily="2" charset="2"/>
              <a:buChar char="ü"/>
            </a:pPr>
            <a:r>
              <a:rPr lang="en-US" sz="4400" b="1" dirty="0"/>
              <a:t>Assembly Times</a:t>
            </a:r>
          </a:p>
          <a:p>
            <a:pPr>
              <a:lnSpc>
                <a:spcPct val="80000"/>
              </a:lnSpc>
              <a:buClr>
                <a:srgbClr val="FF0000"/>
              </a:buClr>
              <a:buFont typeface="Wingdings" pitchFamily="2" charset="2"/>
              <a:buChar char="ü"/>
            </a:pPr>
            <a:r>
              <a:rPr lang="en-US" sz="4400" b="1" dirty="0"/>
              <a:t>Activities</a:t>
            </a:r>
          </a:p>
          <a:p>
            <a:pPr>
              <a:lnSpc>
                <a:spcPct val="80000"/>
              </a:lnSpc>
              <a:buClr>
                <a:srgbClr val="FF0000"/>
              </a:buClr>
              <a:buFont typeface="Wingdings" pitchFamily="2" charset="2"/>
              <a:buChar char="ü"/>
            </a:pPr>
            <a:r>
              <a:rPr lang="en-US" sz="4400" b="1" dirty="0"/>
              <a:t>Pooled Resources (Financial)</a:t>
            </a:r>
          </a:p>
          <a:p>
            <a:pPr>
              <a:lnSpc>
                <a:spcPct val="80000"/>
              </a:lnSpc>
              <a:buClr>
                <a:srgbClr val="FF0000"/>
              </a:buClr>
              <a:buFont typeface="Wingdings" pitchFamily="2" charset="2"/>
              <a:buChar char="ü"/>
            </a:pPr>
            <a:r>
              <a:rPr lang="en-US" sz="4400" b="1" dirty="0"/>
              <a:t>Disciplinary Procedures</a:t>
            </a:r>
          </a:p>
          <a:p>
            <a:pPr>
              <a:lnSpc>
                <a:spcPct val="80000"/>
              </a:lnSpc>
              <a:buClr>
                <a:srgbClr val="FF0000"/>
              </a:buClr>
              <a:buFont typeface="Wingdings" pitchFamily="2" charset="2"/>
              <a:buChar char="ü"/>
            </a:pPr>
            <a:r>
              <a:rPr lang="en-US" sz="4400" b="1" dirty="0"/>
              <a:t>Other??__________________</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800" b="1" i="1" dirty="0"/>
              <a:t>Nashville Meeting</a:t>
            </a:r>
            <a:br>
              <a:rPr lang="en-US" sz="4800" b="1" i="1" dirty="0"/>
            </a:br>
            <a:r>
              <a:rPr lang="en-US" sz="3600" b="1" i="1" dirty="0"/>
              <a:t>December 1988</a:t>
            </a:r>
            <a:endParaRPr lang="en-US" sz="4800" b="1" i="1" dirty="0"/>
          </a:p>
        </p:txBody>
      </p:sp>
      <p:sp>
        <p:nvSpPr>
          <p:cNvPr id="90115" name="Rectangle 3"/>
          <p:cNvSpPr>
            <a:spLocks noGrp="1" noChangeArrowheads="1"/>
          </p:cNvSpPr>
          <p:nvPr>
            <p:ph type="body" idx="1"/>
          </p:nvPr>
        </p:nvSpPr>
        <p:spPr>
          <a:xfrm>
            <a:off x="1676400" y="1676400"/>
            <a:ext cx="6934200" cy="4343400"/>
          </a:xfrm>
        </p:spPr>
        <p:txBody>
          <a:bodyPr/>
          <a:lstStyle/>
          <a:p>
            <a:pPr marL="0" indent="0">
              <a:buNone/>
            </a:pPr>
            <a:r>
              <a:rPr lang="en-US" sz="2000" b="1" dirty="0"/>
              <a:t>Reuel </a:t>
            </a:r>
            <a:r>
              <a:rPr lang="en-US" sz="2000" b="1" dirty="0" err="1"/>
              <a:t>Lemmons</a:t>
            </a:r>
            <a:r>
              <a:rPr lang="en-US" sz="2000" b="1" dirty="0"/>
              <a:t>			James W. Adams</a:t>
            </a:r>
          </a:p>
          <a:p>
            <a:pPr marL="0" indent="0">
              <a:buNone/>
            </a:pPr>
            <a:r>
              <a:rPr lang="en-US" sz="2000" b="1" dirty="0"/>
              <a:t>Johnny Ramsey			Clinton Hamilton</a:t>
            </a:r>
          </a:p>
          <a:p>
            <a:pPr marL="0" indent="0">
              <a:buNone/>
            </a:pPr>
            <a:r>
              <a:rPr lang="en-US" sz="2000" b="1" dirty="0"/>
              <a:t>Lewis Hale			Robert F. Turner</a:t>
            </a:r>
          </a:p>
          <a:p>
            <a:pPr marL="0" indent="0">
              <a:buNone/>
            </a:pPr>
            <a:r>
              <a:rPr lang="en-US" sz="2000" b="1" dirty="0"/>
              <a:t>Roy Lanier, Jr.			Harry Pickup, Jr.</a:t>
            </a:r>
          </a:p>
          <a:p>
            <a:pPr marL="0" indent="0">
              <a:buNone/>
            </a:pPr>
            <a:r>
              <a:rPr lang="en-US" sz="2000" b="1" dirty="0"/>
              <a:t>Stafford North			Ferrell Jenkins </a:t>
            </a:r>
          </a:p>
          <a:p>
            <a:pPr marL="0" indent="0">
              <a:buNone/>
            </a:pPr>
            <a:r>
              <a:rPr lang="en-US" sz="2000" b="1" dirty="0"/>
              <a:t>Rubel Shelly 			</a:t>
            </a:r>
            <a:r>
              <a:rPr lang="en-US" sz="2000" b="1" dirty="0" err="1"/>
              <a:t>Colly</a:t>
            </a:r>
            <a:r>
              <a:rPr lang="en-US" sz="2000" b="1" dirty="0"/>
              <a:t> Caldwell</a:t>
            </a:r>
          </a:p>
          <a:p>
            <a:pPr marL="0" indent="0">
              <a:buNone/>
            </a:pPr>
            <a:r>
              <a:rPr lang="en-US" sz="2000" b="1" dirty="0"/>
              <a:t>Cecil May			L.A. Stauffer</a:t>
            </a:r>
          </a:p>
          <a:p>
            <a:pPr marL="0" indent="0">
              <a:buNone/>
            </a:pPr>
            <a:r>
              <a:rPr lang="en-US" sz="2000" b="1" dirty="0"/>
              <a:t>Calvin </a:t>
            </a:r>
            <a:r>
              <a:rPr lang="en-US" sz="2000" b="1" dirty="0" err="1"/>
              <a:t>Warpula</a:t>
            </a:r>
            <a:r>
              <a:rPr lang="en-US" sz="2000" b="1" dirty="0"/>
              <a:t>			Paul </a:t>
            </a:r>
            <a:r>
              <a:rPr lang="en-US" sz="2000" b="1" dirty="0" err="1"/>
              <a:t>Earnhart</a:t>
            </a:r>
            <a:endParaRPr lang="en-US" sz="2000" b="1" dirty="0"/>
          </a:p>
          <a:p>
            <a:pPr marL="0" indent="0">
              <a:buNone/>
            </a:pPr>
            <a:r>
              <a:rPr lang="en-US" sz="2000" b="1" dirty="0"/>
              <a:t>Richard Rogers			Dan King		</a:t>
            </a:r>
          </a:p>
          <a:p>
            <a:pPr marL="0" indent="0">
              <a:buNone/>
            </a:pPr>
            <a:r>
              <a:rPr lang="en-US" sz="2000" b="1" dirty="0"/>
              <a:t>Randy Mayeux			Mike Willis </a:t>
            </a:r>
          </a:p>
          <a:p>
            <a:pPr marL="0" indent="0">
              <a:buNone/>
            </a:pPr>
            <a:r>
              <a:rPr lang="en-US" sz="2000" b="1" dirty="0"/>
              <a:t>Bill </a:t>
            </a:r>
            <a:r>
              <a:rPr lang="en-US" sz="2000" b="1" dirty="0" err="1"/>
              <a:t>Swetmon</a:t>
            </a:r>
            <a:r>
              <a:rPr lang="en-US" sz="2000" b="1" dirty="0"/>
              <a:t> 		 	Karl  </a:t>
            </a:r>
            <a:r>
              <a:rPr lang="en-US" sz="2000" b="1" dirty="0" err="1"/>
              <a:t>Diestelkamp</a:t>
            </a:r>
            <a:endParaRPr lang="en-US" sz="2000" b="1" dirty="0"/>
          </a:p>
          <a:p>
            <a:pPr marL="0" indent="0">
              <a:buNone/>
            </a:pPr>
            <a:r>
              <a:rPr lang="en-US" sz="2000" b="1" dirty="0"/>
              <a:t>Mac Lynn			Robert Jackson</a:t>
            </a:r>
          </a:p>
          <a:p>
            <a:pPr marL="0" indent="0">
              <a:buNone/>
            </a:pPr>
            <a:r>
              <a:rPr lang="en-US" sz="2000" b="1" dirty="0"/>
              <a:t>Dennis Petrillo			John Clark</a:t>
            </a:r>
          </a:p>
          <a:p>
            <a:pPr marL="0" indent="0">
              <a:buNone/>
            </a:pPr>
            <a:r>
              <a:rPr lang="en-US" sz="2000" b="1" dirty="0"/>
              <a:t>			</a:t>
            </a:r>
          </a:p>
        </p:txBody>
      </p:sp>
    </p:spTree>
    <p:extLst>
      <p:ext uri="{BB962C8B-B14F-4D97-AF65-F5344CB8AC3E}">
        <p14:creationId xmlns:p14="http://schemas.microsoft.com/office/powerpoint/2010/main" val="341259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6600" b="1" i="1"/>
              <a:t>What Is The Church?</a:t>
            </a:r>
          </a:p>
        </p:txBody>
      </p:sp>
      <p:sp>
        <p:nvSpPr>
          <p:cNvPr id="13315" name="Rectangle 3"/>
          <p:cNvSpPr>
            <a:spLocks noGrp="1" noChangeArrowheads="1"/>
          </p:cNvSpPr>
          <p:nvPr>
            <p:ph type="body" idx="1"/>
          </p:nvPr>
        </p:nvSpPr>
        <p:spPr>
          <a:xfrm>
            <a:off x="838200" y="1676400"/>
            <a:ext cx="8305800" cy="4953000"/>
          </a:xfrm>
        </p:spPr>
        <p:txBody>
          <a:bodyPr/>
          <a:lstStyle/>
          <a:p>
            <a:pPr>
              <a:buClr>
                <a:srgbClr val="FF0000"/>
              </a:buClr>
              <a:buFont typeface="Wingdings" pitchFamily="2" charset="2"/>
              <a:buChar char="ü"/>
            </a:pPr>
            <a:r>
              <a:rPr lang="en-US" sz="5000" b="1" dirty="0"/>
              <a:t> Social Service Agency?</a:t>
            </a:r>
          </a:p>
          <a:p>
            <a:pPr>
              <a:lnSpc>
                <a:spcPct val="80000"/>
              </a:lnSpc>
              <a:buClr>
                <a:srgbClr val="FF0000"/>
              </a:buClr>
              <a:buFont typeface="Wingdings" pitchFamily="2" charset="2"/>
              <a:buChar char="ü"/>
            </a:pPr>
            <a:r>
              <a:rPr lang="en-US" sz="5000" b="1" dirty="0"/>
              <a:t> Entertainment Center?</a:t>
            </a:r>
          </a:p>
          <a:p>
            <a:pPr>
              <a:lnSpc>
                <a:spcPct val="80000"/>
              </a:lnSpc>
              <a:buClr>
                <a:srgbClr val="FF0000"/>
              </a:buClr>
              <a:buFont typeface="Wingdings" pitchFamily="2" charset="2"/>
              <a:buChar char="ü"/>
            </a:pPr>
            <a:r>
              <a:rPr lang="en-US" sz="5000" b="1" dirty="0"/>
              <a:t> Modified Country Club?</a:t>
            </a:r>
          </a:p>
          <a:p>
            <a:pPr>
              <a:lnSpc>
                <a:spcPct val="80000"/>
              </a:lnSpc>
              <a:buClr>
                <a:srgbClr val="FF0000"/>
              </a:buClr>
              <a:buFont typeface="Wingdings" pitchFamily="2" charset="2"/>
              <a:buChar char="ü"/>
            </a:pPr>
            <a:r>
              <a:rPr lang="en-US" sz="5000" b="1" dirty="0"/>
              <a:t> Human Invention?</a:t>
            </a:r>
          </a:p>
          <a:p>
            <a:pPr>
              <a:lnSpc>
                <a:spcPct val="90000"/>
              </a:lnSpc>
              <a:buClr>
                <a:srgbClr val="FF0000"/>
              </a:buClr>
              <a:buFont typeface="Wingdings" pitchFamily="2" charset="2"/>
              <a:buChar char="ü"/>
            </a:pPr>
            <a:r>
              <a:rPr lang="en-US" sz="5000" b="1" dirty="0"/>
              <a:t> Divine Institution?</a:t>
            </a:r>
          </a:p>
          <a:p>
            <a:endParaRPr lang="en-US" sz="4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381000"/>
            <a:ext cx="8839200" cy="1143000"/>
          </a:xfrm>
        </p:spPr>
        <p:txBody>
          <a:bodyPr/>
          <a:lstStyle/>
          <a:p>
            <a:r>
              <a:rPr lang="en-US" sz="6600" b="1" i="1" dirty="0"/>
              <a:t>The Church’s Mission?</a:t>
            </a:r>
          </a:p>
        </p:txBody>
      </p:sp>
      <p:sp>
        <p:nvSpPr>
          <p:cNvPr id="27651" name="Rectangle 3"/>
          <p:cNvSpPr>
            <a:spLocks noGrp="1" noChangeArrowheads="1"/>
          </p:cNvSpPr>
          <p:nvPr>
            <p:ph type="body" idx="1"/>
          </p:nvPr>
        </p:nvSpPr>
        <p:spPr>
          <a:xfrm>
            <a:off x="685800" y="1600200"/>
            <a:ext cx="7772400" cy="4114800"/>
          </a:xfrm>
        </p:spPr>
        <p:txBody>
          <a:bodyPr/>
          <a:lstStyle/>
          <a:p>
            <a:pPr>
              <a:lnSpc>
                <a:spcPct val="90000"/>
              </a:lnSpc>
              <a:buClr>
                <a:srgbClr val="FF0000"/>
              </a:buClr>
              <a:buFont typeface="Wingdings" pitchFamily="2" charset="2"/>
              <a:buChar char="ü"/>
            </a:pPr>
            <a:r>
              <a:rPr lang="en-US" sz="4800" b="1" dirty="0"/>
              <a:t> Entertainment</a:t>
            </a:r>
          </a:p>
          <a:p>
            <a:pPr>
              <a:lnSpc>
                <a:spcPct val="90000"/>
              </a:lnSpc>
              <a:buClr>
                <a:srgbClr val="FF0000"/>
              </a:buClr>
              <a:buFont typeface="Wingdings" pitchFamily="2" charset="2"/>
              <a:buChar char="ü"/>
            </a:pPr>
            <a:r>
              <a:rPr lang="en-US" sz="4800" b="1" dirty="0"/>
              <a:t> Social Service</a:t>
            </a:r>
          </a:p>
          <a:p>
            <a:pPr>
              <a:lnSpc>
                <a:spcPct val="90000"/>
              </a:lnSpc>
              <a:buClr>
                <a:srgbClr val="FF0000"/>
              </a:buClr>
              <a:buFont typeface="Wingdings" pitchFamily="2" charset="2"/>
              <a:buChar char="ü"/>
            </a:pPr>
            <a:r>
              <a:rPr lang="en-US" sz="4800" b="1" dirty="0"/>
              <a:t> Medical Care</a:t>
            </a:r>
          </a:p>
          <a:p>
            <a:pPr>
              <a:lnSpc>
                <a:spcPct val="90000"/>
              </a:lnSpc>
              <a:buClr>
                <a:srgbClr val="FF0000"/>
              </a:buClr>
              <a:buFont typeface="Wingdings" pitchFamily="2" charset="2"/>
              <a:buChar char="ü"/>
            </a:pPr>
            <a:r>
              <a:rPr lang="en-US" sz="4800" b="1" dirty="0"/>
              <a:t> Secular Education</a:t>
            </a:r>
          </a:p>
          <a:p>
            <a:pPr>
              <a:lnSpc>
                <a:spcPct val="90000"/>
              </a:lnSpc>
              <a:buClr>
                <a:srgbClr val="FF0000"/>
              </a:buClr>
              <a:buFont typeface="Wingdings" pitchFamily="2" charset="2"/>
              <a:buChar char="ü"/>
            </a:pPr>
            <a:r>
              <a:rPr lang="en-US" sz="4800" b="1" dirty="0"/>
              <a:t> Job Placement</a:t>
            </a:r>
          </a:p>
          <a:p>
            <a:pPr>
              <a:lnSpc>
                <a:spcPct val="90000"/>
              </a:lnSpc>
              <a:buClr>
                <a:srgbClr val="FF0000"/>
              </a:buClr>
              <a:buFont typeface="Wingdings" pitchFamily="2" charset="2"/>
              <a:buChar char="ü"/>
            </a:pPr>
            <a:r>
              <a:rPr lang="en-US" sz="4800" b="1" dirty="0"/>
              <a:t> </a:t>
            </a:r>
            <a:r>
              <a:rPr lang="en-US" sz="4800" b="1" i="1" dirty="0">
                <a:solidFill>
                  <a:schemeClr val="tx2"/>
                </a:solidFill>
              </a:rPr>
              <a:t>Scripture?</a:t>
            </a:r>
            <a:r>
              <a:rPr lang="en-US" sz="4800" b="1" dirty="0"/>
              <a:t>____________</a:t>
            </a:r>
          </a:p>
          <a:p>
            <a:pPr>
              <a:lnSpc>
                <a:spcPct val="90000"/>
              </a:lnSpc>
            </a:pPr>
            <a:endParaRPr lang="en-US" sz="4000" dirty="0"/>
          </a:p>
          <a:p>
            <a:pPr>
              <a:lnSpc>
                <a:spcPct val="90000"/>
              </a:lnSpc>
            </a:pPr>
            <a:endParaRPr lang="en-US" sz="4000" dirty="0"/>
          </a:p>
          <a:p>
            <a:pPr>
              <a:lnSpc>
                <a:spcPct val="90000"/>
              </a:lnSpc>
            </a:pPr>
            <a:endParaRPr lang="en-US" sz="2800" dirty="0"/>
          </a:p>
        </p:txBody>
      </p:sp>
    </p:spTree>
    <p:extLst>
      <p:ext uri="{BB962C8B-B14F-4D97-AF65-F5344CB8AC3E}">
        <p14:creationId xmlns:p14="http://schemas.microsoft.com/office/powerpoint/2010/main" val="306331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dissolv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dissolv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dissolv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dissolve">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dissolve">
                                      <p:cBhvr>
                                        <p:cTn id="32"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0" y="457200"/>
            <a:ext cx="7772400" cy="1219200"/>
          </a:xfrm>
          <a:noFill/>
          <a:ln/>
        </p:spPr>
        <p:txBody>
          <a:bodyPr/>
          <a:lstStyle/>
          <a:p>
            <a:pPr>
              <a:lnSpc>
                <a:spcPct val="80000"/>
              </a:lnSpc>
            </a:pPr>
            <a:r>
              <a:rPr lang="en-US" sz="6600" b="1" i="1"/>
              <a:t>Church of Christ</a:t>
            </a:r>
            <a:br>
              <a:rPr lang="en-US" sz="6600" b="1" i="1"/>
            </a:br>
            <a:r>
              <a:rPr lang="en-US" sz="6600" b="1" i="1"/>
              <a:t>Denominationalism</a:t>
            </a:r>
          </a:p>
        </p:txBody>
      </p:sp>
      <p:sp>
        <p:nvSpPr>
          <p:cNvPr id="4099" name="Rectangle 3"/>
          <p:cNvSpPr>
            <a:spLocks noGrp="1" noChangeArrowheads="1"/>
          </p:cNvSpPr>
          <p:nvPr>
            <p:ph type="body" idx="1"/>
          </p:nvPr>
        </p:nvSpPr>
        <p:spPr>
          <a:xfrm>
            <a:off x="457200" y="1905000"/>
            <a:ext cx="8382000" cy="4572000"/>
          </a:xfrm>
          <a:noFill/>
          <a:ln/>
        </p:spPr>
        <p:txBody>
          <a:bodyPr/>
          <a:lstStyle/>
          <a:p>
            <a:pPr>
              <a:buClr>
                <a:schemeClr val="hlink"/>
              </a:buClr>
              <a:buSzPct val="90000"/>
              <a:buFont typeface="Wingdings" pitchFamily="2" charset="2"/>
              <a:buChar char="ü"/>
            </a:pPr>
            <a:r>
              <a:rPr lang="en-US" sz="4400" b="1" i="1"/>
              <a:t> The Church</a:t>
            </a:r>
            <a:r>
              <a:rPr lang="en-US" sz="3600" b="1"/>
              <a:t>: Spiritual or Social?</a:t>
            </a:r>
          </a:p>
          <a:p>
            <a:pPr>
              <a:buClr>
                <a:schemeClr val="hlink"/>
              </a:buClr>
              <a:buSzPct val="90000"/>
              <a:buFont typeface="Wingdings" pitchFamily="2" charset="2"/>
              <a:buChar char="ü"/>
            </a:pPr>
            <a:r>
              <a:rPr lang="en-US" sz="4400" b="1" i="1"/>
              <a:t> Worship</a:t>
            </a:r>
            <a:r>
              <a:rPr lang="en-US" sz="3600" b="1"/>
              <a:t>: Worship Styles, </a:t>
            </a:r>
          </a:p>
          <a:p>
            <a:pPr>
              <a:lnSpc>
                <a:spcPct val="60000"/>
              </a:lnSpc>
              <a:buClr>
                <a:schemeClr val="hlink"/>
              </a:buClr>
              <a:buSzPct val="90000"/>
              <a:buFont typeface="Wingdings" pitchFamily="2" charset="2"/>
              <a:buNone/>
            </a:pPr>
            <a:r>
              <a:rPr lang="en-US" sz="3600" b="1"/>
              <a:t>         Entertainment, Women’s Roles?</a:t>
            </a:r>
          </a:p>
          <a:p>
            <a:pPr>
              <a:buClr>
                <a:schemeClr val="hlink"/>
              </a:buClr>
              <a:buSzPct val="90000"/>
              <a:buFont typeface="Wingdings" pitchFamily="2" charset="2"/>
              <a:buChar char="ü"/>
            </a:pPr>
            <a:r>
              <a:rPr lang="en-US" sz="4400" b="1" i="1"/>
              <a:t> Baptism</a:t>
            </a:r>
            <a:r>
              <a:rPr lang="en-US" sz="3600" b="1"/>
              <a:t>: Just Another Doctrine?</a:t>
            </a:r>
          </a:p>
          <a:p>
            <a:pPr>
              <a:buClr>
                <a:schemeClr val="hlink"/>
              </a:buClr>
              <a:buSzPct val="90000"/>
              <a:buFont typeface="Wingdings" pitchFamily="2" charset="2"/>
              <a:buChar char="ü"/>
            </a:pPr>
            <a:r>
              <a:rPr lang="en-US" sz="4400" b="1" i="1"/>
              <a:t> Salvation</a:t>
            </a:r>
            <a:r>
              <a:rPr lang="en-US" sz="3600" b="1"/>
              <a:t>: By Faith Only?</a:t>
            </a:r>
          </a:p>
          <a:p>
            <a:pPr>
              <a:buClr>
                <a:schemeClr val="hlink"/>
              </a:buClr>
              <a:buSzPct val="90000"/>
              <a:buFont typeface="Wingdings" pitchFamily="2" charset="2"/>
              <a:buChar char="ü"/>
            </a:pPr>
            <a:r>
              <a:rPr lang="en-US" sz="4400" b="1" i="1"/>
              <a:t> Fellowship</a:t>
            </a:r>
            <a:r>
              <a:rPr lang="en-US" sz="3600" b="1"/>
              <a:t>: Moral Conservatives?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8610600" cy="1219200"/>
          </a:xfrm>
        </p:spPr>
        <p:txBody>
          <a:bodyPr/>
          <a:lstStyle/>
          <a:p>
            <a:r>
              <a:rPr lang="en-US" sz="7200" b="1" i="1"/>
              <a:t>Restoration Principles</a:t>
            </a:r>
            <a:endParaRPr lang="en-US" sz="5400"/>
          </a:p>
        </p:txBody>
      </p:sp>
      <p:sp>
        <p:nvSpPr>
          <p:cNvPr id="29699" name="Rectangle 3"/>
          <p:cNvSpPr>
            <a:spLocks noGrp="1" noChangeArrowheads="1"/>
          </p:cNvSpPr>
          <p:nvPr>
            <p:ph type="body" idx="1"/>
          </p:nvPr>
        </p:nvSpPr>
        <p:spPr>
          <a:xfrm>
            <a:off x="304800" y="1371600"/>
            <a:ext cx="8458200" cy="5105400"/>
          </a:xfrm>
        </p:spPr>
        <p:txBody>
          <a:bodyPr/>
          <a:lstStyle/>
          <a:p>
            <a:pPr>
              <a:lnSpc>
                <a:spcPct val="90000"/>
              </a:lnSpc>
              <a:buClr>
                <a:schemeClr val="hlink"/>
              </a:buClr>
              <a:buSzPct val="85000"/>
              <a:buFont typeface="Wingdings" pitchFamily="2" charset="2"/>
              <a:buChar char="ü"/>
            </a:pPr>
            <a:r>
              <a:rPr lang="en-US" sz="4400" b="1"/>
              <a:t>Divine Authority vs. Human </a:t>
            </a:r>
          </a:p>
          <a:p>
            <a:pPr>
              <a:lnSpc>
                <a:spcPct val="50000"/>
              </a:lnSpc>
              <a:buClr>
                <a:schemeClr val="hlink"/>
              </a:buClr>
              <a:buSzPct val="85000"/>
              <a:buFont typeface="Wingdings" pitchFamily="2" charset="2"/>
              <a:buNone/>
            </a:pPr>
            <a:r>
              <a:rPr lang="en-US" sz="4400" b="1"/>
              <a:t>					            Opinions</a:t>
            </a:r>
          </a:p>
          <a:p>
            <a:pPr>
              <a:lnSpc>
                <a:spcPct val="90000"/>
              </a:lnSpc>
              <a:buClr>
                <a:schemeClr val="hlink"/>
              </a:buClr>
              <a:buSzPct val="85000"/>
              <a:buFont typeface="Wingdings" pitchFamily="2" charset="2"/>
              <a:buChar char="ü"/>
            </a:pPr>
            <a:r>
              <a:rPr lang="en-US" sz="4400" b="1"/>
              <a:t> Scripture vs. Human Creeds </a:t>
            </a:r>
          </a:p>
          <a:p>
            <a:pPr>
              <a:lnSpc>
                <a:spcPct val="80000"/>
              </a:lnSpc>
              <a:buClr>
                <a:schemeClr val="hlink"/>
              </a:buClr>
              <a:buSzPct val="85000"/>
              <a:buFont typeface="Wingdings" pitchFamily="2" charset="2"/>
              <a:buChar char="ü"/>
            </a:pPr>
            <a:r>
              <a:rPr lang="en-US" sz="4400" b="1"/>
              <a:t> Revelation vs. Family 								  Traditions </a:t>
            </a:r>
          </a:p>
          <a:p>
            <a:pPr>
              <a:lnSpc>
                <a:spcPct val="90000"/>
              </a:lnSpc>
              <a:buClr>
                <a:schemeClr val="hlink"/>
              </a:buClr>
              <a:buSzPct val="85000"/>
              <a:buFont typeface="Wingdings" pitchFamily="2" charset="2"/>
              <a:buChar char="ü"/>
            </a:pPr>
            <a:r>
              <a:rPr lang="en-US" sz="4400" b="1"/>
              <a:t> “Christian” vs. Human Labels</a:t>
            </a:r>
          </a:p>
          <a:p>
            <a:pPr>
              <a:lnSpc>
                <a:spcPct val="110000"/>
              </a:lnSpc>
              <a:buClr>
                <a:schemeClr val="hlink"/>
              </a:buClr>
              <a:buSzPct val="85000"/>
              <a:buFont typeface="Wingdings" pitchFamily="2" charset="2"/>
              <a:buChar char="ü"/>
            </a:pPr>
            <a:r>
              <a:rPr lang="en-US" sz="4400" b="1"/>
              <a:t> New Testament Christianity vs. </a:t>
            </a:r>
          </a:p>
          <a:p>
            <a:pPr>
              <a:lnSpc>
                <a:spcPct val="60000"/>
              </a:lnSpc>
              <a:buFont typeface="Monotype Sorts" charset="2"/>
              <a:buNone/>
            </a:pPr>
            <a:r>
              <a:rPr lang="en-US" sz="4400" b="1"/>
              <a:t>				    Denominationalism</a:t>
            </a:r>
          </a:p>
          <a:p>
            <a:pPr>
              <a:lnSpc>
                <a:spcPct val="90000"/>
              </a:lnSpc>
            </a:pPr>
            <a:endParaRPr lang="en-US" sz="4000" b="1"/>
          </a:p>
          <a:p>
            <a:pPr>
              <a:lnSpc>
                <a:spcPct val="90000"/>
              </a:lnSpc>
            </a:pPr>
            <a:endParaRPr lang="en-US" sz="2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linds(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linds(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linds(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linds(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linds(vertical)">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blinds(vertical)">
                                      <p:cBhvr>
                                        <p:cTn id="32" dur="500"/>
                                        <p:tgtEl>
                                          <p:spTgt spid="2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29699">
                                            <p:txEl>
                                              <p:pRg st="6" end="6"/>
                                            </p:txEl>
                                          </p:spTgt>
                                        </p:tgtEl>
                                        <p:attrNameLst>
                                          <p:attrName>style.visibility</p:attrName>
                                        </p:attrNameLst>
                                      </p:cBhvr>
                                      <p:to>
                                        <p:strVal val="visible"/>
                                      </p:to>
                                    </p:set>
                                    <p:animEffect transition="in" filter="blinds(vertical)">
                                      <p:cBhvr>
                                        <p:cTn id="37"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457200"/>
            <a:ext cx="7772400" cy="1143000"/>
          </a:xfrm>
        </p:spPr>
        <p:txBody>
          <a:bodyPr/>
          <a:lstStyle/>
          <a:p>
            <a:pPr>
              <a:lnSpc>
                <a:spcPct val="80000"/>
              </a:lnSpc>
            </a:pPr>
            <a:r>
              <a:rPr lang="en-US" sz="5400" b="1" dirty="0"/>
              <a:t>  </a:t>
            </a:r>
            <a:r>
              <a:rPr lang="en-US" sz="6000" b="1" dirty="0"/>
              <a:t>What “Church” Does</a:t>
            </a:r>
            <a:r>
              <a:rPr lang="en-US" sz="5400" b="1" dirty="0"/>
              <a:t/>
            </a:r>
            <a:br>
              <a:rPr lang="en-US" sz="5400" b="1" dirty="0"/>
            </a:br>
            <a:r>
              <a:rPr lang="en-US" sz="5400" b="1" dirty="0"/>
              <a:t> </a:t>
            </a:r>
            <a:r>
              <a:rPr lang="en-US" sz="4800" b="1" i="1" dirty="0"/>
              <a:t>Ephesians 4:11-16</a:t>
            </a:r>
          </a:p>
        </p:txBody>
      </p:sp>
      <p:sp>
        <p:nvSpPr>
          <p:cNvPr id="16387" name="Rectangle 3"/>
          <p:cNvSpPr>
            <a:spLocks noGrp="1" noChangeArrowheads="1"/>
          </p:cNvSpPr>
          <p:nvPr>
            <p:ph type="body" idx="1"/>
          </p:nvPr>
        </p:nvSpPr>
        <p:spPr>
          <a:xfrm>
            <a:off x="762000" y="1600200"/>
            <a:ext cx="8382000" cy="5029200"/>
          </a:xfrm>
        </p:spPr>
        <p:txBody>
          <a:bodyPr/>
          <a:lstStyle/>
          <a:p>
            <a:pPr>
              <a:lnSpc>
                <a:spcPct val="90000"/>
              </a:lnSpc>
              <a:buClr>
                <a:srgbClr val="FF0000"/>
              </a:buClr>
              <a:buSzPct val="85000"/>
              <a:buFont typeface="Wingdings" pitchFamily="2" charset="2"/>
              <a:buChar char="ü"/>
            </a:pPr>
            <a:r>
              <a:rPr lang="en-US" sz="4000" b="1" dirty="0"/>
              <a:t> </a:t>
            </a:r>
            <a:r>
              <a:rPr lang="en-US" sz="4400" b="1" dirty="0"/>
              <a:t>Assembles</a:t>
            </a:r>
          </a:p>
          <a:p>
            <a:pPr>
              <a:lnSpc>
                <a:spcPct val="70000"/>
              </a:lnSpc>
              <a:buClr>
                <a:srgbClr val="FF0000"/>
              </a:buClr>
              <a:buSzPct val="85000"/>
              <a:buFont typeface="Wingdings" pitchFamily="2" charset="2"/>
              <a:buChar char="ü"/>
            </a:pPr>
            <a:r>
              <a:rPr lang="en-US" sz="4400" b="1" dirty="0"/>
              <a:t> Evangelizes</a:t>
            </a:r>
          </a:p>
          <a:p>
            <a:pPr>
              <a:lnSpc>
                <a:spcPct val="70000"/>
              </a:lnSpc>
              <a:buClr>
                <a:srgbClr val="FF0000"/>
              </a:buClr>
              <a:buSzPct val="85000"/>
              <a:buFont typeface="Wingdings" pitchFamily="2" charset="2"/>
              <a:buChar char="ü"/>
            </a:pPr>
            <a:r>
              <a:rPr lang="en-US" sz="4400" b="1" dirty="0"/>
              <a:t> “Ministries”</a:t>
            </a:r>
          </a:p>
          <a:p>
            <a:pPr>
              <a:lnSpc>
                <a:spcPct val="70000"/>
              </a:lnSpc>
              <a:buClr>
                <a:srgbClr val="FF0000"/>
              </a:buClr>
              <a:buSzPct val="85000"/>
              <a:buFont typeface="Wingdings" pitchFamily="2" charset="2"/>
              <a:buChar char="ü"/>
            </a:pPr>
            <a:r>
              <a:rPr lang="en-US" sz="4400" b="1" dirty="0"/>
              <a:t> Edifies</a:t>
            </a:r>
          </a:p>
          <a:p>
            <a:pPr>
              <a:lnSpc>
                <a:spcPct val="70000"/>
              </a:lnSpc>
              <a:buClr>
                <a:srgbClr val="FF0000"/>
              </a:buClr>
              <a:buSzPct val="85000"/>
              <a:buFont typeface="Wingdings" pitchFamily="2" charset="2"/>
              <a:buChar char="ü"/>
            </a:pPr>
            <a:r>
              <a:rPr lang="en-US" sz="4400" b="1" dirty="0"/>
              <a:t> Individual and Collective </a:t>
            </a:r>
          </a:p>
          <a:p>
            <a:pPr>
              <a:lnSpc>
                <a:spcPct val="80000"/>
              </a:lnSpc>
              <a:buClr>
                <a:srgbClr val="FF0000"/>
              </a:buClr>
              <a:buSzPct val="85000"/>
              <a:buFont typeface="Wingdings" pitchFamily="2" charset="2"/>
              <a:buChar char="ü"/>
            </a:pPr>
            <a:r>
              <a:rPr lang="en-US" sz="4400" b="1" dirty="0"/>
              <a:t> Social Welfare? Relieve All? </a:t>
            </a:r>
          </a:p>
          <a:p>
            <a:pPr>
              <a:lnSpc>
                <a:spcPct val="60000"/>
              </a:lnSpc>
              <a:buFont typeface="Monotype Sorts" charset="2"/>
              <a:buNone/>
            </a:pPr>
            <a:r>
              <a:rPr lang="en-US" sz="4400" b="1" dirty="0"/>
              <a:t>       Entertain? Cure Disease?</a:t>
            </a:r>
          </a:p>
          <a:p>
            <a:pPr>
              <a:lnSpc>
                <a:spcPct val="60000"/>
              </a:lnSpc>
              <a:buFont typeface="Monotype Sorts" charset="2"/>
              <a:buNone/>
            </a:pPr>
            <a:r>
              <a:rPr lang="en-US" sz="4400" b="1" dirty="0"/>
              <a:t>       “Faith-Based?”</a:t>
            </a:r>
            <a:r>
              <a:rPr lang="en-US"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6600" b="1" i="1"/>
              <a:t>What is a Christian?</a:t>
            </a:r>
          </a:p>
        </p:txBody>
      </p:sp>
      <p:sp>
        <p:nvSpPr>
          <p:cNvPr id="31747" name="Rectangle 3"/>
          <p:cNvSpPr>
            <a:spLocks noGrp="1" noChangeArrowheads="1"/>
          </p:cNvSpPr>
          <p:nvPr>
            <p:ph type="body" idx="1"/>
          </p:nvPr>
        </p:nvSpPr>
        <p:spPr>
          <a:xfrm>
            <a:off x="381000" y="1447800"/>
            <a:ext cx="8763000" cy="4953000"/>
          </a:xfrm>
        </p:spPr>
        <p:txBody>
          <a:bodyPr/>
          <a:lstStyle/>
          <a:p>
            <a:pPr>
              <a:lnSpc>
                <a:spcPct val="90000"/>
              </a:lnSpc>
              <a:buClr>
                <a:srgbClr val="FF0000"/>
              </a:buClr>
              <a:buSzPct val="80000"/>
              <a:buFont typeface="Wingdings" pitchFamily="2" charset="2"/>
              <a:buChar char="ü"/>
            </a:pPr>
            <a:r>
              <a:rPr lang="en-US" sz="4000" b="1" dirty="0"/>
              <a:t>Believes in uniqueness of Jesus</a:t>
            </a:r>
          </a:p>
          <a:p>
            <a:pPr>
              <a:lnSpc>
                <a:spcPct val="90000"/>
              </a:lnSpc>
              <a:buClr>
                <a:srgbClr val="FF0000"/>
              </a:buClr>
              <a:buSzPct val="80000"/>
              <a:buFont typeface="Wingdings" pitchFamily="2" charset="2"/>
              <a:buChar char="ü"/>
            </a:pPr>
            <a:r>
              <a:rPr lang="en-US" sz="4000" b="1" dirty="0"/>
              <a:t>Believes Jesus provided redemption    	           of humankind by his death</a:t>
            </a:r>
          </a:p>
          <a:p>
            <a:pPr>
              <a:lnSpc>
                <a:spcPct val="90000"/>
              </a:lnSpc>
              <a:buClr>
                <a:srgbClr val="FF0000"/>
              </a:buClr>
              <a:buSzPct val="80000"/>
              <a:buFont typeface="Wingdings" pitchFamily="2" charset="2"/>
              <a:buChar char="ü"/>
            </a:pPr>
            <a:r>
              <a:rPr lang="en-US" sz="4000" b="1" dirty="0"/>
              <a:t>Believes Jesus resurrected from dead</a:t>
            </a:r>
          </a:p>
          <a:p>
            <a:pPr>
              <a:lnSpc>
                <a:spcPct val="90000"/>
              </a:lnSpc>
              <a:buClr>
                <a:srgbClr val="FF0000"/>
              </a:buClr>
              <a:buSzPct val="80000"/>
              <a:buFont typeface="Wingdings" pitchFamily="2" charset="2"/>
              <a:buChar char="ü"/>
            </a:pPr>
            <a:r>
              <a:rPr lang="en-US" sz="4000" b="1" dirty="0"/>
              <a:t>Baptism as initiation</a:t>
            </a:r>
          </a:p>
          <a:p>
            <a:pPr>
              <a:lnSpc>
                <a:spcPct val="90000"/>
              </a:lnSpc>
              <a:buClr>
                <a:srgbClr val="FF0000"/>
              </a:buClr>
              <a:buSzPct val="80000"/>
              <a:buFont typeface="Wingdings" pitchFamily="2" charset="2"/>
              <a:buChar char="ü"/>
            </a:pPr>
            <a:r>
              <a:rPr lang="en-US" sz="4000" b="1" dirty="0"/>
              <a:t>Communion meal</a:t>
            </a:r>
          </a:p>
          <a:p>
            <a:pPr>
              <a:lnSpc>
                <a:spcPct val="90000"/>
              </a:lnSpc>
              <a:buFont typeface="Monotype Sorts" charset="2"/>
              <a:buNone/>
            </a:pPr>
            <a:r>
              <a:rPr lang="en-US" b="1" dirty="0"/>
              <a:t>	                            </a:t>
            </a:r>
            <a:r>
              <a:rPr lang="en-US" sz="2800" b="1" dirty="0"/>
              <a:t>Source:  </a:t>
            </a:r>
            <a:r>
              <a:rPr lang="en-US" sz="2800" b="1" dirty="0" err="1"/>
              <a:t>Hopfe</a:t>
            </a:r>
            <a:r>
              <a:rPr lang="en-US" sz="2800" b="1" dirty="0"/>
              <a:t> and Woodward, </a:t>
            </a:r>
            <a:r>
              <a:rPr lang="en-US" sz="2800" b="1" i="1" dirty="0"/>
              <a:t>  </a:t>
            </a:r>
          </a:p>
          <a:p>
            <a:pPr>
              <a:lnSpc>
                <a:spcPct val="90000"/>
              </a:lnSpc>
              <a:buFont typeface="Monotype Sorts" charset="2"/>
              <a:buNone/>
            </a:pPr>
            <a:r>
              <a:rPr lang="en-US" sz="2800" b="1" i="1" dirty="0"/>
              <a:t>                                        </a:t>
            </a:r>
            <a:r>
              <a:rPr lang="en-US" sz="2800" b="1" i="1" dirty="0">
                <a:solidFill>
                  <a:schemeClr val="tx2"/>
                </a:solidFill>
              </a:rPr>
              <a:t>Religions of the World</a:t>
            </a:r>
            <a:r>
              <a:rPr lang="en-US" sz="2800" b="1" dirty="0"/>
              <a:t>, p. 278</a:t>
            </a:r>
          </a:p>
          <a:p>
            <a:pPr>
              <a:lnSpc>
                <a:spcPct val="90000"/>
              </a:lnSpc>
            </a:pPr>
            <a:endParaRPr lang="en-US"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dissolve">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dissolve">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dissolve">
                                      <p:cBhvr>
                                        <p:cTn id="27" dur="5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dissolve">
                                      <p:cBhvr>
                                        <p:cTn id="32" dur="500"/>
                                        <p:tgtEl>
                                          <p:spTgt spid="317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Effect transition="in" filter="dissolve">
                                      <p:cBhvr>
                                        <p:cTn id="37"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5400" b="1" i="1" dirty="0">
                <a:solidFill>
                  <a:srgbClr val="FFFF00"/>
                </a:solidFill>
                <a:effectLst>
                  <a:outerShdw blurRad="38100" dist="38100" dir="2700000" algn="tl">
                    <a:srgbClr val="000000"/>
                  </a:outerShdw>
                </a:effectLst>
              </a:rPr>
              <a:t>Nashville Meeting, 1988</a:t>
            </a:r>
          </a:p>
        </p:txBody>
      </p:sp>
      <p:sp>
        <p:nvSpPr>
          <p:cNvPr id="25603" name="Rectangle 3"/>
          <p:cNvSpPr>
            <a:spLocks noGrp="1" noChangeArrowheads="1"/>
          </p:cNvSpPr>
          <p:nvPr>
            <p:ph type="body" idx="1"/>
          </p:nvPr>
        </p:nvSpPr>
        <p:spPr/>
        <p:txBody>
          <a:bodyPr/>
          <a:lstStyle/>
          <a:p>
            <a:endParaRPr lang="en-US"/>
          </a:p>
        </p:txBody>
      </p:sp>
      <p:pic>
        <p:nvPicPr>
          <p:cNvPr id="25604" name="Picture 4" descr="Nashv Mtg"/>
          <p:cNvPicPr>
            <a:picLocks noChangeAspect="1" noChangeArrowheads="1"/>
          </p:cNvPicPr>
          <p:nvPr/>
        </p:nvPicPr>
        <p:blipFill>
          <a:blip r:embed="rId3" cstate="print"/>
          <a:srcRect/>
          <a:stretch>
            <a:fillRect/>
          </a:stretch>
        </p:blipFill>
        <p:spPr bwMode="auto">
          <a:xfrm>
            <a:off x="472357" y="1828800"/>
            <a:ext cx="8039575" cy="4714875"/>
          </a:xfrm>
          <a:prstGeom prst="rect">
            <a:avLst/>
          </a:prstGeom>
          <a:noFill/>
        </p:spPr>
      </p:pic>
    </p:spTree>
    <p:extLst>
      <p:ext uri="{BB962C8B-B14F-4D97-AF65-F5344CB8AC3E}">
        <p14:creationId xmlns:p14="http://schemas.microsoft.com/office/powerpoint/2010/main" val="140022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228600"/>
            <a:ext cx="7772400" cy="1219200"/>
          </a:xfrm>
        </p:spPr>
        <p:txBody>
          <a:bodyPr/>
          <a:lstStyle/>
          <a:p>
            <a:r>
              <a:rPr lang="en-US" sz="4800" b="1" i="1" dirty="0"/>
              <a:t>Dallas Meeting</a:t>
            </a:r>
            <a:br>
              <a:rPr lang="en-US" sz="4800" b="1" i="1" dirty="0"/>
            </a:br>
            <a:r>
              <a:rPr lang="en-US" sz="3600" b="1" i="1" dirty="0"/>
              <a:t>July 1990</a:t>
            </a:r>
            <a:endParaRPr lang="en-US" sz="4800" b="1" i="1" dirty="0"/>
          </a:p>
        </p:txBody>
      </p:sp>
      <p:sp>
        <p:nvSpPr>
          <p:cNvPr id="90115" name="Rectangle 3"/>
          <p:cNvSpPr>
            <a:spLocks noGrp="1" noChangeArrowheads="1"/>
          </p:cNvSpPr>
          <p:nvPr>
            <p:ph type="body" idx="1"/>
          </p:nvPr>
        </p:nvSpPr>
        <p:spPr>
          <a:xfrm>
            <a:off x="1600200" y="1524000"/>
            <a:ext cx="7010400" cy="4419600"/>
          </a:xfrm>
        </p:spPr>
        <p:txBody>
          <a:bodyPr/>
          <a:lstStyle/>
          <a:p>
            <a:pPr marL="0" indent="0">
              <a:buNone/>
            </a:pPr>
            <a:r>
              <a:rPr lang="en-US" sz="2000" b="1" dirty="0"/>
              <a:t>Roy Lanier, Jr. 			Robert F. Turner	</a:t>
            </a:r>
          </a:p>
          <a:p>
            <a:pPr marL="0" indent="0">
              <a:buNone/>
            </a:pPr>
            <a:r>
              <a:rPr lang="en-US" sz="2000" b="1" dirty="0"/>
              <a:t>Stafford North			Paul </a:t>
            </a:r>
            <a:r>
              <a:rPr lang="en-US" sz="2000" b="1" dirty="0" err="1"/>
              <a:t>Earnhart</a:t>
            </a:r>
            <a:endParaRPr lang="en-US" sz="2000" b="1" dirty="0"/>
          </a:p>
          <a:p>
            <a:pPr marL="0" indent="0">
              <a:buNone/>
            </a:pPr>
            <a:r>
              <a:rPr lang="en-US" sz="2000" b="1" dirty="0"/>
              <a:t>Lewis Hale			Ferrell Jenkins</a:t>
            </a:r>
          </a:p>
          <a:p>
            <a:pPr marL="0" indent="0">
              <a:buNone/>
            </a:pPr>
            <a:r>
              <a:rPr lang="en-US" sz="2000" b="1" dirty="0"/>
              <a:t>Furman </a:t>
            </a:r>
            <a:r>
              <a:rPr lang="en-US" sz="2000" b="1" dirty="0" err="1"/>
              <a:t>Kearley</a:t>
            </a:r>
            <a:r>
              <a:rPr lang="en-US" sz="2000" b="1" dirty="0"/>
              <a:t>			</a:t>
            </a:r>
            <a:r>
              <a:rPr lang="en-US" sz="2000" b="1" dirty="0" err="1"/>
              <a:t>Colly</a:t>
            </a:r>
            <a:r>
              <a:rPr lang="en-US" sz="2000" b="1" dirty="0"/>
              <a:t> Caldwell</a:t>
            </a:r>
          </a:p>
          <a:p>
            <a:pPr marL="0" indent="0">
              <a:buNone/>
            </a:pPr>
            <a:r>
              <a:rPr lang="en-US" sz="2000" b="1" dirty="0" err="1"/>
              <a:t>Hulen</a:t>
            </a:r>
            <a:r>
              <a:rPr lang="en-US" sz="2000" b="1" dirty="0"/>
              <a:t> Jackson			Bob Owen 		</a:t>
            </a:r>
          </a:p>
          <a:p>
            <a:pPr marL="0" indent="0">
              <a:buNone/>
            </a:pPr>
            <a:r>
              <a:rPr lang="en-US" sz="2000" b="1" dirty="0" err="1"/>
              <a:t>Adron</a:t>
            </a:r>
            <a:r>
              <a:rPr lang="en-US" sz="2000" b="1" dirty="0"/>
              <a:t> Doran			Ed Harrell   </a:t>
            </a:r>
          </a:p>
          <a:p>
            <a:pPr marL="0" indent="0">
              <a:buNone/>
            </a:pPr>
            <a:r>
              <a:rPr lang="en-US" sz="2000" b="1" dirty="0"/>
              <a:t>Cecil May			John Clark</a:t>
            </a:r>
          </a:p>
          <a:p>
            <a:pPr marL="0" indent="0">
              <a:buNone/>
            </a:pPr>
            <a:r>
              <a:rPr lang="en-US" sz="2000" b="1" dirty="0"/>
              <a:t>Hardeman Nichols		Melvin Curry</a:t>
            </a:r>
          </a:p>
          <a:p>
            <a:pPr marL="0" indent="0">
              <a:buNone/>
            </a:pPr>
            <a:r>
              <a:rPr lang="en-US" sz="2000" b="1" dirty="0"/>
              <a:t>Jimmy Jividen			Maurice Barnett</a:t>
            </a:r>
          </a:p>
          <a:p>
            <a:pPr marL="0" indent="0">
              <a:buNone/>
            </a:pPr>
            <a:r>
              <a:rPr lang="en-US" sz="2000" b="1" dirty="0"/>
              <a:t>Wendell Winkler		Robert </a:t>
            </a:r>
            <a:r>
              <a:rPr lang="en-US" sz="2000" b="1" dirty="0" err="1"/>
              <a:t>Harkrider</a:t>
            </a:r>
            <a:endParaRPr lang="en-US" sz="2000" b="1" dirty="0"/>
          </a:p>
          <a:p>
            <a:pPr marL="0" indent="0">
              <a:buNone/>
            </a:pPr>
            <a:r>
              <a:rPr lang="en-US" sz="2000" b="1" dirty="0"/>
              <a:t>Curtis Camp			Weldon Warnock</a:t>
            </a:r>
          </a:p>
          <a:p>
            <a:pPr marL="0" indent="0">
              <a:buNone/>
            </a:pPr>
            <a:r>
              <a:rPr lang="en-US" sz="2000" b="1" dirty="0"/>
              <a:t>Buster Dobbs			Tom Roberts</a:t>
            </a:r>
          </a:p>
          <a:p>
            <a:pPr marL="0" indent="0">
              <a:buNone/>
            </a:pPr>
            <a:r>
              <a:rPr lang="en-US" sz="2000" b="1" dirty="0"/>
              <a:t>Maxie Boren			Foy Vinson</a:t>
            </a:r>
          </a:p>
          <a:p>
            <a:pPr marL="0" indent="0">
              <a:buNone/>
            </a:pPr>
            <a:r>
              <a:rPr lang="en-US" sz="2000" b="1" dirty="0"/>
              <a:t>Gary Workman			Ron Halbrook</a:t>
            </a:r>
          </a:p>
        </p:txBody>
      </p:sp>
    </p:spTree>
    <p:extLst>
      <p:ext uri="{BB962C8B-B14F-4D97-AF65-F5344CB8AC3E}">
        <p14:creationId xmlns:p14="http://schemas.microsoft.com/office/powerpoint/2010/main" val="412728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0"/>
            <a:ext cx="9144000" cy="1905000"/>
          </a:xfrm>
        </p:spPr>
        <p:txBody>
          <a:bodyPr/>
          <a:lstStyle/>
          <a:p>
            <a:r>
              <a:rPr lang="en-US" sz="5400" b="1" i="1" dirty="0"/>
              <a:t>Two Paths Diverged: </a:t>
            </a:r>
            <a:br>
              <a:rPr lang="en-US" sz="5400" b="1" i="1" dirty="0"/>
            </a:br>
            <a:r>
              <a:rPr lang="en-US" sz="3600" b="1" i="1" dirty="0"/>
              <a:t>Where We Are, and How Did We Get Here?</a:t>
            </a:r>
            <a:endParaRPr lang="en-US" sz="5400" b="1" i="1" dirty="0"/>
          </a:p>
        </p:txBody>
      </p:sp>
      <p:sp>
        <p:nvSpPr>
          <p:cNvPr id="6147" name="Rectangle 3"/>
          <p:cNvSpPr>
            <a:spLocks noGrp="1" noChangeArrowheads="1"/>
          </p:cNvSpPr>
          <p:nvPr>
            <p:ph type="body" idx="1"/>
          </p:nvPr>
        </p:nvSpPr>
        <p:spPr>
          <a:xfrm>
            <a:off x="533400" y="3429000"/>
            <a:ext cx="8077200" cy="2971800"/>
          </a:xfrm>
        </p:spPr>
        <p:txBody>
          <a:bodyPr/>
          <a:lstStyle/>
          <a:p>
            <a:pPr marL="0" indent="0" algn="ctr">
              <a:buNone/>
            </a:pPr>
            <a:r>
              <a:rPr lang="en-US" sz="4000" b="1" dirty="0"/>
              <a:t>Steve Wolfgang</a:t>
            </a:r>
          </a:p>
          <a:p>
            <a:pPr marL="0" indent="0" algn="ctr">
              <a:buNone/>
            </a:pPr>
            <a:r>
              <a:rPr lang="en-US" sz="2800" b="1" dirty="0"/>
              <a:t>1236 63</a:t>
            </a:r>
            <a:r>
              <a:rPr lang="en-US" sz="2800" b="1" baseline="30000" dirty="0"/>
              <a:t>rd</a:t>
            </a:r>
            <a:r>
              <a:rPr lang="en-US" sz="2800" b="1" dirty="0"/>
              <a:t> Street, Downers Grove, IL 60516</a:t>
            </a:r>
          </a:p>
          <a:p>
            <a:pPr marL="0" indent="0" algn="ctr">
              <a:buNone/>
            </a:pPr>
            <a:r>
              <a:rPr lang="en-US" sz="2600" b="1" i="1" dirty="0">
                <a:solidFill>
                  <a:srgbClr val="FFFF00"/>
                </a:solidFill>
              </a:rPr>
              <a:t>jswolfgang@alumni.vanderbilt.edu </a:t>
            </a:r>
            <a:r>
              <a:rPr lang="en-US" sz="2600" b="1" dirty="0"/>
              <a:t>or </a:t>
            </a:r>
            <a:r>
              <a:rPr lang="en-US" sz="2600" b="1" i="1" dirty="0">
                <a:solidFill>
                  <a:srgbClr val="FFFF00"/>
                </a:solidFill>
              </a:rPr>
              <a:t>wolf@uky.edu</a:t>
            </a:r>
            <a:endParaRPr lang="en-US" sz="2800" b="1" dirty="0"/>
          </a:p>
          <a:p>
            <a:pPr marL="0" indent="0" algn="ctr">
              <a:buNone/>
            </a:pPr>
            <a:r>
              <a:rPr lang="en-US" sz="2800" b="1" dirty="0"/>
              <a:t>Exploring Current Issues Conference</a:t>
            </a:r>
          </a:p>
          <a:p>
            <a:pPr marL="0" indent="0" algn="ctr">
              <a:buNone/>
            </a:pPr>
            <a:r>
              <a:rPr lang="en-US" sz="2800" b="1" dirty="0"/>
              <a:t>2 October 2017</a:t>
            </a:r>
          </a:p>
          <a:p>
            <a:pPr algn="ctr">
              <a:buFont typeface="Monotype Sorts" charset="2"/>
              <a:buNone/>
            </a:pPr>
            <a:endParaRPr lang="en-US" sz="2800" b="1" dirty="0"/>
          </a:p>
        </p:txBody>
      </p:sp>
    </p:spTree>
    <p:extLst>
      <p:ext uri="{BB962C8B-B14F-4D97-AF65-F5344CB8AC3E}">
        <p14:creationId xmlns:p14="http://schemas.microsoft.com/office/powerpoint/2010/main" val="123570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sp>
        <p:nvSpPr>
          <p:cNvPr id="90115" name="Rectangle 3"/>
          <p:cNvSpPr>
            <a:spLocks noGrp="1" noChangeArrowheads="1"/>
          </p:cNvSpPr>
          <p:nvPr>
            <p:ph type="body" idx="1"/>
          </p:nvPr>
        </p:nvSpPr>
        <p:spPr>
          <a:xfrm>
            <a:off x="1219200" y="3657600"/>
            <a:ext cx="7239000" cy="2895600"/>
          </a:xfrm>
        </p:spPr>
        <p:txBody>
          <a:bodyPr/>
          <a:lstStyle/>
          <a:p>
            <a:pPr marL="0" indent="0">
              <a:buNone/>
            </a:pPr>
            <a:r>
              <a:rPr lang="en-US" sz="2600" b="1" dirty="0"/>
              <a:t>Paul </a:t>
            </a:r>
            <a:r>
              <a:rPr lang="en-US" sz="2600" b="1" dirty="0" err="1"/>
              <a:t>Earnhart</a:t>
            </a:r>
            <a:endParaRPr lang="en-US" sz="2600" b="1" dirty="0"/>
          </a:p>
          <a:p>
            <a:pPr marL="0" indent="0">
              <a:buNone/>
            </a:pPr>
            <a:r>
              <a:rPr lang="en-US" sz="2600" b="1" dirty="0"/>
              <a:t>Bill Hall</a:t>
            </a:r>
          </a:p>
          <a:p>
            <a:pPr marL="0" indent="0">
              <a:buNone/>
            </a:pPr>
            <a:r>
              <a:rPr lang="en-US" sz="2600" b="1" dirty="0"/>
              <a:t>Dan King</a:t>
            </a:r>
          </a:p>
          <a:p>
            <a:pPr marL="0" indent="0">
              <a:buNone/>
            </a:pPr>
            <a:r>
              <a:rPr lang="en-US" sz="2600" b="1" dirty="0"/>
              <a:t>L.A. Stauffer</a:t>
            </a:r>
          </a:p>
          <a:p>
            <a:pPr marL="0" indent="0">
              <a:buNone/>
            </a:pPr>
            <a:r>
              <a:rPr lang="en-US" sz="2600" b="1" dirty="0"/>
              <a:t>Carroll Sutton</a:t>
            </a:r>
          </a:p>
          <a:p>
            <a:pPr marL="0" indent="0">
              <a:buNone/>
            </a:pPr>
            <a:r>
              <a:rPr lang="en-US" sz="2600" b="1" dirty="0"/>
              <a:t>Steve Wolfgang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224118"/>
            <a:ext cx="8743950" cy="3400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295" y="1219200"/>
            <a:ext cx="4080680" cy="6114894"/>
          </a:xfrm>
          <a:prstGeom prst="rect">
            <a:avLst/>
          </a:prstGeom>
        </p:spPr>
      </p:pic>
    </p:spTree>
    <p:extLst>
      <p:ext uri="{BB962C8B-B14F-4D97-AF65-F5344CB8AC3E}">
        <p14:creationId xmlns:p14="http://schemas.microsoft.com/office/powerpoint/2010/main" val="243986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65853-E825-4861-A22F-C5660704D781}"/>
              </a:ext>
            </a:extLst>
          </p:cNvPr>
          <p:cNvSpPr>
            <a:spLocks noGrp="1"/>
          </p:cNvSpPr>
          <p:nvPr>
            <p:ph type="title"/>
          </p:nvPr>
        </p:nvSpPr>
        <p:spPr/>
        <p:txBody>
          <a:bodyPr/>
          <a:lstStyle/>
          <a:p>
            <a:r>
              <a:rPr lang="en-US" b="1" i="1" dirty="0"/>
              <a:t>ECIC 2017</a:t>
            </a:r>
          </a:p>
        </p:txBody>
      </p:sp>
      <p:sp>
        <p:nvSpPr>
          <p:cNvPr id="3" name="Content Placeholder 2">
            <a:extLst>
              <a:ext uri="{FF2B5EF4-FFF2-40B4-BE49-F238E27FC236}">
                <a16:creationId xmlns:a16="http://schemas.microsoft.com/office/drawing/2014/main" xmlns="" id="{543B6FC7-8016-4F17-B8FC-C86EA1A2A6C2}"/>
              </a:ext>
            </a:extLst>
          </p:cNvPr>
          <p:cNvSpPr>
            <a:spLocks noGrp="1"/>
          </p:cNvSpPr>
          <p:nvPr>
            <p:ph idx="1"/>
          </p:nvPr>
        </p:nvSpPr>
        <p:spPr>
          <a:xfrm>
            <a:off x="2286000" y="1676400"/>
            <a:ext cx="6172200" cy="4267200"/>
          </a:xfrm>
        </p:spPr>
        <p:txBody>
          <a:bodyPr/>
          <a:lstStyle/>
          <a:p>
            <a:pPr marL="0" indent="0">
              <a:buNone/>
            </a:pPr>
            <a:r>
              <a:rPr lang="en-US" sz="2000" b="1" dirty="0"/>
              <a:t>Greg Tidwell		Steve Wolfgang</a:t>
            </a:r>
          </a:p>
          <a:p>
            <a:pPr marL="0" indent="0">
              <a:buNone/>
            </a:pPr>
            <a:r>
              <a:rPr lang="en-US" sz="2000" b="1" dirty="0"/>
              <a:t>Doug Burleson 		</a:t>
            </a:r>
            <a:r>
              <a:rPr lang="en-US" sz="2000" b="1" dirty="0" err="1"/>
              <a:t>Doy</a:t>
            </a:r>
            <a:r>
              <a:rPr lang="en-US" sz="2000" b="1" dirty="0"/>
              <a:t> Moyer</a:t>
            </a:r>
          </a:p>
          <a:p>
            <a:pPr marL="0" indent="0">
              <a:buNone/>
            </a:pPr>
            <a:r>
              <a:rPr lang="en-US" sz="2000" b="1" dirty="0"/>
              <a:t>Glenn Ramsey		Curtis Pope</a:t>
            </a:r>
          </a:p>
          <a:p>
            <a:pPr marL="0" indent="0">
              <a:buNone/>
            </a:pPr>
            <a:r>
              <a:rPr lang="en-US" sz="2000" b="1" dirty="0"/>
              <a:t>Randy Duke		Buddy Payne</a:t>
            </a:r>
          </a:p>
          <a:p>
            <a:pPr marL="0" indent="0">
              <a:buNone/>
            </a:pPr>
            <a:r>
              <a:rPr lang="en-US" sz="2000" b="1" dirty="0"/>
              <a:t>Chad Ramsey		Donnie Rader</a:t>
            </a:r>
          </a:p>
          <a:p>
            <a:pPr marL="0" indent="0">
              <a:buNone/>
            </a:pPr>
            <a:r>
              <a:rPr lang="en-US" sz="2000" b="1" dirty="0"/>
              <a:t>Donnie </a:t>
            </a:r>
            <a:r>
              <a:rPr lang="en-US" sz="2000" b="1" dirty="0" err="1"/>
              <a:t>DeBord</a:t>
            </a:r>
            <a:r>
              <a:rPr lang="en-US" sz="2000" b="1" dirty="0"/>
              <a:t>		Allen Dvorak</a:t>
            </a:r>
          </a:p>
          <a:p>
            <a:pPr marL="0" indent="0">
              <a:buNone/>
            </a:pPr>
            <a:r>
              <a:rPr lang="en-US" sz="2000" b="1" dirty="0"/>
              <a:t>Matthew </a:t>
            </a:r>
            <a:r>
              <a:rPr lang="en-US" sz="2000" b="1" dirty="0" err="1"/>
              <a:t>Morine</a:t>
            </a:r>
            <a:r>
              <a:rPr lang="en-US" sz="2000" b="1" dirty="0"/>
              <a:t>	David </a:t>
            </a:r>
            <a:r>
              <a:rPr lang="en-US" sz="2000" b="1" dirty="0" err="1"/>
              <a:t>Diestelkamp</a:t>
            </a:r>
            <a:endParaRPr lang="en-US" sz="2000" b="1" dirty="0"/>
          </a:p>
          <a:p>
            <a:pPr marL="0" indent="0">
              <a:buNone/>
            </a:pPr>
            <a:endParaRPr lang="en-US" sz="2000" b="1" dirty="0"/>
          </a:p>
          <a:p>
            <a:pPr marL="0" indent="0">
              <a:buNone/>
            </a:pPr>
            <a:r>
              <a:rPr lang="en-US" sz="2000" b="1" dirty="0" err="1"/>
              <a:t>CalvinWarpula</a:t>
            </a:r>
            <a:r>
              <a:rPr lang="en-US" sz="2000" b="1" dirty="0"/>
              <a:t>		Paul </a:t>
            </a:r>
            <a:r>
              <a:rPr lang="en-US" sz="2000" b="1" dirty="0" err="1"/>
              <a:t>Earnhart</a:t>
            </a:r>
            <a:endParaRPr lang="en-US" sz="2000" b="1" dirty="0"/>
          </a:p>
          <a:p>
            <a:pPr marL="0" indent="0">
              <a:buNone/>
            </a:pPr>
            <a:r>
              <a:rPr lang="en-US" sz="2000" b="1" dirty="0"/>
              <a:t>Randy </a:t>
            </a:r>
            <a:r>
              <a:rPr lang="en-US" sz="2000" b="1" dirty="0" err="1"/>
              <a:t>Daw</a:t>
            </a:r>
            <a:r>
              <a:rPr lang="en-US" sz="2000" b="1" dirty="0"/>
              <a:t>		L.A. Stauffer</a:t>
            </a:r>
          </a:p>
          <a:p>
            <a:pPr marL="0" indent="0">
              <a:buNone/>
            </a:pPr>
            <a:r>
              <a:rPr lang="en-US" sz="2000" b="1" dirty="0"/>
              <a:t>Cecil May		Dan King</a:t>
            </a:r>
          </a:p>
          <a:p>
            <a:pPr marL="0" indent="0">
              <a:buNone/>
            </a:pPr>
            <a:endParaRPr lang="en-US" sz="2000" b="1" dirty="0"/>
          </a:p>
          <a:p>
            <a:pPr marL="0" indent="0">
              <a:buNone/>
            </a:pPr>
            <a:endParaRPr lang="en-US" sz="2000" b="1" dirty="0"/>
          </a:p>
        </p:txBody>
      </p:sp>
    </p:spTree>
    <p:extLst>
      <p:ext uri="{BB962C8B-B14F-4D97-AF65-F5344CB8AC3E}">
        <p14:creationId xmlns:p14="http://schemas.microsoft.com/office/powerpoint/2010/main" val="21655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FB6B20-B55B-49E8-A02B-34807238775B}"/>
              </a:ext>
            </a:extLst>
          </p:cNvPr>
          <p:cNvSpPr>
            <a:spLocks noGrp="1"/>
          </p:cNvSpPr>
          <p:nvPr>
            <p:ph type="title"/>
          </p:nvPr>
        </p:nvSpPr>
        <p:spPr>
          <a:xfrm>
            <a:off x="5029200" y="228600"/>
            <a:ext cx="3810000" cy="2438400"/>
          </a:xfrm>
        </p:spPr>
        <p:txBody>
          <a:bodyPr/>
          <a:lstStyle/>
          <a:p>
            <a:r>
              <a:rPr lang="en-US" b="1" dirty="0"/>
              <a:t>Of the Making of Many Books…</a:t>
            </a:r>
          </a:p>
        </p:txBody>
      </p:sp>
      <p:pic>
        <p:nvPicPr>
          <p:cNvPr id="7" name="Content Placeholder 6" descr="A stack of pamphlets next to a book shelf&#10;&#10;Description generated with high confidence">
            <a:extLst>
              <a:ext uri="{FF2B5EF4-FFF2-40B4-BE49-F238E27FC236}">
                <a16:creationId xmlns:a16="http://schemas.microsoft.com/office/drawing/2014/main" xmlns="" id="{D151B8CA-F4C7-4752-A49B-653988A44C6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4929" y="3200400"/>
            <a:ext cx="5509071" cy="4114800"/>
          </a:xfrm>
        </p:spPr>
      </p:pic>
      <p:pic>
        <p:nvPicPr>
          <p:cNvPr id="9" name="Picture 8" descr="A book shelf filled with books&#10;&#10;Description generated with high confidence">
            <a:extLst>
              <a:ext uri="{FF2B5EF4-FFF2-40B4-BE49-F238E27FC236}">
                <a16:creationId xmlns:a16="http://schemas.microsoft.com/office/drawing/2014/main" xmlns="" id="{D9103C9D-2A59-404E-AC71-54F432478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111"/>
            <a:ext cx="4876800" cy="3642549"/>
          </a:xfrm>
          <a:prstGeom prst="rect">
            <a:avLst/>
          </a:prstGeom>
        </p:spPr>
      </p:pic>
    </p:spTree>
    <p:extLst>
      <p:ext uri="{BB962C8B-B14F-4D97-AF65-F5344CB8AC3E}">
        <p14:creationId xmlns:p14="http://schemas.microsoft.com/office/powerpoint/2010/main" val="278205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3BF1B-2D0D-4F26-8C02-5F0FD2CC0BEF}"/>
              </a:ext>
            </a:extLst>
          </p:cNvPr>
          <p:cNvSpPr>
            <a:spLocks noGrp="1"/>
          </p:cNvSpPr>
          <p:nvPr>
            <p:ph type="title"/>
          </p:nvPr>
        </p:nvSpPr>
        <p:spPr>
          <a:xfrm>
            <a:off x="5410200" y="228600"/>
            <a:ext cx="3657600" cy="1752600"/>
          </a:xfrm>
        </p:spPr>
        <p:txBody>
          <a:bodyPr/>
          <a:lstStyle/>
          <a:p>
            <a:r>
              <a:rPr lang="en-US" b="1" i="1" dirty="0"/>
              <a:t>Ecclesiastes 12:12b</a:t>
            </a:r>
          </a:p>
        </p:txBody>
      </p:sp>
      <p:pic>
        <p:nvPicPr>
          <p:cNvPr id="5" name="Content Placeholder 4" descr="A book shelf filled with books&#10;&#10;Description generated with very high confidence">
            <a:extLst>
              <a:ext uri="{FF2B5EF4-FFF2-40B4-BE49-F238E27FC236}">
                <a16:creationId xmlns:a16="http://schemas.microsoft.com/office/drawing/2014/main" xmlns="" id="{9D01BCDC-3193-464E-AB43-E4C82AC81E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482"/>
            <a:ext cx="5341038" cy="3989294"/>
          </a:xfrm>
        </p:spPr>
      </p:pic>
      <p:pic>
        <p:nvPicPr>
          <p:cNvPr id="7" name="Picture 6" descr="A book shelf filled with books&#10;&#10;Description generated with high confidence">
            <a:extLst>
              <a:ext uri="{FF2B5EF4-FFF2-40B4-BE49-F238E27FC236}">
                <a16:creationId xmlns:a16="http://schemas.microsoft.com/office/drawing/2014/main" xmlns="" id="{DE723287-0530-42CB-82CC-FE3F12005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406187"/>
            <a:ext cx="5029200" cy="3756378"/>
          </a:xfrm>
          <a:prstGeom prst="rect">
            <a:avLst/>
          </a:prstGeom>
        </p:spPr>
      </p:pic>
    </p:spTree>
    <p:extLst>
      <p:ext uri="{BB962C8B-B14F-4D97-AF65-F5344CB8AC3E}">
        <p14:creationId xmlns:p14="http://schemas.microsoft.com/office/powerpoint/2010/main" val="133247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A36CC-B407-4A4E-9B3E-8FD5BB99F6DE}"/>
              </a:ext>
            </a:extLst>
          </p:cNvPr>
          <p:cNvSpPr>
            <a:spLocks noGrp="1"/>
          </p:cNvSpPr>
          <p:nvPr>
            <p:ph type="title"/>
          </p:nvPr>
        </p:nvSpPr>
        <p:spPr/>
        <p:txBody>
          <a:bodyPr/>
          <a:lstStyle/>
          <a:p>
            <a:r>
              <a:rPr lang="en-US" b="1" i="1" dirty="0"/>
              <a:t>My Topics</a:t>
            </a:r>
          </a:p>
        </p:txBody>
      </p:sp>
      <p:sp>
        <p:nvSpPr>
          <p:cNvPr id="3" name="Content Placeholder 2">
            <a:extLst>
              <a:ext uri="{FF2B5EF4-FFF2-40B4-BE49-F238E27FC236}">
                <a16:creationId xmlns:a16="http://schemas.microsoft.com/office/drawing/2014/main" xmlns="" id="{24953F69-0D8A-4152-AD7E-F6C008A82E00}"/>
              </a:ext>
            </a:extLst>
          </p:cNvPr>
          <p:cNvSpPr>
            <a:spLocks noGrp="1"/>
          </p:cNvSpPr>
          <p:nvPr>
            <p:ph idx="1"/>
          </p:nvPr>
        </p:nvSpPr>
        <p:spPr>
          <a:xfrm>
            <a:off x="1600200" y="1828800"/>
            <a:ext cx="6858000" cy="4114800"/>
          </a:xfrm>
        </p:spPr>
        <p:txBody>
          <a:bodyPr/>
          <a:lstStyle/>
          <a:p>
            <a:pPr>
              <a:buClr>
                <a:srgbClr val="C00000"/>
              </a:buClr>
              <a:buFont typeface="Wingdings" panose="05000000000000000000" pitchFamily="2" charset="2"/>
              <a:buChar char="ü"/>
            </a:pPr>
            <a:r>
              <a:rPr lang="en-US" b="1" dirty="0"/>
              <a:t>How did we get here?</a:t>
            </a:r>
          </a:p>
          <a:p>
            <a:pPr>
              <a:buClr>
                <a:srgbClr val="C00000"/>
              </a:buClr>
              <a:buFont typeface="Wingdings" panose="05000000000000000000" pitchFamily="2" charset="2"/>
              <a:buChar char="ü"/>
            </a:pPr>
            <a:r>
              <a:rPr lang="en-US" b="1" dirty="0"/>
              <a:t>History repeats: 3-group cycle</a:t>
            </a:r>
          </a:p>
          <a:p>
            <a:pPr>
              <a:buClr>
                <a:srgbClr val="C00000"/>
              </a:buClr>
              <a:buFont typeface="Wingdings" panose="05000000000000000000" pitchFamily="2" charset="2"/>
              <a:buChar char="ü"/>
            </a:pPr>
            <a:r>
              <a:rPr lang="en-US" b="1" dirty="0"/>
              <a:t>NB: </a:t>
            </a:r>
            <a:r>
              <a:rPr lang="en-US" b="1" i="1" dirty="0">
                <a:solidFill>
                  <a:srgbClr val="FFFF00"/>
                </a:solidFill>
              </a:rPr>
              <a:t>This applies to “NI” churches</a:t>
            </a:r>
          </a:p>
          <a:p>
            <a:pPr>
              <a:buClr>
                <a:srgbClr val="C00000"/>
              </a:buClr>
              <a:buFont typeface="Wingdings" panose="05000000000000000000" pitchFamily="2" charset="2"/>
              <a:buChar char="ü"/>
            </a:pPr>
            <a:r>
              <a:rPr lang="en-US" b="1" dirty="0"/>
              <a:t>“Worldly Church”</a:t>
            </a:r>
          </a:p>
          <a:p>
            <a:pPr>
              <a:buClr>
                <a:srgbClr val="C00000"/>
              </a:buClr>
              <a:buFont typeface="Wingdings" panose="05000000000000000000" pitchFamily="2" charset="2"/>
              <a:buChar char="ü"/>
            </a:pPr>
            <a:r>
              <a:rPr lang="en-US" b="1" dirty="0"/>
              <a:t>Questions going forward</a:t>
            </a:r>
          </a:p>
        </p:txBody>
      </p:sp>
    </p:spTree>
    <p:extLst>
      <p:ext uri="{BB962C8B-B14F-4D97-AF65-F5344CB8AC3E}">
        <p14:creationId xmlns:p14="http://schemas.microsoft.com/office/powerpoint/2010/main" val="226568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p:txBody>
          <a:bodyPr/>
          <a:lstStyle/>
          <a:p>
            <a:r>
              <a:rPr lang="en-US" sz="4800" b="1" i="1" dirty="0">
                <a:solidFill>
                  <a:srgbClr val="FFFF00"/>
                </a:solidFill>
              </a:rPr>
              <a:t>Judges 2:6-7</a:t>
            </a:r>
          </a:p>
        </p:txBody>
      </p:sp>
      <p:sp>
        <p:nvSpPr>
          <p:cNvPr id="462851" name="Rectangle 3"/>
          <p:cNvSpPr>
            <a:spLocks noGrp="1" noChangeArrowheads="1"/>
          </p:cNvSpPr>
          <p:nvPr>
            <p:ph type="body" idx="1"/>
          </p:nvPr>
        </p:nvSpPr>
        <p:spPr>
          <a:xfrm>
            <a:off x="685800" y="1600200"/>
            <a:ext cx="7772400" cy="4343400"/>
          </a:xfrm>
        </p:spPr>
        <p:txBody>
          <a:bodyPr/>
          <a:lstStyle/>
          <a:p>
            <a:pPr>
              <a:buFont typeface="Wingdings" pitchFamily="2" charset="2"/>
              <a:buNone/>
            </a:pPr>
            <a:r>
              <a:rPr lang="en-US" dirty="0"/>
              <a:t>   </a:t>
            </a:r>
            <a:r>
              <a:rPr lang="en-US" sz="2800" b="1" dirty="0"/>
              <a:t>When Joshua had dismissed the people, the sons of Israel went each to his inheritance to possess the land.  </a:t>
            </a:r>
            <a:r>
              <a:rPr lang="en-US" sz="2000" b="1" i="1" dirty="0">
                <a:solidFill>
                  <a:srgbClr val="FFFF00"/>
                </a:solidFill>
              </a:rPr>
              <a:t>7</a:t>
            </a:r>
            <a:r>
              <a:rPr lang="en-US" sz="2800" b="1" dirty="0"/>
              <a:t> And the people served the LORD </a:t>
            </a:r>
            <a:r>
              <a:rPr lang="en-US" sz="2800" b="1" i="1" dirty="0">
                <a:solidFill>
                  <a:srgbClr val="FFFF00"/>
                </a:solidFill>
              </a:rPr>
              <a:t>all the days of Joshua, and all the days of the elders who survived Joshua</a:t>
            </a:r>
            <a:r>
              <a:rPr lang="en-US" sz="2800" b="1" dirty="0"/>
              <a:t>, who had seen all the great work of the LORD which     He had done for Israel.                        </a:t>
            </a:r>
            <a:r>
              <a:rPr lang="en-US" sz="1800" b="1" i="1" dirty="0">
                <a:solidFill>
                  <a:srgbClr val="FFFF00"/>
                </a:solidFill>
              </a:rPr>
              <a:t>NASB</a:t>
            </a:r>
            <a:endParaRPr lang="en-US" sz="2800" b="1" i="1" dirty="0">
              <a:solidFill>
                <a:srgbClr val="FFFF00"/>
              </a:solidFill>
            </a:endParaRPr>
          </a:p>
          <a:p>
            <a:pPr>
              <a:buFont typeface="Wingdings" pitchFamily="2" charset="2"/>
              <a:buNone/>
            </a:pPr>
            <a:endParaRPr lang="en-US" sz="3600" b="1" dirty="0"/>
          </a:p>
        </p:txBody>
      </p:sp>
    </p:spTree>
    <p:extLst>
      <p:ext uri="{BB962C8B-B14F-4D97-AF65-F5344CB8AC3E}">
        <p14:creationId xmlns:p14="http://schemas.microsoft.com/office/powerpoint/2010/main" val="287164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Rot="1" noChangeArrowheads="1"/>
          </p:cNvSpPr>
          <p:nvPr>
            <p:ph type="title"/>
          </p:nvPr>
        </p:nvSpPr>
        <p:spPr/>
        <p:txBody>
          <a:bodyPr/>
          <a:lstStyle/>
          <a:p>
            <a:r>
              <a:rPr lang="en-US" sz="4800" b="1" i="1" dirty="0">
                <a:solidFill>
                  <a:srgbClr val="FFFF00"/>
                </a:solidFill>
              </a:rPr>
              <a:t>Judges 2:8-10</a:t>
            </a:r>
          </a:p>
        </p:txBody>
      </p:sp>
      <p:sp>
        <p:nvSpPr>
          <p:cNvPr id="463875" name="Rectangle 3"/>
          <p:cNvSpPr>
            <a:spLocks noGrp="1" noChangeArrowheads="1"/>
          </p:cNvSpPr>
          <p:nvPr>
            <p:ph type="body" idx="1"/>
          </p:nvPr>
        </p:nvSpPr>
        <p:spPr>
          <a:xfrm>
            <a:off x="457200" y="1447800"/>
            <a:ext cx="7848600" cy="5105400"/>
          </a:xfrm>
        </p:spPr>
        <p:txBody>
          <a:bodyPr/>
          <a:lstStyle/>
          <a:p>
            <a:pPr>
              <a:lnSpc>
                <a:spcPct val="90000"/>
              </a:lnSpc>
              <a:buFont typeface="Wingdings" pitchFamily="2" charset="2"/>
              <a:buNone/>
            </a:pPr>
            <a:r>
              <a:rPr lang="en-US" sz="2800" dirty="0"/>
              <a:t>   </a:t>
            </a:r>
            <a:r>
              <a:rPr lang="en-US" sz="2800" b="1" dirty="0"/>
              <a:t>Then Joshua the son of Nun, the servant of the LORD, died at the age of one hundred and ten. </a:t>
            </a:r>
            <a:r>
              <a:rPr lang="en-US" sz="2000" b="1" i="1" dirty="0">
                <a:solidFill>
                  <a:srgbClr val="FFFF00"/>
                </a:solidFill>
              </a:rPr>
              <a:t>9</a:t>
            </a:r>
            <a:r>
              <a:rPr lang="en-US" sz="2800" b="1" dirty="0"/>
              <a:t> And they buried him in the territory of his inheritance…in the hill country of Ephraim...  </a:t>
            </a:r>
            <a:r>
              <a:rPr lang="en-US" sz="2000" b="1" i="1" dirty="0">
                <a:solidFill>
                  <a:srgbClr val="FFFF00"/>
                </a:solidFill>
              </a:rPr>
              <a:t>10</a:t>
            </a:r>
            <a:r>
              <a:rPr lang="en-US" sz="2800" b="1" dirty="0"/>
              <a:t> And all that generation also were gathered   to their fathers; and </a:t>
            </a:r>
            <a:r>
              <a:rPr lang="en-US" sz="2800" b="1" i="1" dirty="0">
                <a:solidFill>
                  <a:srgbClr val="FFFF00"/>
                </a:solidFill>
              </a:rPr>
              <a:t>there arose another generation after them who did not know the LORD, nor yet the work which He had done      for Israel</a:t>
            </a:r>
            <a:r>
              <a:rPr lang="en-US" sz="2800" b="1" dirty="0"/>
              <a:t>. </a:t>
            </a:r>
          </a:p>
          <a:p>
            <a:pPr>
              <a:lnSpc>
                <a:spcPct val="90000"/>
              </a:lnSpc>
              <a:buFont typeface="Wingdings" pitchFamily="2" charset="2"/>
              <a:buNone/>
            </a:pPr>
            <a:endParaRPr lang="en-US" sz="3600" b="1" dirty="0"/>
          </a:p>
        </p:txBody>
      </p:sp>
    </p:spTree>
    <p:extLst>
      <p:ext uri="{BB962C8B-B14F-4D97-AF65-F5344CB8AC3E}">
        <p14:creationId xmlns:p14="http://schemas.microsoft.com/office/powerpoint/2010/main" val="80756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p:nvPr>
        </p:nvSpPr>
        <p:spPr/>
        <p:txBody>
          <a:bodyPr/>
          <a:lstStyle/>
          <a:p>
            <a:r>
              <a:rPr lang="en-US" sz="4800" b="1" i="1" dirty="0">
                <a:solidFill>
                  <a:srgbClr val="FFFF00"/>
                </a:solidFill>
              </a:rPr>
              <a:t>Judges 2:11-12</a:t>
            </a:r>
          </a:p>
        </p:txBody>
      </p:sp>
      <p:sp>
        <p:nvSpPr>
          <p:cNvPr id="464899" name="Rectangle 3"/>
          <p:cNvSpPr>
            <a:spLocks noGrp="1" noChangeArrowheads="1"/>
          </p:cNvSpPr>
          <p:nvPr>
            <p:ph type="body" idx="1"/>
          </p:nvPr>
        </p:nvSpPr>
        <p:spPr>
          <a:xfrm>
            <a:off x="838200" y="1600200"/>
            <a:ext cx="7315200" cy="5105400"/>
          </a:xfrm>
        </p:spPr>
        <p:txBody>
          <a:bodyPr/>
          <a:lstStyle/>
          <a:p>
            <a:pPr>
              <a:buFont typeface="Wingdings" pitchFamily="2" charset="2"/>
              <a:buNone/>
            </a:pPr>
            <a:r>
              <a:rPr lang="en-US" sz="2800" b="1" dirty="0"/>
              <a:t>   Then the sons of Israel did evil in the sight of the LORD, and served the Baals, </a:t>
            </a:r>
            <a:r>
              <a:rPr lang="en-US" sz="2000" b="1" i="1" dirty="0">
                <a:solidFill>
                  <a:srgbClr val="FFFF00"/>
                </a:solidFill>
              </a:rPr>
              <a:t>12</a:t>
            </a:r>
            <a:r>
              <a:rPr lang="en-US" sz="2800" b="1" dirty="0"/>
              <a:t> and </a:t>
            </a:r>
            <a:r>
              <a:rPr lang="en-US" sz="2800" b="1" i="1" dirty="0">
                <a:solidFill>
                  <a:srgbClr val="FFFF00"/>
                </a:solidFill>
              </a:rPr>
              <a:t>they forsook the LORD, the God of their fathers, who had brought them out of the land of Egypt</a:t>
            </a:r>
            <a:r>
              <a:rPr lang="en-US" sz="2800" b="1" dirty="0"/>
              <a:t>, and followed other gods from among the gods of the peoples who were around them, and bowed themselves down to them; thus they provoked the LORD to anger.</a:t>
            </a:r>
            <a:endParaRPr lang="en-US" sz="3600" b="1" dirty="0"/>
          </a:p>
        </p:txBody>
      </p:sp>
    </p:spTree>
    <p:extLst>
      <p:ext uri="{BB962C8B-B14F-4D97-AF65-F5344CB8AC3E}">
        <p14:creationId xmlns:p14="http://schemas.microsoft.com/office/powerpoint/2010/main" val="16497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Rot="1" noChangeArrowheads="1"/>
          </p:cNvSpPr>
          <p:nvPr>
            <p:ph type="title"/>
          </p:nvPr>
        </p:nvSpPr>
        <p:spPr/>
        <p:txBody>
          <a:bodyPr/>
          <a:lstStyle/>
          <a:p>
            <a:r>
              <a:rPr lang="en-US" sz="4800" b="1" i="1" dirty="0">
                <a:solidFill>
                  <a:srgbClr val="FFFF00"/>
                </a:solidFill>
              </a:rPr>
              <a:t>Judges 2:13-15</a:t>
            </a:r>
          </a:p>
        </p:txBody>
      </p:sp>
      <p:sp>
        <p:nvSpPr>
          <p:cNvPr id="465923" name="Rectangle 3"/>
          <p:cNvSpPr>
            <a:spLocks noGrp="1" noChangeArrowheads="1"/>
          </p:cNvSpPr>
          <p:nvPr>
            <p:ph type="body" idx="1"/>
          </p:nvPr>
        </p:nvSpPr>
        <p:spPr>
          <a:xfrm>
            <a:off x="914400" y="1447800"/>
            <a:ext cx="7543800" cy="5410200"/>
          </a:xfrm>
        </p:spPr>
        <p:txBody>
          <a:bodyPr/>
          <a:lstStyle/>
          <a:p>
            <a:pPr>
              <a:lnSpc>
                <a:spcPct val="90000"/>
              </a:lnSpc>
              <a:buFont typeface="Wingdings" pitchFamily="2" charset="2"/>
              <a:buNone/>
            </a:pPr>
            <a:r>
              <a:rPr lang="en-US" sz="2800" b="1" dirty="0"/>
              <a:t>    So they forsook the LORD and served Baal  and the </a:t>
            </a:r>
            <a:r>
              <a:rPr lang="en-US" sz="2800" b="1" dirty="0" err="1"/>
              <a:t>Ashtaroth</a:t>
            </a:r>
            <a:r>
              <a:rPr lang="en-US" sz="2800" b="1" dirty="0"/>
              <a:t>.  </a:t>
            </a:r>
            <a:r>
              <a:rPr lang="en-US" sz="2000" b="1" i="1" dirty="0">
                <a:solidFill>
                  <a:srgbClr val="FFFF00"/>
                </a:solidFill>
              </a:rPr>
              <a:t>14</a:t>
            </a:r>
            <a:r>
              <a:rPr lang="en-US" sz="2800" b="1" dirty="0"/>
              <a:t> And </a:t>
            </a:r>
            <a:r>
              <a:rPr lang="en-US" sz="2800" b="1" i="1" dirty="0">
                <a:solidFill>
                  <a:srgbClr val="FFFF00"/>
                </a:solidFill>
              </a:rPr>
              <a:t>the anger of the LORD burned against Israel</a:t>
            </a:r>
            <a:r>
              <a:rPr lang="en-US" sz="2800" b="1" dirty="0"/>
              <a:t>, and He gave them into   the hands of plunderers who plundered them;  and He sold them into         the hands of their enemies around them,           so that they could no longer stand before      their enemies. </a:t>
            </a:r>
            <a:r>
              <a:rPr lang="en-US" sz="2000" b="1" i="1" dirty="0">
                <a:solidFill>
                  <a:srgbClr val="FFFF00"/>
                </a:solidFill>
              </a:rPr>
              <a:t>15 </a:t>
            </a:r>
            <a:r>
              <a:rPr lang="en-US" sz="2800" b="1" dirty="0"/>
              <a:t>Wherever they went, the     hand of  the LORD was against them for      evil, as the LORD had spoken and as the LORD had sworn to them, so that they         were severely distressed.</a:t>
            </a:r>
            <a:endParaRPr lang="en-US" b="1" dirty="0"/>
          </a:p>
        </p:txBody>
      </p:sp>
    </p:spTree>
    <p:extLst>
      <p:ext uri="{BB962C8B-B14F-4D97-AF65-F5344CB8AC3E}">
        <p14:creationId xmlns:p14="http://schemas.microsoft.com/office/powerpoint/2010/main" val="37717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rrowheads="1"/>
          </p:cNvSpPr>
          <p:nvPr>
            <p:ph type="title"/>
          </p:nvPr>
        </p:nvSpPr>
        <p:spPr/>
        <p:txBody>
          <a:bodyPr/>
          <a:lstStyle/>
          <a:p>
            <a:r>
              <a:rPr lang="en-US" sz="4800" b="1" i="1" dirty="0">
                <a:solidFill>
                  <a:srgbClr val="FFFF00"/>
                </a:solidFill>
              </a:rPr>
              <a:t>Judges 2:16-17</a:t>
            </a:r>
          </a:p>
        </p:txBody>
      </p:sp>
      <p:sp>
        <p:nvSpPr>
          <p:cNvPr id="466947" name="Rectangle 3"/>
          <p:cNvSpPr>
            <a:spLocks noGrp="1" noChangeArrowheads="1"/>
          </p:cNvSpPr>
          <p:nvPr>
            <p:ph type="body" idx="1"/>
          </p:nvPr>
        </p:nvSpPr>
        <p:spPr>
          <a:xfrm>
            <a:off x="1143000" y="1600200"/>
            <a:ext cx="7010400" cy="5029200"/>
          </a:xfrm>
        </p:spPr>
        <p:txBody>
          <a:bodyPr/>
          <a:lstStyle/>
          <a:p>
            <a:pPr>
              <a:lnSpc>
                <a:spcPct val="90000"/>
              </a:lnSpc>
              <a:buFont typeface="Wingdings" pitchFamily="2" charset="2"/>
              <a:buNone/>
            </a:pPr>
            <a:r>
              <a:rPr lang="en-US" b="1" dirty="0"/>
              <a:t>   </a:t>
            </a:r>
            <a:r>
              <a:rPr lang="en-US" sz="2800" b="1" dirty="0"/>
              <a:t>Then the LORD raised up judges who delivered them from the hands of those     who plundered them. </a:t>
            </a:r>
            <a:r>
              <a:rPr lang="en-US" sz="2000" b="1" i="1" dirty="0">
                <a:solidFill>
                  <a:srgbClr val="FFFF00"/>
                </a:solidFill>
              </a:rPr>
              <a:t>17</a:t>
            </a:r>
            <a:r>
              <a:rPr lang="en-US" sz="2800" b="1" dirty="0"/>
              <a:t> And yet </a:t>
            </a:r>
            <a:r>
              <a:rPr lang="en-US" sz="2800" b="1" i="1" dirty="0">
                <a:solidFill>
                  <a:srgbClr val="FFFF00"/>
                </a:solidFill>
              </a:rPr>
              <a:t>they did     not listen to their judges</a:t>
            </a:r>
            <a:r>
              <a:rPr lang="en-US" sz="2800" b="1" dirty="0"/>
              <a:t>, for they played      the harlot after other gods and bowed themselves down to them. </a:t>
            </a:r>
            <a:r>
              <a:rPr lang="en-US" sz="2800" b="1" i="1" dirty="0">
                <a:solidFill>
                  <a:srgbClr val="FFFF00"/>
                </a:solidFill>
              </a:rPr>
              <a:t>They turned      aside quickly from the way in which           their fathers had walked</a:t>
            </a:r>
            <a:r>
              <a:rPr lang="en-US" sz="2800" b="1" dirty="0"/>
              <a:t> in obeying the commandments of the LORD; </a:t>
            </a:r>
            <a:r>
              <a:rPr lang="en-US" sz="2800" b="1" i="1" dirty="0">
                <a:solidFill>
                  <a:srgbClr val="FFFF00"/>
                </a:solidFill>
              </a:rPr>
              <a:t>they did        not do as their fathers</a:t>
            </a:r>
            <a:r>
              <a:rPr lang="en-US" sz="2800" b="1" dirty="0"/>
              <a:t>.</a:t>
            </a:r>
            <a:endParaRPr lang="en-US" sz="3600" b="1" dirty="0"/>
          </a:p>
        </p:txBody>
      </p:sp>
    </p:spTree>
    <p:extLst>
      <p:ext uri="{BB962C8B-B14F-4D97-AF65-F5344CB8AC3E}">
        <p14:creationId xmlns:p14="http://schemas.microsoft.com/office/powerpoint/2010/main" val="323272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0" y="457200"/>
            <a:ext cx="7772400" cy="1447800"/>
          </a:xfrm>
        </p:spPr>
        <p:txBody>
          <a:bodyPr/>
          <a:lstStyle/>
          <a:p>
            <a:pPr>
              <a:lnSpc>
                <a:spcPct val="90000"/>
              </a:lnSpc>
            </a:pPr>
            <a:r>
              <a:rPr lang="en-US" sz="5400" b="1" dirty="0">
                <a:solidFill>
                  <a:srgbClr val="FFFF00"/>
                </a:solidFill>
                <a:effectLst>
                  <a:outerShdw blurRad="38100" dist="38100" dir="2700000" algn="tl">
                    <a:srgbClr val="000000"/>
                  </a:outerShdw>
                </a:effectLst>
              </a:rPr>
              <a:t>Christ’s Prayer for Unity</a:t>
            </a:r>
            <a:r>
              <a:rPr lang="en-US" sz="5400" b="1" i="1" dirty="0">
                <a:solidFill>
                  <a:srgbClr val="FFFF00"/>
                </a:solidFill>
                <a:effectLst>
                  <a:outerShdw blurRad="38100" dist="38100" dir="2700000" algn="tl">
                    <a:srgbClr val="000000"/>
                  </a:outerShdw>
                </a:effectLst>
              </a:rPr>
              <a:t/>
            </a:r>
            <a:br>
              <a:rPr lang="en-US" sz="5400" b="1" i="1" dirty="0">
                <a:solidFill>
                  <a:srgbClr val="FFFF00"/>
                </a:solidFill>
                <a:effectLst>
                  <a:outerShdw blurRad="38100" dist="38100" dir="2700000" algn="tl">
                    <a:srgbClr val="000000"/>
                  </a:outerShdw>
                </a:effectLst>
              </a:rPr>
            </a:br>
            <a:r>
              <a:rPr lang="en-US" sz="5400" b="1" i="1" dirty="0">
                <a:solidFill>
                  <a:srgbClr val="FFFF00"/>
                </a:solidFill>
                <a:effectLst>
                  <a:outerShdw blurRad="38100" dist="38100" dir="2700000" algn="tl">
                    <a:srgbClr val="000000"/>
                  </a:outerShdw>
                </a:effectLst>
              </a:rPr>
              <a:t> </a:t>
            </a:r>
            <a:r>
              <a:rPr lang="en-US" b="1" i="1" dirty="0">
                <a:solidFill>
                  <a:srgbClr val="FFFF00"/>
                </a:solidFill>
              </a:rPr>
              <a:t>John 17:20-21</a:t>
            </a:r>
            <a:r>
              <a:rPr lang="en-US" b="1" dirty="0">
                <a:solidFill>
                  <a:srgbClr val="FFFF00"/>
                </a:solidFill>
              </a:rPr>
              <a:t> </a:t>
            </a:r>
            <a:endParaRPr lang="en-US" sz="5400" b="1" dirty="0">
              <a:solidFill>
                <a:srgbClr val="FFFF00"/>
              </a:solidFill>
            </a:endParaRPr>
          </a:p>
        </p:txBody>
      </p:sp>
      <p:sp>
        <p:nvSpPr>
          <p:cNvPr id="5123" name="Rectangle 3"/>
          <p:cNvSpPr>
            <a:spLocks noGrp="1" noChangeArrowheads="1"/>
          </p:cNvSpPr>
          <p:nvPr>
            <p:ph type="body" idx="1"/>
          </p:nvPr>
        </p:nvSpPr>
        <p:spPr>
          <a:xfrm>
            <a:off x="990600" y="1981200"/>
            <a:ext cx="7315200" cy="3962400"/>
          </a:xfrm>
        </p:spPr>
        <p:txBody>
          <a:bodyPr/>
          <a:lstStyle/>
          <a:p>
            <a:pPr>
              <a:lnSpc>
                <a:spcPct val="90000"/>
              </a:lnSpc>
              <a:buFontTx/>
              <a:buNone/>
            </a:pPr>
            <a:r>
              <a:rPr lang="en-US" sz="4000" b="1" dirty="0"/>
              <a:t>   </a:t>
            </a:r>
            <a:r>
              <a:rPr lang="en-US" sz="2800" b="1" dirty="0"/>
              <a:t>Neither pray I for these alone, but for them also which shall believe on me through their word;  </a:t>
            </a:r>
            <a:r>
              <a:rPr lang="en-US" sz="1800" b="1" i="1" dirty="0">
                <a:solidFill>
                  <a:srgbClr val="FFFF00"/>
                </a:solidFill>
              </a:rPr>
              <a:t>21</a:t>
            </a:r>
            <a:r>
              <a:rPr lang="en-US" sz="2800" b="1" dirty="0"/>
              <a:t> That they all may be one; as thou, Father, </a:t>
            </a:r>
            <a:r>
              <a:rPr lang="en-US" sz="2800" b="1" i="1" dirty="0"/>
              <a:t>art </a:t>
            </a:r>
            <a:r>
              <a:rPr lang="en-US" sz="2800" b="1" dirty="0"/>
              <a:t>in me, and I in thee, that they also may be one in us: that the world may believe that thou hast sent me.</a:t>
            </a:r>
          </a:p>
          <a:p>
            <a:pPr>
              <a:lnSpc>
                <a:spcPct val="90000"/>
              </a:lnSpc>
              <a:buFontTx/>
              <a:buNone/>
            </a:pPr>
            <a:endParaRPr lang="en-US" sz="2800" b="1" dirty="0"/>
          </a:p>
          <a:p>
            <a:pPr>
              <a:lnSpc>
                <a:spcPct val="90000"/>
              </a:lnSpc>
              <a:buFontTx/>
              <a:buNone/>
            </a:pPr>
            <a:r>
              <a:rPr lang="en-US" sz="2800" dirty="0"/>
              <a:t>  </a:t>
            </a:r>
          </a:p>
        </p:txBody>
      </p:sp>
    </p:spTree>
    <p:extLst>
      <p:ext uri="{BB962C8B-B14F-4D97-AF65-F5344CB8AC3E}">
        <p14:creationId xmlns:p14="http://schemas.microsoft.com/office/powerpoint/2010/main" val="28701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4418" name="Rectangle 2"/>
          <p:cNvSpPr>
            <a:spLocks noGrp="1" noRot="1" noChangeArrowheads="1"/>
          </p:cNvSpPr>
          <p:nvPr>
            <p:ph type="title"/>
          </p:nvPr>
        </p:nvSpPr>
        <p:spPr/>
        <p:txBody>
          <a:bodyPr/>
          <a:lstStyle/>
          <a:p>
            <a:r>
              <a:rPr lang="en-US" sz="4800" b="1" i="1" dirty="0">
                <a:solidFill>
                  <a:srgbClr val="FFFF00"/>
                </a:solidFill>
              </a:rPr>
              <a:t>Generational Divisions</a:t>
            </a:r>
          </a:p>
        </p:txBody>
      </p:sp>
      <p:sp>
        <p:nvSpPr>
          <p:cNvPr id="444419" name="Rectangle 3"/>
          <p:cNvSpPr>
            <a:spLocks noGrp="1" noChangeArrowheads="1"/>
          </p:cNvSpPr>
          <p:nvPr>
            <p:ph type="body" idx="1"/>
          </p:nvPr>
        </p:nvSpPr>
        <p:spPr>
          <a:xfrm>
            <a:off x="914400" y="1524000"/>
            <a:ext cx="8229600" cy="5334000"/>
          </a:xfrm>
        </p:spPr>
        <p:txBody>
          <a:bodyPr/>
          <a:lstStyle/>
          <a:p>
            <a:pPr>
              <a:buFont typeface="Wingdings" pitchFamily="2" charset="2"/>
              <a:buNone/>
            </a:pPr>
            <a:r>
              <a:rPr lang="en-US" b="1" i="1" dirty="0">
                <a:solidFill>
                  <a:srgbClr val="FFFF00"/>
                </a:solidFill>
              </a:rPr>
              <a:t>1830’s</a:t>
            </a:r>
            <a:r>
              <a:rPr lang="en-US" sz="2800" b="1" dirty="0"/>
              <a:t> – Baptists or Christians?</a:t>
            </a:r>
          </a:p>
          <a:p>
            <a:pPr>
              <a:lnSpc>
                <a:spcPct val="70000"/>
              </a:lnSpc>
              <a:buFont typeface="Wingdings" pitchFamily="2" charset="2"/>
              <a:buNone/>
            </a:pPr>
            <a:r>
              <a:rPr lang="en-US" sz="2800" b="1" dirty="0"/>
              <a:t>		     Local churches or hierarchies?</a:t>
            </a:r>
          </a:p>
          <a:p>
            <a:pPr>
              <a:lnSpc>
                <a:spcPct val="90000"/>
              </a:lnSpc>
              <a:buFont typeface="Wingdings" pitchFamily="2" charset="2"/>
              <a:buNone/>
            </a:pPr>
            <a:r>
              <a:rPr lang="en-US" sz="2800" b="1" dirty="0"/>
              <a:t>		     Churches or human agencies?</a:t>
            </a:r>
          </a:p>
          <a:p>
            <a:pPr>
              <a:lnSpc>
                <a:spcPct val="110000"/>
              </a:lnSpc>
              <a:buFont typeface="Wingdings" pitchFamily="2" charset="2"/>
              <a:buNone/>
            </a:pPr>
            <a:r>
              <a:rPr lang="en-US" b="1" i="1" dirty="0">
                <a:solidFill>
                  <a:srgbClr val="FFFF00"/>
                </a:solidFill>
              </a:rPr>
              <a:t>1890’s</a:t>
            </a:r>
            <a:r>
              <a:rPr lang="en-US" sz="2800" b="1" dirty="0"/>
              <a:t> – Worship (instrumental music?) and 		     service (human societies or churches?)</a:t>
            </a:r>
          </a:p>
          <a:p>
            <a:pPr>
              <a:lnSpc>
                <a:spcPct val="110000"/>
              </a:lnSpc>
              <a:buFont typeface="Wingdings" pitchFamily="2" charset="2"/>
              <a:buNone/>
            </a:pPr>
            <a:r>
              <a:rPr lang="en-US" b="1" i="1" dirty="0">
                <a:solidFill>
                  <a:srgbClr val="FFFF00"/>
                </a:solidFill>
              </a:rPr>
              <a:t>1950’s </a:t>
            </a:r>
            <a:r>
              <a:rPr lang="en-US" sz="2800" b="1" dirty="0"/>
              <a:t>– Churches or parachurch agencies 		      (evangelism, caregiving institutions?)</a:t>
            </a:r>
          </a:p>
        </p:txBody>
      </p:sp>
    </p:spTree>
    <p:extLst>
      <p:ext uri="{BB962C8B-B14F-4D97-AF65-F5344CB8AC3E}">
        <p14:creationId xmlns:p14="http://schemas.microsoft.com/office/powerpoint/2010/main" val="129428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18"/>
                                        </p:tgtEl>
                                        <p:attrNameLst>
                                          <p:attrName>style.visibility</p:attrName>
                                        </p:attrNameLst>
                                      </p:cBhvr>
                                      <p:to>
                                        <p:strVal val="visible"/>
                                      </p:to>
                                    </p:set>
                                    <p:animEffect transition="in" filter="fade">
                                      <p:cBhvr>
                                        <p:cTn id="7" dur="2000"/>
                                        <p:tgtEl>
                                          <p:spTgt spid="4444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4419">
                                            <p:txEl>
                                              <p:pRg st="0" end="0"/>
                                            </p:txEl>
                                          </p:spTgt>
                                        </p:tgtEl>
                                        <p:attrNameLst>
                                          <p:attrName>style.visibility</p:attrName>
                                        </p:attrNameLst>
                                      </p:cBhvr>
                                      <p:to>
                                        <p:strVal val="visible"/>
                                      </p:to>
                                    </p:set>
                                    <p:animEffect transition="in" filter="wipe(left)">
                                      <p:cBhvr>
                                        <p:cTn id="12" dur="500"/>
                                        <p:tgtEl>
                                          <p:spTgt spid="4444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4419">
                                            <p:txEl>
                                              <p:pRg st="1" end="1"/>
                                            </p:txEl>
                                          </p:spTgt>
                                        </p:tgtEl>
                                        <p:attrNameLst>
                                          <p:attrName>style.visibility</p:attrName>
                                        </p:attrNameLst>
                                      </p:cBhvr>
                                      <p:to>
                                        <p:strVal val="visible"/>
                                      </p:to>
                                    </p:set>
                                    <p:animEffect transition="in" filter="wipe(left)">
                                      <p:cBhvr>
                                        <p:cTn id="17" dur="500"/>
                                        <p:tgtEl>
                                          <p:spTgt spid="4444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4419">
                                            <p:txEl>
                                              <p:pRg st="2" end="2"/>
                                            </p:txEl>
                                          </p:spTgt>
                                        </p:tgtEl>
                                        <p:attrNameLst>
                                          <p:attrName>style.visibility</p:attrName>
                                        </p:attrNameLst>
                                      </p:cBhvr>
                                      <p:to>
                                        <p:strVal val="visible"/>
                                      </p:to>
                                    </p:set>
                                    <p:animEffect transition="in" filter="wipe(left)">
                                      <p:cBhvr>
                                        <p:cTn id="22" dur="500"/>
                                        <p:tgtEl>
                                          <p:spTgt spid="4444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4419">
                                            <p:txEl>
                                              <p:pRg st="3" end="3"/>
                                            </p:txEl>
                                          </p:spTgt>
                                        </p:tgtEl>
                                        <p:attrNameLst>
                                          <p:attrName>style.visibility</p:attrName>
                                        </p:attrNameLst>
                                      </p:cBhvr>
                                      <p:to>
                                        <p:strVal val="visible"/>
                                      </p:to>
                                    </p:set>
                                    <p:animEffect transition="in" filter="wipe(left)">
                                      <p:cBhvr>
                                        <p:cTn id="27" dur="500"/>
                                        <p:tgtEl>
                                          <p:spTgt spid="4444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4419">
                                            <p:txEl>
                                              <p:pRg st="4" end="4"/>
                                            </p:txEl>
                                          </p:spTgt>
                                        </p:tgtEl>
                                        <p:attrNameLst>
                                          <p:attrName>style.visibility</p:attrName>
                                        </p:attrNameLst>
                                      </p:cBhvr>
                                      <p:to>
                                        <p:strVal val="visible"/>
                                      </p:to>
                                    </p:set>
                                    <p:animEffect transition="in" filter="wipe(left)">
                                      <p:cBhvr>
                                        <p:cTn id="32" dur="500"/>
                                        <p:tgtEl>
                                          <p:spTgt spid="444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8" grpId="0"/>
      <p:bldP spid="444419"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8" name="Rectangle 2"/>
          <p:cNvSpPr>
            <a:spLocks noGrp="1" noRot="1" noChangeArrowheads="1"/>
          </p:cNvSpPr>
          <p:nvPr>
            <p:ph type="title"/>
          </p:nvPr>
        </p:nvSpPr>
        <p:spPr>
          <a:xfrm>
            <a:off x="457200" y="274638"/>
            <a:ext cx="8229600" cy="868362"/>
          </a:xfrm>
        </p:spPr>
        <p:txBody>
          <a:bodyPr/>
          <a:lstStyle/>
          <a:p>
            <a:r>
              <a:rPr lang="en-US" sz="4800" b="1" i="1" dirty="0">
                <a:solidFill>
                  <a:srgbClr val="FFFF00"/>
                </a:solidFill>
              </a:rPr>
              <a:t>Process of Division</a:t>
            </a:r>
          </a:p>
        </p:txBody>
      </p:sp>
      <p:sp>
        <p:nvSpPr>
          <p:cNvPr id="531459" name="Rectangle 3"/>
          <p:cNvSpPr>
            <a:spLocks noGrp="1" noChangeArrowheads="1"/>
          </p:cNvSpPr>
          <p:nvPr>
            <p:ph type="body" idx="1"/>
          </p:nvPr>
        </p:nvSpPr>
        <p:spPr>
          <a:xfrm>
            <a:off x="1600200" y="1219200"/>
            <a:ext cx="7315200" cy="5638800"/>
          </a:xfrm>
        </p:spPr>
        <p:txBody>
          <a:bodyPr/>
          <a:lstStyle/>
          <a:p>
            <a:pPr>
              <a:buClr>
                <a:srgbClr val="FF0000"/>
              </a:buClr>
              <a:buSzPct val="90000"/>
              <a:buFont typeface="Wingdings" pitchFamily="2" charset="2"/>
              <a:buChar char="ü"/>
            </a:pPr>
            <a:r>
              <a:rPr lang="en-US" sz="2800" b="1" dirty="0"/>
              <a:t>“Issues” – 1890’s – IM, MS</a:t>
            </a:r>
          </a:p>
          <a:p>
            <a:pPr lvl="1">
              <a:lnSpc>
                <a:spcPct val="70000"/>
              </a:lnSpc>
              <a:buClr>
                <a:srgbClr val="FF0000"/>
              </a:buClr>
              <a:buSzPct val="90000"/>
              <a:buFont typeface="Wingdings" pitchFamily="2" charset="2"/>
              <a:buChar char="ü"/>
            </a:pPr>
            <a:r>
              <a:rPr lang="en-US" sz="2400" b="1" dirty="0"/>
              <a:t> Doctrinal “undercurrents”</a:t>
            </a:r>
          </a:p>
          <a:p>
            <a:pPr lvl="1">
              <a:lnSpc>
                <a:spcPct val="80000"/>
              </a:lnSpc>
              <a:buClr>
                <a:srgbClr val="FF0000"/>
              </a:buClr>
              <a:buSzPct val="90000"/>
              <a:buFont typeface="Wingdings" pitchFamily="2" charset="2"/>
              <a:buChar char="ü"/>
            </a:pPr>
            <a:r>
              <a:rPr lang="en-US" sz="2400" b="1" dirty="0"/>
              <a:t> Social/economic foundations</a:t>
            </a:r>
          </a:p>
          <a:p>
            <a:pPr>
              <a:lnSpc>
                <a:spcPct val="80000"/>
              </a:lnSpc>
              <a:buClr>
                <a:srgbClr val="FF0000"/>
              </a:buClr>
              <a:buSzPct val="90000"/>
              <a:buFont typeface="Wingdings" pitchFamily="2" charset="2"/>
              <a:buChar char="ü"/>
            </a:pPr>
            <a:r>
              <a:rPr lang="en-US" sz="2800" b="1" dirty="0"/>
              <a:t> Exodus of 10-15% </a:t>
            </a:r>
          </a:p>
          <a:p>
            <a:pPr lvl="1">
              <a:lnSpc>
                <a:spcPct val="80000"/>
              </a:lnSpc>
              <a:buClr>
                <a:srgbClr val="FF0000"/>
              </a:buClr>
              <a:buSzPct val="90000"/>
              <a:buFont typeface="Wingdings" pitchFamily="2" charset="2"/>
              <a:buChar char="ü"/>
            </a:pPr>
            <a:r>
              <a:rPr lang="en-US" sz="2400" b="1" dirty="0"/>
              <a:t> Growth of minority</a:t>
            </a:r>
          </a:p>
          <a:p>
            <a:pPr lvl="1">
              <a:lnSpc>
                <a:spcPct val="80000"/>
              </a:lnSpc>
              <a:buClr>
                <a:srgbClr val="FF0000"/>
              </a:buClr>
              <a:buSzPct val="90000"/>
              <a:buFont typeface="Wingdings" pitchFamily="2" charset="2"/>
              <a:buChar char="ü"/>
            </a:pPr>
            <a:r>
              <a:rPr lang="en-US" sz="2400" b="1" dirty="0"/>
              <a:t> Shrinkage of majority – </a:t>
            </a:r>
            <a:r>
              <a:rPr lang="en-US" b="1" i="1" dirty="0">
                <a:solidFill>
                  <a:srgbClr val="FFFF00"/>
                </a:solidFill>
              </a:rPr>
              <a:t>Over Time</a:t>
            </a:r>
          </a:p>
          <a:p>
            <a:pPr>
              <a:lnSpc>
                <a:spcPct val="90000"/>
              </a:lnSpc>
              <a:buClr>
                <a:srgbClr val="FF0000"/>
              </a:buClr>
              <a:buSzPct val="90000"/>
              <a:buFont typeface="Wingdings" pitchFamily="2" charset="2"/>
              <a:buChar char="ü"/>
            </a:pPr>
            <a:r>
              <a:rPr lang="en-US" sz="2800" b="1" dirty="0"/>
              <a:t> “Second Exodus” –  1930s – “baggage” </a:t>
            </a:r>
          </a:p>
          <a:p>
            <a:pPr>
              <a:lnSpc>
                <a:spcPct val="70000"/>
              </a:lnSpc>
              <a:buClr>
                <a:srgbClr val="FF0000"/>
              </a:buClr>
              <a:buSzPct val="90000"/>
              <a:buFont typeface="Wingdings" pitchFamily="2" charset="2"/>
              <a:buChar char="ü"/>
            </a:pPr>
            <a:r>
              <a:rPr lang="en-US" sz="2800" b="1" dirty="0"/>
              <a:t> Rough numerical parity – 1940’s</a:t>
            </a:r>
          </a:p>
          <a:p>
            <a:pPr>
              <a:lnSpc>
                <a:spcPct val="70000"/>
              </a:lnSpc>
              <a:buClr>
                <a:srgbClr val="FF0000"/>
              </a:buClr>
              <a:buSzPct val="90000"/>
              <a:buFont typeface="Wingdings" pitchFamily="2" charset="2"/>
              <a:buChar char="ü"/>
            </a:pPr>
            <a:r>
              <a:rPr lang="en-US" sz="2800" b="1" dirty="0"/>
              <a:t> Stage set for next division – 1950’s</a:t>
            </a:r>
          </a:p>
          <a:p>
            <a:pPr lvl="2">
              <a:lnSpc>
                <a:spcPct val="70000"/>
              </a:lnSpc>
              <a:buClr>
                <a:srgbClr val="FF0000"/>
              </a:buClr>
              <a:buSzPct val="90000"/>
              <a:buFont typeface="Wingdings" pitchFamily="2" charset="2"/>
              <a:buChar char="ü"/>
            </a:pPr>
            <a:r>
              <a:rPr lang="en-US" sz="2800" b="1" dirty="0"/>
              <a:t>If ungrounded</a:t>
            </a:r>
          </a:p>
          <a:p>
            <a:pPr>
              <a:lnSpc>
                <a:spcPct val="70000"/>
              </a:lnSpc>
              <a:buClr>
                <a:srgbClr val="FF0000"/>
              </a:buClr>
              <a:buSzPct val="90000"/>
              <a:buFont typeface="Wingdings" pitchFamily="2" charset="2"/>
              <a:buChar char="ü"/>
            </a:pPr>
            <a:r>
              <a:rPr lang="en-US" sz="2800" b="1" dirty="0"/>
              <a:t> “Living memory” erased</a:t>
            </a:r>
          </a:p>
          <a:p>
            <a:endParaRPr lang="en-US" sz="2800" dirty="0"/>
          </a:p>
        </p:txBody>
      </p:sp>
    </p:spTree>
    <p:extLst>
      <p:ext uri="{BB962C8B-B14F-4D97-AF65-F5344CB8AC3E}">
        <p14:creationId xmlns:p14="http://schemas.microsoft.com/office/powerpoint/2010/main" val="3105179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1458"/>
                                        </p:tgtEl>
                                        <p:attrNameLst>
                                          <p:attrName>style.visibility</p:attrName>
                                        </p:attrNameLst>
                                      </p:cBhvr>
                                      <p:to>
                                        <p:strVal val="visible"/>
                                      </p:to>
                                    </p:set>
                                    <p:animEffect transition="in" filter="dissolve">
                                      <p:cBhvr>
                                        <p:cTn id="7" dur="500"/>
                                        <p:tgtEl>
                                          <p:spTgt spid="5314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1459">
                                            <p:txEl>
                                              <p:pRg st="0" end="0"/>
                                            </p:txEl>
                                          </p:spTgt>
                                        </p:tgtEl>
                                        <p:attrNameLst>
                                          <p:attrName>style.visibility</p:attrName>
                                        </p:attrNameLst>
                                      </p:cBhvr>
                                      <p:to>
                                        <p:strVal val="visible"/>
                                      </p:to>
                                    </p:set>
                                    <p:animEffect transition="in" filter="dissolve">
                                      <p:cBhvr>
                                        <p:cTn id="12" dur="500"/>
                                        <p:tgtEl>
                                          <p:spTgt spid="531459">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31459">
                                            <p:txEl>
                                              <p:pRg st="1" end="1"/>
                                            </p:txEl>
                                          </p:spTgt>
                                        </p:tgtEl>
                                        <p:attrNameLst>
                                          <p:attrName>style.visibility</p:attrName>
                                        </p:attrNameLst>
                                      </p:cBhvr>
                                      <p:to>
                                        <p:strVal val="visible"/>
                                      </p:to>
                                    </p:set>
                                    <p:animEffect transition="in" filter="dissolve">
                                      <p:cBhvr>
                                        <p:cTn id="15" dur="500"/>
                                        <p:tgtEl>
                                          <p:spTgt spid="531459">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31459">
                                            <p:txEl>
                                              <p:pRg st="2" end="2"/>
                                            </p:txEl>
                                          </p:spTgt>
                                        </p:tgtEl>
                                        <p:attrNameLst>
                                          <p:attrName>style.visibility</p:attrName>
                                        </p:attrNameLst>
                                      </p:cBhvr>
                                      <p:to>
                                        <p:strVal val="visible"/>
                                      </p:to>
                                    </p:set>
                                    <p:animEffect transition="in" filter="dissolve">
                                      <p:cBhvr>
                                        <p:cTn id="18" dur="500"/>
                                        <p:tgtEl>
                                          <p:spTgt spid="53145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31459">
                                            <p:txEl>
                                              <p:pRg st="3" end="3"/>
                                            </p:txEl>
                                          </p:spTgt>
                                        </p:tgtEl>
                                        <p:attrNameLst>
                                          <p:attrName>style.visibility</p:attrName>
                                        </p:attrNameLst>
                                      </p:cBhvr>
                                      <p:to>
                                        <p:strVal val="visible"/>
                                      </p:to>
                                    </p:set>
                                    <p:animEffect transition="in" filter="dissolve">
                                      <p:cBhvr>
                                        <p:cTn id="23" dur="500"/>
                                        <p:tgtEl>
                                          <p:spTgt spid="531459">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31459">
                                            <p:txEl>
                                              <p:pRg st="4" end="4"/>
                                            </p:txEl>
                                          </p:spTgt>
                                        </p:tgtEl>
                                        <p:attrNameLst>
                                          <p:attrName>style.visibility</p:attrName>
                                        </p:attrNameLst>
                                      </p:cBhvr>
                                      <p:to>
                                        <p:strVal val="visible"/>
                                      </p:to>
                                    </p:set>
                                    <p:animEffect transition="in" filter="dissolve">
                                      <p:cBhvr>
                                        <p:cTn id="26" dur="500"/>
                                        <p:tgtEl>
                                          <p:spTgt spid="531459">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31459">
                                            <p:txEl>
                                              <p:pRg st="5" end="5"/>
                                            </p:txEl>
                                          </p:spTgt>
                                        </p:tgtEl>
                                        <p:attrNameLst>
                                          <p:attrName>style.visibility</p:attrName>
                                        </p:attrNameLst>
                                      </p:cBhvr>
                                      <p:to>
                                        <p:strVal val="visible"/>
                                      </p:to>
                                    </p:set>
                                    <p:animEffect transition="in" filter="dissolve">
                                      <p:cBhvr>
                                        <p:cTn id="29" dur="500"/>
                                        <p:tgtEl>
                                          <p:spTgt spid="53145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31459">
                                            <p:txEl>
                                              <p:pRg st="6" end="6"/>
                                            </p:txEl>
                                          </p:spTgt>
                                        </p:tgtEl>
                                        <p:attrNameLst>
                                          <p:attrName>style.visibility</p:attrName>
                                        </p:attrNameLst>
                                      </p:cBhvr>
                                      <p:to>
                                        <p:strVal val="visible"/>
                                      </p:to>
                                    </p:set>
                                    <p:animEffect transition="in" filter="dissolve">
                                      <p:cBhvr>
                                        <p:cTn id="34" dur="500"/>
                                        <p:tgtEl>
                                          <p:spTgt spid="53145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31459">
                                            <p:txEl>
                                              <p:pRg st="7" end="7"/>
                                            </p:txEl>
                                          </p:spTgt>
                                        </p:tgtEl>
                                        <p:attrNameLst>
                                          <p:attrName>style.visibility</p:attrName>
                                        </p:attrNameLst>
                                      </p:cBhvr>
                                      <p:to>
                                        <p:strVal val="visible"/>
                                      </p:to>
                                    </p:set>
                                    <p:animEffect transition="in" filter="dissolve">
                                      <p:cBhvr>
                                        <p:cTn id="39" dur="500"/>
                                        <p:tgtEl>
                                          <p:spTgt spid="531459">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31459">
                                            <p:txEl>
                                              <p:pRg st="8" end="8"/>
                                            </p:txEl>
                                          </p:spTgt>
                                        </p:tgtEl>
                                        <p:attrNameLst>
                                          <p:attrName>style.visibility</p:attrName>
                                        </p:attrNameLst>
                                      </p:cBhvr>
                                      <p:to>
                                        <p:strVal val="visible"/>
                                      </p:to>
                                    </p:set>
                                    <p:animEffect transition="in" filter="dissolve">
                                      <p:cBhvr>
                                        <p:cTn id="44" dur="500"/>
                                        <p:tgtEl>
                                          <p:spTgt spid="531459">
                                            <p:txEl>
                                              <p:pRg st="8" end="8"/>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31459">
                                            <p:txEl>
                                              <p:pRg st="9" end="9"/>
                                            </p:txEl>
                                          </p:spTgt>
                                        </p:tgtEl>
                                        <p:attrNameLst>
                                          <p:attrName>style.visibility</p:attrName>
                                        </p:attrNameLst>
                                      </p:cBhvr>
                                      <p:to>
                                        <p:strVal val="visible"/>
                                      </p:to>
                                    </p:set>
                                    <p:animEffect transition="in" filter="dissolve">
                                      <p:cBhvr>
                                        <p:cTn id="47" dur="500"/>
                                        <p:tgtEl>
                                          <p:spTgt spid="53145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31459">
                                            <p:txEl>
                                              <p:pRg st="10" end="10"/>
                                            </p:txEl>
                                          </p:spTgt>
                                        </p:tgtEl>
                                        <p:attrNameLst>
                                          <p:attrName>style.visibility</p:attrName>
                                        </p:attrNameLst>
                                      </p:cBhvr>
                                      <p:to>
                                        <p:strVal val="visible"/>
                                      </p:to>
                                    </p:set>
                                    <p:animEffect transition="in" filter="dissolve">
                                      <p:cBhvr>
                                        <p:cTn id="52" dur="500"/>
                                        <p:tgtEl>
                                          <p:spTgt spid="53145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p:bldP spid="53145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endParaRPr lang="en-US"/>
          </a:p>
        </p:txBody>
      </p:sp>
      <p:sp>
        <p:nvSpPr>
          <p:cNvPr id="91139"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8" y="381000"/>
            <a:ext cx="8873725" cy="40100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253" y="914400"/>
            <a:ext cx="4279569" cy="5803003"/>
          </a:xfrm>
          <a:prstGeom prst="rect">
            <a:avLst/>
          </a:prstGeom>
        </p:spPr>
      </p:pic>
    </p:spTree>
    <p:extLst>
      <p:ext uri="{BB962C8B-B14F-4D97-AF65-F5344CB8AC3E}">
        <p14:creationId xmlns:p14="http://schemas.microsoft.com/office/powerpoint/2010/main" val="1789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685800" y="228600"/>
            <a:ext cx="7772400" cy="1143000"/>
          </a:xfrm>
        </p:spPr>
        <p:txBody>
          <a:bodyPr/>
          <a:lstStyle/>
          <a:p>
            <a:r>
              <a:rPr lang="en-US" sz="5400" b="1" i="1" dirty="0">
                <a:solidFill>
                  <a:srgbClr val="FFFF00"/>
                </a:solidFill>
                <a:effectLst>
                  <a:outerShdw blurRad="38100" dist="38100" dir="2700000" algn="tl">
                    <a:srgbClr val="000000"/>
                  </a:outerShdw>
                </a:effectLst>
              </a:rPr>
              <a:t>Christian Churches</a:t>
            </a:r>
          </a:p>
        </p:txBody>
      </p:sp>
      <p:sp>
        <p:nvSpPr>
          <p:cNvPr id="13315" name="Rectangle 1027"/>
          <p:cNvSpPr>
            <a:spLocks noGrp="1" noChangeArrowheads="1"/>
          </p:cNvSpPr>
          <p:nvPr>
            <p:ph type="body" sz="half" idx="1"/>
          </p:nvPr>
        </p:nvSpPr>
        <p:spPr>
          <a:xfrm>
            <a:off x="381000" y="1447800"/>
            <a:ext cx="3810000" cy="4495800"/>
          </a:xfrm>
        </p:spPr>
        <p:txBody>
          <a:bodyPr/>
          <a:lstStyle/>
          <a:p>
            <a:pPr>
              <a:buClr>
                <a:srgbClr val="FF0000"/>
              </a:buClr>
              <a:buFont typeface="Wingdings" pitchFamily="2" charset="2"/>
              <a:buChar char="ü"/>
            </a:pPr>
            <a:r>
              <a:rPr lang="en-US" b="1" dirty="0"/>
              <a:t>Christian Church</a:t>
            </a:r>
          </a:p>
          <a:p>
            <a:pPr>
              <a:lnSpc>
                <a:spcPct val="80000"/>
              </a:lnSpc>
              <a:buClr>
                <a:srgbClr val="FF0000"/>
              </a:buClr>
              <a:buNone/>
            </a:pPr>
            <a:r>
              <a:rPr lang="en-US" b="1" dirty="0"/>
              <a:t>      (Disciples of Christ)</a:t>
            </a:r>
          </a:p>
          <a:p>
            <a:pPr>
              <a:lnSpc>
                <a:spcPct val="130000"/>
              </a:lnSpc>
              <a:buClr>
                <a:srgbClr val="FF0000"/>
              </a:buClr>
              <a:buFont typeface="Wingdings" pitchFamily="2" charset="2"/>
              <a:buChar char="ü"/>
            </a:pPr>
            <a:r>
              <a:rPr lang="en-US" b="1" dirty="0"/>
              <a:t>1968 Restructure</a:t>
            </a:r>
          </a:p>
          <a:p>
            <a:pPr>
              <a:lnSpc>
                <a:spcPct val="130000"/>
              </a:lnSpc>
              <a:buClr>
                <a:srgbClr val="FF0000"/>
              </a:buClr>
              <a:buFont typeface="Wingdings" pitchFamily="2" charset="2"/>
              <a:buChar char="ü"/>
            </a:pPr>
            <a:r>
              <a:rPr lang="en-US" b="1" dirty="0"/>
              <a:t>Indianapolis</a:t>
            </a:r>
          </a:p>
        </p:txBody>
      </p:sp>
      <p:sp>
        <p:nvSpPr>
          <p:cNvPr id="13316" name="Rectangle 1028"/>
          <p:cNvSpPr>
            <a:spLocks noGrp="1" noChangeArrowheads="1"/>
          </p:cNvSpPr>
          <p:nvPr>
            <p:ph type="body" sz="half" idx="2"/>
          </p:nvPr>
        </p:nvSpPr>
        <p:spPr>
          <a:xfrm>
            <a:off x="4648200" y="1447800"/>
            <a:ext cx="3962400" cy="4495800"/>
          </a:xfrm>
        </p:spPr>
        <p:txBody>
          <a:bodyPr/>
          <a:lstStyle/>
          <a:p>
            <a:pPr>
              <a:buClr>
                <a:srgbClr val="FF0000"/>
              </a:buClr>
              <a:buFont typeface="Wingdings" pitchFamily="2" charset="2"/>
              <a:buChar char="ü"/>
            </a:pPr>
            <a:r>
              <a:rPr lang="en-US" b="1" dirty="0"/>
              <a:t>“Independent”</a:t>
            </a:r>
          </a:p>
          <a:p>
            <a:pPr>
              <a:lnSpc>
                <a:spcPct val="70000"/>
              </a:lnSpc>
              <a:buClr>
                <a:srgbClr val="FF0000"/>
              </a:buClr>
              <a:buNone/>
            </a:pPr>
            <a:r>
              <a:rPr lang="en-US" b="1" dirty="0"/>
              <a:t>      Christian Churches</a:t>
            </a:r>
          </a:p>
          <a:p>
            <a:pPr>
              <a:lnSpc>
                <a:spcPct val="120000"/>
              </a:lnSpc>
              <a:buClr>
                <a:srgbClr val="FF0000"/>
              </a:buClr>
              <a:buFont typeface="Wingdings" pitchFamily="2" charset="2"/>
              <a:buChar char="ü"/>
            </a:pPr>
            <a:r>
              <a:rPr lang="en-US" b="1" dirty="0"/>
              <a:t>North American</a:t>
            </a:r>
          </a:p>
          <a:p>
            <a:pPr>
              <a:lnSpc>
                <a:spcPct val="60000"/>
              </a:lnSpc>
              <a:buClr>
                <a:srgbClr val="FF0000"/>
              </a:buClr>
              <a:buNone/>
            </a:pPr>
            <a:r>
              <a:rPr lang="en-US" b="1" dirty="0"/>
              <a:t>     Christian Convention</a:t>
            </a:r>
          </a:p>
          <a:p>
            <a:pPr>
              <a:lnSpc>
                <a:spcPct val="140000"/>
              </a:lnSpc>
              <a:buClr>
                <a:srgbClr val="FF0000"/>
              </a:buClr>
              <a:buFont typeface="Wingdings" pitchFamily="2" charset="2"/>
              <a:buChar char="ü"/>
            </a:pPr>
            <a:r>
              <a:rPr lang="en-US" sz="2700" b="1" dirty="0"/>
              <a:t>“Undenominational</a:t>
            </a:r>
          </a:p>
          <a:p>
            <a:pPr>
              <a:lnSpc>
                <a:spcPct val="60000"/>
              </a:lnSpc>
              <a:buClr>
                <a:srgbClr val="FF0000"/>
              </a:buClr>
              <a:buNone/>
            </a:pPr>
            <a:r>
              <a:rPr lang="en-US" sz="2700" b="1" dirty="0"/>
              <a:t>       Fellowship of</a:t>
            </a:r>
          </a:p>
          <a:p>
            <a:pPr>
              <a:lnSpc>
                <a:spcPct val="80000"/>
              </a:lnSpc>
              <a:buClr>
                <a:srgbClr val="FF0000"/>
              </a:buClr>
              <a:buNone/>
            </a:pPr>
            <a:r>
              <a:rPr lang="en-US" sz="2700" b="1" dirty="0"/>
              <a:t>       Christian Churches </a:t>
            </a:r>
          </a:p>
          <a:p>
            <a:pPr>
              <a:lnSpc>
                <a:spcPct val="70000"/>
              </a:lnSpc>
              <a:buClr>
                <a:srgbClr val="FF0000"/>
              </a:buClr>
              <a:buNone/>
            </a:pPr>
            <a:r>
              <a:rPr lang="en-US" sz="2700" b="1" dirty="0"/>
              <a:t>	   	and Churches </a:t>
            </a:r>
          </a:p>
          <a:p>
            <a:pPr>
              <a:lnSpc>
                <a:spcPct val="70000"/>
              </a:lnSpc>
              <a:buClr>
                <a:srgbClr val="FF0000"/>
              </a:buClr>
              <a:buNone/>
            </a:pPr>
            <a:r>
              <a:rPr lang="en-US" sz="2700" b="1" dirty="0"/>
              <a:t>                      of  Christ”</a:t>
            </a:r>
          </a:p>
        </p:txBody>
      </p:sp>
    </p:spTree>
    <p:extLst>
      <p:ext uri="{BB962C8B-B14F-4D97-AF65-F5344CB8AC3E}">
        <p14:creationId xmlns:p14="http://schemas.microsoft.com/office/powerpoint/2010/main" val="164648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defRPr/>
            </a:pPr>
            <a:r>
              <a:rPr lang="en-US" altLang="en-US" sz="5400" b="1" i="1" dirty="0">
                <a:solidFill>
                  <a:srgbClr val="FFFF00"/>
                </a:solidFill>
              </a:rPr>
              <a:t>W.E. Garrison</a:t>
            </a:r>
            <a:br>
              <a:rPr lang="en-US" altLang="en-US" sz="5400" b="1" i="1" dirty="0">
                <a:solidFill>
                  <a:srgbClr val="FFFF00"/>
                </a:solidFill>
              </a:rPr>
            </a:br>
            <a:r>
              <a:rPr lang="en-US" altLang="en-US" sz="4000" b="1" i="1" dirty="0">
                <a:solidFill>
                  <a:srgbClr val="FFFF00"/>
                </a:solidFill>
              </a:rPr>
              <a:t>Heritage and Destiny</a:t>
            </a:r>
          </a:p>
        </p:txBody>
      </p:sp>
      <p:sp>
        <p:nvSpPr>
          <p:cNvPr id="12291" name="Rectangle 3"/>
          <p:cNvSpPr>
            <a:spLocks noGrp="1" noChangeArrowheads="1"/>
          </p:cNvSpPr>
          <p:nvPr>
            <p:ph type="body" idx="1"/>
          </p:nvPr>
        </p:nvSpPr>
        <p:spPr>
          <a:xfrm>
            <a:off x="609600" y="1600200"/>
            <a:ext cx="8077200" cy="5029200"/>
          </a:xfrm>
        </p:spPr>
        <p:txBody>
          <a:bodyPr/>
          <a:lstStyle/>
          <a:p>
            <a:pPr eaLnBrk="1" hangingPunct="1">
              <a:lnSpc>
                <a:spcPct val="90000"/>
              </a:lnSpc>
              <a:buFont typeface="Wingdings" panose="05000000000000000000" pitchFamily="2" charset="2"/>
              <a:buNone/>
              <a:defRPr/>
            </a:pPr>
            <a:r>
              <a:rPr lang="en-US" altLang="en-US" dirty="0"/>
              <a:t>  </a:t>
            </a:r>
            <a:r>
              <a:rPr lang="en-US" altLang="en-US" sz="2800" b="1" dirty="0"/>
              <a:t>“The infiltration of a different view of the Bible had already begun, however.  It manifested itself in an </a:t>
            </a:r>
            <a:r>
              <a:rPr lang="en-US" altLang="en-US" sz="2800" b="1" i="1" dirty="0">
                <a:solidFill>
                  <a:srgbClr val="FFFF00"/>
                </a:solidFill>
              </a:rPr>
              <a:t>increasing tolerance </a:t>
            </a:r>
            <a:r>
              <a:rPr lang="en-US" altLang="en-US" sz="2800" b="1" dirty="0"/>
              <a:t>for it even by those who did not openly accept it, in </a:t>
            </a:r>
            <a:r>
              <a:rPr lang="en-US" altLang="en-US" sz="2800" b="1" i="1" dirty="0">
                <a:solidFill>
                  <a:srgbClr val="FFFF00"/>
                </a:solidFill>
              </a:rPr>
              <a:t>a tendency away from the authoritarian type of  preaching </a:t>
            </a:r>
            <a:r>
              <a:rPr lang="en-US" altLang="en-US" sz="2800" b="1" dirty="0"/>
              <a:t>which buttressed every proposition with by the citation of a proof text, and </a:t>
            </a:r>
            <a:r>
              <a:rPr lang="en-US" altLang="en-US" sz="2800" b="1" i="1" dirty="0">
                <a:solidFill>
                  <a:srgbClr val="FFFF00"/>
                </a:solidFill>
              </a:rPr>
              <a:t>by a friendlier attitude toward other denominations</a:t>
            </a:r>
            <a:r>
              <a:rPr lang="en-US" altLang="en-US" sz="2800" b="1" dirty="0"/>
              <a:t>.” </a:t>
            </a:r>
          </a:p>
          <a:p>
            <a:pPr eaLnBrk="1" hangingPunct="1">
              <a:lnSpc>
                <a:spcPct val="90000"/>
              </a:lnSpc>
              <a:buFont typeface="Wingdings" panose="05000000000000000000" pitchFamily="2" charset="2"/>
              <a:buNone/>
              <a:defRPr/>
            </a:pPr>
            <a:endParaRPr lang="en-US" altLang="en-US" sz="2800" b="1" dirty="0"/>
          </a:p>
          <a:p>
            <a:pPr eaLnBrk="1" hangingPunct="1">
              <a:lnSpc>
                <a:spcPct val="90000"/>
              </a:lnSpc>
              <a:buFont typeface="Wingdings" panose="05000000000000000000" pitchFamily="2" charset="2"/>
              <a:buNone/>
              <a:defRPr/>
            </a:pPr>
            <a:r>
              <a:rPr lang="en-US" altLang="en-US" sz="1600" b="1" dirty="0"/>
              <a:t>       Winfred Ernest Garrison, </a:t>
            </a:r>
            <a:r>
              <a:rPr lang="en-US" altLang="en-US" sz="1600" b="1" i="1" dirty="0">
                <a:solidFill>
                  <a:srgbClr val="FFFF00"/>
                </a:solidFill>
              </a:rPr>
              <a:t>Heritage and Destiny: An American Religious Movement       Looks Ahead</a:t>
            </a:r>
            <a:r>
              <a:rPr lang="en-US" altLang="en-US" sz="1600" b="1" dirty="0"/>
              <a:t> (St. Louis: The Bethany Press, 1961), pp. 108-109.</a:t>
            </a:r>
          </a:p>
        </p:txBody>
      </p:sp>
    </p:spTree>
    <p:extLst>
      <p:ext uri="{BB962C8B-B14F-4D97-AF65-F5344CB8AC3E}">
        <p14:creationId xmlns:p14="http://schemas.microsoft.com/office/powerpoint/2010/main" val="334964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3" name="Rectangle 5"/>
          <p:cNvSpPr>
            <a:spLocks noGrp="1" noRot="1" noChangeArrowheads="1"/>
          </p:cNvSpPr>
          <p:nvPr>
            <p:ph type="title"/>
          </p:nvPr>
        </p:nvSpPr>
        <p:spPr/>
        <p:txBody>
          <a:bodyPr/>
          <a:lstStyle/>
          <a:p>
            <a:endParaRPr lang="en-US"/>
          </a:p>
        </p:txBody>
      </p:sp>
      <p:pic>
        <p:nvPicPr>
          <p:cNvPr id="442372" name="Picture 4" descr="JOW-49th St 2pp"/>
          <p:cNvPicPr>
            <a:picLocks noGrp="1" noChangeAspect="1" noChangeArrowheads="1"/>
          </p:cNvPicPr>
          <p:nvPr>
            <p:ph idx="1"/>
          </p:nvPr>
        </p:nvPicPr>
        <p:blipFill>
          <a:blip r:embed="rId3" cstate="print"/>
          <a:srcRect/>
          <a:stretch>
            <a:fillRect/>
          </a:stretch>
        </p:blipFill>
        <p:spPr>
          <a:xfrm>
            <a:off x="0" y="49213"/>
            <a:ext cx="9144000" cy="6808787"/>
          </a:xfrm>
          <a:noFill/>
          <a:ln/>
        </p:spPr>
      </p:pic>
      <p:sp>
        <p:nvSpPr>
          <p:cNvPr id="442375" name="Oval 7"/>
          <p:cNvSpPr>
            <a:spLocks noChangeArrowheads="1"/>
          </p:cNvSpPr>
          <p:nvPr/>
        </p:nvSpPr>
        <p:spPr bwMode="auto">
          <a:xfrm>
            <a:off x="4800600" y="5334000"/>
            <a:ext cx="1295400" cy="685800"/>
          </a:xfrm>
          <a:prstGeom prst="ellipse">
            <a:avLst/>
          </a:prstGeom>
          <a:noFill/>
          <a:ln w="28575">
            <a:solidFill>
              <a:srgbClr val="FF0000"/>
            </a:solidFill>
            <a:round/>
            <a:headEnd/>
            <a:tailEnd/>
          </a:ln>
          <a:effectLst/>
        </p:spPr>
        <p:txBody>
          <a:bodyPr wrap="none" anchor="ctr"/>
          <a:lstStyle/>
          <a:p>
            <a:endParaRPr lang="en-US"/>
          </a:p>
        </p:txBody>
      </p:sp>
      <p:sp>
        <p:nvSpPr>
          <p:cNvPr id="442376" name="Oval 8"/>
          <p:cNvSpPr>
            <a:spLocks noChangeArrowheads="1"/>
          </p:cNvSpPr>
          <p:nvPr/>
        </p:nvSpPr>
        <p:spPr bwMode="auto">
          <a:xfrm>
            <a:off x="7315200" y="5334000"/>
            <a:ext cx="1676400" cy="609600"/>
          </a:xfrm>
          <a:prstGeom prst="ellipse">
            <a:avLst/>
          </a:prstGeom>
          <a:noFill/>
          <a:ln w="28575">
            <a:solidFill>
              <a:srgbClr val="FF0000"/>
            </a:solidFill>
            <a:round/>
            <a:headEnd/>
            <a:tailEnd/>
          </a:ln>
          <a:effectLst/>
        </p:spPr>
        <p:txBody>
          <a:bodyPr wrap="none" anchor="ctr"/>
          <a:lstStyle/>
          <a:p>
            <a:endParaRPr lang="en-US"/>
          </a:p>
        </p:txBody>
      </p:sp>
      <p:sp>
        <p:nvSpPr>
          <p:cNvPr id="442377" name="Oval 9"/>
          <p:cNvSpPr>
            <a:spLocks noChangeArrowheads="1"/>
          </p:cNvSpPr>
          <p:nvPr/>
        </p:nvSpPr>
        <p:spPr bwMode="auto">
          <a:xfrm>
            <a:off x="152400" y="1676400"/>
            <a:ext cx="1752600" cy="838200"/>
          </a:xfrm>
          <a:prstGeom prst="ellipse">
            <a:avLst/>
          </a:prstGeom>
          <a:noFill/>
          <a:ln w="28575">
            <a:solidFill>
              <a:srgbClr val="FF0000"/>
            </a:solidFill>
            <a:round/>
            <a:headEnd/>
            <a:tailEnd/>
          </a:ln>
          <a:effectLst/>
        </p:spPr>
        <p:txBody>
          <a:bodyPr wrap="none" anchor="ctr"/>
          <a:lstStyle/>
          <a:p>
            <a:endParaRPr lang="en-US"/>
          </a:p>
        </p:txBody>
      </p:sp>
      <p:sp>
        <p:nvSpPr>
          <p:cNvPr id="442378" name="Oval 10"/>
          <p:cNvSpPr>
            <a:spLocks noChangeArrowheads="1"/>
          </p:cNvSpPr>
          <p:nvPr/>
        </p:nvSpPr>
        <p:spPr bwMode="auto">
          <a:xfrm>
            <a:off x="5334000" y="609600"/>
            <a:ext cx="3124200" cy="838200"/>
          </a:xfrm>
          <a:prstGeom prst="ellipse">
            <a:avLst/>
          </a:prstGeom>
          <a:noFill/>
          <a:ln w="28575">
            <a:solidFill>
              <a:srgbClr val="FF0000"/>
            </a:solidFill>
            <a:round/>
            <a:headEnd/>
            <a:tailEnd/>
          </a:ln>
          <a:effectLst/>
        </p:spPr>
        <p:txBody>
          <a:bodyPr wrap="none" anchor="ctr"/>
          <a:lstStyle/>
          <a:p>
            <a:endParaRPr lang="en-US"/>
          </a:p>
        </p:txBody>
      </p:sp>
      <p:sp>
        <p:nvSpPr>
          <p:cNvPr id="442379" name="Oval 11"/>
          <p:cNvSpPr>
            <a:spLocks noChangeArrowheads="1"/>
          </p:cNvSpPr>
          <p:nvPr/>
        </p:nvSpPr>
        <p:spPr bwMode="auto">
          <a:xfrm>
            <a:off x="8534400" y="1219200"/>
            <a:ext cx="381000" cy="304800"/>
          </a:xfrm>
          <a:prstGeom prst="ellipse">
            <a:avLst/>
          </a:prstGeom>
          <a:noFill/>
          <a:ln w="28575">
            <a:solidFill>
              <a:srgbClr val="FF0000"/>
            </a:solidFill>
            <a:round/>
            <a:headEnd/>
            <a:tailEnd/>
          </a:ln>
          <a:effectLst/>
        </p:spPr>
        <p:txBody>
          <a:bodyPr wrap="none" anchor="ctr"/>
          <a:lstStyle/>
          <a:p>
            <a:endParaRPr lang="en-US"/>
          </a:p>
        </p:txBody>
      </p:sp>
    </p:spTree>
    <p:extLst>
      <p:ext uri="{BB962C8B-B14F-4D97-AF65-F5344CB8AC3E}">
        <p14:creationId xmlns:p14="http://schemas.microsoft.com/office/powerpoint/2010/main" val="220840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4F8D1-A579-41ED-BFF8-CE37FFF4588C}"/>
              </a:ext>
            </a:extLst>
          </p:cNvPr>
          <p:cNvSpPr>
            <a:spLocks noGrp="1"/>
          </p:cNvSpPr>
          <p:nvPr>
            <p:ph type="title"/>
          </p:nvPr>
        </p:nvSpPr>
        <p:spPr>
          <a:xfrm>
            <a:off x="5181600" y="228600"/>
            <a:ext cx="3505200" cy="4648200"/>
          </a:xfrm>
        </p:spPr>
        <p:txBody>
          <a:bodyPr/>
          <a:lstStyle/>
          <a:p>
            <a:r>
              <a:rPr lang="en-US" b="1" dirty="0"/>
              <a:t>James Otto</a:t>
            </a:r>
            <a:br>
              <a:rPr lang="en-US" b="1" dirty="0"/>
            </a:br>
            <a:r>
              <a:rPr lang="en-US" b="1" dirty="0"/>
              <a:t>Wolfgang</a:t>
            </a:r>
            <a:br>
              <a:rPr lang="en-US" b="1" dirty="0"/>
            </a:br>
            <a:r>
              <a:rPr lang="en-US" sz="3200" b="1" dirty="0">
                <a:solidFill>
                  <a:schemeClr val="tx1"/>
                </a:solidFill>
              </a:rPr>
              <a:t>1896-1975</a:t>
            </a:r>
            <a:r>
              <a:rPr lang="en-US" b="1" dirty="0"/>
              <a:t/>
            </a:r>
            <a:br>
              <a:rPr lang="en-US" b="1" dirty="0"/>
            </a:br>
            <a:r>
              <a:rPr lang="en-US" b="1" dirty="0"/>
              <a:t/>
            </a:r>
            <a:br>
              <a:rPr lang="en-US" b="1" dirty="0"/>
            </a:br>
            <a:r>
              <a:rPr lang="en-US" sz="2800" b="1" i="1" dirty="0"/>
              <a:t>Indianapolis News </a:t>
            </a:r>
            <a:r>
              <a:rPr lang="en-US" sz="2800" b="1" dirty="0">
                <a:solidFill>
                  <a:schemeClr val="tx1"/>
                </a:solidFill>
              </a:rPr>
              <a:t>article re: 1599 </a:t>
            </a:r>
            <a:br>
              <a:rPr lang="en-US" sz="2800" b="1" dirty="0">
                <a:solidFill>
                  <a:schemeClr val="tx1"/>
                </a:solidFill>
              </a:rPr>
            </a:br>
            <a:r>
              <a:rPr lang="en-US" sz="2800" b="1" dirty="0">
                <a:solidFill>
                  <a:schemeClr val="tx1"/>
                </a:solidFill>
              </a:rPr>
              <a:t>Geneva Bible</a:t>
            </a:r>
          </a:p>
        </p:txBody>
      </p:sp>
      <p:pic>
        <p:nvPicPr>
          <p:cNvPr id="5" name="Content Placeholder 4">
            <a:extLst>
              <a:ext uri="{FF2B5EF4-FFF2-40B4-BE49-F238E27FC236}">
                <a16:creationId xmlns:a16="http://schemas.microsoft.com/office/drawing/2014/main" xmlns="" id="{FADD92EB-DDC5-4141-AB9A-23DB6604B5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
            <a:ext cx="4914900" cy="6553200"/>
          </a:xfrm>
        </p:spPr>
      </p:pic>
    </p:spTree>
    <p:extLst>
      <p:ext uri="{BB962C8B-B14F-4D97-AF65-F5344CB8AC3E}">
        <p14:creationId xmlns:p14="http://schemas.microsoft.com/office/powerpoint/2010/main" val="24599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8" name="Rectangle 8"/>
          <p:cNvSpPr>
            <a:spLocks noGrp="1" noRot="1" noChangeArrowheads="1"/>
          </p:cNvSpPr>
          <p:nvPr>
            <p:ph type="title"/>
          </p:nvPr>
        </p:nvSpPr>
        <p:spPr>
          <a:xfrm>
            <a:off x="4800600" y="0"/>
            <a:ext cx="4343400" cy="2209800"/>
          </a:xfrm>
        </p:spPr>
        <p:txBody>
          <a:bodyPr/>
          <a:lstStyle/>
          <a:p>
            <a:r>
              <a:rPr lang="en-US" sz="5400" b="1" i="1" dirty="0">
                <a:solidFill>
                  <a:srgbClr val="FFFF00"/>
                </a:solidFill>
              </a:rPr>
              <a:t>Church</a:t>
            </a:r>
            <a:br>
              <a:rPr lang="en-US" sz="5400" b="1" i="1" dirty="0">
                <a:solidFill>
                  <a:srgbClr val="FFFF00"/>
                </a:solidFill>
              </a:rPr>
            </a:br>
            <a:r>
              <a:rPr lang="en-US" sz="5400" b="1" i="1" dirty="0">
                <a:solidFill>
                  <a:srgbClr val="FFFF00"/>
                </a:solidFill>
              </a:rPr>
              <a:t>Growth</a:t>
            </a:r>
          </a:p>
        </p:txBody>
      </p:sp>
      <p:pic>
        <p:nvPicPr>
          <p:cNvPr id="445444" name="Picture 4" descr="E91"/>
          <p:cNvPicPr>
            <a:picLocks noGrp="1" noChangeAspect="1" noChangeArrowheads="1"/>
          </p:cNvPicPr>
          <p:nvPr>
            <p:ph sz="half" idx="1"/>
          </p:nvPr>
        </p:nvPicPr>
        <p:blipFill>
          <a:blip r:embed="rId3" cstate="print"/>
          <a:srcRect/>
          <a:stretch>
            <a:fillRect/>
          </a:stretch>
        </p:blipFill>
        <p:spPr>
          <a:xfrm>
            <a:off x="762000" y="2060575"/>
            <a:ext cx="8382000" cy="5561013"/>
          </a:xfrm>
          <a:noFill/>
          <a:ln/>
        </p:spPr>
      </p:pic>
      <p:pic>
        <p:nvPicPr>
          <p:cNvPr id="445447" name="Picture 7" descr="JOW-49th St bldg"/>
          <p:cNvPicPr>
            <a:picLocks noGrp="1" noChangeAspect="1" noChangeArrowheads="1"/>
          </p:cNvPicPr>
          <p:nvPr>
            <p:ph sz="half" idx="2"/>
          </p:nvPr>
        </p:nvPicPr>
        <p:blipFill>
          <a:blip r:embed="rId4" cstate="print"/>
          <a:srcRect/>
          <a:stretch>
            <a:fillRect/>
          </a:stretch>
        </p:blipFill>
        <p:spPr>
          <a:xfrm>
            <a:off x="0" y="228600"/>
            <a:ext cx="4572000" cy="2832100"/>
          </a:xfrm>
          <a:noFill/>
          <a:ln/>
        </p:spPr>
      </p:pic>
    </p:spTree>
    <p:extLst>
      <p:ext uri="{BB962C8B-B14F-4D97-AF65-F5344CB8AC3E}">
        <p14:creationId xmlns:p14="http://schemas.microsoft.com/office/powerpoint/2010/main" val="20409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72" name="Rectangle 8"/>
          <p:cNvSpPr>
            <a:spLocks noGrp="1" noRot="1" noChangeArrowheads="1"/>
          </p:cNvSpPr>
          <p:nvPr>
            <p:ph type="title"/>
          </p:nvPr>
        </p:nvSpPr>
        <p:spPr/>
        <p:txBody>
          <a:bodyPr/>
          <a:lstStyle/>
          <a:p>
            <a:endParaRPr lang="en-US"/>
          </a:p>
        </p:txBody>
      </p:sp>
      <p:pic>
        <p:nvPicPr>
          <p:cNvPr id="446468" name="Picture 4" descr="Irv Masthead"/>
          <p:cNvPicPr>
            <a:picLocks noGrp="1" noChangeAspect="1" noChangeArrowheads="1"/>
          </p:cNvPicPr>
          <p:nvPr>
            <p:ph sz="half" idx="1"/>
          </p:nvPr>
        </p:nvPicPr>
        <p:blipFill>
          <a:blip r:embed="rId3" cstate="print"/>
          <a:srcRect/>
          <a:stretch>
            <a:fillRect/>
          </a:stretch>
        </p:blipFill>
        <p:spPr>
          <a:xfrm>
            <a:off x="1219200" y="-228600"/>
            <a:ext cx="6616763" cy="2057400"/>
          </a:xfrm>
          <a:noFill/>
          <a:ln/>
        </p:spPr>
      </p:pic>
      <p:pic>
        <p:nvPicPr>
          <p:cNvPr id="446471" name="Picture 7" descr="Irv News Interior"/>
          <p:cNvPicPr>
            <a:picLocks noGrp="1" noChangeAspect="1" noChangeArrowheads="1"/>
          </p:cNvPicPr>
          <p:nvPr>
            <p:ph sz="half" idx="2"/>
          </p:nvPr>
        </p:nvPicPr>
        <p:blipFill>
          <a:blip r:embed="rId4" cstate="print"/>
          <a:srcRect/>
          <a:stretch>
            <a:fillRect/>
          </a:stretch>
        </p:blipFill>
        <p:spPr>
          <a:xfrm>
            <a:off x="2590800" y="1828800"/>
            <a:ext cx="3776663" cy="5181600"/>
          </a:xfrm>
          <a:noFill/>
          <a:ln>
            <a:solidFill>
              <a:srgbClr val="FF0000"/>
            </a:solidFill>
          </a:ln>
        </p:spPr>
      </p:pic>
      <p:sp>
        <p:nvSpPr>
          <p:cNvPr id="446474" name="Oval 10"/>
          <p:cNvSpPr>
            <a:spLocks noChangeArrowheads="1"/>
          </p:cNvSpPr>
          <p:nvPr/>
        </p:nvSpPr>
        <p:spPr bwMode="auto">
          <a:xfrm>
            <a:off x="2057400" y="4495800"/>
            <a:ext cx="4572000" cy="1447800"/>
          </a:xfrm>
          <a:prstGeom prst="ellipse">
            <a:avLst/>
          </a:prstGeom>
          <a:noFill/>
          <a:ln w="57150">
            <a:solidFill>
              <a:srgbClr val="FF0000"/>
            </a:solidFill>
            <a:round/>
            <a:headEnd/>
            <a:tailEnd/>
          </a:ln>
          <a:effectLst/>
        </p:spPr>
        <p:txBody>
          <a:bodyPr wrap="none" anchor="ctr"/>
          <a:lstStyle/>
          <a:p>
            <a:pPr algn="ctr"/>
            <a:endParaRPr lang="en-US">
              <a:solidFill>
                <a:srgbClr val="FF0000"/>
              </a:solidFill>
            </a:endParaRPr>
          </a:p>
        </p:txBody>
      </p:sp>
    </p:spTree>
    <p:extLst>
      <p:ext uri="{BB962C8B-B14F-4D97-AF65-F5344CB8AC3E}">
        <p14:creationId xmlns:p14="http://schemas.microsoft.com/office/powerpoint/2010/main" val="9236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rrowheads="1"/>
          </p:cNvSpPr>
          <p:nvPr>
            <p:ph type="title"/>
          </p:nvPr>
        </p:nvSpPr>
        <p:spPr>
          <a:xfrm>
            <a:off x="4800600" y="0"/>
            <a:ext cx="4343400" cy="2209800"/>
          </a:xfrm>
        </p:spPr>
        <p:txBody>
          <a:bodyPr/>
          <a:lstStyle/>
          <a:p>
            <a:r>
              <a:rPr lang="en-US" sz="5400" b="1" i="1" dirty="0">
                <a:solidFill>
                  <a:srgbClr val="FFFF00"/>
                </a:solidFill>
              </a:rPr>
              <a:t>Church</a:t>
            </a:r>
            <a:br>
              <a:rPr lang="en-US" sz="5400" b="1" i="1" dirty="0">
                <a:solidFill>
                  <a:srgbClr val="FFFF00"/>
                </a:solidFill>
              </a:rPr>
            </a:br>
            <a:r>
              <a:rPr lang="en-US" sz="5400" b="1" i="1" dirty="0">
                <a:solidFill>
                  <a:srgbClr val="FFFF00"/>
                </a:solidFill>
              </a:rPr>
              <a:t>Growth</a:t>
            </a:r>
          </a:p>
        </p:txBody>
      </p:sp>
      <p:pic>
        <p:nvPicPr>
          <p:cNvPr id="488451" name="Picture 3" descr="E91"/>
          <p:cNvPicPr>
            <a:picLocks noGrp="1" noChangeAspect="1" noChangeArrowheads="1"/>
          </p:cNvPicPr>
          <p:nvPr>
            <p:ph sz="half" idx="1"/>
          </p:nvPr>
        </p:nvPicPr>
        <p:blipFill>
          <a:blip r:embed="rId3" cstate="print"/>
          <a:srcRect/>
          <a:stretch>
            <a:fillRect/>
          </a:stretch>
        </p:blipFill>
        <p:spPr>
          <a:xfrm>
            <a:off x="762000" y="2060575"/>
            <a:ext cx="8382000" cy="5561013"/>
          </a:xfrm>
          <a:noFill/>
          <a:ln/>
        </p:spPr>
      </p:pic>
      <p:pic>
        <p:nvPicPr>
          <p:cNvPr id="488452" name="Picture 4" descr="JOW-49th St bldg"/>
          <p:cNvPicPr>
            <a:picLocks noGrp="1" noChangeAspect="1" noChangeArrowheads="1"/>
          </p:cNvPicPr>
          <p:nvPr>
            <p:ph sz="half" idx="2"/>
          </p:nvPr>
        </p:nvPicPr>
        <p:blipFill>
          <a:blip r:embed="rId4" cstate="print"/>
          <a:srcRect/>
          <a:stretch>
            <a:fillRect/>
          </a:stretch>
        </p:blipFill>
        <p:spPr>
          <a:xfrm>
            <a:off x="0" y="228600"/>
            <a:ext cx="4572000" cy="2832100"/>
          </a:xfrm>
          <a:noFill/>
          <a:ln/>
        </p:spPr>
      </p:pic>
    </p:spTree>
    <p:extLst>
      <p:ext uri="{BB962C8B-B14F-4D97-AF65-F5344CB8AC3E}">
        <p14:creationId xmlns:p14="http://schemas.microsoft.com/office/powerpoint/2010/main" val="8457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1295400"/>
          </a:xfrm>
        </p:spPr>
        <p:txBody>
          <a:bodyPr/>
          <a:lstStyle/>
          <a:p>
            <a:r>
              <a:rPr lang="en-US" sz="5400" b="1" i="1" dirty="0">
                <a:solidFill>
                  <a:srgbClr val="FFFF00"/>
                </a:solidFill>
                <a:effectLst>
                  <a:outerShdw blurRad="38100" dist="38100" dir="2700000" algn="tl">
                    <a:srgbClr val="000000"/>
                  </a:outerShdw>
                </a:effectLst>
              </a:rPr>
              <a:t>Psalm 133:1-3</a:t>
            </a:r>
          </a:p>
        </p:txBody>
      </p:sp>
      <p:sp>
        <p:nvSpPr>
          <p:cNvPr id="10243" name="Rectangle 3"/>
          <p:cNvSpPr>
            <a:spLocks noGrp="1" noChangeArrowheads="1"/>
          </p:cNvSpPr>
          <p:nvPr>
            <p:ph type="body" idx="1"/>
          </p:nvPr>
        </p:nvSpPr>
        <p:spPr>
          <a:xfrm>
            <a:off x="1295400" y="1524000"/>
            <a:ext cx="6858000" cy="3962400"/>
          </a:xfrm>
        </p:spPr>
        <p:txBody>
          <a:bodyPr/>
          <a:lstStyle/>
          <a:p>
            <a:pPr>
              <a:lnSpc>
                <a:spcPct val="90000"/>
              </a:lnSpc>
              <a:buFontTx/>
              <a:buNone/>
            </a:pPr>
            <a:r>
              <a:rPr lang="en-US" sz="2800" b="1" dirty="0">
                <a:effectLst>
                  <a:outerShdw blurRad="38100" dist="38100" dir="2700000" algn="tl">
                    <a:srgbClr val="000000"/>
                  </a:outerShdw>
                </a:effectLst>
              </a:rPr>
              <a:t>   Behold, how good and how pleasant </a:t>
            </a:r>
            <a:r>
              <a:rPr lang="en-US" sz="2800" b="1" i="1" dirty="0">
                <a:effectLst>
                  <a:outerShdw blurRad="38100" dist="38100" dir="2700000" algn="tl">
                    <a:srgbClr val="000000"/>
                  </a:outerShdw>
                </a:effectLst>
              </a:rPr>
              <a:t>it is </a:t>
            </a:r>
            <a:r>
              <a:rPr lang="en-US" sz="2800" b="1" dirty="0">
                <a:effectLst>
                  <a:outerShdw blurRad="38100" dist="38100" dir="2700000" algn="tl">
                    <a:srgbClr val="000000"/>
                  </a:outerShdw>
                </a:effectLst>
              </a:rPr>
              <a:t>for brethren to dwell together in unity!    </a:t>
            </a:r>
            <a:r>
              <a:rPr lang="en-US" sz="2000" b="1" i="1" dirty="0">
                <a:solidFill>
                  <a:srgbClr val="FFFF00"/>
                </a:solidFill>
                <a:effectLst>
                  <a:outerShdw blurRad="38100" dist="38100" dir="2700000" algn="tl">
                    <a:srgbClr val="000000"/>
                  </a:outerShdw>
                </a:effectLst>
              </a:rPr>
              <a:t>2</a:t>
            </a:r>
            <a:r>
              <a:rPr lang="en-US" sz="2800" b="1" dirty="0">
                <a:effectLst>
                  <a:outerShdw blurRad="38100" dist="38100" dir="2700000" algn="tl">
                    <a:srgbClr val="000000"/>
                  </a:outerShdw>
                </a:effectLst>
              </a:rPr>
              <a:t> </a:t>
            </a:r>
            <a:r>
              <a:rPr lang="en-US" sz="2800" b="1" i="1" dirty="0">
                <a:effectLst>
                  <a:outerShdw blurRad="38100" dist="38100" dir="2700000" algn="tl">
                    <a:srgbClr val="000000"/>
                  </a:outerShdw>
                </a:effectLst>
              </a:rPr>
              <a:t>It is </a:t>
            </a:r>
            <a:r>
              <a:rPr lang="en-US" sz="2800" b="1" dirty="0">
                <a:effectLst>
                  <a:outerShdw blurRad="38100" dist="38100" dir="2700000" algn="tl">
                    <a:srgbClr val="000000"/>
                  </a:outerShdw>
                </a:effectLst>
              </a:rPr>
              <a:t>like the precious ointment upon    the head, that ran down upon the beard, </a:t>
            </a:r>
            <a:r>
              <a:rPr lang="en-US" sz="2800" b="1" i="1" dirty="0">
                <a:effectLst>
                  <a:outerShdw blurRad="38100" dist="38100" dir="2700000" algn="tl">
                    <a:srgbClr val="000000"/>
                  </a:outerShdw>
                </a:effectLst>
              </a:rPr>
              <a:t>even </a:t>
            </a:r>
            <a:r>
              <a:rPr lang="en-US" sz="2800" b="1" dirty="0">
                <a:effectLst>
                  <a:outerShdw blurRad="38100" dist="38100" dir="2700000" algn="tl">
                    <a:srgbClr val="000000"/>
                  </a:outerShdw>
                </a:effectLst>
              </a:rPr>
              <a:t>Aaron’s beard: that went down to the skirts of his garments; </a:t>
            </a:r>
            <a:r>
              <a:rPr lang="en-US" sz="1800" b="1" i="1" dirty="0">
                <a:solidFill>
                  <a:srgbClr val="FFFF00"/>
                </a:solidFill>
                <a:effectLst>
                  <a:outerShdw blurRad="38100" dist="38100" dir="2700000" algn="tl">
                    <a:srgbClr val="000000"/>
                  </a:outerShdw>
                </a:effectLst>
              </a:rPr>
              <a:t>3</a:t>
            </a:r>
            <a:r>
              <a:rPr lang="en-US" sz="2800" b="1" dirty="0">
                <a:effectLst>
                  <a:outerShdw blurRad="38100" dist="38100" dir="2700000" algn="tl">
                    <a:srgbClr val="000000"/>
                  </a:outerShdw>
                </a:effectLst>
              </a:rPr>
              <a:t> As the dew of Hermon, </a:t>
            </a:r>
            <a:r>
              <a:rPr lang="en-US" sz="2800" b="1" i="1" dirty="0">
                <a:effectLst>
                  <a:outerShdw blurRad="38100" dist="38100" dir="2700000" algn="tl">
                    <a:srgbClr val="000000"/>
                  </a:outerShdw>
                </a:effectLst>
              </a:rPr>
              <a:t>and as the dew </a:t>
            </a:r>
            <a:r>
              <a:rPr lang="en-US" sz="2800" b="1" dirty="0">
                <a:effectLst>
                  <a:outerShdw blurRad="38100" dist="38100" dir="2700000" algn="tl">
                    <a:srgbClr val="000000"/>
                  </a:outerShdw>
                </a:effectLst>
              </a:rPr>
              <a:t>that descended upon the mountains of Zion: for there the LORD commanded the blessing, </a:t>
            </a:r>
            <a:r>
              <a:rPr lang="en-US" sz="2800" b="1" i="1" dirty="0">
                <a:effectLst>
                  <a:outerShdw blurRad="38100" dist="38100" dir="2700000" algn="tl">
                    <a:srgbClr val="000000"/>
                  </a:outerShdw>
                </a:effectLst>
              </a:rPr>
              <a:t>even </a:t>
            </a:r>
            <a:r>
              <a:rPr lang="en-US" sz="2800" b="1" dirty="0">
                <a:effectLst>
                  <a:outerShdw blurRad="38100" dist="38100" dir="2700000" algn="tl">
                    <a:srgbClr val="000000"/>
                  </a:outerShdw>
                </a:effectLst>
              </a:rPr>
              <a:t>life for evermore.</a:t>
            </a:r>
          </a:p>
          <a:p>
            <a:pPr>
              <a:lnSpc>
                <a:spcPct val="90000"/>
              </a:lnSpc>
              <a:buFontTx/>
              <a:buNone/>
            </a:pPr>
            <a:endParaRPr lang="en-US" sz="3400" b="1" dirty="0">
              <a:effectLst>
                <a:outerShdw blurRad="38100" dist="38100" dir="2700000" algn="tl">
                  <a:srgbClr val="000000"/>
                </a:outerShdw>
              </a:effectLst>
            </a:endParaRPr>
          </a:p>
          <a:p>
            <a:pPr>
              <a:lnSpc>
                <a:spcPct val="90000"/>
              </a:lnSpc>
              <a:buFontTx/>
              <a:buNone/>
            </a:pPr>
            <a:endParaRPr lang="en-US" sz="3400" b="1" dirty="0">
              <a:effectLst>
                <a:outerShdw blurRad="38100" dist="38100" dir="2700000" algn="tl">
                  <a:srgbClr val="000000"/>
                </a:outerShdw>
              </a:effectLst>
            </a:endParaRPr>
          </a:p>
          <a:p>
            <a:pPr>
              <a:lnSpc>
                <a:spcPct val="90000"/>
              </a:lnSpc>
              <a:buFontTx/>
              <a:buNone/>
            </a:pPr>
            <a:endParaRPr lang="en-US" sz="2800" dirty="0"/>
          </a:p>
        </p:txBody>
      </p:sp>
    </p:spTree>
    <p:extLst>
      <p:ext uri="{BB962C8B-B14F-4D97-AF65-F5344CB8AC3E}">
        <p14:creationId xmlns:p14="http://schemas.microsoft.com/office/powerpoint/2010/main" val="110703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7490" name="Rectangle 2"/>
          <p:cNvSpPr>
            <a:spLocks noGrp="1" noRot="1" noChangeArrowheads="1"/>
          </p:cNvSpPr>
          <p:nvPr>
            <p:ph type="title"/>
          </p:nvPr>
        </p:nvSpPr>
        <p:spPr>
          <a:xfrm>
            <a:off x="304800" y="304800"/>
            <a:ext cx="8229600" cy="1143000"/>
          </a:xfrm>
        </p:spPr>
        <p:txBody>
          <a:bodyPr/>
          <a:lstStyle/>
          <a:p>
            <a:r>
              <a:rPr lang="en-US" sz="5400" b="1" i="1" dirty="0">
                <a:solidFill>
                  <a:srgbClr val="FFFF00"/>
                </a:solidFill>
              </a:rPr>
              <a:t>“E 91”</a:t>
            </a:r>
          </a:p>
        </p:txBody>
      </p:sp>
      <p:sp>
        <p:nvSpPr>
          <p:cNvPr id="447491" name="Rectangle 3"/>
          <p:cNvSpPr>
            <a:spLocks noGrp="1" noChangeArrowheads="1"/>
          </p:cNvSpPr>
          <p:nvPr>
            <p:ph type="body" idx="1"/>
          </p:nvPr>
        </p:nvSpPr>
        <p:spPr>
          <a:xfrm>
            <a:off x="914400" y="1371600"/>
            <a:ext cx="8534400" cy="4876800"/>
          </a:xfrm>
        </p:spPr>
        <p:txBody>
          <a:bodyPr/>
          <a:lstStyle/>
          <a:p>
            <a:pPr>
              <a:lnSpc>
                <a:spcPct val="80000"/>
              </a:lnSpc>
              <a:buClr>
                <a:srgbClr val="FF0000"/>
              </a:buClr>
              <a:buSzPct val="90000"/>
              <a:buFont typeface="Wingdings" pitchFamily="2" charset="2"/>
              <a:buChar char="ü"/>
            </a:pPr>
            <a:r>
              <a:rPr lang="en-US" sz="2800" b="1" dirty="0"/>
              <a:t>E91 = East 91</a:t>
            </a:r>
            <a:r>
              <a:rPr lang="en-US" sz="2800" b="1" baseline="30000" dirty="0"/>
              <a:t>st</a:t>
            </a:r>
            <a:r>
              <a:rPr lang="en-US" sz="2800" b="1" dirty="0"/>
              <a:t> Street Christian Church, 							Indianapolis</a:t>
            </a:r>
          </a:p>
          <a:p>
            <a:pPr>
              <a:lnSpc>
                <a:spcPct val="90000"/>
              </a:lnSpc>
              <a:buClr>
                <a:srgbClr val="FF0000"/>
              </a:buClr>
              <a:buSzPct val="90000"/>
              <a:buFont typeface="Wingdings" pitchFamily="2" charset="2"/>
              <a:buChar char="ü"/>
            </a:pPr>
            <a:r>
              <a:rPr lang="en-US" sz="2800" b="1" dirty="0"/>
              <a:t>#6 on Outreach Magazine’s 				“Top 25 Evangelistic </a:t>
            </a:r>
            <a:r>
              <a:rPr lang="en-US" sz="2800" b="1" dirty="0" err="1"/>
              <a:t>MegaChurches</a:t>
            </a:r>
            <a:r>
              <a:rPr lang="en-US" sz="2800" b="1" dirty="0"/>
              <a:t>”</a:t>
            </a:r>
          </a:p>
          <a:p>
            <a:pPr>
              <a:lnSpc>
                <a:spcPct val="110000"/>
              </a:lnSpc>
              <a:buClr>
                <a:srgbClr val="FF0000"/>
              </a:buClr>
              <a:buSzPct val="90000"/>
              <a:buFont typeface="Wingdings" pitchFamily="2" charset="2"/>
              <a:buChar char="ü"/>
            </a:pPr>
            <a:r>
              <a:rPr lang="en-US" sz="2800" b="1" dirty="0"/>
              <a:t>About 4,000 attendance – 50 on staff</a:t>
            </a:r>
          </a:p>
          <a:p>
            <a:pPr>
              <a:lnSpc>
                <a:spcPct val="90000"/>
              </a:lnSpc>
              <a:buClr>
                <a:srgbClr val="FF0000"/>
              </a:buClr>
              <a:buSzPct val="90000"/>
              <a:buFont typeface="Wingdings" pitchFamily="2" charset="2"/>
              <a:buChar char="ü"/>
            </a:pPr>
            <a:r>
              <a:rPr lang="en-US" sz="2800" b="1" dirty="0"/>
              <a:t>Two concurrent services of about 1,000 each, 			           one contemporary, one traditional  </a:t>
            </a:r>
          </a:p>
          <a:p>
            <a:pPr>
              <a:lnSpc>
                <a:spcPct val="90000"/>
              </a:lnSpc>
              <a:buClr>
                <a:srgbClr val="FF0000"/>
              </a:buClr>
              <a:buSzPct val="90000"/>
              <a:buFont typeface="Wingdings" pitchFamily="2" charset="2"/>
              <a:buChar char="ü"/>
            </a:pPr>
            <a:r>
              <a:rPr lang="en-US" sz="2800" b="1" dirty="0"/>
              <a:t>Evangelistic: start one church every year –  					            generally out of state</a:t>
            </a:r>
          </a:p>
          <a:p>
            <a:pPr>
              <a:lnSpc>
                <a:spcPct val="90000"/>
              </a:lnSpc>
              <a:buClr>
                <a:srgbClr val="FF0000"/>
              </a:buClr>
              <a:buSzPct val="90000"/>
              <a:buFont typeface="Wingdings" pitchFamily="2" charset="2"/>
              <a:buChar char="ü"/>
            </a:pPr>
            <a:r>
              <a:rPr lang="en-US" sz="2800" b="1" dirty="0"/>
              <a:t> Waukesha, WI, begun about 5 years ago –					           averages 1,000+  now</a:t>
            </a:r>
          </a:p>
        </p:txBody>
      </p:sp>
    </p:spTree>
    <p:extLst>
      <p:ext uri="{BB962C8B-B14F-4D97-AF65-F5344CB8AC3E}">
        <p14:creationId xmlns:p14="http://schemas.microsoft.com/office/powerpoint/2010/main" val="695031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fade">
                                      <p:cBhvr>
                                        <p:cTn id="7" dur="2000"/>
                                        <p:tgtEl>
                                          <p:spTgt spid="4474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7491">
                                            <p:txEl>
                                              <p:pRg st="0" end="0"/>
                                            </p:txEl>
                                          </p:spTgt>
                                        </p:tgtEl>
                                        <p:attrNameLst>
                                          <p:attrName>style.visibility</p:attrName>
                                        </p:attrNameLst>
                                      </p:cBhvr>
                                      <p:to>
                                        <p:strVal val="visible"/>
                                      </p:to>
                                    </p:set>
                                    <p:animEffect transition="in" filter="wipe(left)">
                                      <p:cBhvr>
                                        <p:cTn id="12" dur="500"/>
                                        <p:tgtEl>
                                          <p:spTgt spid="4474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7491">
                                            <p:txEl>
                                              <p:pRg st="1" end="1"/>
                                            </p:txEl>
                                          </p:spTgt>
                                        </p:tgtEl>
                                        <p:attrNameLst>
                                          <p:attrName>style.visibility</p:attrName>
                                        </p:attrNameLst>
                                      </p:cBhvr>
                                      <p:to>
                                        <p:strVal val="visible"/>
                                      </p:to>
                                    </p:set>
                                    <p:animEffect transition="in" filter="wipe(left)">
                                      <p:cBhvr>
                                        <p:cTn id="17" dur="500"/>
                                        <p:tgtEl>
                                          <p:spTgt spid="4474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7491">
                                            <p:txEl>
                                              <p:pRg st="2" end="2"/>
                                            </p:txEl>
                                          </p:spTgt>
                                        </p:tgtEl>
                                        <p:attrNameLst>
                                          <p:attrName>style.visibility</p:attrName>
                                        </p:attrNameLst>
                                      </p:cBhvr>
                                      <p:to>
                                        <p:strVal val="visible"/>
                                      </p:to>
                                    </p:set>
                                    <p:animEffect transition="in" filter="wipe(left)">
                                      <p:cBhvr>
                                        <p:cTn id="22" dur="500"/>
                                        <p:tgtEl>
                                          <p:spTgt spid="4474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7491">
                                            <p:txEl>
                                              <p:pRg st="3" end="3"/>
                                            </p:txEl>
                                          </p:spTgt>
                                        </p:tgtEl>
                                        <p:attrNameLst>
                                          <p:attrName>style.visibility</p:attrName>
                                        </p:attrNameLst>
                                      </p:cBhvr>
                                      <p:to>
                                        <p:strVal val="visible"/>
                                      </p:to>
                                    </p:set>
                                    <p:animEffect transition="in" filter="wipe(left)">
                                      <p:cBhvr>
                                        <p:cTn id="27" dur="500"/>
                                        <p:tgtEl>
                                          <p:spTgt spid="4474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7491">
                                            <p:txEl>
                                              <p:pRg st="4" end="4"/>
                                            </p:txEl>
                                          </p:spTgt>
                                        </p:tgtEl>
                                        <p:attrNameLst>
                                          <p:attrName>style.visibility</p:attrName>
                                        </p:attrNameLst>
                                      </p:cBhvr>
                                      <p:to>
                                        <p:strVal val="visible"/>
                                      </p:to>
                                    </p:set>
                                    <p:animEffect transition="in" filter="wipe(left)">
                                      <p:cBhvr>
                                        <p:cTn id="32" dur="500"/>
                                        <p:tgtEl>
                                          <p:spTgt spid="4474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47491">
                                            <p:txEl>
                                              <p:pRg st="5" end="5"/>
                                            </p:txEl>
                                          </p:spTgt>
                                        </p:tgtEl>
                                        <p:attrNameLst>
                                          <p:attrName>style.visibility</p:attrName>
                                        </p:attrNameLst>
                                      </p:cBhvr>
                                      <p:to>
                                        <p:strVal val="visible"/>
                                      </p:to>
                                    </p:set>
                                    <p:animEffect transition="in" filter="wipe(left)">
                                      <p:cBhvr>
                                        <p:cTn id="37" dur="500"/>
                                        <p:tgtEl>
                                          <p:spTgt spid="4474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p:bldP spid="44749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rrowheads="1"/>
          </p:cNvSpPr>
          <p:nvPr>
            <p:ph type="title"/>
          </p:nvPr>
        </p:nvSpPr>
        <p:spPr/>
        <p:txBody>
          <a:bodyPr/>
          <a:lstStyle/>
          <a:p>
            <a:r>
              <a:rPr lang="en-US" sz="5400" b="1" i="1" dirty="0">
                <a:solidFill>
                  <a:srgbClr val="FFFF00"/>
                </a:solidFill>
              </a:rPr>
              <a:t>Ministries/Activities</a:t>
            </a:r>
          </a:p>
        </p:txBody>
      </p:sp>
      <p:sp>
        <p:nvSpPr>
          <p:cNvPr id="448515" name="Rectangle 3"/>
          <p:cNvSpPr>
            <a:spLocks noGrp="1" noChangeArrowheads="1"/>
          </p:cNvSpPr>
          <p:nvPr>
            <p:ph type="body" idx="1"/>
          </p:nvPr>
        </p:nvSpPr>
        <p:spPr>
          <a:xfrm>
            <a:off x="304800" y="1371600"/>
            <a:ext cx="8686800" cy="5257800"/>
          </a:xfrm>
        </p:spPr>
        <p:txBody>
          <a:bodyPr/>
          <a:lstStyle/>
          <a:p>
            <a:pPr>
              <a:lnSpc>
                <a:spcPct val="80000"/>
              </a:lnSpc>
            </a:pPr>
            <a:endParaRPr lang="en-US" sz="800" b="1" dirty="0">
              <a:hlinkClick r:id="rId3"/>
            </a:endParaRPr>
          </a:p>
          <a:p>
            <a:pPr>
              <a:lnSpc>
                <a:spcPct val="80000"/>
              </a:lnSpc>
              <a:buClr>
                <a:srgbClr val="FF0000"/>
              </a:buClr>
              <a:buSzPct val="95000"/>
              <a:buFont typeface="Wingdings" pitchFamily="2" charset="2"/>
              <a:buChar char="ü"/>
            </a:pPr>
            <a:r>
              <a:rPr lang="en-US" sz="1800" b="1" dirty="0" err="1">
                <a:solidFill>
                  <a:srgbClr val="FFFF00"/>
                </a:solidFill>
                <a:hlinkClick r:id="rId3"/>
              </a:rPr>
              <a:t>Jireh</a:t>
            </a:r>
            <a:r>
              <a:rPr lang="en-US" sz="1800" b="1" dirty="0">
                <a:solidFill>
                  <a:srgbClr val="FFFF00"/>
                </a:solidFill>
                <a:hlinkClick r:id="rId3"/>
              </a:rPr>
              <a:t> Sports</a:t>
            </a:r>
            <a:r>
              <a:rPr lang="en-US" sz="1800" b="1" dirty="0">
                <a:solidFill>
                  <a:srgbClr val="FFFF00"/>
                </a:solidFill>
              </a:rPr>
              <a:t> </a:t>
            </a:r>
            <a:r>
              <a:rPr lang="en-US" sz="1800" b="1" dirty="0"/>
              <a:t>– Equipment, partnering for  15 passenger van</a:t>
            </a:r>
            <a:br>
              <a:rPr lang="en-US" sz="1800" b="1" dirty="0"/>
            </a:br>
            <a:endParaRPr lang="en-US" sz="1800" b="1" dirty="0"/>
          </a:p>
          <a:p>
            <a:pPr>
              <a:lnSpc>
                <a:spcPct val="80000"/>
              </a:lnSpc>
              <a:buClr>
                <a:srgbClr val="FF0000"/>
              </a:buClr>
              <a:buSzPct val="95000"/>
              <a:buFont typeface="Wingdings" pitchFamily="2" charset="2"/>
              <a:buChar char="ü"/>
            </a:pPr>
            <a:r>
              <a:rPr lang="en-US" sz="1800" b="1" dirty="0">
                <a:solidFill>
                  <a:srgbClr val="FFFF00"/>
                </a:solidFill>
                <a:hlinkClick r:id="rId4"/>
              </a:rPr>
              <a:t>Allendale Christian Camp</a:t>
            </a:r>
            <a:r>
              <a:rPr lang="en-US" sz="1800" b="1" dirty="0"/>
              <a:t> – Camperships to help children go to camp.</a:t>
            </a:r>
            <a:br>
              <a:rPr lang="en-US" sz="1800" b="1" dirty="0"/>
            </a:br>
            <a:endParaRPr lang="en-US" sz="1800" b="1" dirty="0">
              <a:hlinkClick r:id="rId5"/>
            </a:endParaRPr>
          </a:p>
          <a:p>
            <a:pPr>
              <a:lnSpc>
                <a:spcPct val="80000"/>
              </a:lnSpc>
              <a:buClr>
                <a:srgbClr val="FF0000"/>
              </a:buClr>
              <a:buSzPct val="95000"/>
              <a:buFont typeface="Wingdings" pitchFamily="2" charset="2"/>
              <a:buChar char="ü"/>
            </a:pPr>
            <a:r>
              <a:rPr lang="en-US" sz="1800" b="1" dirty="0" err="1">
                <a:hlinkClick r:id="rId5"/>
              </a:rPr>
              <a:t>Paracetian</a:t>
            </a:r>
            <a:r>
              <a:rPr lang="en-US" sz="1800" b="1" dirty="0"/>
              <a:t> -  As this ministry has grown we have assisted </a:t>
            </a:r>
            <a:br>
              <a:rPr lang="en-US" sz="1800" b="1" dirty="0"/>
            </a:br>
            <a:endParaRPr lang="en-US" sz="1800" b="1" dirty="0">
              <a:hlinkClick r:id="rId6"/>
            </a:endParaRPr>
          </a:p>
          <a:p>
            <a:pPr>
              <a:lnSpc>
                <a:spcPct val="80000"/>
              </a:lnSpc>
              <a:buClr>
                <a:srgbClr val="FF0000"/>
              </a:buClr>
              <a:buSzPct val="95000"/>
              <a:buFont typeface="Wingdings" pitchFamily="2" charset="2"/>
              <a:buChar char="ü"/>
            </a:pPr>
            <a:r>
              <a:rPr lang="en-US" sz="1800" b="1" dirty="0">
                <a:hlinkClick r:id="rId6"/>
              </a:rPr>
              <a:t>Young Life</a:t>
            </a:r>
            <a:r>
              <a:rPr lang="en-US" sz="1800" b="1" dirty="0"/>
              <a:t> -  Start up funds for Lawrence Young Life and its staffing needs.</a:t>
            </a:r>
            <a:br>
              <a:rPr lang="en-US" sz="1800" b="1" dirty="0"/>
            </a:br>
            <a:endParaRPr lang="en-US" sz="1800" b="1" dirty="0">
              <a:hlinkClick r:id="rId7"/>
            </a:endParaRPr>
          </a:p>
          <a:p>
            <a:pPr>
              <a:lnSpc>
                <a:spcPct val="80000"/>
              </a:lnSpc>
              <a:buClr>
                <a:srgbClr val="FF0000"/>
              </a:buClr>
              <a:buSzPct val="95000"/>
              <a:buFont typeface="Wingdings" pitchFamily="2" charset="2"/>
              <a:buChar char="ü"/>
            </a:pPr>
            <a:r>
              <a:rPr lang="en-US" sz="1800" b="1" dirty="0">
                <a:hlinkClick r:id="rId7"/>
              </a:rPr>
              <a:t>Habitat For Humanity</a:t>
            </a:r>
            <a:r>
              <a:rPr lang="en-US" sz="1800" b="1" dirty="0"/>
              <a:t> – Funds for volunteers needs &amp; building materials.</a:t>
            </a:r>
            <a:br>
              <a:rPr lang="en-US" sz="1800" b="1" dirty="0"/>
            </a:br>
            <a:endParaRPr lang="en-US" sz="1800" b="1" dirty="0"/>
          </a:p>
          <a:p>
            <a:pPr>
              <a:lnSpc>
                <a:spcPct val="80000"/>
              </a:lnSpc>
              <a:buClr>
                <a:srgbClr val="FF0000"/>
              </a:buClr>
              <a:buSzPct val="95000"/>
              <a:buFont typeface="Wingdings" pitchFamily="2" charset="2"/>
              <a:buChar char="ü"/>
            </a:pPr>
            <a:r>
              <a:rPr lang="en-US" sz="1800" b="1" dirty="0"/>
              <a:t>Suicide Prevention (provided from a Donor Advised Fund)</a:t>
            </a:r>
            <a:br>
              <a:rPr lang="en-US" sz="1800" b="1" dirty="0"/>
            </a:br>
            <a:endParaRPr lang="en-US" sz="1800" b="1" dirty="0"/>
          </a:p>
          <a:p>
            <a:pPr>
              <a:lnSpc>
                <a:spcPct val="80000"/>
              </a:lnSpc>
              <a:buClr>
                <a:srgbClr val="FF0000"/>
              </a:buClr>
              <a:buSzPct val="95000"/>
              <a:buFont typeface="Wingdings" pitchFamily="2" charset="2"/>
              <a:buChar char="ü"/>
            </a:pPr>
            <a:r>
              <a:rPr lang="en-US" sz="1800" b="1" dirty="0">
                <a:hlinkClick r:id="rId8"/>
              </a:rPr>
              <a:t>Loaves &amp; Fishes</a:t>
            </a:r>
            <a:r>
              <a:rPr lang="en-US" sz="1800" b="1" dirty="0"/>
              <a:t> – Working with the Church Federation for benevolence </a:t>
            </a:r>
          </a:p>
          <a:p>
            <a:pPr>
              <a:lnSpc>
                <a:spcPct val="80000"/>
              </a:lnSpc>
              <a:buClr>
                <a:srgbClr val="FF0000"/>
              </a:buClr>
              <a:buSzPct val="95000"/>
              <a:buFont typeface="Wingdings" pitchFamily="2" charset="2"/>
              <a:buChar char="ü"/>
            </a:pPr>
            <a:r>
              <a:rPr lang="en-US" sz="1800" b="1" dirty="0"/>
              <a:t/>
            </a:r>
            <a:br>
              <a:rPr lang="en-US" sz="1800" b="1" dirty="0"/>
            </a:br>
            <a:r>
              <a:rPr lang="en-US" sz="1800" b="1" dirty="0">
                <a:solidFill>
                  <a:srgbClr val="C00000"/>
                </a:solidFill>
              </a:rPr>
              <a:t>L</a:t>
            </a:r>
            <a:r>
              <a:rPr lang="en-US" sz="1800" b="1" dirty="0">
                <a:solidFill>
                  <a:srgbClr val="FFFF00"/>
                </a:solidFill>
                <a:hlinkClick r:id="rId9"/>
              </a:rPr>
              <a:t>ighthouse Ministry</a:t>
            </a:r>
            <a:r>
              <a:rPr lang="en-US" sz="1800" b="1" dirty="0">
                <a:solidFill>
                  <a:srgbClr val="FFFF00"/>
                </a:solidFill>
              </a:rPr>
              <a:t> </a:t>
            </a:r>
            <a:r>
              <a:rPr lang="en-US" sz="1800" b="1" dirty="0"/>
              <a:t>– Helping men return to the community for jobs, church, 								         and family.</a:t>
            </a:r>
            <a:br>
              <a:rPr lang="en-US" sz="1800" b="1" dirty="0"/>
            </a:br>
            <a:endParaRPr lang="en-US" sz="1800" b="1" dirty="0">
              <a:hlinkClick r:id="rId10"/>
            </a:endParaRPr>
          </a:p>
          <a:p>
            <a:pPr>
              <a:lnSpc>
                <a:spcPct val="80000"/>
              </a:lnSpc>
              <a:buClr>
                <a:srgbClr val="FF0000"/>
              </a:buClr>
              <a:buSzPct val="95000"/>
              <a:buFont typeface="Wingdings" pitchFamily="2" charset="2"/>
              <a:buChar char="ü"/>
            </a:pPr>
            <a:r>
              <a:rPr lang="en-US" sz="1800" b="1" dirty="0" err="1">
                <a:hlinkClick r:id="rId10"/>
              </a:rPr>
              <a:t>INRoads</a:t>
            </a:r>
            <a:r>
              <a:rPr lang="en-US" sz="1800" b="1" dirty="0"/>
              <a:t> – Serving as a bridge between “Bridge kids” and a caring community 							in the Broad Ripple area.</a:t>
            </a:r>
          </a:p>
          <a:p>
            <a:pPr>
              <a:lnSpc>
                <a:spcPct val="80000"/>
              </a:lnSpc>
              <a:buClr>
                <a:srgbClr val="FF0000"/>
              </a:buClr>
              <a:buSzPct val="85000"/>
              <a:buFont typeface="Wingdings" pitchFamily="2" charset="2"/>
              <a:buChar char="ü"/>
            </a:pPr>
            <a:endParaRPr lang="en-US" sz="2000" dirty="0"/>
          </a:p>
        </p:txBody>
      </p:sp>
    </p:spTree>
    <p:extLst>
      <p:ext uri="{BB962C8B-B14F-4D97-AF65-F5344CB8AC3E}">
        <p14:creationId xmlns:p14="http://schemas.microsoft.com/office/powerpoint/2010/main" val="376156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9985C-BED8-4B6B-8205-6BCE280C39F0}"/>
              </a:ext>
            </a:extLst>
          </p:cNvPr>
          <p:cNvSpPr>
            <a:spLocks noGrp="1"/>
          </p:cNvSpPr>
          <p:nvPr>
            <p:ph type="title"/>
          </p:nvPr>
        </p:nvSpPr>
        <p:spPr/>
        <p:txBody>
          <a:bodyPr/>
          <a:lstStyle/>
          <a:p>
            <a:r>
              <a:rPr lang="en-US" sz="4800" b="1" i="1" dirty="0"/>
              <a:t>Missionary Societies</a:t>
            </a:r>
          </a:p>
        </p:txBody>
      </p:sp>
      <p:sp>
        <p:nvSpPr>
          <p:cNvPr id="3" name="Content Placeholder 2">
            <a:extLst>
              <a:ext uri="{FF2B5EF4-FFF2-40B4-BE49-F238E27FC236}">
                <a16:creationId xmlns:a16="http://schemas.microsoft.com/office/drawing/2014/main" xmlns="" id="{8D291734-A981-49BC-BA29-0858BD9AC2B0}"/>
              </a:ext>
            </a:extLst>
          </p:cNvPr>
          <p:cNvSpPr>
            <a:spLocks noGrp="1"/>
          </p:cNvSpPr>
          <p:nvPr>
            <p:ph idx="1"/>
          </p:nvPr>
        </p:nvSpPr>
        <p:spPr>
          <a:xfrm>
            <a:off x="762000" y="1447800"/>
            <a:ext cx="8001000" cy="4495800"/>
          </a:xfrm>
        </p:spPr>
        <p:txBody>
          <a:bodyPr/>
          <a:lstStyle/>
          <a:p>
            <a:pPr>
              <a:buClr>
                <a:srgbClr val="C00000"/>
              </a:buClr>
              <a:buSzPct val="87000"/>
              <a:buFont typeface="Wingdings" panose="05000000000000000000" pitchFamily="2" charset="2"/>
              <a:buChar char="ü"/>
            </a:pPr>
            <a:r>
              <a:rPr lang="en-US" sz="2800" b="1" dirty="0"/>
              <a:t>Wrong because of undue pressure on 	churches? Concentration of wealth?    	Inefficient operation? Other “abuses?”</a:t>
            </a:r>
          </a:p>
          <a:p>
            <a:pPr>
              <a:buClr>
                <a:srgbClr val="C00000"/>
              </a:buClr>
              <a:buSzPct val="87000"/>
              <a:buFont typeface="Wingdings" panose="05000000000000000000" pitchFamily="2" charset="2"/>
              <a:buChar char="ü"/>
            </a:pPr>
            <a:r>
              <a:rPr lang="en-US" sz="2800" b="1" dirty="0"/>
              <a:t>Would they be scriptural if abuses removed?</a:t>
            </a:r>
          </a:p>
          <a:p>
            <a:pPr>
              <a:buClr>
                <a:srgbClr val="C00000"/>
              </a:buClr>
              <a:buSzPct val="87000"/>
              <a:buFont typeface="Wingdings" panose="05000000000000000000" pitchFamily="2" charset="2"/>
              <a:buChar char="ü"/>
            </a:pPr>
            <a:r>
              <a:rPr lang="en-US" sz="2800" b="1" dirty="0"/>
              <a:t>No – they are an inherently unscriptural  				         cooperative of churches</a:t>
            </a:r>
          </a:p>
          <a:p>
            <a:pPr>
              <a:buClr>
                <a:srgbClr val="C00000"/>
              </a:buClr>
              <a:buSzPct val="87000"/>
              <a:buFont typeface="Wingdings" panose="05000000000000000000" pitchFamily="2" charset="2"/>
              <a:buChar char="ü"/>
            </a:pPr>
            <a:r>
              <a:rPr lang="en-US" sz="2800" b="1" dirty="0"/>
              <a:t>BUT “if God does not specify the means we are	    free as to methods” how are they wrong? </a:t>
            </a:r>
          </a:p>
        </p:txBody>
      </p:sp>
    </p:spTree>
    <p:extLst>
      <p:ext uri="{BB962C8B-B14F-4D97-AF65-F5344CB8AC3E}">
        <p14:creationId xmlns:p14="http://schemas.microsoft.com/office/powerpoint/2010/main" val="3688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447800"/>
          </a:xfrm>
        </p:spPr>
        <p:txBody>
          <a:bodyPr/>
          <a:lstStyle/>
          <a:p>
            <a:r>
              <a:rPr lang="en-US" sz="4800" b="1" i="1" dirty="0"/>
              <a:t>Which is Paramount?</a:t>
            </a:r>
          </a:p>
        </p:txBody>
      </p:sp>
      <p:sp>
        <p:nvSpPr>
          <p:cNvPr id="3" name="Content Placeholder 2"/>
          <p:cNvSpPr>
            <a:spLocks noGrp="1"/>
          </p:cNvSpPr>
          <p:nvPr>
            <p:ph idx="1"/>
          </p:nvPr>
        </p:nvSpPr>
        <p:spPr>
          <a:xfrm>
            <a:off x="1143000" y="1828800"/>
            <a:ext cx="7315200" cy="4114800"/>
          </a:xfrm>
        </p:spPr>
        <p:txBody>
          <a:bodyPr/>
          <a:lstStyle/>
          <a:p>
            <a:pPr>
              <a:buClr>
                <a:srgbClr val="C00000"/>
              </a:buClr>
              <a:buSzPct val="94000"/>
              <a:buFont typeface="Wingdings" panose="05000000000000000000" pitchFamily="2" charset="2"/>
              <a:buChar char="ü"/>
            </a:pPr>
            <a:r>
              <a:rPr lang="en-US" sz="2800" b="1"/>
              <a:t>A </a:t>
            </a:r>
            <a:r>
              <a:rPr lang="en-US" sz="2800" b="1" dirty="0"/>
              <a:t>human institution?</a:t>
            </a:r>
          </a:p>
          <a:p>
            <a:pPr>
              <a:buClr>
                <a:srgbClr val="C00000"/>
              </a:buClr>
              <a:buSzPct val="94000"/>
              <a:buFont typeface="Wingdings" panose="05000000000000000000" pitchFamily="2" charset="2"/>
              <a:buChar char="ü"/>
            </a:pPr>
            <a:r>
              <a:rPr lang="en-US" sz="2800" b="1" dirty="0"/>
              <a:t>Or fellowship among brothers?</a:t>
            </a:r>
          </a:p>
          <a:p>
            <a:pPr>
              <a:buClr>
                <a:srgbClr val="C00000"/>
              </a:buClr>
              <a:buSzPct val="94000"/>
              <a:buFont typeface="Wingdings" panose="05000000000000000000" pitchFamily="2" charset="2"/>
              <a:buChar char="ü"/>
            </a:pPr>
            <a:r>
              <a:rPr lang="en-US" sz="2800" b="1" dirty="0"/>
              <a:t>Even those who oppose institutions?</a:t>
            </a:r>
          </a:p>
          <a:p>
            <a:pPr>
              <a:buClr>
                <a:srgbClr val="C00000"/>
              </a:buClr>
              <a:buSzPct val="94000"/>
            </a:pPr>
            <a:endParaRPr lang="en-US" sz="2800" b="1" dirty="0"/>
          </a:p>
          <a:p>
            <a:pPr marL="0" indent="0">
              <a:buClr>
                <a:srgbClr val="C00000"/>
              </a:buClr>
              <a:buSzPct val="94000"/>
              <a:buNone/>
            </a:pPr>
            <a:endParaRPr lang="en-US" sz="2800" b="1" dirty="0"/>
          </a:p>
          <a:p>
            <a:pPr>
              <a:buClr>
                <a:srgbClr val="C00000"/>
              </a:buClr>
              <a:buSzPct val="94000"/>
              <a:buFont typeface="Wingdings" panose="05000000000000000000" pitchFamily="2" charset="2"/>
              <a:buChar char="ü"/>
            </a:pPr>
            <a:r>
              <a:rPr lang="en-US" sz="1800" b="1" dirty="0"/>
              <a:t>David </a:t>
            </a:r>
            <a:r>
              <a:rPr lang="en-US" sz="1800" b="1" dirty="0" err="1"/>
              <a:t>Filbeck</a:t>
            </a:r>
            <a:r>
              <a:rPr lang="en-US" sz="1800" b="1" dirty="0"/>
              <a:t>, </a:t>
            </a:r>
            <a:r>
              <a:rPr lang="en-US" sz="1800" b="1" i="1" dirty="0">
                <a:solidFill>
                  <a:srgbClr val="FFFF00"/>
                </a:solidFill>
              </a:rPr>
              <a:t>The First Fifty Years: A Brief History of the                  Direct-Support Missionary Movement </a:t>
            </a:r>
            <a:r>
              <a:rPr lang="en-US" sz="1800" b="1" dirty="0"/>
              <a:t>(Joplin: College Press, 1980).</a:t>
            </a:r>
          </a:p>
        </p:txBody>
      </p:sp>
    </p:spTree>
    <p:extLst>
      <p:ext uri="{BB962C8B-B14F-4D97-AF65-F5344CB8AC3E}">
        <p14:creationId xmlns:p14="http://schemas.microsoft.com/office/powerpoint/2010/main" val="372250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E902E-1492-4036-ADC8-433FBDB80850}"/>
              </a:ext>
            </a:extLst>
          </p:cNvPr>
          <p:cNvSpPr>
            <a:spLocks noGrp="1"/>
          </p:cNvSpPr>
          <p:nvPr>
            <p:ph type="title"/>
          </p:nvPr>
        </p:nvSpPr>
        <p:spPr/>
        <p:txBody>
          <a:bodyPr/>
          <a:lstStyle/>
          <a:p>
            <a:r>
              <a:rPr lang="en-US" sz="4800" b="1" i="1" dirty="0">
                <a:effectLst/>
              </a:rPr>
              <a:t>Alan </a:t>
            </a:r>
            <a:r>
              <a:rPr lang="en-US" sz="4800" b="1" i="1" dirty="0" err="1">
                <a:effectLst/>
              </a:rPr>
              <a:t>Highers</a:t>
            </a:r>
            <a:endParaRPr lang="en-US" sz="4800" i="1" dirty="0"/>
          </a:p>
        </p:txBody>
      </p:sp>
      <p:sp>
        <p:nvSpPr>
          <p:cNvPr id="3" name="Content Placeholder 2">
            <a:extLst>
              <a:ext uri="{FF2B5EF4-FFF2-40B4-BE49-F238E27FC236}">
                <a16:creationId xmlns:a16="http://schemas.microsoft.com/office/drawing/2014/main" xmlns="" id="{6CB8746E-FD52-487B-B4B9-9D561833EF04}"/>
              </a:ext>
            </a:extLst>
          </p:cNvPr>
          <p:cNvSpPr>
            <a:spLocks noGrp="1"/>
          </p:cNvSpPr>
          <p:nvPr>
            <p:ph idx="1"/>
          </p:nvPr>
        </p:nvSpPr>
        <p:spPr>
          <a:xfrm>
            <a:off x="914400" y="1828800"/>
            <a:ext cx="7543800" cy="4114800"/>
          </a:xfrm>
        </p:spPr>
        <p:txBody>
          <a:bodyPr/>
          <a:lstStyle/>
          <a:p>
            <a:pPr>
              <a:buClr>
                <a:srgbClr val="C00000"/>
              </a:buClr>
              <a:buSzPct val="93000"/>
              <a:buFont typeface="Wingdings" panose="05000000000000000000" pitchFamily="2" charset="2"/>
              <a:buChar char="ü"/>
            </a:pPr>
            <a:r>
              <a:rPr lang="en-US" sz="2800" b="1" dirty="0">
                <a:effectLst/>
              </a:rPr>
              <a:t>“The conclusion of the whole matter            (with respect to instrumental music) is this: unity with those who use the instrument is predicated upon a single choice – either they give up the instrument, or we give up our opposition to it. </a:t>
            </a:r>
            <a:r>
              <a:rPr lang="en-US" sz="2800" b="1" i="1" dirty="0">
                <a:solidFill>
                  <a:srgbClr val="FFFF00"/>
                </a:solidFill>
                <a:effectLst/>
              </a:rPr>
              <a:t>What other alternatives are there?</a:t>
            </a:r>
            <a:r>
              <a:rPr lang="en-US" sz="2800" b="1" dirty="0">
                <a:effectLst/>
              </a:rPr>
              <a:t>”</a:t>
            </a:r>
          </a:p>
          <a:p>
            <a:pPr>
              <a:buClr>
                <a:srgbClr val="C00000"/>
              </a:buClr>
              <a:buSzPct val="93000"/>
              <a:buFont typeface="Wingdings" panose="05000000000000000000" pitchFamily="2" charset="2"/>
              <a:buChar char="ü"/>
            </a:pPr>
            <a:endParaRPr lang="en-US" sz="2800" b="1" dirty="0">
              <a:effectLst/>
            </a:endParaRPr>
          </a:p>
          <a:p>
            <a:pPr>
              <a:buClr>
                <a:srgbClr val="C00000"/>
              </a:buClr>
              <a:buSzPct val="93000"/>
              <a:buFont typeface="Wingdings" panose="05000000000000000000" pitchFamily="2" charset="2"/>
              <a:buChar char="ü"/>
            </a:pPr>
            <a:r>
              <a:rPr lang="en-US" sz="1800" b="1" i="1" dirty="0">
                <a:solidFill>
                  <a:srgbClr val="FFFF00"/>
                </a:solidFill>
                <a:effectLst/>
              </a:rPr>
              <a:t>Spiritual Sword</a:t>
            </a:r>
            <a:r>
              <a:rPr lang="en-US" sz="1800" b="1" dirty="0">
                <a:effectLst/>
              </a:rPr>
              <a:t>, April 1988, p. 48</a:t>
            </a:r>
          </a:p>
          <a:p>
            <a:endParaRPr lang="en-US" dirty="0"/>
          </a:p>
        </p:txBody>
      </p:sp>
    </p:spTree>
    <p:extLst>
      <p:ext uri="{BB962C8B-B14F-4D97-AF65-F5344CB8AC3E}">
        <p14:creationId xmlns:p14="http://schemas.microsoft.com/office/powerpoint/2010/main" val="18005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0498" name="Rectangle 2"/>
          <p:cNvSpPr>
            <a:spLocks noGrp="1" noRot="1" noChangeArrowheads="1"/>
          </p:cNvSpPr>
          <p:nvPr>
            <p:ph type="title"/>
          </p:nvPr>
        </p:nvSpPr>
        <p:spPr>
          <a:xfrm>
            <a:off x="228600" y="274638"/>
            <a:ext cx="8686800" cy="1143000"/>
          </a:xfrm>
        </p:spPr>
        <p:txBody>
          <a:bodyPr/>
          <a:lstStyle/>
          <a:p>
            <a:r>
              <a:rPr lang="en-US" sz="5400" b="1" i="1" dirty="0">
                <a:solidFill>
                  <a:srgbClr val="FFFF00"/>
                </a:solidFill>
              </a:rPr>
              <a:t>Generational Divisions</a:t>
            </a:r>
          </a:p>
        </p:txBody>
      </p:sp>
      <p:sp>
        <p:nvSpPr>
          <p:cNvPr id="490499" name="Rectangle 3"/>
          <p:cNvSpPr>
            <a:spLocks noGrp="1" noChangeArrowheads="1"/>
          </p:cNvSpPr>
          <p:nvPr>
            <p:ph type="body" idx="1"/>
          </p:nvPr>
        </p:nvSpPr>
        <p:spPr>
          <a:xfrm>
            <a:off x="1143000" y="1600200"/>
            <a:ext cx="7772400" cy="5105400"/>
          </a:xfrm>
        </p:spPr>
        <p:txBody>
          <a:bodyPr/>
          <a:lstStyle/>
          <a:p>
            <a:pPr>
              <a:buFont typeface="Wingdings" pitchFamily="2" charset="2"/>
              <a:buNone/>
            </a:pPr>
            <a:r>
              <a:rPr lang="en-US" b="1" i="1" dirty="0">
                <a:solidFill>
                  <a:srgbClr val="FFFF00"/>
                </a:solidFill>
              </a:rPr>
              <a:t>1830’s</a:t>
            </a:r>
            <a:r>
              <a:rPr lang="en-US" sz="2800" b="1" dirty="0"/>
              <a:t> – Baptists or Christians?</a:t>
            </a:r>
          </a:p>
          <a:p>
            <a:pPr>
              <a:lnSpc>
                <a:spcPct val="70000"/>
              </a:lnSpc>
              <a:buFont typeface="Wingdings" pitchFamily="2" charset="2"/>
              <a:buNone/>
            </a:pPr>
            <a:r>
              <a:rPr lang="en-US" sz="2800" b="1" dirty="0"/>
              <a:t>		     Local churches or hierarchies?</a:t>
            </a:r>
          </a:p>
          <a:p>
            <a:pPr>
              <a:lnSpc>
                <a:spcPct val="90000"/>
              </a:lnSpc>
              <a:buFont typeface="Wingdings" pitchFamily="2" charset="2"/>
              <a:buNone/>
            </a:pPr>
            <a:r>
              <a:rPr lang="en-US" sz="2800" b="1" dirty="0"/>
              <a:t>		     Churches or human agencies?</a:t>
            </a:r>
          </a:p>
          <a:p>
            <a:pPr>
              <a:lnSpc>
                <a:spcPct val="110000"/>
              </a:lnSpc>
              <a:buFont typeface="Wingdings" pitchFamily="2" charset="2"/>
              <a:buNone/>
            </a:pPr>
            <a:r>
              <a:rPr lang="en-US" b="1" i="1" dirty="0">
                <a:solidFill>
                  <a:srgbClr val="FFFF00"/>
                </a:solidFill>
              </a:rPr>
              <a:t>1890’s</a:t>
            </a:r>
            <a:r>
              <a:rPr lang="en-US" sz="2800" b="1" dirty="0"/>
              <a:t> – Worship (instrumental music?) and 		     service (human societies or churches?)</a:t>
            </a:r>
          </a:p>
          <a:p>
            <a:pPr>
              <a:lnSpc>
                <a:spcPct val="110000"/>
              </a:lnSpc>
              <a:buFont typeface="Wingdings" pitchFamily="2" charset="2"/>
              <a:buNone/>
            </a:pPr>
            <a:r>
              <a:rPr lang="en-US" b="1" i="1" dirty="0">
                <a:solidFill>
                  <a:srgbClr val="FFFF00"/>
                </a:solidFill>
              </a:rPr>
              <a:t>1950’s </a:t>
            </a:r>
            <a:r>
              <a:rPr lang="en-US" sz="2800" b="1" dirty="0"/>
              <a:t>– Churches or parachurch agencies 		      (evangelism, caregiving institutions?)</a:t>
            </a:r>
          </a:p>
          <a:p>
            <a:pPr>
              <a:lnSpc>
                <a:spcPct val="120000"/>
              </a:lnSpc>
              <a:buFont typeface="Wingdings" pitchFamily="2" charset="2"/>
              <a:buNone/>
            </a:pPr>
            <a:r>
              <a:rPr lang="en-US" b="1" i="1" dirty="0">
                <a:solidFill>
                  <a:srgbClr val="FFFF00"/>
                </a:solidFill>
              </a:rPr>
              <a:t>20_ _’s</a:t>
            </a:r>
            <a:r>
              <a:rPr lang="en-US" sz="2800" b="1" dirty="0"/>
              <a:t> – What does the future hold? </a:t>
            </a:r>
          </a:p>
        </p:txBody>
      </p:sp>
    </p:spTree>
    <p:extLst>
      <p:ext uri="{BB962C8B-B14F-4D97-AF65-F5344CB8AC3E}">
        <p14:creationId xmlns:p14="http://schemas.microsoft.com/office/powerpoint/2010/main" val="1803413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90498"/>
                                        </p:tgtEl>
                                        <p:attrNameLst>
                                          <p:attrName>style.visibility</p:attrName>
                                        </p:attrNameLst>
                                      </p:cBhvr>
                                      <p:to>
                                        <p:strVal val="visible"/>
                                      </p:to>
                                    </p:set>
                                    <p:animEffect transition="in" filter="dissolve">
                                      <p:cBhvr>
                                        <p:cTn id="7" dur="500"/>
                                        <p:tgtEl>
                                          <p:spTgt spid="4904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0" end="0"/>
                                            </p:txEl>
                                          </p:spTgt>
                                        </p:tgtEl>
                                        <p:attrNameLst>
                                          <p:attrName>style.visibility</p:attrName>
                                        </p:attrNameLst>
                                      </p:cBhvr>
                                      <p:to>
                                        <p:strVal val="visible"/>
                                      </p:to>
                                    </p:set>
                                    <p:animEffect transition="in" filter="dissolve">
                                      <p:cBhvr>
                                        <p:cTn id="12" dur="500"/>
                                        <p:tgtEl>
                                          <p:spTgt spid="4904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0499">
                                            <p:txEl>
                                              <p:pRg st="1" end="1"/>
                                            </p:txEl>
                                          </p:spTgt>
                                        </p:tgtEl>
                                        <p:attrNameLst>
                                          <p:attrName>style.visibility</p:attrName>
                                        </p:attrNameLst>
                                      </p:cBhvr>
                                      <p:to>
                                        <p:strVal val="visible"/>
                                      </p:to>
                                    </p:set>
                                    <p:animEffect transition="in" filter="dissolve">
                                      <p:cBhvr>
                                        <p:cTn id="17" dur="500"/>
                                        <p:tgtEl>
                                          <p:spTgt spid="4904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0499">
                                            <p:txEl>
                                              <p:pRg st="2" end="2"/>
                                            </p:txEl>
                                          </p:spTgt>
                                        </p:tgtEl>
                                        <p:attrNameLst>
                                          <p:attrName>style.visibility</p:attrName>
                                        </p:attrNameLst>
                                      </p:cBhvr>
                                      <p:to>
                                        <p:strVal val="visible"/>
                                      </p:to>
                                    </p:set>
                                    <p:animEffect transition="in" filter="dissolve">
                                      <p:cBhvr>
                                        <p:cTn id="22" dur="500"/>
                                        <p:tgtEl>
                                          <p:spTgt spid="49049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90499">
                                            <p:txEl>
                                              <p:pRg st="3" end="3"/>
                                            </p:txEl>
                                          </p:spTgt>
                                        </p:tgtEl>
                                        <p:attrNameLst>
                                          <p:attrName>style.visibility</p:attrName>
                                        </p:attrNameLst>
                                      </p:cBhvr>
                                      <p:to>
                                        <p:strVal val="visible"/>
                                      </p:to>
                                    </p:set>
                                    <p:animEffect transition="in" filter="dissolve">
                                      <p:cBhvr>
                                        <p:cTn id="27" dur="500"/>
                                        <p:tgtEl>
                                          <p:spTgt spid="49049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90499">
                                            <p:txEl>
                                              <p:pRg st="4" end="4"/>
                                            </p:txEl>
                                          </p:spTgt>
                                        </p:tgtEl>
                                        <p:attrNameLst>
                                          <p:attrName>style.visibility</p:attrName>
                                        </p:attrNameLst>
                                      </p:cBhvr>
                                      <p:to>
                                        <p:strVal val="visible"/>
                                      </p:to>
                                    </p:set>
                                    <p:animEffect transition="in" filter="dissolve">
                                      <p:cBhvr>
                                        <p:cTn id="32" dur="500"/>
                                        <p:tgtEl>
                                          <p:spTgt spid="49049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90499">
                                            <p:txEl>
                                              <p:pRg st="5" end="5"/>
                                            </p:txEl>
                                          </p:spTgt>
                                        </p:tgtEl>
                                        <p:attrNameLst>
                                          <p:attrName>style.visibility</p:attrName>
                                        </p:attrNameLst>
                                      </p:cBhvr>
                                      <p:to>
                                        <p:strVal val="visible"/>
                                      </p:to>
                                    </p:set>
                                    <p:animEffect transition="in" filter="dissolve">
                                      <p:cBhvr>
                                        <p:cTn id="37" dur="500"/>
                                        <p:tgtEl>
                                          <p:spTgt spid="490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8" grpId="0"/>
      <p:bldP spid="49049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8570D-2D04-489E-8C59-29C4A768C909}"/>
              </a:ext>
            </a:extLst>
          </p:cNvPr>
          <p:cNvSpPr>
            <a:spLocks noGrp="1"/>
          </p:cNvSpPr>
          <p:nvPr>
            <p:ph type="title"/>
          </p:nvPr>
        </p:nvSpPr>
        <p:spPr/>
        <p:txBody>
          <a:bodyPr/>
          <a:lstStyle/>
          <a:p>
            <a:r>
              <a:rPr lang="en-US" b="1" i="1" dirty="0"/>
              <a:t>Division: 19</a:t>
            </a:r>
            <a:r>
              <a:rPr lang="en-US" b="1" i="1" baseline="30000" dirty="0"/>
              <a:t>th</a:t>
            </a:r>
            <a:r>
              <a:rPr lang="en-US" b="1" i="1" dirty="0"/>
              <a:t>-20</a:t>
            </a:r>
            <a:r>
              <a:rPr lang="en-US" b="1" i="1" baseline="30000" dirty="0"/>
              <a:t>th</a:t>
            </a:r>
            <a:r>
              <a:rPr lang="en-US" b="1" i="1" dirty="0"/>
              <a:t> Centuries</a:t>
            </a:r>
            <a:br>
              <a:rPr lang="en-US" b="1" i="1" dirty="0"/>
            </a:br>
            <a:r>
              <a:rPr lang="en-US" sz="3200" b="1" i="1" dirty="0"/>
              <a:t>Missionary Societies &amp; Instrumental Music</a:t>
            </a:r>
            <a:endParaRPr lang="en-US" b="1" i="1" dirty="0"/>
          </a:p>
        </p:txBody>
      </p:sp>
      <p:sp>
        <p:nvSpPr>
          <p:cNvPr id="3" name="Content Placeholder 2">
            <a:extLst>
              <a:ext uri="{FF2B5EF4-FFF2-40B4-BE49-F238E27FC236}">
                <a16:creationId xmlns:a16="http://schemas.microsoft.com/office/drawing/2014/main" xmlns="" id="{5089FB54-AF32-49FE-A09E-CF97E7114CCD}"/>
              </a:ext>
            </a:extLst>
          </p:cNvPr>
          <p:cNvSpPr>
            <a:spLocks noGrp="1"/>
          </p:cNvSpPr>
          <p:nvPr>
            <p:ph idx="1"/>
          </p:nvPr>
        </p:nvSpPr>
        <p:spPr>
          <a:xfrm>
            <a:off x="914400" y="1752600"/>
            <a:ext cx="7620000" cy="4495800"/>
          </a:xfrm>
        </p:spPr>
        <p:txBody>
          <a:bodyPr/>
          <a:lstStyle/>
          <a:p>
            <a:pPr marL="0" indent="0">
              <a:buNone/>
            </a:pPr>
            <a:r>
              <a:rPr lang="en-US" sz="2800" b="1" dirty="0"/>
              <a:t>Christian Churches	     Churches of Christ</a:t>
            </a:r>
          </a:p>
          <a:p>
            <a:pPr marL="0" indent="0">
              <a:buNone/>
            </a:pPr>
            <a:endParaRPr lang="en-US" sz="2800" b="1" dirty="0"/>
          </a:p>
          <a:p>
            <a:pPr marL="0" indent="0">
              <a:buNone/>
            </a:pPr>
            <a:r>
              <a:rPr lang="en-US" sz="2800" b="1" dirty="0"/>
              <a:t>   “Progressives”			    “Antis”</a:t>
            </a:r>
          </a:p>
          <a:p>
            <a:pPr marL="0" indent="0">
              <a:buNone/>
            </a:pPr>
            <a:r>
              <a:rPr lang="en-US" sz="2800" b="1" dirty="0"/>
              <a:t>      “Liberals”		        “Conservatives”</a:t>
            </a:r>
          </a:p>
          <a:p>
            <a:pPr marL="0" indent="0">
              <a:buNone/>
            </a:pPr>
            <a:r>
              <a:rPr lang="en-US" sz="2800" b="1" dirty="0"/>
              <a:t>    “</a:t>
            </a:r>
            <a:r>
              <a:rPr lang="en-US" sz="2800" b="1" dirty="0" err="1"/>
              <a:t>Digressives</a:t>
            </a:r>
            <a:r>
              <a:rPr lang="en-US" sz="2800" b="1" dirty="0"/>
              <a:t>”			“Mossbacks”</a:t>
            </a:r>
          </a:p>
          <a:p>
            <a:pPr marL="0" indent="0">
              <a:buNone/>
            </a:pPr>
            <a:r>
              <a:rPr lang="en-US" sz="2800" b="1" dirty="0"/>
              <a:t>		</a:t>
            </a:r>
          </a:p>
        </p:txBody>
      </p:sp>
    </p:spTree>
    <p:extLst>
      <p:ext uri="{BB962C8B-B14F-4D97-AF65-F5344CB8AC3E}">
        <p14:creationId xmlns:p14="http://schemas.microsoft.com/office/powerpoint/2010/main" val="1236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685800" y="228600"/>
            <a:ext cx="7772400" cy="1143000"/>
          </a:xfrm>
        </p:spPr>
        <p:txBody>
          <a:bodyPr/>
          <a:lstStyle/>
          <a:p>
            <a:r>
              <a:rPr lang="en-US" sz="5400" b="1" i="1" dirty="0">
                <a:solidFill>
                  <a:srgbClr val="FFFF00"/>
                </a:solidFill>
                <a:effectLst>
                  <a:outerShdw blurRad="38100" dist="38100" dir="2700000" algn="tl">
                    <a:srgbClr val="000000"/>
                  </a:outerShdw>
                </a:effectLst>
              </a:rPr>
              <a:t>Christian Churches</a:t>
            </a:r>
          </a:p>
        </p:txBody>
      </p:sp>
      <p:sp>
        <p:nvSpPr>
          <p:cNvPr id="13315" name="Rectangle 1027"/>
          <p:cNvSpPr>
            <a:spLocks noGrp="1" noChangeArrowheads="1"/>
          </p:cNvSpPr>
          <p:nvPr>
            <p:ph type="body" sz="half" idx="1"/>
          </p:nvPr>
        </p:nvSpPr>
        <p:spPr>
          <a:xfrm>
            <a:off x="381000" y="1447800"/>
            <a:ext cx="3810000" cy="4495800"/>
          </a:xfrm>
        </p:spPr>
        <p:txBody>
          <a:bodyPr/>
          <a:lstStyle/>
          <a:p>
            <a:pPr>
              <a:buClr>
                <a:srgbClr val="FF0000"/>
              </a:buClr>
              <a:buFont typeface="Wingdings" pitchFamily="2" charset="2"/>
              <a:buChar char="ü"/>
            </a:pPr>
            <a:r>
              <a:rPr lang="en-US" b="1" dirty="0"/>
              <a:t>Christian Church</a:t>
            </a:r>
          </a:p>
          <a:p>
            <a:pPr>
              <a:lnSpc>
                <a:spcPct val="80000"/>
              </a:lnSpc>
              <a:buClr>
                <a:srgbClr val="FF0000"/>
              </a:buClr>
              <a:buNone/>
            </a:pPr>
            <a:r>
              <a:rPr lang="en-US" b="1" dirty="0"/>
              <a:t>      (Disciples of Christ)</a:t>
            </a:r>
          </a:p>
          <a:p>
            <a:pPr>
              <a:lnSpc>
                <a:spcPct val="130000"/>
              </a:lnSpc>
              <a:buClr>
                <a:srgbClr val="FF0000"/>
              </a:buClr>
              <a:buFont typeface="Wingdings" pitchFamily="2" charset="2"/>
              <a:buChar char="ü"/>
            </a:pPr>
            <a:r>
              <a:rPr lang="en-US" b="1" dirty="0"/>
              <a:t>1968 Restructure</a:t>
            </a:r>
          </a:p>
          <a:p>
            <a:pPr>
              <a:lnSpc>
                <a:spcPct val="130000"/>
              </a:lnSpc>
              <a:buClr>
                <a:srgbClr val="FF0000"/>
              </a:buClr>
              <a:buFont typeface="Wingdings" pitchFamily="2" charset="2"/>
              <a:buChar char="ü"/>
            </a:pPr>
            <a:r>
              <a:rPr lang="en-US" b="1" dirty="0"/>
              <a:t>Indianapolis</a:t>
            </a:r>
          </a:p>
        </p:txBody>
      </p:sp>
      <p:sp>
        <p:nvSpPr>
          <p:cNvPr id="13316" name="Rectangle 1028"/>
          <p:cNvSpPr>
            <a:spLocks noGrp="1" noChangeArrowheads="1"/>
          </p:cNvSpPr>
          <p:nvPr>
            <p:ph type="body" sz="half" idx="2"/>
          </p:nvPr>
        </p:nvSpPr>
        <p:spPr>
          <a:xfrm>
            <a:off x="4648200" y="1447800"/>
            <a:ext cx="3962400" cy="4495800"/>
          </a:xfrm>
        </p:spPr>
        <p:txBody>
          <a:bodyPr/>
          <a:lstStyle/>
          <a:p>
            <a:pPr>
              <a:buClr>
                <a:srgbClr val="FF0000"/>
              </a:buClr>
              <a:buFont typeface="Wingdings" pitchFamily="2" charset="2"/>
              <a:buChar char="ü"/>
            </a:pPr>
            <a:r>
              <a:rPr lang="en-US" b="1" dirty="0"/>
              <a:t>“Independent”</a:t>
            </a:r>
          </a:p>
          <a:p>
            <a:pPr>
              <a:lnSpc>
                <a:spcPct val="70000"/>
              </a:lnSpc>
              <a:buClr>
                <a:srgbClr val="FF0000"/>
              </a:buClr>
              <a:buNone/>
            </a:pPr>
            <a:r>
              <a:rPr lang="en-US" b="1" dirty="0"/>
              <a:t>      Christian Churches</a:t>
            </a:r>
          </a:p>
          <a:p>
            <a:pPr>
              <a:lnSpc>
                <a:spcPct val="120000"/>
              </a:lnSpc>
              <a:buClr>
                <a:srgbClr val="FF0000"/>
              </a:buClr>
              <a:buFont typeface="Wingdings" pitchFamily="2" charset="2"/>
              <a:buChar char="ü"/>
            </a:pPr>
            <a:r>
              <a:rPr lang="en-US" b="1" dirty="0"/>
              <a:t>North American</a:t>
            </a:r>
          </a:p>
          <a:p>
            <a:pPr>
              <a:lnSpc>
                <a:spcPct val="60000"/>
              </a:lnSpc>
              <a:buClr>
                <a:srgbClr val="FF0000"/>
              </a:buClr>
              <a:buNone/>
            </a:pPr>
            <a:r>
              <a:rPr lang="en-US" b="1" dirty="0"/>
              <a:t>     Christian Convention</a:t>
            </a:r>
          </a:p>
          <a:p>
            <a:pPr>
              <a:lnSpc>
                <a:spcPct val="140000"/>
              </a:lnSpc>
              <a:buClr>
                <a:srgbClr val="FF0000"/>
              </a:buClr>
              <a:buFont typeface="Wingdings" pitchFamily="2" charset="2"/>
              <a:buChar char="ü"/>
            </a:pPr>
            <a:r>
              <a:rPr lang="en-US" sz="2700" b="1" dirty="0"/>
              <a:t>“Undenominational</a:t>
            </a:r>
          </a:p>
          <a:p>
            <a:pPr>
              <a:lnSpc>
                <a:spcPct val="60000"/>
              </a:lnSpc>
              <a:buClr>
                <a:srgbClr val="FF0000"/>
              </a:buClr>
              <a:buNone/>
            </a:pPr>
            <a:r>
              <a:rPr lang="en-US" sz="2700" b="1" dirty="0"/>
              <a:t>       Fellowship of</a:t>
            </a:r>
          </a:p>
          <a:p>
            <a:pPr>
              <a:lnSpc>
                <a:spcPct val="80000"/>
              </a:lnSpc>
              <a:buClr>
                <a:srgbClr val="FF0000"/>
              </a:buClr>
              <a:buNone/>
            </a:pPr>
            <a:r>
              <a:rPr lang="en-US" sz="2700" b="1" dirty="0"/>
              <a:t>       Christian Churches </a:t>
            </a:r>
          </a:p>
          <a:p>
            <a:pPr>
              <a:lnSpc>
                <a:spcPct val="70000"/>
              </a:lnSpc>
              <a:buClr>
                <a:srgbClr val="FF0000"/>
              </a:buClr>
              <a:buNone/>
            </a:pPr>
            <a:r>
              <a:rPr lang="en-US" sz="2700" b="1" dirty="0"/>
              <a:t>	   	and Churches </a:t>
            </a:r>
          </a:p>
          <a:p>
            <a:pPr>
              <a:lnSpc>
                <a:spcPct val="70000"/>
              </a:lnSpc>
              <a:buClr>
                <a:srgbClr val="FF0000"/>
              </a:buClr>
              <a:buNone/>
            </a:pPr>
            <a:r>
              <a:rPr lang="en-US" sz="2700" b="1" dirty="0"/>
              <a:t>                      of  Christ”</a:t>
            </a:r>
          </a:p>
        </p:txBody>
      </p:sp>
    </p:spTree>
    <p:extLst>
      <p:ext uri="{BB962C8B-B14F-4D97-AF65-F5344CB8AC3E}">
        <p14:creationId xmlns:p14="http://schemas.microsoft.com/office/powerpoint/2010/main" val="18658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5400" b="1" i="1" dirty="0">
                <a:solidFill>
                  <a:srgbClr val="FFFF00"/>
                </a:solidFill>
                <a:effectLst>
                  <a:outerShdw blurRad="38100" dist="38100" dir="2700000" algn="tl">
                    <a:srgbClr val="000000"/>
                  </a:outerShdw>
                </a:effectLst>
              </a:rPr>
              <a:t>“Churches of Christ”</a:t>
            </a:r>
          </a:p>
        </p:txBody>
      </p:sp>
      <p:sp>
        <p:nvSpPr>
          <p:cNvPr id="12291" name="Rectangle 3"/>
          <p:cNvSpPr>
            <a:spLocks noGrp="1" noChangeArrowheads="1"/>
          </p:cNvSpPr>
          <p:nvPr>
            <p:ph type="body" idx="1"/>
          </p:nvPr>
        </p:nvSpPr>
        <p:spPr>
          <a:xfrm>
            <a:off x="457200" y="1828800"/>
            <a:ext cx="8534400" cy="4114800"/>
          </a:xfrm>
        </p:spPr>
        <p:txBody>
          <a:bodyPr/>
          <a:lstStyle/>
          <a:p>
            <a:pPr>
              <a:buFontTx/>
              <a:buNone/>
            </a:pPr>
            <a:r>
              <a:rPr lang="en-US" sz="2800" b="1" dirty="0"/>
              <a:t>“Institutional”		                 “Non-Institutional”</a:t>
            </a:r>
          </a:p>
          <a:p>
            <a:pPr>
              <a:buFontTx/>
              <a:buNone/>
            </a:pPr>
            <a:endParaRPr lang="en-US" sz="2800" b="1" dirty="0"/>
          </a:p>
        </p:txBody>
      </p:sp>
    </p:spTree>
    <p:extLst>
      <p:ext uri="{BB962C8B-B14F-4D97-AF65-F5344CB8AC3E}">
        <p14:creationId xmlns:p14="http://schemas.microsoft.com/office/powerpoint/2010/main" val="14266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5400" b="1" i="1" dirty="0">
                <a:solidFill>
                  <a:srgbClr val="FFFF00"/>
                </a:solidFill>
                <a:effectLst>
                  <a:outerShdw blurRad="38100" dist="38100" dir="2700000" algn="tl">
                    <a:srgbClr val="000000"/>
                  </a:outerShdw>
                </a:effectLst>
              </a:rPr>
              <a:t>“Churches of Christ”</a:t>
            </a:r>
          </a:p>
        </p:txBody>
      </p:sp>
      <p:sp>
        <p:nvSpPr>
          <p:cNvPr id="12291" name="Rectangle 3"/>
          <p:cNvSpPr>
            <a:spLocks noGrp="1" noChangeArrowheads="1"/>
          </p:cNvSpPr>
          <p:nvPr>
            <p:ph type="body" idx="1"/>
          </p:nvPr>
        </p:nvSpPr>
        <p:spPr>
          <a:xfrm>
            <a:off x="457200" y="1828800"/>
            <a:ext cx="8534400" cy="4114800"/>
          </a:xfrm>
        </p:spPr>
        <p:txBody>
          <a:bodyPr/>
          <a:lstStyle/>
          <a:p>
            <a:pPr>
              <a:buFontTx/>
              <a:buNone/>
            </a:pPr>
            <a:r>
              <a:rPr lang="en-US" sz="2800" b="1" dirty="0"/>
              <a:t>“Institutional”		                 “Non-Institutional”</a:t>
            </a:r>
          </a:p>
          <a:p>
            <a:pPr>
              <a:buFontTx/>
              <a:buNone/>
            </a:pPr>
            <a:endParaRPr lang="en-US" sz="2800" b="1" dirty="0"/>
          </a:p>
          <a:p>
            <a:pPr>
              <a:buFontTx/>
              <a:buNone/>
            </a:pPr>
            <a:r>
              <a:rPr lang="en-US" sz="2800" b="1" dirty="0"/>
              <a:t>   “Liberal”                                         “Conservative”</a:t>
            </a:r>
          </a:p>
          <a:p>
            <a:pPr>
              <a:buFontTx/>
              <a:buNone/>
            </a:pPr>
            <a:endParaRPr lang="en-US" sz="2800" b="1" dirty="0"/>
          </a:p>
        </p:txBody>
      </p:sp>
    </p:spTree>
    <p:extLst>
      <p:ext uri="{BB962C8B-B14F-4D97-AF65-F5344CB8AC3E}">
        <p14:creationId xmlns:p14="http://schemas.microsoft.com/office/powerpoint/2010/main" val="15945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762000" y="304800"/>
            <a:ext cx="7772400" cy="1295400"/>
          </a:xfrm>
        </p:spPr>
        <p:txBody>
          <a:bodyPr/>
          <a:lstStyle/>
          <a:p>
            <a:r>
              <a:rPr lang="en-US" sz="5400" b="1" i="1" dirty="0">
                <a:solidFill>
                  <a:srgbClr val="FFFF00"/>
                </a:solidFill>
                <a:effectLst>
                  <a:outerShdw blurRad="38100" dist="38100" dir="2700000" algn="tl">
                    <a:srgbClr val="000000"/>
                  </a:outerShdw>
                </a:effectLst>
              </a:rPr>
              <a:t>Divisions</a:t>
            </a:r>
          </a:p>
        </p:txBody>
      </p:sp>
      <p:sp>
        <p:nvSpPr>
          <p:cNvPr id="1027" name="Rectangle 3"/>
          <p:cNvSpPr>
            <a:spLocks noGrp="1" noChangeArrowheads="1"/>
          </p:cNvSpPr>
          <p:nvPr>
            <p:ph type="body" idx="1"/>
          </p:nvPr>
        </p:nvSpPr>
        <p:spPr>
          <a:xfrm>
            <a:off x="1295400" y="1524000"/>
            <a:ext cx="7239000" cy="4038600"/>
          </a:xfrm>
        </p:spPr>
        <p:txBody>
          <a:bodyPr/>
          <a:lstStyle/>
          <a:p>
            <a:pPr>
              <a:lnSpc>
                <a:spcPct val="90000"/>
              </a:lnSpc>
              <a:buFontTx/>
              <a:buNone/>
            </a:pPr>
            <a:r>
              <a:rPr lang="en-US" sz="3600" b="1" dirty="0"/>
              <a:t>            </a:t>
            </a:r>
            <a:r>
              <a:rPr lang="en-US" sz="3600" b="1" i="1" dirty="0">
                <a:solidFill>
                  <a:srgbClr val="FFFF00"/>
                </a:solidFill>
              </a:rPr>
              <a:t>1 Corinthians 11:18</a:t>
            </a:r>
            <a:r>
              <a:rPr lang="en-US" b="1" i="1" dirty="0">
                <a:solidFill>
                  <a:srgbClr val="FFFF00"/>
                </a:solidFill>
              </a:rPr>
              <a:t>          </a:t>
            </a:r>
            <a:r>
              <a:rPr lang="en-US" b="1" dirty="0">
                <a:solidFill>
                  <a:srgbClr val="FFFF00"/>
                </a:solidFill>
              </a:rPr>
              <a:t>        </a:t>
            </a:r>
          </a:p>
          <a:p>
            <a:pPr>
              <a:lnSpc>
                <a:spcPct val="90000"/>
              </a:lnSpc>
              <a:buFontTx/>
              <a:buNone/>
            </a:pPr>
            <a:endParaRPr lang="en-US" sz="2800" b="1" dirty="0">
              <a:solidFill>
                <a:srgbClr val="FFFF00"/>
              </a:solidFill>
            </a:endParaRPr>
          </a:p>
          <a:p>
            <a:pPr>
              <a:lnSpc>
                <a:spcPct val="90000"/>
              </a:lnSpc>
              <a:buFontTx/>
              <a:buNone/>
            </a:pPr>
            <a:r>
              <a:rPr lang="en-US" sz="2800" b="1" dirty="0"/>
              <a:t>    For, in the first place, when you come together as a church, I hear that divisions exist among you; and in part I believe it. </a:t>
            </a:r>
            <a:r>
              <a:rPr lang="en-US" sz="2800" b="1" baseline="30000" dirty="0"/>
              <a:t>19 </a:t>
            </a:r>
            <a:r>
              <a:rPr lang="en-US" sz="2800" b="1" dirty="0"/>
              <a:t>For there must also be factions among you, </a:t>
            </a:r>
            <a:r>
              <a:rPr lang="en-US" sz="2800" b="1" i="1" dirty="0">
                <a:solidFill>
                  <a:srgbClr val="FFFF00"/>
                </a:solidFill>
              </a:rPr>
              <a:t>so that those who are approved may become evident </a:t>
            </a:r>
            <a:r>
              <a:rPr lang="en-US" sz="2800" b="1" dirty="0"/>
              <a:t>among you.                </a:t>
            </a:r>
            <a:r>
              <a:rPr lang="en-US" sz="1400" b="1" i="1" dirty="0">
                <a:solidFill>
                  <a:srgbClr val="FFFF00"/>
                </a:solidFill>
              </a:rPr>
              <a:t>NASB</a:t>
            </a:r>
            <a:endParaRPr lang="en-US" sz="2800" b="1" i="1" dirty="0">
              <a:solidFill>
                <a:srgbClr val="FFFF00"/>
              </a:solidFill>
            </a:endParaRPr>
          </a:p>
          <a:p>
            <a:pPr>
              <a:lnSpc>
                <a:spcPct val="90000"/>
              </a:lnSpc>
              <a:buFontTx/>
              <a:buNone/>
            </a:pPr>
            <a:endParaRPr lang="en-US" sz="4000" dirty="0">
              <a:latin typeface="Arial" charset="0"/>
            </a:endParaRPr>
          </a:p>
          <a:p>
            <a:pPr>
              <a:lnSpc>
                <a:spcPct val="90000"/>
              </a:lnSpc>
              <a:buFontTx/>
              <a:buNone/>
            </a:pPr>
            <a:endParaRPr lang="en-US" sz="2800" dirty="0"/>
          </a:p>
        </p:txBody>
      </p:sp>
    </p:spTree>
    <p:extLst>
      <p:ext uri="{BB962C8B-B14F-4D97-AF65-F5344CB8AC3E}">
        <p14:creationId xmlns:p14="http://schemas.microsoft.com/office/powerpoint/2010/main" val="366905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5400" b="1" i="1" dirty="0">
                <a:solidFill>
                  <a:srgbClr val="FFFF00"/>
                </a:solidFill>
                <a:effectLst>
                  <a:outerShdw blurRad="38100" dist="38100" dir="2700000" algn="tl">
                    <a:srgbClr val="000000"/>
                  </a:outerShdw>
                </a:effectLst>
              </a:rPr>
              <a:t>“Churches of Christ”</a:t>
            </a:r>
          </a:p>
        </p:txBody>
      </p:sp>
      <p:sp>
        <p:nvSpPr>
          <p:cNvPr id="12291" name="Rectangle 3"/>
          <p:cNvSpPr>
            <a:spLocks noGrp="1" noChangeArrowheads="1"/>
          </p:cNvSpPr>
          <p:nvPr>
            <p:ph type="body" idx="1"/>
          </p:nvPr>
        </p:nvSpPr>
        <p:spPr>
          <a:xfrm>
            <a:off x="457200" y="1828800"/>
            <a:ext cx="8534400" cy="4114800"/>
          </a:xfrm>
        </p:spPr>
        <p:txBody>
          <a:bodyPr/>
          <a:lstStyle/>
          <a:p>
            <a:pPr>
              <a:buFontTx/>
              <a:buNone/>
            </a:pPr>
            <a:r>
              <a:rPr lang="en-US" sz="2800" b="1" dirty="0"/>
              <a:t>“Institutional”		                 “Non-Institutional”</a:t>
            </a:r>
          </a:p>
          <a:p>
            <a:pPr>
              <a:buFontTx/>
              <a:buNone/>
            </a:pPr>
            <a:endParaRPr lang="en-US" sz="2800" b="1" dirty="0"/>
          </a:p>
          <a:p>
            <a:pPr>
              <a:buFontTx/>
              <a:buNone/>
            </a:pPr>
            <a:r>
              <a:rPr lang="en-US" sz="2800" b="1" dirty="0"/>
              <a:t>   “Liberal”           “Moderate”          “Conservative”</a:t>
            </a:r>
          </a:p>
          <a:p>
            <a:pPr>
              <a:buFontTx/>
              <a:buNone/>
            </a:pPr>
            <a:endParaRPr lang="en-US" sz="2800" b="1" dirty="0"/>
          </a:p>
        </p:txBody>
      </p:sp>
    </p:spTree>
    <p:extLst>
      <p:ext uri="{BB962C8B-B14F-4D97-AF65-F5344CB8AC3E}">
        <p14:creationId xmlns:p14="http://schemas.microsoft.com/office/powerpoint/2010/main" val="53348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z="5400" b="1" i="1" dirty="0">
                <a:solidFill>
                  <a:srgbClr val="FFFF00"/>
                </a:solidFill>
                <a:effectLst>
                  <a:outerShdw blurRad="38100" dist="38100" dir="2700000" algn="tl">
                    <a:srgbClr val="000000"/>
                  </a:outerShdw>
                </a:effectLst>
              </a:rPr>
              <a:t>“Churches of Christ”</a:t>
            </a:r>
          </a:p>
        </p:txBody>
      </p:sp>
      <p:sp>
        <p:nvSpPr>
          <p:cNvPr id="12291" name="Rectangle 3"/>
          <p:cNvSpPr>
            <a:spLocks noGrp="1" noChangeArrowheads="1"/>
          </p:cNvSpPr>
          <p:nvPr>
            <p:ph type="body" idx="1"/>
          </p:nvPr>
        </p:nvSpPr>
        <p:spPr>
          <a:xfrm>
            <a:off x="457200" y="1828800"/>
            <a:ext cx="8534400" cy="4114800"/>
          </a:xfrm>
        </p:spPr>
        <p:txBody>
          <a:bodyPr/>
          <a:lstStyle/>
          <a:p>
            <a:pPr>
              <a:buFontTx/>
              <a:buNone/>
            </a:pPr>
            <a:r>
              <a:rPr lang="en-US" sz="2800" b="1" dirty="0"/>
              <a:t>“Institutional”		                  “Non-Institutional”</a:t>
            </a:r>
          </a:p>
          <a:p>
            <a:pPr>
              <a:buFontTx/>
              <a:buNone/>
            </a:pPr>
            <a:endParaRPr lang="en-US" sz="2800" b="1" dirty="0"/>
          </a:p>
          <a:p>
            <a:pPr>
              <a:buFontTx/>
              <a:buNone/>
            </a:pPr>
            <a:r>
              <a:rPr lang="en-US" sz="2800" b="1" dirty="0"/>
              <a:t>   “Liberal”             “Moderate”               “Anti”</a:t>
            </a:r>
          </a:p>
          <a:p>
            <a:pPr>
              <a:buFontTx/>
              <a:buNone/>
            </a:pPr>
            <a:endParaRPr lang="en-US" sz="2800" b="1" dirty="0"/>
          </a:p>
          <a:p>
            <a:pPr>
              <a:buFontTx/>
              <a:buNone/>
            </a:pPr>
            <a:r>
              <a:rPr lang="en-US" sz="2800" b="1" dirty="0"/>
              <a:t>“Progressive”       “Mainstream”       “Conservative”</a:t>
            </a:r>
          </a:p>
        </p:txBody>
      </p:sp>
    </p:spTree>
    <p:extLst>
      <p:ext uri="{BB962C8B-B14F-4D97-AF65-F5344CB8AC3E}">
        <p14:creationId xmlns:p14="http://schemas.microsoft.com/office/powerpoint/2010/main" val="242324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457200"/>
            <a:ext cx="7772400" cy="1143000"/>
          </a:xfrm>
        </p:spPr>
        <p:txBody>
          <a:bodyPr/>
          <a:lstStyle/>
          <a:p>
            <a:r>
              <a:rPr lang="en-US" sz="5400" b="1" i="1" dirty="0">
                <a:solidFill>
                  <a:srgbClr val="FFFF00"/>
                </a:solidFill>
              </a:rPr>
              <a:t>Churches of Christ:</a:t>
            </a:r>
            <a:br>
              <a:rPr lang="en-US" sz="5400" b="1" i="1" dirty="0">
                <a:solidFill>
                  <a:srgbClr val="FFFF00"/>
                </a:solidFill>
              </a:rPr>
            </a:br>
            <a:r>
              <a:rPr lang="en-US" sz="5400" b="1" i="1" dirty="0">
                <a:solidFill>
                  <a:srgbClr val="FFFF00"/>
                </a:solidFill>
              </a:rPr>
              <a:t> </a:t>
            </a:r>
            <a:r>
              <a:rPr lang="en-US" sz="4000" b="1" i="1" dirty="0">
                <a:solidFill>
                  <a:srgbClr val="FFFF00"/>
                </a:solidFill>
              </a:rPr>
              <a:t>Post-WWII</a:t>
            </a:r>
            <a:r>
              <a:rPr lang="en-US" sz="5400" b="1" i="1" dirty="0">
                <a:solidFill>
                  <a:srgbClr val="FFFF00"/>
                </a:solidFill>
              </a:rPr>
              <a:t> </a:t>
            </a:r>
          </a:p>
        </p:txBody>
      </p:sp>
      <p:sp>
        <p:nvSpPr>
          <p:cNvPr id="2051" name="Rectangle 3"/>
          <p:cNvSpPr>
            <a:spLocks noGrp="1" noChangeArrowheads="1"/>
          </p:cNvSpPr>
          <p:nvPr>
            <p:ph type="body" idx="1"/>
          </p:nvPr>
        </p:nvSpPr>
        <p:spPr>
          <a:xfrm>
            <a:off x="1600200" y="1828800"/>
            <a:ext cx="6858000" cy="4114800"/>
          </a:xfrm>
        </p:spPr>
        <p:txBody>
          <a:bodyPr/>
          <a:lstStyle/>
          <a:p>
            <a:pPr>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New generation of leadership</a:t>
            </a:r>
          </a:p>
          <a:p>
            <a:pPr>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Upward socio-economic spiral</a:t>
            </a:r>
          </a:p>
          <a:p>
            <a:pPr>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Institutional “boom”</a:t>
            </a:r>
          </a:p>
          <a:p>
            <a:pPr lvl="2">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Colleges – GI Bill</a:t>
            </a:r>
          </a:p>
          <a:p>
            <a:pPr lvl="2">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Orphanages --  5 in1940; to 50+</a:t>
            </a:r>
          </a:p>
          <a:p>
            <a:pPr lvl="2">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“Sponsoring” churches</a:t>
            </a:r>
          </a:p>
          <a:p>
            <a:pPr lvl="2">
              <a:lnSpc>
                <a:spcPct val="90000"/>
              </a:lnSpc>
              <a:buClr>
                <a:srgbClr val="FF0000"/>
              </a:buClr>
              <a:buFont typeface="Wingdings" panose="05000000000000000000" pitchFamily="2" charset="2"/>
              <a:buChar char="ü"/>
            </a:pPr>
            <a:r>
              <a:rPr lang="en-US" sz="2800" b="1" dirty="0">
                <a:effectLst>
                  <a:outerShdw blurRad="38100" dist="38100" dir="2700000" algn="tl">
                    <a:srgbClr val="000000"/>
                  </a:outerShdw>
                </a:effectLst>
              </a:rPr>
              <a:t>Television ministries</a:t>
            </a:r>
          </a:p>
        </p:txBody>
      </p:sp>
    </p:spTree>
    <p:extLst>
      <p:ext uri="{BB962C8B-B14F-4D97-AF65-F5344CB8AC3E}">
        <p14:creationId xmlns:p14="http://schemas.microsoft.com/office/powerpoint/2010/main" val="4886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0"/>
            <a:ext cx="7772400" cy="1143000"/>
          </a:xfrm>
        </p:spPr>
        <p:txBody>
          <a:bodyPr/>
          <a:lstStyle/>
          <a:p>
            <a:r>
              <a:rPr lang="en-US" sz="5400" b="1" i="1" dirty="0">
                <a:solidFill>
                  <a:srgbClr val="FFFF00"/>
                </a:solidFill>
                <a:effectLst>
                  <a:outerShdw blurRad="38100" dist="38100" dir="2700000" algn="tl">
                    <a:srgbClr val="000000"/>
                  </a:outerShdw>
                </a:effectLst>
              </a:rPr>
              <a:t>Yellow Tag of Quarantine</a:t>
            </a:r>
          </a:p>
        </p:txBody>
      </p:sp>
      <p:sp>
        <p:nvSpPr>
          <p:cNvPr id="17411" name="Rectangle 3"/>
          <p:cNvSpPr>
            <a:spLocks noGrp="1" noChangeArrowheads="1"/>
          </p:cNvSpPr>
          <p:nvPr>
            <p:ph type="body" idx="1"/>
          </p:nvPr>
        </p:nvSpPr>
        <p:spPr>
          <a:xfrm>
            <a:off x="1371600" y="1066800"/>
            <a:ext cx="7086600" cy="4114800"/>
          </a:xfrm>
        </p:spPr>
        <p:txBody>
          <a:bodyPr/>
          <a:lstStyle/>
          <a:p>
            <a:pPr>
              <a:lnSpc>
                <a:spcPct val="80000"/>
              </a:lnSpc>
              <a:buFontTx/>
              <a:buNone/>
            </a:pPr>
            <a:r>
              <a:rPr lang="en-US" sz="2800" dirty="0"/>
              <a:t>		     </a:t>
            </a:r>
            <a:r>
              <a:rPr lang="en-US" sz="2600" b="1" i="1" dirty="0"/>
              <a:t>Pressure to “Line Up”</a:t>
            </a:r>
          </a:p>
          <a:p>
            <a:pPr>
              <a:lnSpc>
                <a:spcPct val="80000"/>
              </a:lnSpc>
              <a:buClr>
                <a:srgbClr val="FF0000"/>
              </a:buClr>
              <a:buFont typeface="Wingdings" pitchFamily="2" charset="2"/>
              <a:buChar char="ü"/>
            </a:pPr>
            <a:r>
              <a:rPr lang="en-US" sz="2600" b="1" dirty="0"/>
              <a:t>On institutions (Florida College, CEI)</a:t>
            </a:r>
          </a:p>
          <a:p>
            <a:pPr>
              <a:lnSpc>
                <a:spcPct val="80000"/>
              </a:lnSpc>
              <a:buClr>
                <a:srgbClr val="FF0000"/>
              </a:buClr>
              <a:buFont typeface="Wingdings" pitchFamily="2" charset="2"/>
              <a:buChar char="ü"/>
            </a:pPr>
            <a:r>
              <a:rPr lang="en-US" sz="2600" b="1" dirty="0"/>
              <a:t>On Churches – anti foreign evangelism</a:t>
            </a:r>
          </a:p>
          <a:p>
            <a:pPr>
              <a:lnSpc>
                <a:spcPct val="70000"/>
              </a:lnSpc>
              <a:buClr>
                <a:srgbClr val="FF0000"/>
              </a:buClr>
              <a:buNone/>
            </a:pPr>
            <a:r>
              <a:rPr lang="en-US" sz="2600" b="1" dirty="0"/>
              <a:t>                      -- won’t help starving orphans</a:t>
            </a:r>
          </a:p>
          <a:p>
            <a:pPr>
              <a:lnSpc>
                <a:spcPct val="70000"/>
              </a:lnSpc>
              <a:buClr>
                <a:srgbClr val="FF0000"/>
              </a:buClr>
              <a:buNone/>
            </a:pPr>
            <a:r>
              <a:rPr lang="en-US" sz="2600" b="1" dirty="0"/>
              <a:t>                      -- send $10 to show not “anti”</a:t>
            </a:r>
          </a:p>
          <a:p>
            <a:pPr>
              <a:lnSpc>
                <a:spcPct val="70000"/>
              </a:lnSpc>
              <a:buClr>
                <a:srgbClr val="FF0000"/>
              </a:buClr>
              <a:buNone/>
            </a:pPr>
            <a:r>
              <a:rPr lang="en-US" sz="2600" b="1" dirty="0"/>
              <a:t>                      -- write check or resign</a:t>
            </a:r>
          </a:p>
          <a:p>
            <a:pPr>
              <a:lnSpc>
                <a:spcPct val="80000"/>
              </a:lnSpc>
              <a:buClr>
                <a:srgbClr val="FF0000"/>
              </a:buClr>
              <a:buFont typeface="Wingdings" pitchFamily="2" charset="2"/>
              <a:buChar char="ü"/>
            </a:pPr>
            <a:r>
              <a:rPr lang="en-US" sz="2600" b="1" dirty="0"/>
              <a:t>On Preachers – No anti need apply</a:t>
            </a:r>
          </a:p>
          <a:p>
            <a:pPr>
              <a:lnSpc>
                <a:spcPct val="70000"/>
              </a:lnSpc>
              <a:buClr>
                <a:srgbClr val="FF0000"/>
              </a:buClr>
              <a:buNone/>
            </a:pPr>
            <a:r>
              <a:rPr lang="en-US" sz="2600" b="1" dirty="0"/>
              <a:t>                        -- “Confessions” in the GA</a:t>
            </a:r>
          </a:p>
          <a:p>
            <a:pPr>
              <a:lnSpc>
                <a:spcPct val="70000"/>
              </a:lnSpc>
              <a:buClr>
                <a:srgbClr val="FF0000"/>
              </a:buClr>
              <a:buNone/>
            </a:pPr>
            <a:r>
              <a:rPr lang="en-US" sz="2600" b="1" dirty="0"/>
              <a:t>                        -- Firings, meetings cancelled</a:t>
            </a:r>
          </a:p>
          <a:p>
            <a:pPr>
              <a:lnSpc>
                <a:spcPct val="80000"/>
              </a:lnSpc>
              <a:buClr>
                <a:srgbClr val="FF0000"/>
              </a:buClr>
              <a:buFont typeface="Wingdings" pitchFamily="2" charset="2"/>
              <a:buChar char="ü"/>
            </a:pPr>
            <a:r>
              <a:rPr lang="en-US" sz="2600" b="1" dirty="0"/>
              <a:t>Miscellaneous – Fertilizer bags  in pulpit</a:t>
            </a:r>
          </a:p>
          <a:p>
            <a:pPr>
              <a:lnSpc>
                <a:spcPct val="70000"/>
              </a:lnSpc>
              <a:buClr>
                <a:srgbClr val="FF0000"/>
              </a:buClr>
              <a:buNone/>
            </a:pPr>
            <a:r>
              <a:rPr lang="en-US" sz="2600" b="1" dirty="0"/>
              <a:t>           -- Only anti church in Bible: Antioch</a:t>
            </a:r>
          </a:p>
          <a:p>
            <a:pPr>
              <a:lnSpc>
                <a:spcPct val="70000"/>
              </a:lnSpc>
              <a:buClr>
                <a:srgbClr val="FF0000"/>
              </a:buClr>
              <a:buNone/>
            </a:pPr>
            <a:r>
              <a:rPr lang="en-US" sz="2600" b="1" dirty="0"/>
              <a:t>           -- Lawsuits, scuffles, fisticuffs</a:t>
            </a:r>
          </a:p>
        </p:txBody>
      </p:sp>
    </p:spTree>
    <p:extLst>
      <p:ext uri="{BB962C8B-B14F-4D97-AF65-F5344CB8AC3E}">
        <p14:creationId xmlns:p14="http://schemas.microsoft.com/office/powerpoint/2010/main" val="63522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close up of text on a white background&#10;&#10;Description generated with high confidence">
            <a:extLst>
              <a:ext uri="{FF2B5EF4-FFF2-40B4-BE49-F238E27FC236}">
                <a16:creationId xmlns:a16="http://schemas.microsoft.com/office/drawing/2014/main" xmlns="" id="{8ED4C93C-6EF6-4FFE-9910-E4780D28F0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063" y="304800"/>
            <a:ext cx="8083138" cy="6416511"/>
          </a:xfrm>
        </p:spPr>
      </p:pic>
    </p:spTree>
    <p:extLst>
      <p:ext uri="{BB962C8B-B14F-4D97-AF65-F5344CB8AC3E}">
        <p14:creationId xmlns:p14="http://schemas.microsoft.com/office/powerpoint/2010/main" val="37751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5400" b="1" i="1" dirty="0">
                <a:solidFill>
                  <a:srgbClr val="FFFF00"/>
                </a:solidFill>
              </a:rPr>
              <a:t>Television Evangelism</a:t>
            </a:r>
          </a:p>
        </p:txBody>
      </p:sp>
      <p:sp>
        <p:nvSpPr>
          <p:cNvPr id="35843" name="Rectangle 3"/>
          <p:cNvSpPr>
            <a:spLocks noGrp="1" noChangeArrowheads="1"/>
          </p:cNvSpPr>
          <p:nvPr>
            <p:ph type="body" idx="1"/>
          </p:nvPr>
        </p:nvSpPr>
        <p:spPr>
          <a:xfrm>
            <a:off x="838200" y="1828800"/>
            <a:ext cx="7543800" cy="4114800"/>
          </a:xfrm>
        </p:spPr>
        <p:txBody>
          <a:bodyPr/>
          <a:lstStyle/>
          <a:p>
            <a:pPr>
              <a:buClr>
                <a:srgbClr val="FF0000"/>
              </a:buClr>
              <a:buSzPct val="98000"/>
              <a:buFont typeface="Wingdings" panose="05000000000000000000" pitchFamily="2" charset="2"/>
              <a:buChar char="ü"/>
            </a:pPr>
            <a:r>
              <a:rPr lang="en-US" sz="2800" b="1" dirty="0">
                <a:effectLst/>
              </a:rPr>
              <a:t>Churches of Christ found that </a:t>
            </a:r>
            <a:r>
              <a:rPr lang="en-US" sz="2800" b="1" i="1" dirty="0">
                <a:solidFill>
                  <a:srgbClr val="FFFF00"/>
                </a:solidFill>
                <a:effectLst/>
              </a:rPr>
              <a:t>they could    not expect to compete effectively</a:t>
            </a:r>
            <a:r>
              <a:rPr lang="en-US" sz="2800" b="1" dirty="0">
                <a:effectLst/>
              </a:rPr>
              <a:t> in the denominational free-market of souls </a:t>
            </a:r>
            <a:r>
              <a:rPr lang="en-US" sz="2800" b="1" i="1" dirty="0">
                <a:solidFill>
                  <a:srgbClr val="FFFF00"/>
                </a:solidFill>
                <a:effectLst/>
              </a:rPr>
              <a:t>unless they embraced the sort of peace of mind piety </a:t>
            </a:r>
            <a:r>
              <a:rPr lang="en-US" sz="2800" b="1" dirty="0">
                <a:effectLst/>
              </a:rPr>
              <a:t>that had dominated the national religious landscape for more than a decade</a:t>
            </a:r>
            <a:endParaRPr lang="en-US" sz="2800" dirty="0"/>
          </a:p>
        </p:txBody>
      </p:sp>
    </p:spTree>
    <p:extLst>
      <p:ext uri="{BB962C8B-B14F-4D97-AF65-F5344CB8AC3E}">
        <p14:creationId xmlns:p14="http://schemas.microsoft.com/office/powerpoint/2010/main" val="30543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4800" b="1" i="1" dirty="0">
                <a:solidFill>
                  <a:srgbClr val="FFFF00"/>
                </a:solidFill>
              </a:rPr>
              <a:t>Herald of Truth</a:t>
            </a:r>
          </a:p>
        </p:txBody>
      </p:sp>
      <p:sp>
        <p:nvSpPr>
          <p:cNvPr id="35843" name="Rectangle 3"/>
          <p:cNvSpPr>
            <a:spLocks noGrp="1" noChangeArrowheads="1"/>
          </p:cNvSpPr>
          <p:nvPr>
            <p:ph type="body" idx="1"/>
          </p:nvPr>
        </p:nvSpPr>
        <p:spPr>
          <a:xfrm>
            <a:off x="914400" y="1600200"/>
            <a:ext cx="7467600" cy="4525963"/>
          </a:xfrm>
        </p:spPr>
        <p:txBody>
          <a:bodyPr/>
          <a:lstStyle/>
          <a:p>
            <a:pPr>
              <a:buClr>
                <a:srgbClr val="FF0000"/>
              </a:buClr>
              <a:buSzPct val="98000"/>
              <a:buFont typeface="Wingdings" panose="05000000000000000000" pitchFamily="2" charset="2"/>
              <a:buChar char="ü"/>
            </a:pPr>
            <a:r>
              <a:rPr lang="en-US" sz="2800" b="1" dirty="0">
                <a:effectLst/>
              </a:rPr>
              <a:t>“With increasing frequency the show explained to national radio or television audiences how to achieve spiritual growth and peace of mind, how to develop healthy family relationships, and how to cope       with anxiety and fear, or the various stages   along life’s way.”</a:t>
            </a:r>
            <a:endParaRPr lang="en-US" sz="2800" dirty="0"/>
          </a:p>
        </p:txBody>
      </p:sp>
    </p:spTree>
    <p:extLst>
      <p:ext uri="{BB962C8B-B14F-4D97-AF65-F5344CB8AC3E}">
        <p14:creationId xmlns:p14="http://schemas.microsoft.com/office/powerpoint/2010/main" val="343839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457200" y="274638"/>
            <a:ext cx="8229600" cy="944562"/>
          </a:xfrm>
        </p:spPr>
        <p:txBody>
          <a:bodyPr/>
          <a:lstStyle/>
          <a:p>
            <a:r>
              <a:rPr lang="en-US" sz="4800" b="1" i="1" dirty="0">
                <a:solidFill>
                  <a:srgbClr val="FFFF00"/>
                </a:solidFill>
              </a:rPr>
              <a:t>TV Game Show Preaching</a:t>
            </a:r>
          </a:p>
        </p:txBody>
      </p:sp>
      <p:sp>
        <p:nvSpPr>
          <p:cNvPr id="35843" name="Rectangle 3"/>
          <p:cNvSpPr>
            <a:spLocks noGrp="1" noChangeArrowheads="1"/>
          </p:cNvSpPr>
          <p:nvPr>
            <p:ph type="body" idx="1"/>
          </p:nvPr>
        </p:nvSpPr>
        <p:spPr>
          <a:xfrm>
            <a:off x="457200" y="1219200"/>
            <a:ext cx="8382000" cy="5181600"/>
          </a:xfrm>
        </p:spPr>
        <p:txBody>
          <a:bodyPr/>
          <a:lstStyle/>
          <a:p>
            <a:pPr>
              <a:buClr>
                <a:srgbClr val="FF0000"/>
              </a:buClr>
              <a:buSzPct val="98000"/>
              <a:buFont typeface="Wingdings" panose="05000000000000000000" pitchFamily="2" charset="2"/>
              <a:buChar char="ü"/>
            </a:pPr>
            <a:r>
              <a:rPr lang="en-US" sz="2800" b="1" dirty="0">
                <a:effectLst/>
              </a:rPr>
              <a:t>“Increasingly, leading preachers turn to the language, props and forms of television shows in narrating sermons. </a:t>
            </a:r>
            <a:r>
              <a:rPr lang="en-US" sz="2800" b="1" i="1" dirty="0">
                <a:solidFill>
                  <a:srgbClr val="FFFF00"/>
                </a:solidFill>
                <a:effectLst/>
              </a:rPr>
              <a:t>Popular television game show formats provide the form for the sermon content.</a:t>
            </a:r>
            <a:r>
              <a:rPr lang="en-US" sz="2800" b="1" dirty="0">
                <a:effectLst/>
              </a:rPr>
              <a:t> Preachers become </a:t>
            </a:r>
            <a:r>
              <a:rPr lang="en-US" sz="2800" b="1" i="1" dirty="0">
                <a:solidFill>
                  <a:srgbClr val="FFFF00"/>
                </a:solidFill>
                <a:effectLst/>
              </a:rPr>
              <a:t>characters from popular television sitcoms, along with featured replica props, </a:t>
            </a:r>
            <a:r>
              <a:rPr lang="en-US" sz="2800" b="1" dirty="0">
                <a:effectLst/>
              </a:rPr>
              <a:t>again to narrate ideas or create a dialogue with the congregation to convey the ideas of the sermon.”</a:t>
            </a:r>
            <a:endParaRPr lang="en-US" sz="2800" dirty="0"/>
          </a:p>
        </p:txBody>
      </p:sp>
    </p:spTree>
    <p:extLst>
      <p:ext uri="{BB962C8B-B14F-4D97-AF65-F5344CB8AC3E}">
        <p14:creationId xmlns:p14="http://schemas.microsoft.com/office/powerpoint/2010/main" val="427216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4800" b="1" i="1" dirty="0">
                <a:solidFill>
                  <a:srgbClr val="FFFF00"/>
                </a:solidFill>
              </a:rPr>
              <a:t>“User-Friendly Gospel”</a:t>
            </a:r>
          </a:p>
        </p:txBody>
      </p:sp>
      <p:sp>
        <p:nvSpPr>
          <p:cNvPr id="35843" name="Rectangle 3"/>
          <p:cNvSpPr>
            <a:spLocks noGrp="1" noChangeArrowheads="1"/>
          </p:cNvSpPr>
          <p:nvPr>
            <p:ph type="body" idx="1"/>
          </p:nvPr>
        </p:nvSpPr>
        <p:spPr>
          <a:xfrm>
            <a:off x="685800" y="1417638"/>
            <a:ext cx="8021472" cy="4708525"/>
          </a:xfrm>
        </p:spPr>
        <p:txBody>
          <a:bodyPr/>
          <a:lstStyle/>
          <a:p>
            <a:pPr>
              <a:buClr>
                <a:srgbClr val="FF0000"/>
              </a:buClr>
              <a:buSzPct val="98000"/>
              <a:buFont typeface="Wingdings" panose="05000000000000000000" pitchFamily="2" charset="2"/>
              <a:buChar char="ü"/>
            </a:pPr>
            <a:r>
              <a:rPr lang="en-US" sz="2800" b="1" dirty="0">
                <a:effectLst/>
              </a:rPr>
              <a:t>“Preaching in rural and urban grace-oriented Churches of Christ, and in some large suburban congregations, has transformed its focus from what Alexander Campbell called the “gospel fact” to a “user-friendly” gospel.”</a:t>
            </a:r>
          </a:p>
          <a:p>
            <a:pPr marL="0" indent="0">
              <a:buClr>
                <a:srgbClr val="FF0000"/>
              </a:buClr>
              <a:buSzPct val="98000"/>
              <a:buNone/>
            </a:pPr>
            <a:endParaRPr lang="en-US" b="1" dirty="0">
              <a:effectLst/>
            </a:endParaRPr>
          </a:p>
          <a:p>
            <a:pPr>
              <a:buClr>
                <a:srgbClr val="FF0000"/>
              </a:buClr>
              <a:buSzPct val="98000"/>
              <a:buFont typeface="Wingdings" panose="05000000000000000000" pitchFamily="2" charset="2"/>
              <a:buChar char="ü"/>
            </a:pPr>
            <a:r>
              <a:rPr lang="en-US" sz="1800" b="1" dirty="0">
                <a:effectLst/>
              </a:rPr>
              <a:t>Michael W. Casey, “Preaching: Churches of Christ,” </a:t>
            </a:r>
            <a:r>
              <a:rPr lang="en-US" sz="1800" b="1" i="1" u="sng" dirty="0">
                <a:solidFill>
                  <a:srgbClr val="FFFF00"/>
                </a:solidFill>
                <a:effectLst/>
              </a:rPr>
              <a:t>ECSM</a:t>
            </a:r>
            <a:r>
              <a:rPr lang="en-US" sz="1800" b="1" dirty="0">
                <a:effectLst/>
              </a:rPr>
              <a:t>, p. 608.          See also Casey’s </a:t>
            </a:r>
            <a:r>
              <a:rPr lang="en-US" sz="1800" b="1" i="1" dirty="0">
                <a:solidFill>
                  <a:srgbClr val="FFFF00"/>
                </a:solidFill>
                <a:effectLst/>
              </a:rPr>
              <a:t>Saddlebags, City Streets, and Cyberspace: A History of Preaching in the Churches of Christ</a:t>
            </a:r>
            <a:r>
              <a:rPr lang="en-US" sz="1800" b="1" dirty="0">
                <a:solidFill>
                  <a:srgbClr val="FFFF00"/>
                </a:solidFill>
                <a:effectLst/>
              </a:rPr>
              <a:t> </a:t>
            </a:r>
            <a:r>
              <a:rPr lang="en-US" sz="1800" b="1" dirty="0">
                <a:effectLst/>
              </a:rPr>
              <a:t>(Abilene, TX: ACU Press, 1995).</a:t>
            </a:r>
            <a:endParaRPr lang="en-US" sz="1800" dirty="0">
              <a:effectLst/>
            </a:endParaRPr>
          </a:p>
          <a:p>
            <a:pPr>
              <a:buClr>
                <a:srgbClr val="FF0000"/>
              </a:buClr>
              <a:buSzPct val="98000"/>
              <a:buFont typeface="Wingdings" panose="05000000000000000000" pitchFamily="2" charset="2"/>
              <a:buChar char="ü"/>
            </a:pPr>
            <a:endParaRPr lang="en-US" sz="2000" b="1" dirty="0">
              <a:effectLst/>
            </a:endParaRPr>
          </a:p>
          <a:p>
            <a:pPr>
              <a:buClr>
                <a:srgbClr val="FF0000"/>
              </a:buClr>
              <a:buSzPct val="98000"/>
              <a:buFont typeface="Wingdings" panose="05000000000000000000" pitchFamily="2" charset="2"/>
              <a:buChar char="ü"/>
            </a:pPr>
            <a:endParaRPr lang="en-US" dirty="0"/>
          </a:p>
        </p:txBody>
      </p:sp>
    </p:spTree>
    <p:extLst>
      <p:ext uri="{BB962C8B-B14F-4D97-AF65-F5344CB8AC3E}">
        <p14:creationId xmlns:p14="http://schemas.microsoft.com/office/powerpoint/2010/main" val="54234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457200" y="274638"/>
            <a:ext cx="8229600" cy="1020762"/>
          </a:xfrm>
        </p:spPr>
        <p:txBody>
          <a:bodyPr/>
          <a:lstStyle/>
          <a:p>
            <a:r>
              <a:rPr lang="en-US" sz="4800" b="1" i="1" dirty="0">
                <a:solidFill>
                  <a:srgbClr val="FFFF00"/>
                </a:solidFill>
              </a:rPr>
              <a:t>“Seeker Models”</a:t>
            </a:r>
          </a:p>
        </p:txBody>
      </p:sp>
      <p:sp>
        <p:nvSpPr>
          <p:cNvPr id="35843" name="Rectangle 3"/>
          <p:cNvSpPr>
            <a:spLocks noGrp="1" noChangeArrowheads="1"/>
          </p:cNvSpPr>
          <p:nvPr>
            <p:ph type="body" idx="1"/>
          </p:nvPr>
        </p:nvSpPr>
        <p:spPr>
          <a:xfrm>
            <a:off x="457200" y="1371600"/>
            <a:ext cx="8229600" cy="5181600"/>
          </a:xfrm>
        </p:spPr>
        <p:txBody>
          <a:bodyPr/>
          <a:lstStyle/>
          <a:p>
            <a:pPr>
              <a:buClr>
                <a:srgbClr val="FF0000"/>
              </a:buClr>
              <a:buSzPct val="98000"/>
              <a:buFont typeface="Wingdings" panose="05000000000000000000" pitchFamily="2" charset="2"/>
              <a:buChar char="ü"/>
            </a:pPr>
            <a:r>
              <a:rPr lang="en-US" sz="2800" b="1" dirty="0">
                <a:effectLst/>
              </a:rPr>
              <a:t>“Given the impressive results of seeker churches like Willow Creek and Saddleback, the pull to mimic their direction is nearly irresistible.  . . . One need only read the classified ads of churches looking for ministers in the </a:t>
            </a:r>
            <a:r>
              <a:rPr lang="en-US" sz="2800" b="1" i="1" dirty="0">
                <a:solidFill>
                  <a:srgbClr val="FFFF00"/>
                </a:solidFill>
                <a:effectLst/>
              </a:rPr>
              <a:t>Christian Chronicle</a:t>
            </a:r>
            <a:r>
              <a:rPr lang="en-US" sz="2800" b="1" dirty="0">
                <a:solidFill>
                  <a:srgbClr val="FFFF00"/>
                </a:solidFill>
                <a:effectLst/>
              </a:rPr>
              <a:t> </a:t>
            </a:r>
            <a:r>
              <a:rPr lang="en-US" sz="2800" b="1" dirty="0">
                <a:effectLst/>
              </a:rPr>
              <a:t>to see  the influence  of seeker models on our thinking about evangelism.”</a:t>
            </a:r>
          </a:p>
          <a:p>
            <a:pPr marL="0" indent="0">
              <a:buClr>
                <a:srgbClr val="FF0000"/>
              </a:buClr>
              <a:buSzPct val="98000"/>
              <a:buNone/>
            </a:pPr>
            <a:endParaRPr lang="en-US" sz="2800" b="1" dirty="0">
              <a:effectLst/>
            </a:endParaRPr>
          </a:p>
          <a:p>
            <a:pPr>
              <a:buClr>
                <a:srgbClr val="FF0000"/>
              </a:buClr>
              <a:buSzPct val="98000"/>
              <a:buFont typeface="Wingdings" panose="05000000000000000000" pitchFamily="2" charset="2"/>
              <a:buChar char="ü"/>
            </a:pPr>
            <a:r>
              <a:rPr lang="en-US" sz="2000" b="1" dirty="0">
                <a:effectLst/>
              </a:rPr>
              <a:t>Mark Love, “The Church that Connects at Calvary,” in Allen and Anderson, eds., </a:t>
            </a:r>
            <a:r>
              <a:rPr lang="en-US" sz="2000" b="1" i="1" dirty="0">
                <a:solidFill>
                  <a:srgbClr val="FFFF00"/>
                </a:solidFill>
                <a:effectLst/>
              </a:rPr>
              <a:t>The Transforming of a Tradition: Churches of Christ   in the New Millennium</a:t>
            </a:r>
            <a:r>
              <a:rPr lang="en-US" sz="2000" b="1" dirty="0">
                <a:effectLst/>
              </a:rPr>
              <a:t>, p. 144. </a:t>
            </a:r>
            <a:endParaRPr lang="en-US" sz="2000" b="1" dirty="0"/>
          </a:p>
        </p:txBody>
      </p:sp>
    </p:spTree>
    <p:extLst>
      <p:ext uri="{BB962C8B-B14F-4D97-AF65-F5344CB8AC3E}">
        <p14:creationId xmlns:p14="http://schemas.microsoft.com/office/powerpoint/2010/main" val="15033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81000"/>
            <a:ext cx="7772400" cy="914400"/>
          </a:xfrm>
        </p:spPr>
        <p:txBody>
          <a:bodyPr/>
          <a:lstStyle/>
          <a:p>
            <a:r>
              <a:rPr lang="en-US" sz="5400" b="1" i="1" dirty="0">
                <a:solidFill>
                  <a:srgbClr val="FFFF00"/>
                </a:solidFill>
                <a:effectLst>
                  <a:outerShdw blurRad="38100" dist="38100" dir="2700000" algn="tl">
                    <a:srgbClr val="000000"/>
                  </a:outerShdw>
                </a:effectLst>
              </a:rPr>
              <a:t>Division</a:t>
            </a:r>
          </a:p>
        </p:txBody>
      </p:sp>
      <p:sp>
        <p:nvSpPr>
          <p:cNvPr id="9219" name="Rectangle 3"/>
          <p:cNvSpPr>
            <a:spLocks noGrp="1" noChangeArrowheads="1"/>
          </p:cNvSpPr>
          <p:nvPr>
            <p:ph type="body" idx="1"/>
          </p:nvPr>
        </p:nvSpPr>
        <p:spPr>
          <a:xfrm>
            <a:off x="1143000" y="1447800"/>
            <a:ext cx="6705600" cy="4191000"/>
          </a:xfrm>
        </p:spPr>
        <p:txBody>
          <a:bodyPr/>
          <a:lstStyle/>
          <a:p>
            <a:pPr>
              <a:lnSpc>
                <a:spcPct val="90000"/>
              </a:lnSpc>
              <a:buFontTx/>
              <a:buNone/>
            </a:pPr>
            <a:r>
              <a:rPr lang="en-US" sz="4000" b="1" dirty="0">
                <a:effectLst>
                  <a:outerShdw blurRad="38100" dist="38100" dir="2700000" algn="tl">
                    <a:srgbClr val="000000"/>
                  </a:outerShdw>
                </a:effectLst>
              </a:rPr>
              <a:t>			 </a:t>
            </a:r>
            <a:r>
              <a:rPr lang="en-US" sz="4000" b="1" i="1" dirty="0">
                <a:solidFill>
                  <a:srgbClr val="FFFF00"/>
                </a:solidFill>
                <a:effectLst>
                  <a:outerShdw blurRad="38100" dist="38100" dir="2700000" algn="tl">
                    <a:srgbClr val="000000"/>
                  </a:outerShdw>
                </a:effectLst>
              </a:rPr>
              <a:t>1 John 2:19 </a:t>
            </a:r>
            <a:endParaRPr lang="en-US" sz="4800" b="1" i="1" dirty="0">
              <a:solidFill>
                <a:srgbClr val="FFFF00"/>
              </a:solidFill>
              <a:effectLst>
                <a:outerShdw blurRad="38100" dist="38100" dir="2700000" algn="tl">
                  <a:srgbClr val="000000"/>
                </a:outerShdw>
              </a:effectLst>
            </a:endParaRPr>
          </a:p>
          <a:p>
            <a:pPr>
              <a:lnSpc>
                <a:spcPct val="90000"/>
              </a:lnSpc>
              <a:buFontTx/>
              <a:buNone/>
            </a:pPr>
            <a:r>
              <a:rPr lang="en-US" sz="4000" b="1" dirty="0">
                <a:effectLst>
                  <a:outerShdw blurRad="38100" dist="38100" dir="2700000" algn="tl">
                    <a:srgbClr val="000000"/>
                  </a:outerShdw>
                </a:effectLst>
              </a:rPr>
              <a:t>  </a:t>
            </a:r>
          </a:p>
          <a:p>
            <a:pPr>
              <a:lnSpc>
                <a:spcPct val="90000"/>
              </a:lnSpc>
              <a:buFontTx/>
              <a:buNone/>
            </a:pPr>
            <a:r>
              <a:rPr lang="en-US" sz="2800" b="1" dirty="0"/>
              <a:t>    They went out from us, but they were not of us; for if they had been of us,   they would have continued with us.    But </a:t>
            </a:r>
            <a:r>
              <a:rPr lang="en-US" sz="2800" b="1" i="1" dirty="0">
                <a:solidFill>
                  <a:srgbClr val="FFFF00"/>
                </a:solidFill>
              </a:rPr>
              <a:t>they went out, that it might become plain that they all are not of us</a:t>
            </a:r>
            <a:r>
              <a:rPr lang="en-US" sz="2800" b="1" dirty="0"/>
              <a:t>.         </a:t>
            </a:r>
            <a:r>
              <a:rPr lang="en-US" sz="1600" b="1" i="1" dirty="0">
                <a:solidFill>
                  <a:srgbClr val="FFFF00"/>
                </a:solidFill>
              </a:rPr>
              <a:t>ESV</a:t>
            </a:r>
            <a:endParaRPr lang="en-US" sz="2800" b="1" i="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295755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Like Those Around Us</a:t>
            </a:r>
          </a:p>
        </p:txBody>
      </p:sp>
      <p:sp>
        <p:nvSpPr>
          <p:cNvPr id="90115" name="Rectangle 3"/>
          <p:cNvSpPr>
            <a:spLocks noGrp="1" noChangeArrowheads="1"/>
          </p:cNvSpPr>
          <p:nvPr>
            <p:ph type="body" idx="1"/>
          </p:nvPr>
        </p:nvSpPr>
        <p:spPr>
          <a:xfrm>
            <a:off x="838200" y="1447800"/>
            <a:ext cx="7467600" cy="4495800"/>
          </a:xfrm>
        </p:spPr>
        <p:txBody>
          <a:bodyPr/>
          <a:lstStyle/>
          <a:p>
            <a:pPr marL="0" indent="0">
              <a:buNone/>
            </a:pPr>
            <a:r>
              <a:rPr lang="en-US" sz="2800" b="1" dirty="0">
                <a:effectLst/>
              </a:rPr>
              <a:t>“Just when churches up and down the street are re-evaluating their denominational status and seeking to be more nondenominational, many among us are abandoning the goal of nondenominational Christianity and seeking to be more like other denominational churches... </a:t>
            </a:r>
            <a:r>
              <a:rPr lang="en-US" sz="2800" b="1" i="1" dirty="0">
                <a:solidFill>
                  <a:srgbClr val="FFFF00"/>
                </a:solidFill>
                <a:effectLst/>
              </a:rPr>
              <a:t>That we have become what we once despised        is undeniable</a:t>
            </a:r>
            <a:r>
              <a:rPr lang="en-US" sz="2800" b="1" dirty="0">
                <a:solidFill>
                  <a:srgbClr val="FFFF00"/>
                </a:solidFill>
                <a:effectLst/>
              </a:rPr>
              <a:t>”  </a:t>
            </a:r>
            <a:r>
              <a:rPr lang="en-US" sz="2400" b="1" dirty="0">
                <a:effectLst/>
              </a:rPr>
              <a:t>(emphasis mine – JSW)</a:t>
            </a:r>
          </a:p>
          <a:p>
            <a:pPr marL="0" indent="0">
              <a:buNone/>
            </a:pPr>
            <a:endParaRPr lang="en-US" sz="2400" b="1" dirty="0">
              <a:effectLst/>
            </a:endParaRPr>
          </a:p>
          <a:p>
            <a:pPr marL="0" indent="0">
              <a:buNone/>
            </a:pPr>
            <a:r>
              <a:rPr lang="en-US" sz="2000" b="1" dirty="0">
                <a:effectLst/>
              </a:rPr>
              <a:t>Rob </a:t>
            </a:r>
            <a:r>
              <a:rPr lang="en-US" sz="2000" b="1" dirty="0" err="1">
                <a:effectLst/>
              </a:rPr>
              <a:t>McRay</a:t>
            </a:r>
            <a:r>
              <a:rPr lang="en-US" sz="2000" b="1" dirty="0">
                <a:effectLst/>
              </a:rPr>
              <a:t>, “The Last Will and Testament of the Churches of Christ,” in Allen and Anderson, eds., </a:t>
            </a:r>
            <a:r>
              <a:rPr lang="en-US" sz="2000" b="1" i="1" dirty="0">
                <a:solidFill>
                  <a:srgbClr val="FFFF00"/>
                </a:solidFill>
                <a:effectLst/>
              </a:rPr>
              <a:t>The Transforming of a Tradition: Churches of Christ in the New Millennium</a:t>
            </a:r>
            <a:r>
              <a:rPr lang="en-US" sz="2000" b="1" dirty="0">
                <a:effectLst/>
              </a:rPr>
              <a:t>, p. 44</a:t>
            </a:r>
            <a:endParaRPr lang="en-US" sz="1800" b="1" dirty="0"/>
          </a:p>
        </p:txBody>
      </p:sp>
    </p:spTree>
    <p:extLst>
      <p:ext uri="{BB962C8B-B14F-4D97-AF65-F5344CB8AC3E}">
        <p14:creationId xmlns:p14="http://schemas.microsoft.com/office/powerpoint/2010/main" val="34415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a:t>
            </a:r>
            <a:r>
              <a:rPr lang="en-US" sz="5400" b="1" i="1"/>
              <a:t>Doctoral Ministry</a:t>
            </a:r>
            <a:r>
              <a:rPr lang="en-US" sz="5400" b="1" i="1" dirty="0"/>
              <a:t>”</a:t>
            </a:r>
          </a:p>
        </p:txBody>
      </p:sp>
      <p:sp>
        <p:nvSpPr>
          <p:cNvPr id="3" name="Content Placeholder 2"/>
          <p:cNvSpPr>
            <a:spLocks noGrp="1"/>
          </p:cNvSpPr>
          <p:nvPr>
            <p:ph idx="1"/>
          </p:nvPr>
        </p:nvSpPr>
        <p:spPr/>
        <p:txBody>
          <a:bodyPr/>
          <a:lstStyle/>
          <a:p>
            <a:pPr>
              <a:buClr>
                <a:srgbClr val="FF0000"/>
              </a:buClr>
              <a:buSzPct val="96000"/>
              <a:buFont typeface="Wingdings" panose="05000000000000000000" pitchFamily="2" charset="2"/>
              <a:buChar char="ü"/>
            </a:pPr>
            <a:r>
              <a:rPr lang="en-US" sz="2800" b="1" dirty="0">
                <a:effectLst/>
              </a:rPr>
              <a:t>“Nor is it an unexpected development among those who believe it is a work of the church to financially support ‘the ministry of continuing study toward a doctorate.’”</a:t>
            </a:r>
            <a:endParaRPr lang="en-US" dirty="0"/>
          </a:p>
          <a:p>
            <a:pPr>
              <a:buClr>
                <a:srgbClr val="FF0000"/>
              </a:buClr>
              <a:buSzPct val="96000"/>
              <a:buFont typeface="Wingdings" panose="05000000000000000000" pitchFamily="2" charset="2"/>
              <a:buChar char="ü"/>
            </a:pPr>
            <a:endParaRPr lang="en-US" dirty="0"/>
          </a:p>
          <a:p>
            <a:pPr>
              <a:buClr>
                <a:srgbClr val="FF0000"/>
              </a:buClr>
              <a:buSzPct val="96000"/>
              <a:buFont typeface="Wingdings" panose="05000000000000000000" pitchFamily="2" charset="2"/>
              <a:buChar char="ü"/>
            </a:pPr>
            <a:r>
              <a:rPr lang="en-US" sz="1800" b="1" dirty="0">
                <a:effectLst/>
              </a:rPr>
              <a:t>Bill Flatt, "Harding Graduate School of Religion Commencement, 1975" </a:t>
            </a:r>
            <a:r>
              <a:rPr lang="en-US" sz="1800" b="1" i="1" dirty="0">
                <a:solidFill>
                  <a:srgbClr val="FFFF00"/>
                </a:solidFill>
                <a:effectLst/>
              </a:rPr>
              <a:t>Gospel Advocate </a:t>
            </a:r>
            <a:r>
              <a:rPr lang="en-US" sz="1800" b="1" dirty="0">
                <a:effectLst/>
              </a:rPr>
              <a:t>117:26 (June 26, 1975), p. 404. On the preoccupation with academic degrees and “scholarship” among institutional preachers, see Ralph T. Henley, “Scholarship,” </a:t>
            </a:r>
            <a:r>
              <a:rPr lang="en-US" sz="1800" b="1" i="1" dirty="0">
                <a:solidFill>
                  <a:srgbClr val="FFFF00"/>
                </a:solidFill>
                <a:effectLst/>
              </a:rPr>
              <a:t>Spiritual Sword </a:t>
            </a:r>
            <a:r>
              <a:rPr lang="en-US" sz="1800" b="1" dirty="0">
                <a:effectLst/>
              </a:rPr>
              <a:t>6:3 (April 1975), 35ff.; and Henley, “How to Get A Cheap Degree Cheap,” </a:t>
            </a:r>
            <a:r>
              <a:rPr lang="en-US" sz="1800" b="1" i="1" dirty="0">
                <a:solidFill>
                  <a:srgbClr val="FFFF00"/>
                </a:solidFill>
                <a:effectLst/>
              </a:rPr>
              <a:t>Gospel Advocate </a:t>
            </a:r>
            <a:r>
              <a:rPr lang="en-US" sz="1800" b="1" dirty="0">
                <a:effectLst/>
              </a:rPr>
              <a:t>119:18 (May 5,1977), 276-277. </a:t>
            </a:r>
          </a:p>
          <a:p>
            <a:endParaRPr lang="en-US" dirty="0"/>
          </a:p>
        </p:txBody>
      </p:sp>
    </p:spTree>
    <p:extLst>
      <p:ext uri="{BB962C8B-B14F-4D97-AF65-F5344CB8AC3E}">
        <p14:creationId xmlns:p14="http://schemas.microsoft.com/office/powerpoint/2010/main" val="28036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457200" y="304800"/>
            <a:ext cx="8229600" cy="1143000"/>
          </a:xfrm>
        </p:spPr>
        <p:txBody>
          <a:bodyPr/>
          <a:lstStyle/>
          <a:p>
            <a:r>
              <a:rPr lang="en-US" sz="4800" b="1" i="1" dirty="0">
                <a:solidFill>
                  <a:srgbClr val="FFFF00"/>
                </a:solidFill>
              </a:rPr>
              <a:t>Tennessee Church </a:t>
            </a:r>
            <a:br>
              <a:rPr lang="en-US" sz="4800" b="1" i="1" dirty="0">
                <a:solidFill>
                  <a:srgbClr val="FFFF00"/>
                </a:solidFill>
              </a:rPr>
            </a:br>
            <a:r>
              <a:rPr lang="en-US" sz="4800" b="1" i="1" dirty="0">
                <a:solidFill>
                  <a:srgbClr val="FFFF00"/>
                </a:solidFill>
              </a:rPr>
              <a:t>Hires Woman Preacher</a:t>
            </a:r>
            <a:endParaRPr lang="en-US" sz="4800" b="1" dirty="0"/>
          </a:p>
        </p:txBody>
      </p:sp>
      <p:sp>
        <p:nvSpPr>
          <p:cNvPr id="35843" name="Rectangle 3"/>
          <p:cNvSpPr>
            <a:spLocks noGrp="1" noChangeArrowheads="1"/>
          </p:cNvSpPr>
          <p:nvPr>
            <p:ph type="body" idx="1"/>
          </p:nvPr>
        </p:nvSpPr>
        <p:spPr>
          <a:xfrm>
            <a:off x="762000" y="1905000"/>
            <a:ext cx="7924800" cy="4221163"/>
          </a:xfrm>
        </p:spPr>
        <p:txBody>
          <a:bodyPr/>
          <a:lstStyle/>
          <a:p>
            <a:pPr>
              <a:buClr>
                <a:srgbClr val="FF0000"/>
              </a:buClr>
              <a:buSzPct val="98000"/>
              <a:buFont typeface="Wingdings" panose="05000000000000000000" pitchFamily="2" charset="2"/>
              <a:buChar char="ü"/>
            </a:pPr>
            <a:r>
              <a:rPr lang="en-US" sz="2800" b="1" dirty="0"/>
              <a:t>Fourth Avenue church</a:t>
            </a:r>
          </a:p>
          <a:p>
            <a:pPr>
              <a:buClr>
                <a:srgbClr val="FF0000"/>
              </a:buClr>
              <a:buSzPct val="98000"/>
              <a:buFont typeface="Wingdings" panose="05000000000000000000" pitchFamily="2" charset="2"/>
              <a:buChar char="ü"/>
            </a:pPr>
            <a:r>
              <a:rPr lang="en-US" sz="2800" b="1" dirty="0"/>
              <a:t>Franklin, TN</a:t>
            </a:r>
          </a:p>
          <a:p>
            <a:pPr>
              <a:buClr>
                <a:srgbClr val="FF0000"/>
              </a:buClr>
              <a:buSzPct val="98000"/>
              <a:buFont typeface="Wingdings" panose="05000000000000000000" pitchFamily="2" charset="2"/>
              <a:buChar char="ü"/>
            </a:pPr>
            <a:r>
              <a:rPr lang="en-US" sz="2800" b="1" dirty="0"/>
              <a:t>Lauren King</a:t>
            </a:r>
          </a:p>
          <a:p>
            <a:pPr>
              <a:buClr>
                <a:srgbClr val="FF0000"/>
              </a:buClr>
              <a:buSzPct val="98000"/>
              <a:buFont typeface="Wingdings" panose="05000000000000000000" pitchFamily="2" charset="2"/>
              <a:buChar char="ü"/>
            </a:pPr>
            <a:r>
              <a:rPr lang="en-US" sz="2800" b="1" dirty="0"/>
              <a:t>David Lipscomb </a:t>
            </a:r>
          </a:p>
          <a:p>
            <a:pPr marL="0" indent="0">
              <a:buClr>
                <a:srgbClr val="FF0000"/>
              </a:buClr>
              <a:buSzPct val="98000"/>
              <a:buNone/>
            </a:pPr>
            <a:r>
              <a:rPr lang="en-US" sz="2800" b="1" dirty="0"/>
              <a:t>	    University senior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284" y="1603612"/>
            <a:ext cx="4038600" cy="4991100"/>
          </a:xfrm>
          <a:prstGeom prst="rect">
            <a:avLst/>
          </a:prstGeom>
        </p:spPr>
      </p:pic>
    </p:spTree>
    <p:extLst>
      <p:ext uri="{BB962C8B-B14F-4D97-AF65-F5344CB8AC3E}">
        <p14:creationId xmlns:p14="http://schemas.microsoft.com/office/powerpoint/2010/main" val="281221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0" y="274638"/>
            <a:ext cx="9067800" cy="1143000"/>
          </a:xfrm>
        </p:spPr>
        <p:txBody>
          <a:bodyPr/>
          <a:lstStyle/>
          <a:p>
            <a:r>
              <a:rPr lang="en-US" sz="4800" b="1" i="1" dirty="0">
                <a:solidFill>
                  <a:srgbClr val="FFFF00"/>
                </a:solidFill>
              </a:rPr>
              <a:t>Pepperdine University Chaplain – 2015</a:t>
            </a:r>
          </a:p>
        </p:txBody>
      </p:sp>
      <p:sp>
        <p:nvSpPr>
          <p:cNvPr id="35843" name="Rectangle 3"/>
          <p:cNvSpPr>
            <a:spLocks noGrp="1" noChangeArrowheads="1"/>
          </p:cNvSpPr>
          <p:nvPr>
            <p:ph type="body" idx="1"/>
          </p:nvPr>
        </p:nvSpPr>
        <p:spPr/>
        <p:txBody>
          <a:bodyPr/>
          <a:lstStyle/>
          <a:p>
            <a:pPr>
              <a:buClr>
                <a:srgbClr val="FF0000"/>
              </a:buClr>
              <a:buSzPct val="98000"/>
              <a:buFont typeface="Wingdings" panose="05000000000000000000" pitchFamily="2" charset="2"/>
              <a:buChar char="ü"/>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46" y="2133600"/>
            <a:ext cx="2400300" cy="3762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50" y="1665892"/>
            <a:ext cx="4705350" cy="52566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27" y="1645420"/>
            <a:ext cx="4035724" cy="5444915"/>
          </a:xfrm>
          <a:prstGeom prst="rect">
            <a:avLst/>
          </a:prstGeom>
        </p:spPr>
      </p:pic>
    </p:spTree>
    <p:extLst>
      <p:ext uri="{BB962C8B-B14F-4D97-AF65-F5344CB8AC3E}">
        <p14:creationId xmlns:p14="http://schemas.microsoft.com/office/powerpoint/2010/main" val="420397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4800" b="1" i="1" dirty="0">
                <a:solidFill>
                  <a:srgbClr val="FFFF00"/>
                </a:solidFill>
              </a:rPr>
              <a:t>Tattooed Lesbian </a:t>
            </a:r>
            <a:br>
              <a:rPr lang="en-US" sz="4800" b="1" i="1" dirty="0">
                <a:solidFill>
                  <a:srgbClr val="FFFF00"/>
                </a:solidFill>
              </a:rPr>
            </a:br>
            <a:r>
              <a:rPr lang="en-US" sz="4800" b="1" i="1" dirty="0">
                <a:solidFill>
                  <a:srgbClr val="FFFF00"/>
                </a:solidFill>
              </a:rPr>
              <a:t>Lutheran Preacher</a:t>
            </a:r>
          </a:p>
        </p:txBody>
      </p:sp>
      <p:sp>
        <p:nvSpPr>
          <p:cNvPr id="35843" name="Rectangle 3"/>
          <p:cNvSpPr>
            <a:spLocks noGrp="1" noChangeArrowheads="1"/>
          </p:cNvSpPr>
          <p:nvPr>
            <p:ph type="body" idx="1"/>
          </p:nvPr>
        </p:nvSpPr>
        <p:spPr>
          <a:xfrm>
            <a:off x="304800" y="3429000"/>
            <a:ext cx="8763000" cy="2697163"/>
          </a:xfrm>
        </p:spPr>
        <p:txBody>
          <a:bodyPr/>
          <a:lstStyle/>
          <a:p>
            <a:pPr>
              <a:buClr>
                <a:srgbClr val="FF0000"/>
              </a:buClr>
              <a:buSzPct val="98000"/>
              <a:buFont typeface="Wingdings" panose="05000000000000000000" pitchFamily="2" charset="2"/>
              <a:buChar char="ü"/>
            </a:pPr>
            <a:r>
              <a:rPr lang="en-US" b="1" dirty="0"/>
              <a:t>Nadia </a:t>
            </a:r>
            <a:r>
              <a:rPr lang="en-US" b="1" dirty="0" err="1"/>
              <a:t>Bolz</a:t>
            </a:r>
            <a:r>
              <a:rPr lang="en-US" b="1" dirty="0"/>
              <a:t>-Weber</a:t>
            </a:r>
          </a:p>
          <a:p>
            <a:pPr>
              <a:buClr>
                <a:srgbClr val="FF0000"/>
              </a:buClr>
              <a:buSzPct val="98000"/>
              <a:buFont typeface="Wingdings" panose="05000000000000000000" pitchFamily="2" charset="2"/>
              <a:buChar char="ü"/>
            </a:pPr>
            <a:r>
              <a:rPr lang="en-US" b="1" dirty="0">
                <a:effectLst/>
              </a:rPr>
              <a:t>Her “liberal, foulmouthed articulation of Christianity” – as described by the 	   </a:t>
            </a:r>
            <a:r>
              <a:rPr lang="en-US" b="1" i="1" dirty="0">
                <a:effectLst/>
              </a:rPr>
              <a:t>Washington Post </a:t>
            </a:r>
            <a:r>
              <a:rPr lang="en-US" b="1" dirty="0">
                <a:effectLst/>
              </a:rPr>
              <a:t>– includes “Beer &amp; Hymns”</a:t>
            </a:r>
          </a:p>
          <a:p>
            <a:pPr>
              <a:buClr>
                <a:srgbClr val="FF0000"/>
              </a:buClr>
              <a:buSzPct val="98000"/>
              <a:buFont typeface="Wingdings" panose="05000000000000000000" pitchFamily="2" charset="2"/>
              <a:buChar char="ü"/>
            </a:pPr>
            <a:r>
              <a:rPr lang="en-US" b="1" i="1" dirty="0">
                <a:solidFill>
                  <a:srgbClr val="FFFF00"/>
                </a:solidFill>
                <a:effectLst/>
              </a:rPr>
              <a:t>Pepperdine University Lectureship Speaker 								      – 2015  </a:t>
            </a:r>
            <a:endParaRPr lang="en-US" b="1" i="1" dirty="0">
              <a:solidFill>
                <a:srgbClr val="FFFF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004220"/>
            <a:ext cx="1600199" cy="16001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050" y="1661318"/>
            <a:ext cx="4529100" cy="2362200"/>
          </a:xfrm>
          <a:prstGeom prst="rect">
            <a:avLst/>
          </a:prstGeom>
        </p:spPr>
      </p:pic>
    </p:spTree>
    <p:extLst>
      <p:ext uri="{BB962C8B-B14F-4D97-AF65-F5344CB8AC3E}">
        <p14:creationId xmlns:p14="http://schemas.microsoft.com/office/powerpoint/2010/main" val="28578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5400" b="1" i="1" dirty="0"/>
              <a:t>Worldliness</a:t>
            </a:r>
          </a:p>
        </p:txBody>
      </p:sp>
      <p:sp>
        <p:nvSpPr>
          <p:cNvPr id="90115" name="Rectangle 3"/>
          <p:cNvSpPr>
            <a:spLocks noGrp="1" noChangeArrowheads="1"/>
          </p:cNvSpPr>
          <p:nvPr>
            <p:ph type="body" idx="1"/>
          </p:nvPr>
        </p:nvSpPr>
        <p:spPr>
          <a:xfrm>
            <a:off x="685800" y="1600200"/>
            <a:ext cx="8001000" cy="4343400"/>
          </a:xfrm>
        </p:spPr>
        <p:txBody>
          <a:bodyPr/>
          <a:lstStyle/>
          <a:p>
            <a:pPr marL="0" indent="0">
              <a:buNone/>
            </a:pPr>
            <a:r>
              <a:rPr lang="en-US" sz="2800" b="1" dirty="0">
                <a:effectLst/>
              </a:rPr>
              <a:t>“By worldliness I mean not merely the disregard of fundamentalist taboos against smoking, drinking, dancing, movie-going, gambling, and the like, but more expansively such matters as materialism, pleasure-seeking, indiscriminate enjoyment of salacious and violent entertainment, immodesty of dress, voyeurism, sexual laxity, and divorce...”  </a:t>
            </a:r>
          </a:p>
          <a:p>
            <a:pPr marL="0" indent="0">
              <a:buNone/>
            </a:pPr>
            <a:endParaRPr lang="en-US" sz="2000" b="1" dirty="0">
              <a:effectLst/>
            </a:endParaRPr>
          </a:p>
          <a:p>
            <a:pPr marL="0" indent="0">
              <a:buNone/>
            </a:pPr>
            <a:r>
              <a:rPr lang="en-US" sz="2000" b="1" dirty="0">
                <a:effectLst/>
              </a:rPr>
              <a:t>Gundry, </a:t>
            </a:r>
            <a:r>
              <a:rPr lang="en-US" sz="2000" b="1" i="1" dirty="0">
                <a:solidFill>
                  <a:srgbClr val="FFFF00"/>
                </a:solidFill>
                <a:effectLst/>
              </a:rPr>
              <a:t>Jesus the Word</a:t>
            </a:r>
            <a:r>
              <a:rPr lang="en-US" sz="2000" b="1" dirty="0">
                <a:solidFill>
                  <a:srgbClr val="FFFF00"/>
                </a:solidFill>
                <a:effectLst/>
              </a:rPr>
              <a:t> </a:t>
            </a:r>
            <a:r>
              <a:rPr lang="en-US" sz="2000" b="1" dirty="0">
                <a:effectLst/>
              </a:rPr>
              <a:t>…  p.77n18.  </a:t>
            </a:r>
            <a:endParaRPr lang="en-US" sz="2000" dirty="0">
              <a:effectLst/>
            </a:endParaRPr>
          </a:p>
          <a:p>
            <a:pPr marL="0" indent="0">
              <a:buNone/>
            </a:pPr>
            <a:r>
              <a:rPr lang="en-US" sz="2800" dirty="0">
                <a:effectLst/>
              </a:rPr>
              <a:t> </a:t>
            </a:r>
          </a:p>
          <a:p>
            <a:endParaRPr lang="en-US" dirty="0"/>
          </a:p>
        </p:txBody>
      </p:sp>
    </p:spTree>
    <p:extLst>
      <p:ext uri="{BB962C8B-B14F-4D97-AF65-F5344CB8AC3E}">
        <p14:creationId xmlns:p14="http://schemas.microsoft.com/office/powerpoint/2010/main" val="34125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5271F-D2B4-4C3A-9C91-02913E481CE7}"/>
              </a:ext>
            </a:extLst>
          </p:cNvPr>
          <p:cNvSpPr>
            <a:spLocks noGrp="1"/>
          </p:cNvSpPr>
          <p:nvPr>
            <p:ph type="title"/>
          </p:nvPr>
        </p:nvSpPr>
        <p:spPr/>
        <p:txBody>
          <a:bodyPr/>
          <a:lstStyle/>
          <a:p>
            <a:r>
              <a:rPr lang="en-US" sz="4800" b="1" i="1" dirty="0"/>
              <a:t>Questions</a:t>
            </a:r>
          </a:p>
        </p:txBody>
      </p:sp>
      <p:sp>
        <p:nvSpPr>
          <p:cNvPr id="3" name="Content Placeholder 2">
            <a:extLst>
              <a:ext uri="{FF2B5EF4-FFF2-40B4-BE49-F238E27FC236}">
                <a16:creationId xmlns:a16="http://schemas.microsoft.com/office/drawing/2014/main" xmlns="" id="{3E4D76EC-0A2B-4DA8-B41A-4DFBDFDA7B7B}"/>
              </a:ext>
            </a:extLst>
          </p:cNvPr>
          <p:cNvSpPr>
            <a:spLocks noGrp="1"/>
          </p:cNvSpPr>
          <p:nvPr>
            <p:ph idx="1"/>
          </p:nvPr>
        </p:nvSpPr>
        <p:spPr>
          <a:xfrm>
            <a:off x="304800" y="1524000"/>
            <a:ext cx="8763000" cy="4419600"/>
          </a:xfrm>
        </p:spPr>
        <p:txBody>
          <a:bodyPr/>
          <a:lstStyle/>
          <a:p>
            <a:pPr>
              <a:buClr>
                <a:srgbClr val="C00000"/>
              </a:buClr>
              <a:buSzPct val="92000"/>
              <a:buFont typeface="Wingdings" panose="05000000000000000000" pitchFamily="2" charset="2"/>
              <a:buChar char="ü"/>
            </a:pPr>
            <a:r>
              <a:rPr lang="en-US" sz="2800" b="1" dirty="0">
                <a:effectLst/>
              </a:rPr>
              <a:t>How deep/broad is the “progressive” digression?</a:t>
            </a:r>
          </a:p>
          <a:p>
            <a:pPr lvl="2">
              <a:buClr>
                <a:srgbClr val="C00000"/>
              </a:buClr>
              <a:buSzPct val="92000"/>
              <a:buFont typeface="Wingdings" panose="05000000000000000000" pitchFamily="2" charset="2"/>
              <a:buChar char="ü"/>
            </a:pPr>
            <a:r>
              <a:rPr lang="en-US" sz="2800" b="1" dirty="0">
                <a:effectLst/>
              </a:rPr>
              <a:t>I hear contradictory answers</a:t>
            </a:r>
          </a:p>
          <a:p>
            <a:pPr>
              <a:buClr>
                <a:srgbClr val="C00000"/>
              </a:buClr>
              <a:buSzPct val="92000"/>
              <a:buFont typeface="Wingdings" panose="05000000000000000000" pitchFamily="2" charset="2"/>
              <a:buChar char="ü"/>
            </a:pPr>
            <a:r>
              <a:rPr lang="en-US" sz="2800" b="1" dirty="0">
                <a:effectLst/>
              </a:rPr>
              <a:t>How widespread is willingness to work with “antis?”</a:t>
            </a:r>
          </a:p>
          <a:p>
            <a:pPr lvl="2">
              <a:buClr>
                <a:srgbClr val="C00000"/>
              </a:buClr>
              <a:buSzPct val="92000"/>
              <a:buFont typeface="Wingdings" panose="05000000000000000000" pitchFamily="2" charset="2"/>
              <a:buChar char="ü"/>
            </a:pPr>
            <a:r>
              <a:rPr lang="en-US" sz="2800" b="1" dirty="0">
                <a:effectLst/>
              </a:rPr>
              <a:t>Some still think “anti-ism”                                                      is as big a sin as “liberalism</a:t>
            </a:r>
          </a:p>
          <a:p>
            <a:pPr>
              <a:buClr>
                <a:srgbClr val="C00000"/>
              </a:buClr>
              <a:buSzPct val="92000"/>
              <a:buFont typeface="Wingdings" panose="05000000000000000000" pitchFamily="2" charset="2"/>
              <a:buChar char="ü"/>
            </a:pPr>
            <a:r>
              <a:rPr lang="en-US" sz="2800" b="1" dirty="0">
                <a:effectLst/>
              </a:rPr>
              <a:t>What would have to happen to make it practical?</a:t>
            </a:r>
          </a:p>
          <a:p>
            <a:pPr>
              <a:buClr>
                <a:srgbClr val="C00000"/>
              </a:buClr>
              <a:buSzPct val="92000"/>
              <a:buFont typeface="Wingdings" panose="05000000000000000000" pitchFamily="2" charset="2"/>
              <a:buChar char="ü"/>
            </a:pPr>
            <a:r>
              <a:rPr lang="en-US" sz="2800" b="1" dirty="0">
                <a:effectLst/>
              </a:rPr>
              <a:t>Yes, we have some things in common – BUT: </a:t>
            </a:r>
          </a:p>
          <a:p>
            <a:pPr lvl="2">
              <a:buClr>
                <a:srgbClr val="C00000"/>
              </a:buClr>
              <a:buSzPct val="92000"/>
              <a:buFont typeface="Wingdings" panose="05000000000000000000" pitchFamily="2" charset="2"/>
              <a:buChar char="ü"/>
            </a:pPr>
            <a:r>
              <a:rPr lang="en-US" sz="2800" b="1" dirty="0">
                <a:effectLst/>
              </a:rPr>
              <a:t>How big are our differences?</a:t>
            </a:r>
          </a:p>
          <a:p>
            <a:pPr marL="0" indent="0">
              <a:buClr>
                <a:srgbClr val="C00000"/>
              </a:buClr>
              <a:buSzPct val="92000"/>
              <a:buNone/>
            </a:pPr>
            <a:endParaRPr lang="en-US" sz="2800" b="1" dirty="0">
              <a:effectLst/>
            </a:endParaRPr>
          </a:p>
          <a:p>
            <a:endParaRPr lang="en-US" dirty="0"/>
          </a:p>
        </p:txBody>
      </p:sp>
    </p:spTree>
    <p:extLst>
      <p:ext uri="{BB962C8B-B14F-4D97-AF65-F5344CB8AC3E}">
        <p14:creationId xmlns:p14="http://schemas.microsoft.com/office/powerpoint/2010/main" val="141673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154ED6-B2DD-411D-962C-0A726CA75D94}"/>
              </a:ext>
            </a:extLst>
          </p:cNvPr>
          <p:cNvSpPr>
            <a:spLocks noGrp="1"/>
          </p:cNvSpPr>
          <p:nvPr>
            <p:ph type="title"/>
          </p:nvPr>
        </p:nvSpPr>
        <p:spPr>
          <a:xfrm>
            <a:off x="685800" y="228600"/>
            <a:ext cx="7772400" cy="1066800"/>
          </a:xfrm>
        </p:spPr>
        <p:txBody>
          <a:bodyPr/>
          <a:lstStyle/>
          <a:p>
            <a:r>
              <a:rPr lang="en-US" sz="5400" b="1" i="1" dirty="0">
                <a:effectLst/>
              </a:rPr>
              <a:t>“Why Anti-ism is Sinful”</a:t>
            </a:r>
            <a:endParaRPr lang="en-US" sz="5400" b="1" i="1" dirty="0"/>
          </a:p>
        </p:txBody>
      </p:sp>
      <p:sp>
        <p:nvSpPr>
          <p:cNvPr id="3" name="Content Placeholder 2">
            <a:extLst>
              <a:ext uri="{FF2B5EF4-FFF2-40B4-BE49-F238E27FC236}">
                <a16:creationId xmlns:a16="http://schemas.microsoft.com/office/drawing/2014/main" xmlns="" id="{52EB3AAD-AC27-4F4A-8D35-472CAC05BBEA}"/>
              </a:ext>
            </a:extLst>
          </p:cNvPr>
          <p:cNvSpPr>
            <a:spLocks noGrp="1"/>
          </p:cNvSpPr>
          <p:nvPr>
            <p:ph idx="1"/>
          </p:nvPr>
        </p:nvSpPr>
        <p:spPr>
          <a:xfrm>
            <a:off x="685800" y="1447800"/>
            <a:ext cx="7772400" cy="4495800"/>
          </a:xfrm>
        </p:spPr>
        <p:txBody>
          <a:bodyPr/>
          <a:lstStyle/>
          <a:p>
            <a:pPr>
              <a:buClr>
                <a:srgbClr val="C00000"/>
              </a:buClr>
              <a:buFont typeface="Wingdings" panose="05000000000000000000" pitchFamily="2" charset="2"/>
              <a:buChar char="ü"/>
            </a:pPr>
            <a:r>
              <a:rPr lang="en-US" sz="2600" b="1" dirty="0">
                <a:effectLst/>
              </a:rPr>
              <a:t>“Bravura performances of the mental 	gymnastics necessary to elucidate how”</a:t>
            </a:r>
          </a:p>
          <a:p>
            <a:pPr>
              <a:buClr>
                <a:srgbClr val="C00000"/>
              </a:buClr>
              <a:buFont typeface="Wingdings" panose="05000000000000000000" pitchFamily="2" charset="2"/>
              <a:buChar char="ü"/>
            </a:pPr>
            <a:r>
              <a:rPr lang="en-US" sz="2600" b="1" dirty="0">
                <a:effectLst/>
              </a:rPr>
              <a:t>“Opposing Support for Colleges from the 	 	Church Treasury is Not Anti-ism” or</a:t>
            </a:r>
          </a:p>
          <a:p>
            <a:pPr>
              <a:buClr>
                <a:srgbClr val="C00000"/>
              </a:buClr>
              <a:buFont typeface="Wingdings" panose="05000000000000000000" pitchFamily="2" charset="2"/>
              <a:buChar char="ü"/>
            </a:pPr>
            <a:r>
              <a:rPr lang="en-US" sz="2600" b="1" dirty="0">
                <a:effectLst/>
              </a:rPr>
              <a:t>Negating the question “Are We Holding a 		Form of Anti-ism Because we Oppose False 	Doctrine and False Teachers in ACU, OCU, 	Harding U, FHU, Lipscomb U, and the like?”</a:t>
            </a:r>
          </a:p>
          <a:p>
            <a:pPr>
              <a:buClr>
                <a:srgbClr val="C00000"/>
              </a:buClr>
              <a:buFont typeface="Wingdings" panose="05000000000000000000" pitchFamily="2" charset="2"/>
              <a:buChar char="ü"/>
            </a:pPr>
            <a:r>
              <a:rPr lang="en-US" sz="2600" b="1" dirty="0">
                <a:effectLst/>
              </a:rPr>
              <a:t>Or “When we Oppose The Church of Christ 					Disaster Relief Agency?”</a:t>
            </a:r>
          </a:p>
          <a:p>
            <a:pPr>
              <a:buClr>
                <a:srgbClr val="C00000"/>
              </a:buClr>
              <a:buFont typeface="Wingdings" panose="05000000000000000000" pitchFamily="2" charset="2"/>
              <a:buChar char="ü"/>
            </a:pPr>
            <a:r>
              <a:rPr lang="en-US" sz="1600" b="1" dirty="0">
                <a:effectLst/>
              </a:rPr>
              <a:t>Houston-area 2006 Spring (TX) </a:t>
            </a:r>
            <a:r>
              <a:rPr lang="en-US" sz="1600" b="1" i="1" dirty="0">
                <a:effectLst/>
              </a:rPr>
              <a:t>Contending for the Faith Lectureship</a:t>
            </a:r>
            <a:r>
              <a:rPr lang="en-US" sz="1600" b="1" dirty="0">
                <a:effectLst/>
              </a:rPr>
              <a:t>, </a:t>
            </a:r>
            <a:r>
              <a:rPr lang="en-US" sz="1600" b="1" dirty="0">
                <a:solidFill>
                  <a:srgbClr val="FFFF00"/>
                </a:solidFill>
                <a:effectLst/>
              </a:rPr>
              <a:t>“Anti-ism: From God or Man”</a:t>
            </a:r>
            <a:r>
              <a:rPr lang="en-US" sz="1600" b="1" dirty="0">
                <a:effectLst/>
              </a:rPr>
              <a:t> (February 26 - March 2, 2006) – </a:t>
            </a:r>
            <a:r>
              <a:rPr lang="en-US" sz="1400" b="1" u="sng" dirty="0">
                <a:effectLst/>
              </a:rPr>
              <a:t>http://www.churchesofchrist.com</a:t>
            </a:r>
            <a:r>
              <a:rPr lang="en-US" sz="1400" b="1" dirty="0">
                <a:effectLst/>
              </a:rPr>
              <a:t> </a:t>
            </a:r>
            <a:endParaRPr lang="en-US" sz="1400" b="1" dirty="0"/>
          </a:p>
        </p:txBody>
      </p:sp>
    </p:spTree>
    <p:extLst>
      <p:ext uri="{BB962C8B-B14F-4D97-AF65-F5344CB8AC3E}">
        <p14:creationId xmlns:p14="http://schemas.microsoft.com/office/powerpoint/2010/main" val="429388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460B8B-3879-4BEB-9FB9-6F71D64B9A5E}"/>
              </a:ext>
            </a:extLst>
          </p:cNvPr>
          <p:cNvSpPr>
            <a:spLocks noGrp="1"/>
          </p:cNvSpPr>
          <p:nvPr>
            <p:ph type="title"/>
          </p:nvPr>
        </p:nvSpPr>
        <p:spPr/>
        <p:txBody>
          <a:bodyPr/>
          <a:lstStyle/>
          <a:p>
            <a:r>
              <a:rPr lang="en-US" sz="4800" b="1" i="1" dirty="0"/>
              <a:t>Questions</a:t>
            </a:r>
          </a:p>
        </p:txBody>
      </p:sp>
      <p:sp>
        <p:nvSpPr>
          <p:cNvPr id="3" name="Content Placeholder 2">
            <a:extLst>
              <a:ext uri="{FF2B5EF4-FFF2-40B4-BE49-F238E27FC236}">
                <a16:creationId xmlns:a16="http://schemas.microsoft.com/office/drawing/2014/main" xmlns="" id="{B009E8E8-F198-44C8-8D97-22A55A282A38}"/>
              </a:ext>
            </a:extLst>
          </p:cNvPr>
          <p:cNvSpPr>
            <a:spLocks noGrp="1"/>
          </p:cNvSpPr>
          <p:nvPr>
            <p:ph idx="1"/>
          </p:nvPr>
        </p:nvSpPr>
        <p:spPr>
          <a:xfrm>
            <a:off x="685800" y="1295400"/>
            <a:ext cx="8153400" cy="4648200"/>
          </a:xfrm>
        </p:spPr>
        <p:txBody>
          <a:bodyPr/>
          <a:lstStyle/>
          <a:p>
            <a:pPr lvl="0">
              <a:buClr>
                <a:srgbClr val="C00000"/>
              </a:buClr>
              <a:buSzPct val="90000"/>
              <a:buFont typeface="Wingdings" panose="05000000000000000000" pitchFamily="2" charset="2"/>
              <a:buChar char="ü"/>
            </a:pPr>
            <a:r>
              <a:rPr lang="en-US" sz="2800" b="1" dirty="0">
                <a:effectLst/>
              </a:rPr>
              <a:t>Are institutions bad ONLY when they go 	astray or sap congregational resources? </a:t>
            </a:r>
          </a:p>
          <a:p>
            <a:pPr lvl="0">
              <a:buClr>
                <a:srgbClr val="C00000"/>
              </a:buClr>
              <a:buSzPct val="90000"/>
              <a:buFont typeface="Wingdings" panose="05000000000000000000" pitchFamily="2" charset="2"/>
              <a:buChar char="ü"/>
            </a:pPr>
            <a:r>
              <a:rPr lang="en-US" sz="2800" b="1" dirty="0">
                <a:effectLst/>
              </a:rPr>
              <a:t>These might be considered “abuses” of a 	principle; but is the principle itself Biblical? </a:t>
            </a:r>
          </a:p>
          <a:p>
            <a:pPr lvl="0">
              <a:buClr>
                <a:srgbClr val="C00000"/>
              </a:buClr>
              <a:buSzPct val="90000"/>
              <a:buFont typeface="Wingdings" panose="05000000000000000000" pitchFamily="2" charset="2"/>
              <a:buChar char="ü"/>
            </a:pPr>
            <a:r>
              <a:rPr lang="en-US" sz="2800" b="1" dirty="0">
                <a:effectLst/>
              </a:rPr>
              <a:t>Is it the model of multiple-church “cooperation” 	and organization by one large church 	accepting funds from many other churches to do a work for all of them a scriptural concept?</a:t>
            </a:r>
          </a:p>
          <a:p>
            <a:pPr lvl="0">
              <a:buClr>
                <a:srgbClr val="C00000"/>
              </a:buClr>
              <a:buSzPct val="90000"/>
              <a:buFont typeface="Wingdings" panose="05000000000000000000" pitchFamily="2" charset="2"/>
              <a:buChar char="ü"/>
            </a:pPr>
            <a:r>
              <a:rPr lang="en-US" sz="2800" b="1" dirty="0">
                <a:effectLst/>
              </a:rPr>
              <a:t> This was, and is, central to the controversy which 	divided churches in the 1950’s.</a:t>
            </a:r>
          </a:p>
          <a:p>
            <a:endParaRPr lang="en-US" dirty="0"/>
          </a:p>
        </p:txBody>
      </p:sp>
    </p:spTree>
    <p:extLst>
      <p:ext uri="{BB962C8B-B14F-4D97-AF65-F5344CB8AC3E}">
        <p14:creationId xmlns:p14="http://schemas.microsoft.com/office/powerpoint/2010/main" val="402252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460B8B-3879-4BEB-9FB9-6F71D64B9A5E}"/>
              </a:ext>
            </a:extLst>
          </p:cNvPr>
          <p:cNvSpPr>
            <a:spLocks noGrp="1"/>
          </p:cNvSpPr>
          <p:nvPr>
            <p:ph type="title"/>
          </p:nvPr>
        </p:nvSpPr>
        <p:spPr/>
        <p:txBody>
          <a:bodyPr/>
          <a:lstStyle/>
          <a:p>
            <a:r>
              <a:rPr lang="en-US" sz="4800" b="1" i="1" dirty="0"/>
              <a:t>Questions</a:t>
            </a:r>
          </a:p>
        </p:txBody>
      </p:sp>
      <p:sp>
        <p:nvSpPr>
          <p:cNvPr id="3" name="Content Placeholder 2">
            <a:extLst>
              <a:ext uri="{FF2B5EF4-FFF2-40B4-BE49-F238E27FC236}">
                <a16:creationId xmlns:a16="http://schemas.microsoft.com/office/drawing/2014/main" xmlns="" id="{B009E8E8-F198-44C8-8D97-22A55A282A38}"/>
              </a:ext>
            </a:extLst>
          </p:cNvPr>
          <p:cNvSpPr>
            <a:spLocks noGrp="1"/>
          </p:cNvSpPr>
          <p:nvPr>
            <p:ph idx="1"/>
          </p:nvPr>
        </p:nvSpPr>
        <p:spPr>
          <a:xfrm>
            <a:off x="533400" y="1295400"/>
            <a:ext cx="7924800" cy="4648200"/>
          </a:xfrm>
        </p:spPr>
        <p:txBody>
          <a:bodyPr/>
          <a:lstStyle/>
          <a:p>
            <a:pPr lvl="0">
              <a:buClr>
                <a:srgbClr val="C00000"/>
              </a:buClr>
              <a:buSzPct val="93000"/>
              <a:buFont typeface="Wingdings" panose="05000000000000000000" pitchFamily="2" charset="2"/>
              <a:buChar char="ü"/>
            </a:pPr>
            <a:r>
              <a:rPr lang="en-US" sz="2800" b="1" dirty="0">
                <a:effectLst/>
              </a:rPr>
              <a:t>Were the 1950’s really that much of a 							     “Golden Era?” </a:t>
            </a:r>
          </a:p>
          <a:p>
            <a:pPr lvl="0">
              <a:buClr>
                <a:srgbClr val="C00000"/>
              </a:buClr>
              <a:buSzPct val="93000"/>
              <a:buFont typeface="Wingdings" panose="05000000000000000000" pitchFamily="2" charset="2"/>
              <a:buChar char="ü"/>
            </a:pPr>
            <a:r>
              <a:rPr lang="en-US" sz="2800" b="1" dirty="0">
                <a:effectLst/>
              </a:rPr>
              <a:t>I doubt very many “NI” folk would see it 	that way – especially if they lived through it.</a:t>
            </a:r>
          </a:p>
          <a:p>
            <a:pPr lvl="0">
              <a:buClr>
                <a:srgbClr val="C00000"/>
              </a:buClr>
              <a:buSzPct val="93000"/>
              <a:buFont typeface="Wingdings" panose="05000000000000000000" pitchFamily="2" charset="2"/>
              <a:buChar char="ü"/>
            </a:pPr>
            <a:r>
              <a:rPr lang="en-US" sz="2800" b="1" dirty="0">
                <a:effectLst/>
              </a:rPr>
              <a:t>Big question: where’s the division? </a:t>
            </a:r>
          </a:p>
          <a:p>
            <a:pPr lvl="0">
              <a:buClr>
                <a:srgbClr val="C00000"/>
              </a:buClr>
              <a:buSzPct val="93000"/>
              <a:buFont typeface="Wingdings" panose="05000000000000000000" pitchFamily="2" charset="2"/>
              <a:buChar char="ü"/>
            </a:pPr>
            <a:r>
              <a:rPr lang="en-US" sz="2800" b="1" dirty="0">
                <a:effectLst/>
              </a:rPr>
              <a:t>This paper makes it sound as if there was very 	little controversy of any kind in the 1950’s 	and later.</a:t>
            </a:r>
          </a:p>
          <a:p>
            <a:endParaRPr lang="en-US" dirty="0"/>
          </a:p>
        </p:txBody>
      </p:sp>
    </p:spTree>
    <p:extLst>
      <p:ext uri="{BB962C8B-B14F-4D97-AF65-F5344CB8AC3E}">
        <p14:creationId xmlns:p14="http://schemas.microsoft.com/office/powerpoint/2010/main" val="27964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D987B-95FA-452C-A4A7-1E783E05A546}"/>
              </a:ext>
            </a:extLst>
          </p:cNvPr>
          <p:cNvSpPr>
            <a:spLocks noGrp="1"/>
          </p:cNvSpPr>
          <p:nvPr>
            <p:ph type="title"/>
          </p:nvPr>
        </p:nvSpPr>
        <p:spPr>
          <a:xfrm>
            <a:off x="685800" y="228600"/>
            <a:ext cx="7772400" cy="1600200"/>
          </a:xfrm>
        </p:spPr>
        <p:txBody>
          <a:bodyPr/>
          <a:lstStyle/>
          <a:p>
            <a:r>
              <a:rPr lang="en-US" sz="4800" b="1" i="1" dirty="0"/>
              <a:t>Peter Berger on 	 Ecumenical discussions</a:t>
            </a:r>
          </a:p>
        </p:txBody>
      </p:sp>
      <p:sp>
        <p:nvSpPr>
          <p:cNvPr id="3" name="Content Placeholder 2">
            <a:extLst>
              <a:ext uri="{FF2B5EF4-FFF2-40B4-BE49-F238E27FC236}">
                <a16:creationId xmlns:a16="http://schemas.microsoft.com/office/drawing/2014/main" xmlns="" id="{541582E0-1196-47B5-99EA-A6F637B7F7F7}"/>
              </a:ext>
            </a:extLst>
          </p:cNvPr>
          <p:cNvSpPr>
            <a:spLocks noGrp="1"/>
          </p:cNvSpPr>
          <p:nvPr>
            <p:ph idx="1"/>
          </p:nvPr>
        </p:nvSpPr>
        <p:spPr>
          <a:xfrm>
            <a:off x="1752600" y="1828800"/>
            <a:ext cx="6705600" cy="4114800"/>
          </a:xfrm>
        </p:spPr>
        <p:txBody>
          <a:bodyPr/>
          <a:lstStyle/>
          <a:p>
            <a:pPr>
              <a:buClr>
                <a:srgbClr val="C00000"/>
              </a:buClr>
              <a:buSzPct val="91000"/>
              <a:buFont typeface="Wingdings" panose="05000000000000000000" pitchFamily="2" charset="2"/>
              <a:buChar char="ü"/>
            </a:pPr>
            <a:r>
              <a:rPr lang="en-US" sz="2800" b="1" dirty="0"/>
              <a:t>“Border negotiations between 				nonexistent nations”</a:t>
            </a:r>
          </a:p>
          <a:p>
            <a:pPr marL="0" indent="0">
              <a:buClr>
                <a:srgbClr val="C00000"/>
              </a:buClr>
              <a:buSzPct val="91000"/>
              <a:buNone/>
            </a:pPr>
            <a:endParaRPr lang="en-US" sz="2800" b="1" dirty="0"/>
          </a:p>
        </p:txBody>
      </p:sp>
    </p:spTree>
    <p:extLst>
      <p:ext uri="{BB962C8B-B14F-4D97-AF65-F5344CB8AC3E}">
        <p14:creationId xmlns:p14="http://schemas.microsoft.com/office/powerpoint/2010/main" val="226660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C681B-D763-4979-80AF-1485183BCD45}"/>
              </a:ext>
            </a:extLst>
          </p:cNvPr>
          <p:cNvSpPr>
            <a:spLocks noGrp="1"/>
          </p:cNvSpPr>
          <p:nvPr>
            <p:ph type="title"/>
          </p:nvPr>
        </p:nvSpPr>
        <p:spPr>
          <a:xfrm>
            <a:off x="533400" y="381000"/>
            <a:ext cx="7543800" cy="1295400"/>
          </a:xfrm>
        </p:spPr>
        <p:txBody>
          <a:bodyPr/>
          <a:lstStyle/>
          <a:p>
            <a:r>
              <a:rPr lang="en-US" sz="4400" b="1" i="1" dirty="0">
                <a:solidFill>
                  <a:srgbClr val="FFFF00"/>
                </a:solidFill>
              </a:rPr>
              <a:t>Brotherhood? </a:t>
            </a:r>
            <a:br>
              <a:rPr lang="en-US" sz="4400" b="1" i="1" dirty="0">
                <a:solidFill>
                  <a:srgbClr val="FFFF00"/>
                </a:solidFill>
              </a:rPr>
            </a:br>
            <a:r>
              <a:rPr lang="en-US" sz="4400" b="1" i="1" dirty="0">
                <a:solidFill>
                  <a:srgbClr val="FFFF00"/>
                </a:solidFill>
              </a:rPr>
              <a:t>Or “Church-hood?”</a:t>
            </a:r>
          </a:p>
        </p:txBody>
      </p:sp>
      <p:sp>
        <p:nvSpPr>
          <p:cNvPr id="3" name="Content Placeholder 2">
            <a:extLst>
              <a:ext uri="{FF2B5EF4-FFF2-40B4-BE49-F238E27FC236}">
                <a16:creationId xmlns:a16="http://schemas.microsoft.com/office/drawing/2014/main" xmlns="" id="{E23CDE3C-135E-4413-99CB-6143989B2DA7}"/>
              </a:ext>
            </a:extLst>
          </p:cNvPr>
          <p:cNvSpPr>
            <a:spLocks noGrp="1"/>
          </p:cNvSpPr>
          <p:nvPr>
            <p:ph idx="1"/>
          </p:nvPr>
        </p:nvSpPr>
        <p:spPr>
          <a:xfrm>
            <a:off x="685800" y="1828800"/>
            <a:ext cx="7620000" cy="4114800"/>
          </a:xfrm>
        </p:spPr>
        <p:txBody>
          <a:bodyPr/>
          <a:lstStyle/>
          <a:p>
            <a:pPr>
              <a:buClr>
                <a:srgbClr val="C00000"/>
              </a:buClr>
              <a:buSzPct val="74000"/>
              <a:buFont typeface="Wingdings" panose="05000000000000000000" pitchFamily="2" charset="2"/>
              <a:buChar char="ü"/>
            </a:pPr>
            <a:r>
              <a:rPr lang="en-US" sz="2800" b="1" dirty="0"/>
              <a:t>Difficulties in keeping our thinking 						“non-denominational”</a:t>
            </a:r>
          </a:p>
          <a:p>
            <a:pPr>
              <a:buClr>
                <a:srgbClr val="C00000"/>
              </a:buClr>
              <a:buSzPct val="74000"/>
              <a:buFont typeface="Wingdings" panose="05000000000000000000" pitchFamily="2" charset="2"/>
              <a:buChar char="ü"/>
            </a:pPr>
            <a:r>
              <a:rPr lang="en-US" sz="2800" b="1" dirty="0"/>
              <a:t>“Anti” NOT a “collection of churches”</a:t>
            </a:r>
          </a:p>
          <a:p>
            <a:pPr>
              <a:buClr>
                <a:srgbClr val="C00000"/>
              </a:buClr>
              <a:buSzPct val="74000"/>
              <a:buFont typeface="Wingdings" panose="05000000000000000000" pitchFamily="2" charset="2"/>
              <a:buChar char="ü"/>
            </a:pPr>
            <a:r>
              <a:rPr lang="en-US" sz="2800" b="1" dirty="0"/>
              <a:t>Individual Christians who have found ways 			  to work together conscientiously</a:t>
            </a:r>
          </a:p>
        </p:txBody>
      </p:sp>
    </p:spTree>
    <p:extLst>
      <p:ext uri="{BB962C8B-B14F-4D97-AF65-F5344CB8AC3E}">
        <p14:creationId xmlns:p14="http://schemas.microsoft.com/office/powerpoint/2010/main" val="331910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“Antis” DO</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a:p>
            <a:pPr>
              <a:buClr>
                <a:srgbClr val="FF0000"/>
              </a:buClr>
              <a:buSzPct val="98000"/>
              <a:buFont typeface="Wingdings" panose="05000000000000000000" pitchFamily="2" charset="2"/>
              <a:buChar char="ü"/>
            </a:pPr>
            <a:r>
              <a:rPr lang="en-US" b="1" dirty="0"/>
              <a:t>Florida College</a:t>
            </a:r>
          </a:p>
          <a:p>
            <a:pPr>
              <a:buClr>
                <a:srgbClr val="FF0000"/>
              </a:buClr>
              <a:buSzPct val="98000"/>
              <a:buFont typeface="Wingdings" panose="05000000000000000000" pitchFamily="2" charset="2"/>
              <a:buChar char="ü"/>
            </a:pPr>
            <a:r>
              <a:rPr lang="en-US" b="1" dirty="0"/>
              <a:t>Truth Publications</a:t>
            </a:r>
          </a:p>
        </p:txBody>
      </p:sp>
    </p:spTree>
    <p:extLst>
      <p:ext uri="{BB962C8B-B14F-4D97-AF65-F5344CB8AC3E}">
        <p14:creationId xmlns:p14="http://schemas.microsoft.com/office/powerpoint/2010/main" val="407199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a:p>
            <a:pPr>
              <a:buClr>
                <a:srgbClr val="FF0000"/>
              </a:buClr>
              <a:buSzPct val="98000"/>
              <a:buFont typeface="Wingdings" panose="05000000000000000000" pitchFamily="2" charset="2"/>
              <a:buChar char="ü"/>
            </a:pPr>
            <a:r>
              <a:rPr lang="en-US" b="1" dirty="0"/>
              <a:t>Florida College</a:t>
            </a:r>
          </a:p>
          <a:p>
            <a:pPr>
              <a:buClr>
                <a:srgbClr val="FF0000"/>
              </a:buClr>
              <a:buSzPct val="98000"/>
              <a:buFont typeface="Wingdings" panose="05000000000000000000" pitchFamily="2" charset="2"/>
              <a:buChar char="ü"/>
            </a:pPr>
            <a:r>
              <a:rPr lang="en-US" b="1" dirty="0"/>
              <a:t>Truth Publications</a:t>
            </a:r>
          </a:p>
        </p:txBody>
      </p:sp>
    </p:spTree>
    <p:extLst>
      <p:ext uri="{BB962C8B-B14F-4D97-AF65-F5344CB8AC3E}">
        <p14:creationId xmlns:p14="http://schemas.microsoft.com/office/powerpoint/2010/main" val="204886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B6ECB-0946-4D99-94BC-39D450B436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BF28328-402A-414D-88EA-059D5677BD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917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304800"/>
            <a:ext cx="7772400" cy="1676400"/>
          </a:xfrm>
        </p:spPr>
        <p:txBody>
          <a:bodyPr/>
          <a:lstStyle/>
          <a:p>
            <a:r>
              <a:rPr lang="en-US" sz="5400" b="1" i="1" dirty="0">
                <a:solidFill>
                  <a:srgbClr val="FFFF00"/>
                </a:solidFill>
                <a:effectLst>
                  <a:outerShdw blurRad="38100" dist="38100" dir="2700000" algn="tl">
                    <a:srgbClr val="000000"/>
                  </a:outerShdw>
                </a:effectLst>
              </a:rPr>
              <a:t>What Kind of  Church</a:t>
            </a:r>
            <a:br>
              <a:rPr lang="en-US" sz="5400" b="1" i="1" dirty="0">
                <a:solidFill>
                  <a:srgbClr val="FFFF00"/>
                </a:solidFill>
                <a:effectLst>
                  <a:outerShdw blurRad="38100" dist="38100" dir="2700000" algn="tl">
                    <a:srgbClr val="000000"/>
                  </a:outerShdw>
                </a:effectLst>
              </a:rPr>
            </a:br>
            <a:r>
              <a:rPr lang="en-US" sz="5400" b="1" i="1" dirty="0">
                <a:solidFill>
                  <a:srgbClr val="FFFF00"/>
                </a:solidFill>
                <a:effectLst>
                  <a:outerShdw blurRad="38100" dist="38100" dir="2700000" algn="tl">
                    <a:srgbClr val="000000"/>
                  </a:outerShdw>
                </a:effectLst>
              </a:rPr>
              <a:t>Does Jesus Want?</a:t>
            </a:r>
          </a:p>
        </p:txBody>
      </p:sp>
      <p:sp>
        <p:nvSpPr>
          <p:cNvPr id="6147" name="Rectangle 3"/>
          <p:cNvSpPr>
            <a:spLocks noGrp="1" noChangeArrowheads="1"/>
          </p:cNvSpPr>
          <p:nvPr>
            <p:ph type="body" idx="1"/>
          </p:nvPr>
        </p:nvSpPr>
        <p:spPr>
          <a:xfrm>
            <a:off x="1905000" y="1981200"/>
            <a:ext cx="6858000" cy="3962400"/>
          </a:xfrm>
        </p:spPr>
        <p:txBody>
          <a:bodyPr/>
          <a:lstStyle/>
          <a:p>
            <a:pPr>
              <a:lnSpc>
                <a:spcPct val="80000"/>
              </a:lnSpc>
              <a:buFontTx/>
              <a:buNone/>
            </a:pPr>
            <a:r>
              <a:rPr lang="en-US" sz="4800" b="1" dirty="0"/>
              <a:t>   </a:t>
            </a:r>
            <a:r>
              <a:rPr lang="en-US" sz="3600" b="1" i="1" dirty="0"/>
              <a:t>Did Christ die for:</a:t>
            </a:r>
          </a:p>
          <a:p>
            <a:pPr>
              <a:lnSpc>
                <a:spcPct val="80000"/>
              </a:lnSpc>
              <a:buClr>
                <a:srgbClr val="FF0000"/>
              </a:buClr>
              <a:buFont typeface="Wingdings" pitchFamily="2" charset="2"/>
              <a:buChar char="ü"/>
            </a:pPr>
            <a:r>
              <a:rPr lang="en-US" sz="2800" b="1" dirty="0"/>
              <a:t> Day-care Centers</a:t>
            </a:r>
          </a:p>
          <a:p>
            <a:pPr>
              <a:lnSpc>
                <a:spcPct val="80000"/>
              </a:lnSpc>
              <a:buClr>
                <a:srgbClr val="FF0000"/>
              </a:buClr>
              <a:buFont typeface="Wingdings" pitchFamily="2" charset="2"/>
              <a:buChar char="ü"/>
            </a:pPr>
            <a:r>
              <a:rPr lang="en-US" sz="2800" b="1" dirty="0"/>
              <a:t> Job Placement Bureau</a:t>
            </a:r>
          </a:p>
          <a:p>
            <a:pPr>
              <a:lnSpc>
                <a:spcPct val="80000"/>
              </a:lnSpc>
              <a:buClr>
                <a:srgbClr val="FF0000"/>
              </a:buClr>
              <a:buFont typeface="Wingdings" pitchFamily="2" charset="2"/>
              <a:buChar char="ü"/>
            </a:pPr>
            <a:r>
              <a:rPr lang="en-US" sz="2800" b="1" dirty="0"/>
              <a:t> Adult Education Courses</a:t>
            </a:r>
          </a:p>
          <a:p>
            <a:pPr>
              <a:lnSpc>
                <a:spcPct val="80000"/>
              </a:lnSpc>
              <a:buClr>
                <a:srgbClr val="FF0000"/>
              </a:buClr>
              <a:buFont typeface="Wingdings" pitchFamily="2" charset="2"/>
              <a:buChar char="ü"/>
            </a:pPr>
            <a:r>
              <a:rPr lang="en-US" sz="2800" b="1" dirty="0"/>
              <a:t> Medical-Dental Clinics</a:t>
            </a:r>
          </a:p>
          <a:p>
            <a:pPr>
              <a:lnSpc>
                <a:spcPct val="80000"/>
              </a:lnSpc>
              <a:buClr>
                <a:srgbClr val="FF0000"/>
              </a:buClr>
              <a:buFont typeface="Wingdings" pitchFamily="2" charset="2"/>
              <a:buChar char="ü"/>
            </a:pPr>
            <a:r>
              <a:rPr lang="en-US" sz="2800" b="1" dirty="0"/>
              <a:t> English as 2</a:t>
            </a:r>
            <a:r>
              <a:rPr lang="en-US" sz="2800" b="1" baseline="30000" dirty="0"/>
              <a:t>nd</a:t>
            </a:r>
            <a:r>
              <a:rPr lang="en-US" sz="2800" b="1" dirty="0"/>
              <a:t> Language 						  Classes</a:t>
            </a:r>
          </a:p>
          <a:p>
            <a:pPr>
              <a:lnSpc>
                <a:spcPct val="90000"/>
              </a:lnSpc>
            </a:pPr>
            <a:endParaRPr lang="en-US" sz="2800" dirty="0"/>
          </a:p>
        </p:txBody>
      </p:sp>
    </p:spTree>
    <p:extLst>
      <p:ext uri="{BB962C8B-B14F-4D97-AF65-F5344CB8AC3E}">
        <p14:creationId xmlns:p14="http://schemas.microsoft.com/office/powerpoint/2010/main" val="204378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dissolv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dissolve">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dissolve">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dissolve">
                                      <p:cBhvr>
                                        <p:cTn id="22" dur="5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dissolve">
                                      <p:cBhvr>
                                        <p:cTn id="27" dur="5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dissolve">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381000"/>
            <a:ext cx="8839200" cy="1143000"/>
          </a:xfrm>
        </p:spPr>
        <p:txBody>
          <a:bodyPr/>
          <a:lstStyle/>
          <a:p>
            <a:r>
              <a:rPr lang="en-US" sz="5400" b="1" i="1" dirty="0"/>
              <a:t>The Church’s Mission?</a:t>
            </a:r>
          </a:p>
        </p:txBody>
      </p:sp>
      <p:sp>
        <p:nvSpPr>
          <p:cNvPr id="27651" name="Rectangle 3"/>
          <p:cNvSpPr>
            <a:spLocks noGrp="1" noChangeArrowheads="1"/>
          </p:cNvSpPr>
          <p:nvPr>
            <p:ph type="body" idx="1"/>
          </p:nvPr>
        </p:nvSpPr>
        <p:spPr>
          <a:xfrm>
            <a:off x="2133600" y="1600200"/>
            <a:ext cx="6324600" cy="4114800"/>
          </a:xfrm>
        </p:spPr>
        <p:txBody>
          <a:bodyPr/>
          <a:lstStyle/>
          <a:p>
            <a:pPr>
              <a:lnSpc>
                <a:spcPct val="90000"/>
              </a:lnSpc>
              <a:buClr>
                <a:srgbClr val="FF0000"/>
              </a:buClr>
              <a:buFont typeface="Wingdings" pitchFamily="2" charset="2"/>
              <a:buChar char="ü"/>
            </a:pPr>
            <a:r>
              <a:rPr lang="en-US" b="1" dirty="0"/>
              <a:t>Entertainment</a:t>
            </a:r>
          </a:p>
          <a:p>
            <a:pPr>
              <a:lnSpc>
                <a:spcPct val="90000"/>
              </a:lnSpc>
              <a:buClr>
                <a:srgbClr val="FF0000"/>
              </a:buClr>
              <a:buFont typeface="Wingdings" pitchFamily="2" charset="2"/>
              <a:buChar char="ü"/>
            </a:pPr>
            <a:r>
              <a:rPr lang="en-US" b="1" dirty="0"/>
              <a:t> Social Service</a:t>
            </a:r>
          </a:p>
          <a:p>
            <a:pPr>
              <a:lnSpc>
                <a:spcPct val="90000"/>
              </a:lnSpc>
              <a:buClr>
                <a:srgbClr val="FF0000"/>
              </a:buClr>
              <a:buFont typeface="Wingdings" pitchFamily="2" charset="2"/>
              <a:buChar char="ü"/>
            </a:pPr>
            <a:r>
              <a:rPr lang="en-US" b="1" dirty="0"/>
              <a:t> Medical Care</a:t>
            </a:r>
          </a:p>
          <a:p>
            <a:pPr>
              <a:lnSpc>
                <a:spcPct val="90000"/>
              </a:lnSpc>
              <a:buClr>
                <a:srgbClr val="FF0000"/>
              </a:buClr>
              <a:buFont typeface="Wingdings" pitchFamily="2" charset="2"/>
              <a:buChar char="ü"/>
            </a:pPr>
            <a:r>
              <a:rPr lang="en-US" b="1" dirty="0"/>
              <a:t> Secular Education</a:t>
            </a:r>
          </a:p>
          <a:p>
            <a:pPr>
              <a:lnSpc>
                <a:spcPct val="90000"/>
              </a:lnSpc>
              <a:buClr>
                <a:srgbClr val="FF0000"/>
              </a:buClr>
              <a:buFont typeface="Wingdings" pitchFamily="2" charset="2"/>
              <a:buChar char="ü"/>
            </a:pPr>
            <a:r>
              <a:rPr lang="en-US" b="1" dirty="0"/>
              <a:t> Job Placement</a:t>
            </a:r>
          </a:p>
          <a:p>
            <a:pPr>
              <a:lnSpc>
                <a:spcPct val="90000"/>
              </a:lnSpc>
              <a:buClr>
                <a:srgbClr val="FF0000"/>
              </a:buClr>
              <a:buFont typeface="Wingdings" pitchFamily="2" charset="2"/>
              <a:buChar char="ü"/>
            </a:pPr>
            <a:r>
              <a:rPr lang="en-US" b="1" dirty="0"/>
              <a:t> </a:t>
            </a:r>
            <a:r>
              <a:rPr lang="en-US" b="1" i="1" dirty="0">
                <a:solidFill>
                  <a:schemeClr val="tx2"/>
                </a:solidFill>
              </a:rPr>
              <a:t>Scripture?</a:t>
            </a:r>
            <a:r>
              <a:rPr lang="en-US" b="1" dirty="0"/>
              <a:t>____________</a:t>
            </a:r>
          </a:p>
          <a:p>
            <a:pPr>
              <a:lnSpc>
                <a:spcPct val="90000"/>
              </a:lnSpc>
            </a:pPr>
            <a:endParaRPr lang="en-US" sz="4000" dirty="0"/>
          </a:p>
          <a:p>
            <a:pPr>
              <a:lnSpc>
                <a:spcPct val="90000"/>
              </a:lnSpc>
            </a:pPr>
            <a:endParaRPr lang="en-US" sz="4000" dirty="0"/>
          </a:p>
          <a:p>
            <a:pPr>
              <a:lnSpc>
                <a:spcPct val="90000"/>
              </a:lnSpc>
            </a:pPr>
            <a:endParaRPr lang="en-US" sz="2800" dirty="0"/>
          </a:p>
        </p:txBody>
      </p:sp>
    </p:spTree>
    <p:extLst>
      <p:ext uri="{BB962C8B-B14F-4D97-AF65-F5344CB8AC3E}">
        <p14:creationId xmlns:p14="http://schemas.microsoft.com/office/powerpoint/2010/main" val="340085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dissolv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dissolv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dissolv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dissolv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dissolve">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dissolve">
                                      <p:cBhvr>
                                        <p:cTn id="32"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5400" b="1" i="1" dirty="0"/>
              <a:t>What Is The Church?</a:t>
            </a:r>
          </a:p>
        </p:txBody>
      </p:sp>
      <p:sp>
        <p:nvSpPr>
          <p:cNvPr id="13315" name="Rectangle 3"/>
          <p:cNvSpPr>
            <a:spLocks noGrp="1" noChangeArrowheads="1"/>
          </p:cNvSpPr>
          <p:nvPr>
            <p:ph type="body" idx="1"/>
          </p:nvPr>
        </p:nvSpPr>
        <p:spPr>
          <a:xfrm>
            <a:off x="2057400" y="1676400"/>
            <a:ext cx="7086600" cy="4953000"/>
          </a:xfrm>
        </p:spPr>
        <p:txBody>
          <a:bodyPr/>
          <a:lstStyle/>
          <a:p>
            <a:pPr>
              <a:buClr>
                <a:srgbClr val="FF0000"/>
              </a:buClr>
              <a:buFont typeface="Wingdings" pitchFamily="2" charset="2"/>
              <a:buChar char="ü"/>
            </a:pPr>
            <a:r>
              <a:rPr lang="en-US" b="1" dirty="0"/>
              <a:t>Social Service Agency?</a:t>
            </a:r>
          </a:p>
          <a:p>
            <a:pPr>
              <a:lnSpc>
                <a:spcPct val="80000"/>
              </a:lnSpc>
              <a:buClr>
                <a:srgbClr val="FF0000"/>
              </a:buClr>
              <a:buFont typeface="Wingdings" pitchFamily="2" charset="2"/>
              <a:buChar char="ü"/>
            </a:pPr>
            <a:r>
              <a:rPr lang="en-US" b="1" dirty="0"/>
              <a:t> Entertainment Center?</a:t>
            </a:r>
          </a:p>
          <a:p>
            <a:pPr>
              <a:lnSpc>
                <a:spcPct val="80000"/>
              </a:lnSpc>
              <a:buClr>
                <a:srgbClr val="FF0000"/>
              </a:buClr>
              <a:buFont typeface="Wingdings" pitchFamily="2" charset="2"/>
              <a:buChar char="ü"/>
            </a:pPr>
            <a:r>
              <a:rPr lang="en-US" b="1" dirty="0"/>
              <a:t> Modified Country Club?</a:t>
            </a:r>
          </a:p>
          <a:p>
            <a:pPr>
              <a:lnSpc>
                <a:spcPct val="80000"/>
              </a:lnSpc>
              <a:buClr>
                <a:srgbClr val="FF0000"/>
              </a:buClr>
              <a:buFont typeface="Wingdings" pitchFamily="2" charset="2"/>
              <a:buChar char="ü"/>
            </a:pPr>
            <a:r>
              <a:rPr lang="en-US" b="1" dirty="0"/>
              <a:t> Human Invention?</a:t>
            </a:r>
          </a:p>
          <a:p>
            <a:pPr>
              <a:lnSpc>
                <a:spcPct val="90000"/>
              </a:lnSpc>
              <a:buClr>
                <a:srgbClr val="FF0000"/>
              </a:buClr>
              <a:buFont typeface="Wingdings" pitchFamily="2" charset="2"/>
              <a:buChar char="ü"/>
            </a:pPr>
            <a:r>
              <a:rPr lang="en-US" b="1" dirty="0"/>
              <a:t> Divine Institution?</a:t>
            </a:r>
          </a:p>
          <a:p>
            <a:endParaRPr lang="en-US" sz="4600" b="1" dirty="0"/>
          </a:p>
        </p:txBody>
      </p:sp>
    </p:spTree>
    <p:extLst>
      <p:ext uri="{BB962C8B-B14F-4D97-AF65-F5344CB8AC3E}">
        <p14:creationId xmlns:p14="http://schemas.microsoft.com/office/powerpoint/2010/main" val="40805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85800" y="228600"/>
            <a:ext cx="7772400" cy="1524000"/>
          </a:xfrm>
        </p:spPr>
        <p:txBody>
          <a:bodyPr/>
          <a:lstStyle/>
          <a:p>
            <a:r>
              <a:rPr lang="en-US" sz="5400" b="1" i="1" dirty="0">
                <a:solidFill>
                  <a:srgbClr val="FFFF00"/>
                </a:solidFill>
                <a:effectLst>
                  <a:outerShdw blurRad="38100" dist="38100" dir="2700000" algn="tl">
                    <a:srgbClr val="000000"/>
                  </a:outerShdw>
                </a:effectLst>
              </a:rPr>
              <a:t>“Restoration Movement”</a:t>
            </a:r>
          </a:p>
        </p:txBody>
      </p:sp>
      <p:sp>
        <p:nvSpPr>
          <p:cNvPr id="11267" name="Rectangle 1027"/>
          <p:cNvSpPr>
            <a:spLocks noGrp="1" noChangeArrowheads="1"/>
          </p:cNvSpPr>
          <p:nvPr>
            <p:ph type="body" idx="1"/>
          </p:nvPr>
        </p:nvSpPr>
        <p:spPr>
          <a:xfrm>
            <a:off x="1684420" y="1752600"/>
            <a:ext cx="7078579" cy="4419600"/>
          </a:xfrm>
        </p:spPr>
        <p:txBody>
          <a:bodyPr/>
          <a:lstStyle/>
          <a:p>
            <a:pPr>
              <a:buFontTx/>
              <a:buNone/>
            </a:pPr>
            <a:r>
              <a:rPr lang="en-US" sz="2800" b="1" dirty="0"/>
              <a:t>A movement to unite Christians by       </a:t>
            </a:r>
          </a:p>
          <a:p>
            <a:pPr>
              <a:buFontTx/>
              <a:buNone/>
            </a:pPr>
            <a:r>
              <a:rPr lang="en-US" sz="2800" b="1" dirty="0"/>
              <a:t>abandoning denominationalism and</a:t>
            </a:r>
          </a:p>
          <a:p>
            <a:pPr>
              <a:buFontTx/>
              <a:buNone/>
            </a:pPr>
            <a:r>
              <a:rPr lang="en-US" sz="2800" b="1" dirty="0"/>
              <a:t>restoring New Testament Christianity</a:t>
            </a:r>
          </a:p>
        </p:txBody>
      </p:sp>
    </p:spTree>
    <p:extLst>
      <p:ext uri="{BB962C8B-B14F-4D97-AF65-F5344CB8AC3E}">
        <p14:creationId xmlns:p14="http://schemas.microsoft.com/office/powerpoint/2010/main" val="3753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8610600" cy="1219200"/>
          </a:xfrm>
        </p:spPr>
        <p:txBody>
          <a:bodyPr/>
          <a:lstStyle/>
          <a:p>
            <a:r>
              <a:rPr lang="en-US" sz="5400" b="1" i="1" dirty="0"/>
              <a:t>Restoration Principles</a:t>
            </a:r>
            <a:endParaRPr lang="en-US" sz="4000" dirty="0"/>
          </a:p>
        </p:txBody>
      </p:sp>
      <p:sp>
        <p:nvSpPr>
          <p:cNvPr id="29699" name="Rectangle 3"/>
          <p:cNvSpPr>
            <a:spLocks noGrp="1" noChangeArrowheads="1"/>
          </p:cNvSpPr>
          <p:nvPr>
            <p:ph type="body" idx="1"/>
          </p:nvPr>
        </p:nvSpPr>
        <p:spPr>
          <a:xfrm>
            <a:off x="1447800" y="1447800"/>
            <a:ext cx="7315200" cy="5029200"/>
          </a:xfrm>
        </p:spPr>
        <p:txBody>
          <a:bodyPr/>
          <a:lstStyle/>
          <a:p>
            <a:pPr>
              <a:lnSpc>
                <a:spcPct val="90000"/>
              </a:lnSpc>
              <a:buClr>
                <a:schemeClr val="hlink"/>
              </a:buClr>
              <a:buSzPct val="85000"/>
              <a:buFont typeface="Wingdings" pitchFamily="2" charset="2"/>
              <a:buChar char="ü"/>
            </a:pPr>
            <a:r>
              <a:rPr lang="en-US" sz="2800" b="1" dirty="0"/>
              <a:t>Divine Authority vs. Human Opinions</a:t>
            </a:r>
          </a:p>
          <a:p>
            <a:pPr>
              <a:lnSpc>
                <a:spcPct val="90000"/>
              </a:lnSpc>
              <a:buClr>
                <a:schemeClr val="hlink"/>
              </a:buClr>
              <a:buSzPct val="85000"/>
              <a:buFont typeface="Wingdings" pitchFamily="2" charset="2"/>
              <a:buChar char="ü"/>
            </a:pPr>
            <a:r>
              <a:rPr lang="en-US" sz="2800" b="1" dirty="0"/>
              <a:t> Scripture vs. Human Creeds </a:t>
            </a:r>
          </a:p>
          <a:p>
            <a:pPr>
              <a:lnSpc>
                <a:spcPct val="80000"/>
              </a:lnSpc>
              <a:buClr>
                <a:schemeClr val="hlink"/>
              </a:buClr>
              <a:buSzPct val="85000"/>
              <a:buFont typeface="Wingdings" pitchFamily="2" charset="2"/>
              <a:buChar char="ü"/>
            </a:pPr>
            <a:r>
              <a:rPr lang="en-US" sz="2800" b="1" dirty="0"/>
              <a:t> Revelation vs. Family Traditions </a:t>
            </a:r>
          </a:p>
          <a:p>
            <a:pPr>
              <a:lnSpc>
                <a:spcPct val="90000"/>
              </a:lnSpc>
              <a:buClr>
                <a:schemeClr val="hlink"/>
              </a:buClr>
              <a:buSzPct val="85000"/>
              <a:buFont typeface="Wingdings" pitchFamily="2" charset="2"/>
              <a:buChar char="ü"/>
            </a:pPr>
            <a:r>
              <a:rPr lang="en-US" sz="2800" b="1" dirty="0"/>
              <a:t> “Christian” vs. Human Labels</a:t>
            </a:r>
          </a:p>
          <a:p>
            <a:pPr>
              <a:lnSpc>
                <a:spcPct val="110000"/>
              </a:lnSpc>
              <a:buClr>
                <a:schemeClr val="hlink"/>
              </a:buClr>
              <a:buSzPct val="85000"/>
              <a:buFont typeface="Wingdings" pitchFamily="2" charset="2"/>
              <a:buChar char="ü"/>
            </a:pPr>
            <a:r>
              <a:rPr lang="en-US" sz="2800" b="1" dirty="0"/>
              <a:t> New Testament Christianity vs. </a:t>
            </a:r>
          </a:p>
          <a:p>
            <a:pPr>
              <a:lnSpc>
                <a:spcPct val="60000"/>
              </a:lnSpc>
              <a:buFont typeface="Monotype Sorts" charset="2"/>
              <a:buNone/>
            </a:pPr>
            <a:r>
              <a:rPr lang="en-US" sz="2800" b="1" dirty="0"/>
              <a:t>				    Denominationalism</a:t>
            </a:r>
          </a:p>
          <a:p>
            <a:pPr>
              <a:lnSpc>
                <a:spcPct val="90000"/>
              </a:lnSpc>
            </a:pPr>
            <a:endParaRPr lang="en-US" sz="4000" b="1" dirty="0"/>
          </a:p>
          <a:p>
            <a:pPr>
              <a:lnSpc>
                <a:spcPct val="90000"/>
              </a:lnSpc>
            </a:pPr>
            <a:endParaRPr lang="en-US" sz="2800" dirty="0"/>
          </a:p>
        </p:txBody>
      </p:sp>
    </p:spTree>
    <p:extLst>
      <p:ext uri="{BB962C8B-B14F-4D97-AF65-F5344CB8AC3E}">
        <p14:creationId xmlns:p14="http://schemas.microsoft.com/office/powerpoint/2010/main" val="110981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linds(vertic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blinds(vertical)">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blinds(vertic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blinds(vertical)">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blinds(vertical)">
                                      <p:cBhvr>
                                        <p:cTn id="27" dur="500"/>
                                        <p:tgtEl>
                                          <p:spTgt spid="2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blinds(vertical)">
                                      <p:cBhvr>
                                        <p:cTn id="32" dur="5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228600"/>
            <a:ext cx="7772400" cy="1066800"/>
          </a:xfrm>
        </p:spPr>
        <p:txBody>
          <a:bodyPr/>
          <a:lstStyle/>
          <a:p>
            <a:r>
              <a:rPr lang="en-US" sz="5400" b="1" i="1" dirty="0"/>
              <a:t>“Issues”</a:t>
            </a:r>
          </a:p>
        </p:txBody>
      </p:sp>
      <p:sp>
        <p:nvSpPr>
          <p:cNvPr id="90115" name="Rectangle 3"/>
          <p:cNvSpPr>
            <a:spLocks noGrp="1" noChangeArrowheads="1"/>
          </p:cNvSpPr>
          <p:nvPr>
            <p:ph type="body" idx="1"/>
          </p:nvPr>
        </p:nvSpPr>
        <p:spPr>
          <a:xfrm>
            <a:off x="1828800" y="1219200"/>
            <a:ext cx="6934200" cy="4724400"/>
          </a:xfrm>
        </p:spPr>
        <p:txBody>
          <a:bodyPr/>
          <a:lstStyle/>
          <a:p>
            <a:pPr>
              <a:buClr>
                <a:srgbClr val="FF0000"/>
              </a:buClr>
              <a:buSzPct val="93000"/>
              <a:buFont typeface="Wingdings" panose="05000000000000000000" pitchFamily="2" charset="2"/>
              <a:buChar char="ü"/>
            </a:pPr>
            <a:r>
              <a:rPr lang="en-US" sz="2800" b="1" dirty="0"/>
              <a:t>History and Background</a:t>
            </a:r>
          </a:p>
          <a:p>
            <a:pPr>
              <a:buClr>
                <a:srgbClr val="FF0000"/>
              </a:buClr>
              <a:buSzPct val="93000"/>
              <a:buFont typeface="Wingdings" panose="05000000000000000000" pitchFamily="2" charset="2"/>
              <a:buChar char="ü"/>
            </a:pPr>
            <a:r>
              <a:rPr lang="en-US" sz="2800" b="1" dirty="0"/>
              <a:t>Ascertaining Biblical Authority</a:t>
            </a:r>
          </a:p>
          <a:p>
            <a:pPr>
              <a:buClr>
                <a:srgbClr val="FF0000"/>
              </a:buClr>
              <a:buSzPct val="93000"/>
              <a:buFont typeface="Wingdings" panose="05000000000000000000" pitchFamily="2" charset="2"/>
              <a:buChar char="ü"/>
            </a:pPr>
            <a:r>
              <a:rPr lang="en-US" sz="2800" b="1" dirty="0"/>
              <a:t>The Work/Mission of Churches</a:t>
            </a:r>
          </a:p>
          <a:p>
            <a:pPr>
              <a:buClr>
                <a:srgbClr val="FF0000"/>
              </a:buClr>
              <a:buSzPct val="93000"/>
              <a:buFont typeface="Wingdings" panose="05000000000000000000" pitchFamily="2" charset="2"/>
              <a:buChar char="ü"/>
            </a:pPr>
            <a:r>
              <a:rPr lang="en-US" sz="2800" b="1" dirty="0"/>
              <a:t>Individuals and Churches</a:t>
            </a:r>
          </a:p>
          <a:p>
            <a:pPr>
              <a:buClr>
                <a:srgbClr val="FF0000"/>
              </a:buClr>
              <a:buSzPct val="93000"/>
              <a:buFont typeface="Wingdings" panose="05000000000000000000" pitchFamily="2" charset="2"/>
              <a:buChar char="ü"/>
            </a:pPr>
            <a:r>
              <a:rPr lang="en-US" sz="2800" b="1" dirty="0"/>
              <a:t>Institutions and Churches</a:t>
            </a:r>
          </a:p>
          <a:p>
            <a:pPr>
              <a:buClr>
                <a:srgbClr val="FF0000"/>
              </a:buClr>
              <a:buSzPct val="93000"/>
              <a:buFont typeface="Wingdings" panose="05000000000000000000" pitchFamily="2" charset="2"/>
              <a:buChar char="ü"/>
            </a:pPr>
            <a:r>
              <a:rPr lang="en-US" sz="2800" b="1" dirty="0"/>
              <a:t>Cooperation of Churches</a:t>
            </a:r>
          </a:p>
          <a:p>
            <a:pPr>
              <a:buClr>
                <a:srgbClr val="FF0000"/>
              </a:buClr>
              <a:buSzPct val="93000"/>
              <a:buFont typeface="Wingdings" panose="05000000000000000000" pitchFamily="2" charset="2"/>
              <a:buChar char="ü"/>
            </a:pPr>
            <a:r>
              <a:rPr lang="en-US" sz="2800" b="1" dirty="0"/>
              <a:t>Fellowship with Christians 						   and Churches</a:t>
            </a:r>
          </a:p>
        </p:txBody>
      </p:sp>
    </p:spTree>
    <p:extLst>
      <p:ext uri="{BB962C8B-B14F-4D97-AF65-F5344CB8AC3E}">
        <p14:creationId xmlns:p14="http://schemas.microsoft.com/office/powerpoint/2010/main" val="197590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D987B-95FA-452C-A4A7-1E783E05A546}"/>
              </a:ext>
            </a:extLst>
          </p:cNvPr>
          <p:cNvSpPr>
            <a:spLocks noGrp="1"/>
          </p:cNvSpPr>
          <p:nvPr>
            <p:ph type="title"/>
          </p:nvPr>
        </p:nvSpPr>
        <p:spPr>
          <a:xfrm>
            <a:off x="685800" y="228601"/>
            <a:ext cx="7772400" cy="1524000"/>
          </a:xfrm>
        </p:spPr>
        <p:txBody>
          <a:bodyPr/>
          <a:lstStyle/>
          <a:p>
            <a:r>
              <a:rPr lang="en-US" sz="4800" b="1" i="1" dirty="0"/>
              <a:t>Peter Berger on 	 Ecumenical discussions</a:t>
            </a:r>
          </a:p>
        </p:txBody>
      </p:sp>
      <p:sp>
        <p:nvSpPr>
          <p:cNvPr id="3" name="Content Placeholder 2">
            <a:extLst>
              <a:ext uri="{FF2B5EF4-FFF2-40B4-BE49-F238E27FC236}">
                <a16:creationId xmlns:a16="http://schemas.microsoft.com/office/drawing/2014/main" xmlns="" id="{541582E0-1196-47B5-99EA-A6F637B7F7F7}"/>
              </a:ext>
            </a:extLst>
          </p:cNvPr>
          <p:cNvSpPr>
            <a:spLocks noGrp="1"/>
          </p:cNvSpPr>
          <p:nvPr>
            <p:ph idx="1"/>
          </p:nvPr>
        </p:nvSpPr>
        <p:spPr>
          <a:xfrm>
            <a:off x="1752600" y="1828800"/>
            <a:ext cx="6705600" cy="4114800"/>
          </a:xfrm>
        </p:spPr>
        <p:txBody>
          <a:bodyPr/>
          <a:lstStyle/>
          <a:p>
            <a:pPr>
              <a:buClr>
                <a:srgbClr val="C00000"/>
              </a:buClr>
              <a:buSzPct val="91000"/>
              <a:buFont typeface="Wingdings" panose="05000000000000000000" pitchFamily="2" charset="2"/>
              <a:buChar char="ü"/>
            </a:pPr>
            <a:r>
              <a:rPr lang="en-US" sz="2800" b="1" dirty="0"/>
              <a:t>“Border negotiations between 				nonexistent nations”</a:t>
            </a:r>
          </a:p>
          <a:p>
            <a:pPr>
              <a:buClr>
                <a:srgbClr val="C00000"/>
              </a:buClr>
              <a:buSzPct val="91000"/>
              <a:buFont typeface="Wingdings" panose="05000000000000000000" pitchFamily="2" charset="2"/>
              <a:buChar char="ü"/>
            </a:pPr>
            <a:endParaRPr lang="en-US" sz="2800" b="1" dirty="0"/>
          </a:p>
          <a:p>
            <a:pPr>
              <a:buClr>
                <a:srgbClr val="C00000"/>
              </a:buClr>
              <a:buSzPct val="91000"/>
              <a:buFont typeface="Wingdings" panose="05000000000000000000" pitchFamily="2" charset="2"/>
              <a:buChar char="ü"/>
            </a:pPr>
            <a:r>
              <a:rPr lang="en-US" sz="2800" b="1" dirty="0"/>
              <a:t>Three “universal lies:”</a:t>
            </a:r>
          </a:p>
          <a:p>
            <a:pPr lvl="2">
              <a:buClr>
                <a:srgbClr val="C00000"/>
              </a:buClr>
              <a:buSzPct val="91000"/>
              <a:buFont typeface="Wingdings" panose="05000000000000000000" pitchFamily="2" charset="2"/>
              <a:buChar char="ü"/>
            </a:pPr>
            <a:r>
              <a:rPr lang="en-US" sz="2800" b="1" dirty="0"/>
              <a:t>“Your check is in the mail”</a:t>
            </a:r>
          </a:p>
          <a:p>
            <a:pPr lvl="2">
              <a:buClr>
                <a:srgbClr val="C00000"/>
              </a:buClr>
              <a:buSzPct val="91000"/>
              <a:buFont typeface="Wingdings" panose="05000000000000000000" pitchFamily="2" charset="2"/>
              <a:buChar char="ü"/>
            </a:pPr>
            <a:r>
              <a:rPr lang="en-US" sz="2800" b="1" dirty="0"/>
              <a:t>“It’s only until the divorce”</a:t>
            </a:r>
          </a:p>
        </p:txBody>
      </p:sp>
    </p:spTree>
    <p:extLst>
      <p:ext uri="{BB962C8B-B14F-4D97-AF65-F5344CB8AC3E}">
        <p14:creationId xmlns:p14="http://schemas.microsoft.com/office/powerpoint/2010/main" val="32446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152400" y="274638"/>
            <a:ext cx="8763000" cy="1249362"/>
          </a:xfrm>
        </p:spPr>
        <p:txBody>
          <a:bodyPr/>
          <a:lstStyle/>
          <a:p>
            <a:r>
              <a:rPr lang="en-US" sz="4800" b="1" i="1" dirty="0">
                <a:solidFill>
                  <a:srgbClr val="FFFF00"/>
                </a:solidFill>
              </a:rPr>
              <a:t>Post-Modern </a:t>
            </a:r>
            <a:br>
              <a:rPr lang="en-US" sz="4800" b="1" i="1" dirty="0">
                <a:solidFill>
                  <a:srgbClr val="FFFF00"/>
                </a:solidFill>
              </a:rPr>
            </a:br>
            <a:r>
              <a:rPr lang="en-US" sz="4800" b="1" i="1" dirty="0">
                <a:solidFill>
                  <a:srgbClr val="FFFF00"/>
                </a:solidFill>
              </a:rPr>
              <a:t>Preaching Style</a:t>
            </a:r>
          </a:p>
        </p:txBody>
      </p:sp>
      <p:sp>
        <p:nvSpPr>
          <p:cNvPr id="35843" name="Rectangle 3"/>
          <p:cNvSpPr>
            <a:spLocks noGrp="1" noChangeArrowheads="1"/>
          </p:cNvSpPr>
          <p:nvPr>
            <p:ph type="body" idx="1"/>
          </p:nvPr>
        </p:nvSpPr>
        <p:spPr>
          <a:xfrm>
            <a:off x="1295400" y="1676400"/>
            <a:ext cx="7239000" cy="4449763"/>
          </a:xfrm>
        </p:spPr>
        <p:txBody>
          <a:bodyPr/>
          <a:lstStyle/>
          <a:p>
            <a:pPr>
              <a:buClr>
                <a:srgbClr val="FF0000"/>
              </a:buClr>
              <a:buSzPct val="98000"/>
              <a:buFont typeface="Wingdings" panose="05000000000000000000" pitchFamily="2" charset="2"/>
              <a:buChar char="ü"/>
            </a:pPr>
            <a:r>
              <a:rPr lang="en-US" sz="2800" b="1" dirty="0" err="1">
                <a:effectLst/>
              </a:rPr>
              <a:t>Lucado</a:t>
            </a:r>
            <a:r>
              <a:rPr lang="en-US" sz="2800" b="1" dirty="0">
                <a:effectLst/>
              </a:rPr>
              <a:t> “adapted the narrative 	capabilities of his mentor, Lynn 	Anderson” (Herald of Truth speaker) </a:t>
            </a:r>
          </a:p>
          <a:p>
            <a:pPr>
              <a:buClr>
                <a:srgbClr val="FF0000"/>
              </a:buClr>
              <a:buSzPct val="98000"/>
              <a:buFont typeface="Wingdings" panose="05000000000000000000" pitchFamily="2" charset="2"/>
              <a:buChar char="ü"/>
            </a:pPr>
            <a:r>
              <a:rPr lang="en-US" sz="2800" b="1" dirty="0">
                <a:effectLst/>
              </a:rPr>
              <a:t>Noting that “</a:t>
            </a:r>
            <a:r>
              <a:rPr lang="en-US" sz="2800" b="1" dirty="0">
                <a:solidFill>
                  <a:srgbClr val="FFFF00"/>
                </a:solidFill>
                <a:effectLst/>
              </a:rPr>
              <a:t>narrative or storytelling is 	the primary technique</a:t>
            </a:r>
            <a:r>
              <a:rPr lang="en-US" sz="2800" b="1" dirty="0">
                <a:effectLst/>
              </a:rPr>
              <a:t> in </a:t>
            </a:r>
            <a:r>
              <a:rPr lang="en-US" sz="2800" b="1" dirty="0" err="1">
                <a:effectLst/>
              </a:rPr>
              <a:t>Lucado’s</a:t>
            </a:r>
            <a:r>
              <a:rPr lang="en-US" sz="2800" b="1" dirty="0">
                <a:effectLst/>
              </a:rPr>
              <a:t> 	preaching,” Casey reports</a:t>
            </a:r>
          </a:p>
          <a:p>
            <a:pPr>
              <a:buClr>
                <a:srgbClr val="FF0000"/>
              </a:buClr>
              <a:buSzPct val="98000"/>
              <a:buFont typeface="Wingdings" panose="05000000000000000000" pitchFamily="2" charset="2"/>
              <a:buChar char="ü"/>
            </a:pPr>
            <a:r>
              <a:rPr lang="en-US" sz="2800" b="1" dirty="0">
                <a:effectLst/>
              </a:rPr>
              <a:t>“occasionally he has </a:t>
            </a:r>
            <a:r>
              <a:rPr lang="en-US" sz="2800" b="1" dirty="0">
                <a:solidFill>
                  <a:srgbClr val="FFFF00"/>
                </a:solidFill>
                <a:effectLst/>
              </a:rPr>
              <a:t>simply told a story 				    for the entire sermon</a:t>
            </a:r>
            <a:r>
              <a:rPr lang="en-US" sz="2800" b="1" dirty="0">
                <a:effectLst/>
              </a:rPr>
              <a:t>” </a:t>
            </a:r>
          </a:p>
        </p:txBody>
      </p:sp>
    </p:spTree>
    <p:extLst>
      <p:ext uri="{BB962C8B-B14F-4D97-AF65-F5344CB8AC3E}">
        <p14:creationId xmlns:p14="http://schemas.microsoft.com/office/powerpoint/2010/main" val="75569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152400" y="274638"/>
            <a:ext cx="8763000" cy="1477962"/>
          </a:xfrm>
        </p:spPr>
        <p:txBody>
          <a:bodyPr/>
          <a:lstStyle/>
          <a:p>
            <a:r>
              <a:rPr lang="en-US" sz="4800" b="1" i="1" dirty="0">
                <a:solidFill>
                  <a:srgbClr val="FFFF00"/>
                </a:solidFill>
              </a:rPr>
              <a:t>Post-Modern </a:t>
            </a:r>
            <a:br>
              <a:rPr lang="en-US" sz="4800" b="1" i="1" dirty="0">
                <a:solidFill>
                  <a:srgbClr val="FFFF00"/>
                </a:solidFill>
              </a:rPr>
            </a:br>
            <a:r>
              <a:rPr lang="en-US" sz="4800" b="1" i="1" dirty="0">
                <a:solidFill>
                  <a:srgbClr val="FFFF00"/>
                </a:solidFill>
              </a:rPr>
              <a:t>Preaching Style</a:t>
            </a:r>
          </a:p>
        </p:txBody>
      </p:sp>
      <p:sp>
        <p:nvSpPr>
          <p:cNvPr id="35843" name="Rectangle 3"/>
          <p:cNvSpPr>
            <a:spLocks noGrp="1" noChangeArrowheads="1"/>
          </p:cNvSpPr>
          <p:nvPr>
            <p:ph type="body" idx="1"/>
          </p:nvPr>
        </p:nvSpPr>
        <p:spPr>
          <a:xfrm>
            <a:off x="1066800" y="1905000"/>
            <a:ext cx="6858000" cy="4221163"/>
          </a:xfrm>
        </p:spPr>
        <p:txBody>
          <a:bodyPr/>
          <a:lstStyle/>
          <a:p>
            <a:pPr>
              <a:buClr>
                <a:srgbClr val="FF0000"/>
              </a:buClr>
              <a:buSzPct val="98000"/>
              <a:buFont typeface="Wingdings" panose="05000000000000000000" pitchFamily="2" charset="2"/>
              <a:buChar char="ü"/>
            </a:pPr>
            <a:r>
              <a:rPr lang="en-US" sz="2800" b="1" dirty="0" err="1">
                <a:effectLst/>
              </a:rPr>
              <a:t>Lucado</a:t>
            </a:r>
            <a:r>
              <a:rPr lang="en-US" sz="2800" b="1" dirty="0">
                <a:effectLst/>
              </a:rPr>
              <a:t> “once moved the pulpit out of 	the way and sat in a big chair and 	</a:t>
            </a:r>
            <a:r>
              <a:rPr lang="en-US" sz="2800" b="1" dirty="0">
                <a:solidFill>
                  <a:srgbClr val="FFFF00"/>
                </a:solidFill>
                <a:effectLst/>
              </a:rPr>
              <a:t>narrated a fable that he had written</a:t>
            </a:r>
            <a:r>
              <a:rPr lang="en-US" sz="2800" b="1" dirty="0">
                <a:effectLst/>
              </a:rPr>
              <a:t>”</a:t>
            </a:r>
          </a:p>
          <a:p>
            <a:pPr>
              <a:buClr>
                <a:srgbClr val="FF0000"/>
              </a:buClr>
              <a:buSzPct val="98000"/>
              <a:buFont typeface="Wingdings" panose="05000000000000000000" pitchFamily="2" charset="2"/>
              <a:buChar char="ü"/>
            </a:pPr>
            <a:r>
              <a:rPr lang="en-US" sz="2800" b="1" dirty="0">
                <a:effectLst/>
              </a:rPr>
              <a:t>Casey notes that “</a:t>
            </a:r>
            <a:r>
              <a:rPr lang="en-US" sz="2800" b="1" dirty="0">
                <a:solidFill>
                  <a:srgbClr val="FFFF00"/>
                </a:solidFill>
                <a:effectLst/>
              </a:rPr>
              <a:t>the post-modern style 	of preaching is increasingly prevalent 	</a:t>
            </a:r>
            <a:r>
              <a:rPr lang="en-US" sz="2800" b="1" dirty="0">
                <a:effectLst/>
              </a:rPr>
              <a:t>in both Church of Christ and in the 	wider evangelical world”</a:t>
            </a:r>
            <a:endParaRPr lang="en-US" sz="2000" dirty="0"/>
          </a:p>
        </p:txBody>
      </p:sp>
    </p:spTree>
    <p:extLst>
      <p:ext uri="{BB962C8B-B14F-4D97-AF65-F5344CB8AC3E}">
        <p14:creationId xmlns:p14="http://schemas.microsoft.com/office/powerpoint/2010/main" val="101732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endParaRPr lang="en-US" dirty="0"/>
          </a:p>
        </p:txBody>
      </p:sp>
      <p:sp>
        <p:nvSpPr>
          <p:cNvPr id="35843" name="Rectangle 3"/>
          <p:cNvSpPr>
            <a:spLocks noGrp="1" noChangeArrowheads="1"/>
          </p:cNvSpPr>
          <p:nvPr>
            <p:ph type="body" idx="1"/>
          </p:nvPr>
        </p:nvSpPr>
        <p:spPr/>
        <p:txBody>
          <a:bodyPr/>
          <a:lstStyle/>
          <a:p>
            <a:pPr>
              <a:buClr>
                <a:srgbClr val="FF0000"/>
              </a:buClr>
              <a:buSzPct val="98000"/>
              <a:buFont typeface="Wingdings" panose="05000000000000000000" pitchFamily="2" charset="2"/>
              <a:buChar char="ü"/>
            </a:pPr>
            <a:endParaRPr lang="en-US" dirty="0"/>
          </a:p>
        </p:txBody>
      </p:sp>
    </p:spTree>
    <p:extLst>
      <p:ext uri="{BB962C8B-B14F-4D97-AF65-F5344CB8AC3E}">
        <p14:creationId xmlns:p14="http://schemas.microsoft.com/office/powerpoint/2010/main" val="326839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p:txBody>
      </p:sp>
    </p:spTree>
    <p:extLst>
      <p:ext uri="{BB962C8B-B14F-4D97-AF65-F5344CB8AC3E}">
        <p14:creationId xmlns:p14="http://schemas.microsoft.com/office/powerpoint/2010/main" val="207447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a:p>
            <a:pPr>
              <a:buClr>
                <a:srgbClr val="FF0000"/>
              </a:buClr>
              <a:buSzPct val="98000"/>
              <a:buFont typeface="Wingdings" panose="05000000000000000000" pitchFamily="2" charset="2"/>
              <a:buChar char="ü"/>
            </a:pPr>
            <a:r>
              <a:rPr lang="en-US" b="1" dirty="0"/>
              <a:t>Florida College</a:t>
            </a:r>
          </a:p>
          <a:p>
            <a:pPr>
              <a:buClr>
                <a:srgbClr val="FF0000"/>
              </a:buClr>
              <a:buSzPct val="98000"/>
              <a:buFont typeface="Wingdings" panose="05000000000000000000" pitchFamily="2" charset="2"/>
              <a:buChar char="ü"/>
            </a:pPr>
            <a:r>
              <a:rPr lang="en-US" b="1" dirty="0"/>
              <a:t>Truth Publications</a:t>
            </a:r>
          </a:p>
        </p:txBody>
      </p:sp>
    </p:spTree>
    <p:extLst>
      <p:ext uri="{BB962C8B-B14F-4D97-AF65-F5344CB8AC3E}">
        <p14:creationId xmlns:p14="http://schemas.microsoft.com/office/powerpoint/2010/main" val="82427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p:txBody>
      </p:sp>
    </p:spTree>
    <p:extLst>
      <p:ext uri="{BB962C8B-B14F-4D97-AF65-F5344CB8AC3E}">
        <p14:creationId xmlns:p14="http://schemas.microsoft.com/office/powerpoint/2010/main" val="79471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Sacred Selections Adoptions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2" y="1828800"/>
            <a:ext cx="9136638" cy="4575687"/>
          </a:xfrm>
        </p:spPr>
      </p:pic>
    </p:spTree>
    <p:extLst>
      <p:ext uri="{BB962C8B-B14F-4D97-AF65-F5344CB8AC3E}">
        <p14:creationId xmlns:p14="http://schemas.microsoft.com/office/powerpoint/2010/main" val="9493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p:txBody>
      </p:sp>
    </p:spTree>
    <p:extLst>
      <p:ext uri="{BB962C8B-B14F-4D97-AF65-F5344CB8AC3E}">
        <p14:creationId xmlns:p14="http://schemas.microsoft.com/office/powerpoint/2010/main" val="279766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096000" y="277813"/>
            <a:ext cx="2590800" cy="2770187"/>
          </a:xfrm>
        </p:spPr>
        <p:txBody>
          <a:bodyPr/>
          <a:lstStyle/>
          <a:p>
            <a:pPr eaLnBrk="1" hangingPunct="1">
              <a:defRPr/>
            </a:pPr>
            <a:r>
              <a:rPr lang="en-US" sz="4000" b="1" dirty="0">
                <a:solidFill>
                  <a:srgbClr val="FFFF66"/>
                </a:solidFill>
                <a:latin typeface="BakerSignet BT"/>
              </a:rPr>
              <a:t>Psalms,</a:t>
            </a:r>
            <a:br>
              <a:rPr lang="en-US" sz="4000" b="1" dirty="0">
                <a:solidFill>
                  <a:srgbClr val="FFFF66"/>
                </a:solidFill>
                <a:latin typeface="BakerSignet BT"/>
              </a:rPr>
            </a:br>
            <a:r>
              <a:rPr lang="en-US" sz="4000" b="1" dirty="0">
                <a:solidFill>
                  <a:srgbClr val="FFFF66"/>
                </a:solidFill>
                <a:latin typeface="BakerSignet BT"/>
              </a:rPr>
              <a:t>Hymns, </a:t>
            </a:r>
            <a:br>
              <a:rPr lang="en-US" sz="4000" b="1" dirty="0">
                <a:solidFill>
                  <a:srgbClr val="FFFF66"/>
                </a:solidFill>
                <a:latin typeface="BakerSignet BT"/>
              </a:rPr>
            </a:br>
            <a:r>
              <a:rPr lang="en-US" sz="4000" b="1" dirty="0">
                <a:solidFill>
                  <a:srgbClr val="FFFF66"/>
                </a:solidFill>
                <a:latin typeface="BakerSignet BT"/>
              </a:rPr>
              <a:t>and</a:t>
            </a:r>
            <a:br>
              <a:rPr lang="en-US" sz="4000" b="1" dirty="0">
                <a:solidFill>
                  <a:srgbClr val="FFFF66"/>
                </a:solidFill>
                <a:latin typeface="BakerSignet BT"/>
              </a:rPr>
            </a:br>
            <a:r>
              <a:rPr lang="en-US" sz="4000" b="1" dirty="0">
                <a:solidFill>
                  <a:srgbClr val="FFFF66"/>
                </a:solidFill>
                <a:latin typeface="BakerSignet BT"/>
              </a:rPr>
              <a:t>Spiritual</a:t>
            </a:r>
            <a:br>
              <a:rPr lang="en-US" sz="4000" b="1" dirty="0">
                <a:solidFill>
                  <a:srgbClr val="FFFF66"/>
                </a:solidFill>
                <a:latin typeface="BakerSignet BT"/>
              </a:rPr>
            </a:br>
            <a:r>
              <a:rPr lang="en-US" sz="4000" b="1" dirty="0">
                <a:solidFill>
                  <a:srgbClr val="FFFF66"/>
                </a:solidFill>
                <a:latin typeface="BakerSignet BT"/>
              </a:rPr>
              <a:t>Songs</a:t>
            </a:r>
          </a:p>
        </p:txBody>
      </p:sp>
      <p:sp>
        <p:nvSpPr>
          <p:cNvPr id="217091" name="Rectangle 3"/>
          <p:cNvSpPr>
            <a:spLocks noGrp="1" noChangeArrowheads="1"/>
          </p:cNvSpPr>
          <p:nvPr>
            <p:ph type="body" idx="1"/>
          </p:nvPr>
        </p:nvSpPr>
        <p:spPr>
          <a:xfrm>
            <a:off x="457200" y="3276600"/>
            <a:ext cx="8229600" cy="2849563"/>
          </a:xfrm>
        </p:spPr>
        <p:txBody>
          <a:bodyPr/>
          <a:lstStyle/>
          <a:p>
            <a:pPr eaLnBrk="1" hangingPunct="1">
              <a:buFont typeface="Wingdings" panose="05000000000000000000" pitchFamily="2" charset="2"/>
              <a:buNone/>
              <a:defRPr/>
            </a:pPr>
            <a:endParaRPr lang="en-US" dirty="0"/>
          </a:p>
        </p:txBody>
      </p:sp>
      <p:pic>
        <p:nvPicPr>
          <p:cNvPr id="87044" name="Picture 5" descr="TreeOfLife_final_large.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581400"/>
            <a:ext cx="176688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descr="PHAS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5791200" cy="775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52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77124" cy="762000"/>
          </a:xfrm>
        </p:spPr>
        <p:txBody>
          <a:bodyPr/>
          <a:lstStyle/>
          <a:p>
            <a:r>
              <a:rPr lang="en-US" sz="4800" b="1" i="1" dirty="0"/>
              <a:t>Christian Chronicle - Voices Only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18" y="1066800"/>
            <a:ext cx="9129524" cy="5310427"/>
          </a:xfrm>
        </p:spPr>
      </p:pic>
    </p:spTree>
    <p:extLst>
      <p:ext uri="{BB962C8B-B14F-4D97-AF65-F5344CB8AC3E}">
        <p14:creationId xmlns:p14="http://schemas.microsoft.com/office/powerpoint/2010/main" val="72310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D987B-95FA-452C-A4A7-1E783E05A546}"/>
              </a:ext>
            </a:extLst>
          </p:cNvPr>
          <p:cNvSpPr>
            <a:spLocks noGrp="1"/>
          </p:cNvSpPr>
          <p:nvPr>
            <p:ph type="title"/>
          </p:nvPr>
        </p:nvSpPr>
        <p:spPr>
          <a:xfrm>
            <a:off x="685800" y="228600"/>
            <a:ext cx="7772400" cy="1600200"/>
          </a:xfrm>
        </p:spPr>
        <p:txBody>
          <a:bodyPr/>
          <a:lstStyle/>
          <a:p>
            <a:r>
              <a:rPr lang="en-US" sz="4800" b="1" i="1" dirty="0"/>
              <a:t>Peter Berger on 	 Ecumenical discussions</a:t>
            </a:r>
          </a:p>
        </p:txBody>
      </p:sp>
      <p:sp>
        <p:nvSpPr>
          <p:cNvPr id="3" name="Content Placeholder 2">
            <a:extLst>
              <a:ext uri="{FF2B5EF4-FFF2-40B4-BE49-F238E27FC236}">
                <a16:creationId xmlns:a16="http://schemas.microsoft.com/office/drawing/2014/main" xmlns="" id="{541582E0-1196-47B5-99EA-A6F637B7F7F7}"/>
              </a:ext>
            </a:extLst>
          </p:cNvPr>
          <p:cNvSpPr>
            <a:spLocks noGrp="1"/>
          </p:cNvSpPr>
          <p:nvPr>
            <p:ph idx="1"/>
          </p:nvPr>
        </p:nvSpPr>
        <p:spPr>
          <a:xfrm>
            <a:off x="1752600" y="1828800"/>
            <a:ext cx="6705600" cy="4114800"/>
          </a:xfrm>
        </p:spPr>
        <p:txBody>
          <a:bodyPr/>
          <a:lstStyle/>
          <a:p>
            <a:pPr>
              <a:buClr>
                <a:srgbClr val="C00000"/>
              </a:buClr>
              <a:buSzPct val="91000"/>
              <a:buFont typeface="Wingdings" panose="05000000000000000000" pitchFamily="2" charset="2"/>
              <a:buChar char="ü"/>
            </a:pPr>
            <a:r>
              <a:rPr lang="en-US" sz="2800" b="1" dirty="0"/>
              <a:t>“Border negotiations between 				nonexistent nations”</a:t>
            </a:r>
          </a:p>
          <a:p>
            <a:pPr>
              <a:buClr>
                <a:srgbClr val="C00000"/>
              </a:buClr>
              <a:buSzPct val="91000"/>
              <a:buFont typeface="Wingdings" panose="05000000000000000000" pitchFamily="2" charset="2"/>
              <a:buChar char="ü"/>
            </a:pPr>
            <a:endParaRPr lang="en-US" sz="2800" b="1" dirty="0"/>
          </a:p>
          <a:p>
            <a:pPr>
              <a:buClr>
                <a:srgbClr val="C00000"/>
              </a:buClr>
              <a:buSzPct val="91000"/>
              <a:buFont typeface="Wingdings" panose="05000000000000000000" pitchFamily="2" charset="2"/>
              <a:buChar char="ü"/>
            </a:pPr>
            <a:r>
              <a:rPr lang="en-US" sz="2800" b="1" dirty="0"/>
              <a:t>Three “universal lies:”</a:t>
            </a:r>
          </a:p>
          <a:p>
            <a:pPr lvl="2">
              <a:buClr>
                <a:srgbClr val="C00000"/>
              </a:buClr>
              <a:buSzPct val="91000"/>
              <a:buFont typeface="Wingdings" panose="05000000000000000000" pitchFamily="2" charset="2"/>
              <a:buChar char="ü"/>
            </a:pPr>
            <a:r>
              <a:rPr lang="en-US" sz="2800" b="1" dirty="0"/>
              <a:t>“Your check is in the mail”</a:t>
            </a:r>
          </a:p>
          <a:p>
            <a:pPr lvl="2">
              <a:buClr>
                <a:srgbClr val="C00000"/>
              </a:buClr>
              <a:buSzPct val="91000"/>
              <a:buFont typeface="Wingdings" panose="05000000000000000000" pitchFamily="2" charset="2"/>
              <a:buChar char="ü"/>
            </a:pPr>
            <a:r>
              <a:rPr lang="en-US" sz="2800" b="1" dirty="0"/>
              <a:t>“It’s only until the divorce”</a:t>
            </a:r>
          </a:p>
          <a:p>
            <a:pPr lvl="2">
              <a:buClr>
                <a:srgbClr val="C00000"/>
              </a:buClr>
              <a:buSzPct val="91000"/>
              <a:buFont typeface="Wingdings" panose="05000000000000000000" pitchFamily="2" charset="2"/>
              <a:buChar char="ü"/>
            </a:pPr>
            <a:r>
              <a:rPr lang="en-US" sz="2800" b="1" dirty="0"/>
              <a:t>(For academics): “I’ll be brief”</a:t>
            </a:r>
            <a:endParaRPr lang="en-US" sz="3200" b="1" dirty="0"/>
          </a:p>
        </p:txBody>
      </p:sp>
    </p:spTree>
    <p:extLst>
      <p:ext uri="{BB962C8B-B14F-4D97-AF65-F5344CB8AC3E}">
        <p14:creationId xmlns:p14="http://schemas.microsoft.com/office/powerpoint/2010/main" val="21810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t>Hymn Writers Workshop</a:t>
            </a:r>
            <a:br>
              <a:rPr lang="en-US" sz="4800" b="1" i="1" dirty="0"/>
            </a:br>
            <a:r>
              <a:rPr lang="en-US" sz="4000" b="1" i="1" dirty="0"/>
              <a:t>University of Missouri</a:t>
            </a:r>
            <a:endParaRPr lang="en-US" sz="4800" b="1"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2590800"/>
            <a:ext cx="6324600" cy="4215371"/>
          </a:xfrm>
          <a:prstGeom prst="rect">
            <a:avLst/>
          </a:prstGeom>
        </p:spPr>
      </p:pic>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524000"/>
            <a:ext cx="7620000" cy="2743200"/>
          </a:xfrm>
        </p:spPr>
      </p:pic>
    </p:spTree>
    <p:extLst>
      <p:ext uri="{BB962C8B-B14F-4D97-AF65-F5344CB8AC3E}">
        <p14:creationId xmlns:p14="http://schemas.microsoft.com/office/powerpoint/2010/main" val="303035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p:txBody>
      </p:sp>
    </p:spTree>
    <p:extLst>
      <p:ext uri="{BB962C8B-B14F-4D97-AF65-F5344CB8AC3E}">
        <p14:creationId xmlns:p14="http://schemas.microsoft.com/office/powerpoint/2010/main" val="268261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5321635" cy="52010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828735"/>
            <a:ext cx="4495800" cy="3201855"/>
          </a:xfrm>
          <a:prstGeom prst="rect">
            <a:avLst/>
          </a:prstGeom>
        </p:spPr>
      </p:pic>
    </p:spTree>
    <p:extLst>
      <p:ext uri="{BB962C8B-B14F-4D97-AF65-F5344CB8AC3E}">
        <p14:creationId xmlns:p14="http://schemas.microsoft.com/office/powerpoint/2010/main" val="368177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58" name="Shape 158"/>
          <p:cNvSpPr/>
          <p:nvPr/>
        </p:nvSpPr>
        <p:spPr>
          <a:xfrm>
            <a:off x="304800" y="457200"/>
            <a:ext cx="8458200" cy="856061"/>
          </a:xfrm>
          <a:prstGeom prst="rect">
            <a:avLst/>
          </a:prstGeom>
          <a:ln w="12700">
            <a:miter lim="400000"/>
          </a:ln>
          <a:extLst>
            <a:ext uri="{C572A759-6A51-4108-AA02-DFA0A04FC94B}">
              <ma14:wrappingTextBoxFlag xmlns:ma14="http://schemas.microsoft.com/office/mac/drawingml/2011/main" val="1"/>
            </a:ext>
          </a:extLst>
        </p:spPr>
        <p:txBody>
          <a:bodyPr lIns="34289" rIns="34289" anchor="ctr">
            <a:normAutofit/>
          </a:bodyPr>
          <a:lstStyle>
            <a:lvl1pPr algn="ctr">
              <a:lnSpc>
                <a:spcPct val="90000"/>
              </a:lnSpc>
              <a:defRPr sz="6000" b="1">
                <a:solidFill>
                  <a:srgbClr val="FFFFFF"/>
                </a:solidFill>
              </a:defRPr>
            </a:lvl1pPr>
          </a:lstStyle>
          <a:p>
            <a:pPr defTabSz="342900"/>
            <a:r>
              <a:rPr sz="5400" i="1" dirty="0">
                <a:solidFill>
                  <a:srgbClr val="FFFF00"/>
                </a:solidFill>
              </a:rPr>
              <a:t>Introducing Leaving the Pit</a:t>
            </a:r>
          </a:p>
        </p:txBody>
      </p:sp>
      <p:sp>
        <p:nvSpPr>
          <p:cNvPr id="159" name="Shape 159"/>
          <p:cNvSpPr/>
          <p:nvPr/>
        </p:nvSpPr>
        <p:spPr>
          <a:xfrm>
            <a:off x="685800" y="1524001"/>
            <a:ext cx="8305800" cy="4232570"/>
          </a:xfrm>
          <a:prstGeom prst="rect">
            <a:avLst/>
          </a:prstGeom>
          <a:ln w="12700">
            <a:miter lim="400000"/>
          </a:ln>
          <a:extLst>
            <a:ext uri="{C572A759-6A51-4108-AA02-DFA0A04FC94B}">
              <ma14:wrappingTextBoxFlag xmlns:ma14="http://schemas.microsoft.com/office/mac/drawingml/2011/main" val="1"/>
            </a:ext>
          </a:extLst>
        </p:spPr>
        <p:txBody>
          <a:bodyPr lIns="34289" rIns="34289">
            <a:normAutofit lnSpcReduction="10000"/>
          </a:bodyPr>
          <a:lstStyle/>
          <a:p>
            <a:pPr defTabSz="342900">
              <a:lnSpc>
                <a:spcPct val="90000"/>
              </a:lnSpc>
              <a:spcBef>
                <a:spcPts val="1725"/>
              </a:spcBef>
              <a:defRPr sz="4000" b="1">
                <a:solidFill>
                  <a:srgbClr val="FFFFFF"/>
                </a:solidFill>
              </a:defRPr>
            </a:pPr>
            <a:r>
              <a:rPr lang="en-US" sz="3000" b="1" dirty="0">
                <a:solidFill>
                  <a:srgbClr val="D1263B"/>
                </a:solidFill>
              </a:rPr>
              <a:t>    </a:t>
            </a:r>
            <a:r>
              <a:rPr lang="en-US" sz="3000" b="1" dirty="0"/>
              <a:t> Sample Monthly Training Topics, 2016</a:t>
            </a:r>
            <a:endParaRPr lang="en-US" sz="2400" b="1" dirty="0"/>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endParaRPr lang="en-US" sz="2400" b="1" dirty="0"/>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May 21 - Depression</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June 18 – Grief, Loss &amp; Betrayal</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July 16 – Schizophrenia &amp; Other Psychotic Disorders</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August 20 – Crisis Intervention</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September 17 – Parenting in Today’s World</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October 15 – Coping with Anger</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November 19 – ADD, ADHD, Asperger's &amp; Autism</a:t>
            </a:r>
          </a:p>
          <a:p>
            <a:pPr marL="638175" indent="-342900" defTabSz="342900">
              <a:lnSpc>
                <a:spcPct val="90000"/>
              </a:lnSpc>
              <a:spcBef>
                <a:spcPts val="900"/>
              </a:spcBef>
              <a:buClr>
                <a:srgbClr val="D1263B"/>
              </a:buClr>
              <a:buSzPct val="80000"/>
              <a:buFont typeface="Wingdings" panose="05000000000000000000" pitchFamily="2" charset="2"/>
              <a:buChar char="Ø"/>
              <a:defRPr sz="3600" b="1">
                <a:solidFill>
                  <a:srgbClr val="FFFFFF"/>
                </a:solidFill>
              </a:defRPr>
            </a:pPr>
            <a:r>
              <a:rPr lang="en-US" sz="2400" b="1" dirty="0"/>
              <a:t>December 17 – Coping with Family Dysfunction</a:t>
            </a:r>
            <a:endParaRPr sz="2400" b="1" dirty="0"/>
          </a:p>
        </p:txBody>
      </p:sp>
    </p:spTree>
    <p:extLst>
      <p:ext uri="{BB962C8B-B14F-4D97-AF65-F5344CB8AC3E}">
        <p14:creationId xmlns:p14="http://schemas.microsoft.com/office/powerpoint/2010/main" val="421082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86700" cy="762000"/>
          </a:xfrm>
        </p:spPr>
        <p:txBody>
          <a:bodyPr>
            <a:normAutofit fontScale="90000"/>
          </a:bodyPr>
          <a:lstStyle/>
          <a:p>
            <a:pPr algn="ctr"/>
            <a:r>
              <a:rPr lang="en-US" b="1" i="1" dirty="0">
                <a:solidFill>
                  <a:srgbClr val="FFFF00"/>
                </a:solidFill>
              </a:rPr>
              <a:t>Leaving the Pit</a:t>
            </a:r>
            <a:br>
              <a:rPr lang="en-US" b="1" i="1" dirty="0">
                <a:solidFill>
                  <a:srgbClr val="FFFF00"/>
                </a:solidFill>
              </a:rPr>
            </a:br>
            <a:endParaRPr lang="en-US" b="1" i="1" dirty="0">
              <a:solidFill>
                <a:srgbClr val="FFFF00"/>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104250591"/>
              </p:ext>
            </p:extLst>
          </p:nvPr>
        </p:nvGraphicFramePr>
        <p:xfrm>
          <a:off x="-1134687" y="1676400"/>
          <a:ext cx="11097491" cy="4571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400" y="152400"/>
            <a:ext cx="5638800" cy="1647745"/>
          </a:xfrm>
          <a:prstGeom prst="rect">
            <a:avLst/>
          </a:prstGeom>
        </p:spPr>
      </p:pic>
    </p:spTree>
    <p:extLst>
      <p:ext uri="{BB962C8B-B14F-4D97-AF65-F5344CB8AC3E}">
        <p14:creationId xmlns:p14="http://schemas.microsoft.com/office/powerpoint/2010/main" val="14592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a:p>
            <a:pPr>
              <a:buClr>
                <a:srgbClr val="FF0000"/>
              </a:buClr>
              <a:buSzPct val="98000"/>
              <a:buFont typeface="Wingdings" panose="05000000000000000000" pitchFamily="2" charset="2"/>
              <a:buChar char="ü"/>
            </a:pPr>
            <a:r>
              <a:rPr lang="en-US" b="1" dirty="0"/>
              <a:t>Florida College</a:t>
            </a:r>
          </a:p>
        </p:txBody>
      </p:sp>
    </p:spTree>
    <p:extLst>
      <p:ext uri="{BB962C8B-B14F-4D97-AF65-F5344CB8AC3E}">
        <p14:creationId xmlns:p14="http://schemas.microsoft.com/office/powerpoint/2010/main" val="32126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t>Florida College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6800" y="2057400"/>
            <a:ext cx="4491288" cy="4191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79" y="1371600"/>
            <a:ext cx="4962628" cy="3124200"/>
          </a:xfrm>
          <a:prstGeom prst="rect">
            <a:avLst/>
          </a:prstGeom>
        </p:spPr>
      </p:pic>
    </p:spTree>
    <p:extLst>
      <p:ext uri="{BB962C8B-B14F-4D97-AF65-F5344CB8AC3E}">
        <p14:creationId xmlns:p14="http://schemas.microsoft.com/office/powerpoint/2010/main" val="198727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2049"/>
          </a:xfrm>
        </p:spPr>
        <p:txBody>
          <a:bodyPr/>
          <a:lstStyle/>
          <a:p>
            <a:r>
              <a:rPr lang="en-US" sz="4800" b="1" i="1" dirty="0"/>
              <a:t>Florida College Camps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909" y="1220649"/>
            <a:ext cx="3862079" cy="304510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09" y="4319098"/>
            <a:ext cx="3862079" cy="24627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480" y="4953000"/>
            <a:ext cx="3733800" cy="1433068"/>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888653" y="1318199"/>
            <a:ext cx="3674690" cy="3429000"/>
          </a:xfrm>
          <a:prstGeom prst="rect">
            <a:avLst/>
          </a:prstGeom>
          <a:noFill/>
          <a:ln w="9525">
            <a:noFill/>
            <a:miter lim="800000"/>
            <a:headEnd/>
            <a:tailEnd/>
          </a:ln>
          <a:effectLst/>
        </p:spPr>
      </p:pic>
    </p:spTree>
    <p:extLst>
      <p:ext uri="{BB962C8B-B14F-4D97-AF65-F5344CB8AC3E}">
        <p14:creationId xmlns:p14="http://schemas.microsoft.com/office/powerpoint/2010/main" val="245262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534400" cy="1219200"/>
          </a:xfrm>
        </p:spPr>
        <p:txBody>
          <a:bodyPr/>
          <a:lstStyle/>
          <a:p>
            <a:r>
              <a:rPr lang="en-US" sz="5400" b="1" i="1" dirty="0"/>
              <a:t>What Can We Do Together?</a:t>
            </a:r>
          </a:p>
        </p:txBody>
      </p:sp>
      <p:sp>
        <p:nvSpPr>
          <p:cNvPr id="90115" name="Rectangle 3"/>
          <p:cNvSpPr>
            <a:spLocks noGrp="1" noChangeArrowheads="1"/>
          </p:cNvSpPr>
          <p:nvPr>
            <p:ph type="body" idx="1"/>
          </p:nvPr>
        </p:nvSpPr>
        <p:spPr>
          <a:xfrm>
            <a:off x="1676400" y="1828800"/>
            <a:ext cx="6781800" cy="4114800"/>
          </a:xfrm>
        </p:spPr>
        <p:txBody>
          <a:bodyPr/>
          <a:lstStyle/>
          <a:p>
            <a:pPr marL="0" indent="0">
              <a:buNone/>
            </a:pPr>
            <a:r>
              <a:rPr lang="en-US" b="1" dirty="0"/>
              <a:t>Examples: Institutions supported        	by individuals, not churches</a:t>
            </a:r>
          </a:p>
          <a:p>
            <a:pPr>
              <a:buClr>
                <a:srgbClr val="FF0000"/>
              </a:buClr>
              <a:buSzPct val="98000"/>
              <a:buFont typeface="Wingdings" panose="05000000000000000000" pitchFamily="2" charset="2"/>
              <a:buChar char="ü"/>
            </a:pPr>
            <a:r>
              <a:rPr lang="en-US" b="1" dirty="0"/>
              <a:t>Sacred Selections</a:t>
            </a:r>
          </a:p>
          <a:p>
            <a:pPr>
              <a:buClr>
                <a:srgbClr val="FF0000"/>
              </a:buClr>
              <a:buSzPct val="98000"/>
              <a:buFont typeface="Wingdings" panose="05000000000000000000" pitchFamily="2" charset="2"/>
              <a:buChar char="ü"/>
            </a:pPr>
            <a:r>
              <a:rPr lang="en-US" b="1" dirty="0" err="1"/>
              <a:t>Sumphonia</a:t>
            </a:r>
            <a:r>
              <a:rPr lang="en-US" b="1" dirty="0"/>
              <a:t> </a:t>
            </a:r>
          </a:p>
          <a:p>
            <a:pPr>
              <a:buClr>
                <a:srgbClr val="FF0000"/>
              </a:buClr>
              <a:buSzPct val="98000"/>
              <a:buFont typeface="Wingdings" panose="05000000000000000000" pitchFamily="2" charset="2"/>
              <a:buChar char="ü"/>
            </a:pPr>
            <a:r>
              <a:rPr lang="en-US" b="1" dirty="0"/>
              <a:t>Leaving the Pit</a:t>
            </a:r>
          </a:p>
          <a:p>
            <a:pPr>
              <a:buClr>
                <a:srgbClr val="FF0000"/>
              </a:buClr>
              <a:buSzPct val="98000"/>
              <a:buFont typeface="Wingdings" panose="05000000000000000000" pitchFamily="2" charset="2"/>
              <a:buChar char="ü"/>
            </a:pPr>
            <a:r>
              <a:rPr lang="en-US" b="1" dirty="0"/>
              <a:t>Florida College</a:t>
            </a:r>
          </a:p>
          <a:p>
            <a:pPr>
              <a:buClr>
                <a:srgbClr val="FF0000"/>
              </a:buClr>
              <a:buSzPct val="98000"/>
              <a:buFont typeface="Wingdings" panose="05000000000000000000" pitchFamily="2" charset="2"/>
              <a:buChar char="ü"/>
            </a:pPr>
            <a:r>
              <a:rPr lang="en-US" b="1" dirty="0"/>
              <a:t>Truth Publications</a:t>
            </a:r>
          </a:p>
        </p:txBody>
      </p:sp>
    </p:spTree>
    <p:extLst>
      <p:ext uri="{BB962C8B-B14F-4D97-AF65-F5344CB8AC3E}">
        <p14:creationId xmlns:p14="http://schemas.microsoft.com/office/powerpoint/2010/main" val="265908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t>Truth Magazine</a:t>
            </a:r>
            <a:r>
              <a:rPr lang="en-US" b="1" i="1" dirty="0"/>
              <a:t/>
            </a:r>
            <a:br>
              <a:rPr lang="en-US" b="1" i="1" dirty="0"/>
            </a:br>
            <a:r>
              <a:rPr lang="en-US" sz="3200" b="1" i="1" dirty="0"/>
              <a:t>Print / Digital / </a:t>
            </a:r>
            <a:r>
              <a:rPr lang="en-US" sz="3200" b="1" i="1" dirty="0" err="1"/>
              <a:t>ElectronicArchive</a:t>
            </a:r>
            <a:endParaRPr lang="en-US"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900" y="1676400"/>
            <a:ext cx="7696200" cy="5032373"/>
          </a:xfrm>
        </p:spPr>
      </p:pic>
    </p:spTree>
    <p:extLst>
      <p:ext uri="{BB962C8B-B14F-4D97-AF65-F5344CB8AC3E}">
        <p14:creationId xmlns:p14="http://schemas.microsoft.com/office/powerpoint/2010/main" val="13495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Designs\Blue Diagonal.pot</Template>
  <TotalTime>9818</TotalTime>
  <Words>5896</Words>
  <Application>Microsoft Macintosh PowerPoint</Application>
  <PresentationFormat>On-screen Show (4:3)</PresentationFormat>
  <Paragraphs>838</Paragraphs>
  <Slides>176</Slides>
  <Notes>121</Notes>
  <HiddenSlides>0</HiddenSlides>
  <MMClips>0</MMClips>
  <ScaleCrop>false</ScaleCrop>
  <HeadingPairs>
    <vt:vector size="4" baseType="variant">
      <vt:variant>
        <vt:lpstr>Theme</vt:lpstr>
      </vt:variant>
      <vt:variant>
        <vt:i4>1</vt:i4>
      </vt:variant>
      <vt:variant>
        <vt:lpstr>Slide Titles</vt:lpstr>
      </vt:variant>
      <vt:variant>
        <vt:i4>176</vt:i4>
      </vt:variant>
    </vt:vector>
  </HeadingPairs>
  <TitlesOfParts>
    <vt:vector size="177" baseType="lpstr">
      <vt:lpstr>Blue Diagonal</vt:lpstr>
      <vt:lpstr>PowerPoint Presentation</vt:lpstr>
      <vt:lpstr>Two Paths Diverged:  Where We Are, and How Did We Get Here?</vt:lpstr>
      <vt:lpstr>Christ’s Prayer for Unity  John 17:20-21 </vt:lpstr>
      <vt:lpstr>Psalm 133:1-3</vt:lpstr>
      <vt:lpstr>Divisions</vt:lpstr>
      <vt:lpstr>Division</vt:lpstr>
      <vt:lpstr>Peter Berger on   Ecumenical discussions</vt:lpstr>
      <vt:lpstr>Peter Berger on   Ecumenical discussions</vt:lpstr>
      <vt:lpstr>Peter Berger on   Ecumenical discussions</vt:lpstr>
      <vt:lpstr>What’s Happening Now?</vt:lpstr>
      <vt:lpstr>OWL</vt:lpstr>
      <vt:lpstr>Recent-Past Events</vt:lpstr>
      <vt:lpstr>Arlington Meeting January 1968</vt:lpstr>
      <vt:lpstr>Gospel Advocate Editorial May 10, 1979</vt:lpstr>
      <vt:lpstr>Gospel Advocate Editorial May 10, 1979</vt:lpstr>
      <vt:lpstr>“The Narrow, Crooked                   Pig-path of Radicalism”</vt:lpstr>
      <vt:lpstr>Nashville Meeting December 1988</vt:lpstr>
      <vt:lpstr>Nashville Meeting, 1988</vt:lpstr>
      <vt:lpstr>Dallas Meeting July 1990</vt:lpstr>
      <vt:lpstr>PowerPoint Presentation</vt:lpstr>
      <vt:lpstr>ECIC 2017</vt:lpstr>
      <vt:lpstr>Of the Making of Many Books…</vt:lpstr>
      <vt:lpstr>Ecclesiastes 12:12b</vt:lpstr>
      <vt:lpstr>My Topics</vt:lpstr>
      <vt:lpstr>Judges 2:6-7</vt:lpstr>
      <vt:lpstr>Judges 2:8-10</vt:lpstr>
      <vt:lpstr>Judges 2:11-12</vt:lpstr>
      <vt:lpstr>Judges 2:13-15</vt:lpstr>
      <vt:lpstr>Judges 2:16-17</vt:lpstr>
      <vt:lpstr>Generational Divisions</vt:lpstr>
      <vt:lpstr>Process of Division</vt:lpstr>
      <vt:lpstr>PowerPoint Presentation</vt:lpstr>
      <vt:lpstr>Christian Churches</vt:lpstr>
      <vt:lpstr>W.E. Garrison Heritage and Destiny</vt:lpstr>
      <vt:lpstr>PowerPoint Presentation</vt:lpstr>
      <vt:lpstr>James Otto Wolfgang 1896-1975  Indianapolis News article re: 1599  Geneva Bible</vt:lpstr>
      <vt:lpstr>Church Growth</vt:lpstr>
      <vt:lpstr>PowerPoint Presentation</vt:lpstr>
      <vt:lpstr>Church Growth</vt:lpstr>
      <vt:lpstr>“E 91”</vt:lpstr>
      <vt:lpstr>Ministries/Activities</vt:lpstr>
      <vt:lpstr>Missionary Societies</vt:lpstr>
      <vt:lpstr>Which is Paramount?</vt:lpstr>
      <vt:lpstr>Alan Highers</vt:lpstr>
      <vt:lpstr>Generational Divisions</vt:lpstr>
      <vt:lpstr>Division: 19th-20th Centuries Missionary Societies &amp; Instrumental Music</vt:lpstr>
      <vt:lpstr>Christian Churches</vt:lpstr>
      <vt:lpstr>“Churches of Christ”</vt:lpstr>
      <vt:lpstr>“Churches of Christ”</vt:lpstr>
      <vt:lpstr>“Churches of Christ”</vt:lpstr>
      <vt:lpstr>“Churches of Christ”</vt:lpstr>
      <vt:lpstr>Churches of Christ:  Post-WWII </vt:lpstr>
      <vt:lpstr>Yellow Tag of Quarantine</vt:lpstr>
      <vt:lpstr>PowerPoint Presentation</vt:lpstr>
      <vt:lpstr>Television Evangelism</vt:lpstr>
      <vt:lpstr>Herald of Truth</vt:lpstr>
      <vt:lpstr>TV Game Show Preaching</vt:lpstr>
      <vt:lpstr>“User-Friendly Gospel”</vt:lpstr>
      <vt:lpstr>“Seeker Models”</vt:lpstr>
      <vt:lpstr>Like Those Around Us</vt:lpstr>
      <vt:lpstr>“Doctoral Ministry”</vt:lpstr>
      <vt:lpstr>Tennessee Church  Hires Woman Preacher</vt:lpstr>
      <vt:lpstr>Pepperdine University Chaplain – 2015</vt:lpstr>
      <vt:lpstr>Tattooed Lesbian  Lutheran Preacher</vt:lpstr>
      <vt:lpstr>Worldliness</vt:lpstr>
      <vt:lpstr>Questions</vt:lpstr>
      <vt:lpstr>“Why Anti-ism is Sinful”</vt:lpstr>
      <vt:lpstr>Questions</vt:lpstr>
      <vt:lpstr>Questions</vt:lpstr>
      <vt:lpstr>Brotherhood?  Or “Church-hood?”</vt:lpstr>
      <vt:lpstr>What “Antis” DO</vt:lpstr>
      <vt:lpstr>What Can We Do Together?</vt:lpstr>
      <vt:lpstr>PowerPoint Presentation</vt:lpstr>
      <vt:lpstr>What Kind of  Church Does Jesus Want?</vt:lpstr>
      <vt:lpstr>The Church’s Mission?</vt:lpstr>
      <vt:lpstr>What Is The Church?</vt:lpstr>
      <vt:lpstr>“Restoration Movement”</vt:lpstr>
      <vt:lpstr>Restoration Principles</vt:lpstr>
      <vt:lpstr>“Issues”</vt:lpstr>
      <vt:lpstr>Post-Modern  Preaching Style</vt:lpstr>
      <vt:lpstr>Post-Modern  Preaching Style</vt:lpstr>
      <vt:lpstr>PowerPoint Presentation</vt:lpstr>
      <vt:lpstr>What Can We Do Together?</vt:lpstr>
      <vt:lpstr>What Can We Do Together?</vt:lpstr>
      <vt:lpstr>What Can We Do Together?</vt:lpstr>
      <vt:lpstr>Sacred Selections Adoptions</vt:lpstr>
      <vt:lpstr>What Can We Do Together?</vt:lpstr>
      <vt:lpstr>Psalms, Hymns,  and Spiritual Songs</vt:lpstr>
      <vt:lpstr>Christian Chronicle - Voices Only</vt:lpstr>
      <vt:lpstr>Hymn Writers Workshop University of Missouri</vt:lpstr>
      <vt:lpstr>What Can We Do Together?</vt:lpstr>
      <vt:lpstr>PowerPoint Presentation</vt:lpstr>
      <vt:lpstr>PowerPoint Presentation</vt:lpstr>
      <vt:lpstr>Leaving the Pit </vt:lpstr>
      <vt:lpstr>What Can We Do Together?</vt:lpstr>
      <vt:lpstr>Florida College</vt:lpstr>
      <vt:lpstr>Florida College Camps</vt:lpstr>
      <vt:lpstr>What Can We Do Together?</vt:lpstr>
      <vt:lpstr>Truth Magazine Print / Digital / ElectronicArchive</vt:lpstr>
      <vt:lpstr>Truth Publications</vt:lpstr>
      <vt:lpstr>PowerPoint Presentation</vt:lpstr>
      <vt:lpstr>PowerPoint Presentation</vt:lpstr>
      <vt:lpstr>Lipscomb-Apostasies</vt:lpstr>
      <vt:lpstr>A More Accurate Lipscomb?</vt:lpstr>
      <vt:lpstr>PowerPoint Presentation</vt:lpstr>
      <vt:lpstr>12 Basic Concepts</vt:lpstr>
      <vt:lpstr>12 Basic Concepts</vt:lpstr>
      <vt:lpstr>12 Basic Concepts</vt:lpstr>
      <vt:lpstr>12 Basic Concepts</vt:lpstr>
      <vt:lpstr>12 Basic Concepts</vt:lpstr>
      <vt:lpstr>12 Basic Concepts</vt:lpstr>
      <vt:lpstr>12 Basic Concepts</vt:lpstr>
      <vt:lpstr>12 Basic Concepts</vt:lpstr>
      <vt:lpstr>12 Basic Concepts</vt:lpstr>
      <vt:lpstr>12 Basic Concepts</vt:lpstr>
      <vt:lpstr>12 Basic Concepts</vt:lpstr>
      <vt:lpstr>12 Basic Concepts</vt:lpstr>
      <vt:lpstr>PowerPoint Presentation</vt:lpstr>
      <vt:lpstr>Institutional Growth</vt:lpstr>
      <vt:lpstr>PowerPoint Presentation</vt:lpstr>
      <vt:lpstr>Religious Decline</vt:lpstr>
      <vt:lpstr>Religious Decline</vt:lpstr>
      <vt:lpstr>Worldliness</vt:lpstr>
      <vt:lpstr>Expression of Concern</vt:lpstr>
      <vt:lpstr>Expression of Concern</vt:lpstr>
      <vt:lpstr>Expression of Concern</vt:lpstr>
      <vt:lpstr>Expression of Concern</vt:lpstr>
      <vt:lpstr>“Innocent” Beginnings</vt:lpstr>
      <vt:lpstr>Willard Collins: The People Person Nashville: 20th Century Christian, 1986, 116-18</vt:lpstr>
      <vt:lpstr>Willard Collins: The People Person Nashville: 20th Century Christian, 1986, 116-18</vt:lpstr>
      <vt:lpstr>Incorrect in Details?</vt:lpstr>
      <vt:lpstr>Incorrect in Details?</vt:lpstr>
      <vt:lpstr>PowerPoint Presentation</vt:lpstr>
      <vt:lpstr>Abraham J. Malherbe Christian Chronicle, February 2002</vt:lpstr>
      <vt:lpstr>Abraham J. Malherbe Christian Chronicle, February 2002</vt:lpstr>
      <vt:lpstr>What Is The Church?</vt:lpstr>
      <vt:lpstr>The Church’s Mission?</vt:lpstr>
      <vt:lpstr>What Kind of  Church Does Jesus Want?</vt:lpstr>
      <vt:lpstr>Lipscomb-Apostasies</vt:lpstr>
      <vt:lpstr>A More Accurate Lipscomb?</vt:lpstr>
      <vt:lpstr>PowerPoint Presentation</vt:lpstr>
      <vt:lpstr>Institutional “Issues” Defined</vt:lpstr>
      <vt:lpstr>Institutional “Issues” Defined</vt:lpstr>
      <vt:lpstr>Institutional “Issues” Defined</vt:lpstr>
      <vt:lpstr>Beyond Debates</vt:lpstr>
      <vt:lpstr>PowerPoint Presentation</vt:lpstr>
      <vt:lpstr>Churches of Christ – by State</vt:lpstr>
      <vt:lpstr>Churches of Christ –  Size of Congregations</vt:lpstr>
      <vt:lpstr> Churches of Christ by Attendance </vt:lpstr>
      <vt:lpstr>PowerPoint Presentation</vt:lpstr>
      <vt:lpstr>Data Set 21st Century Christian</vt:lpstr>
      <vt:lpstr>Size of Congregations </vt:lpstr>
      <vt:lpstr>Number of Congregations </vt:lpstr>
      <vt:lpstr>Division and Dissent: Lutherans</vt:lpstr>
      <vt:lpstr>Division and Dissent:  Baptists</vt:lpstr>
      <vt:lpstr>Division and Dissent: Presbyterians</vt:lpstr>
      <vt:lpstr>Division and Dissent</vt:lpstr>
      <vt:lpstr>PowerPoint Presentation</vt:lpstr>
      <vt:lpstr>The “UN-Cola”</vt:lpstr>
      <vt:lpstr>What Does “Church” Mean? </vt:lpstr>
      <vt:lpstr>Two Meanings of “Church” </vt:lpstr>
      <vt:lpstr>Basic Ideas</vt:lpstr>
      <vt:lpstr>PowerPoint Presentation</vt:lpstr>
      <vt:lpstr>What Is the  Church of Christ?</vt:lpstr>
      <vt:lpstr>What Is The Church of Christ?</vt:lpstr>
      <vt:lpstr>What Is The Church of Christ?</vt:lpstr>
      <vt:lpstr>What Is The Church of Christ?</vt:lpstr>
      <vt:lpstr>What Is The Church of Christ?</vt:lpstr>
      <vt:lpstr>What Is The  Church of Christ?</vt:lpstr>
      <vt:lpstr>What Is The Church?</vt:lpstr>
      <vt:lpstr>The Church’s Mission?</vt:lpstr>
      <vt:lpstr>Church of Christ Denominationalism</vt:lpstr>
      <vt:lpstr>Restoration Principles</vt:lpstr>
      <vt:lpstr>PowerPoint Presentation</vt:lpstr>
      <vt:lpstr>  What “Church” Does  Ephesians 4:11-16</vt:lpstr>
      <vt:lpstr>What is a Christian?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of Christ Denominationalism</dc:title>
  <dc:creator>Steve Wolfgang</dc:creator>
  <cp:lastModifiedBy>James Deason</cp:lastModifiedBy>
  <cp:revision>701</cp:revision>
  <cp:lastPrinted>1999-06-20T13:24:23Z</cp:lastPrinted>
  <dcterms:created xsi:type="dcterms:W3CDTF">1999-06-20T12:59:01Z</dcterms:created>
  <dcterms:modified xsi:type="dcterms:W3CDTF">2017-10-06T20:56:15Z</dcterms:modified>
</cp:coreProperties>
</file>