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sldIdLst>
    <p:sldId id="291" r:id="rId4"/>
    <p:sldId id="268" r:id="rId5"/>
    <p:sldId id="289" r:id="rId6"/>
    <p:sldId id="260" r:id="rId7"/>
    <p:sldId id="257" r:id="rId8"/>
    <p:sldId id="261" r:id="rId9"/>
    <p:sldId id="264" r:id="rId10"/>
    <p:sldId id="269" r:id="rId11"/>
    <p:sldId id="270" r:id="rId12"/>
    <p:sldId id="271" r:id="rId13"/>
    <p:sldId id="272" r:id="rId14"/>
    <p:sldId id="274" r:id="rId15"/>
    <p:sldId id="273" r:id="rId16"/>
    <p:sldId id="275" r:id="rId17"/>
    <p:sldId id="276" r:id="rId18"/>
    <p:sldId id="277" r:id="rId19"/>
    <p:sldId id="283" r:id="rId20"/>
    <p:sldId id="288" r:id="rId21"/>
    <p:sldId id="278" r:id="rId22"/>
    <p:sldId id="284" r:id="rId23"/>
    <p:sldId id="279" r:id="rId24"/>
    <p:sldId id="285" r:id="rId25"/>
    <p:sldId id="280" r:id="rId26"/>
    <p:sldId id="286" r:id="rId27"/>
    <p:sldId id="281" r:id="rId28"/>
    <p:sldId id="287" r:id="rId29"/>
    <p:sldId id="282" r:id="rId30"/>
    <p:sldId id="318" r:id="rId31"/>
    <p:sldId id="319" r:id="rId32"/>
    <p:sldId id="262" r:id="rId33"/>
    <p:sldId id="265" r:id="rId34"/>
    <p:sldId id="292" r:id="rId35"/>
    <p:sldId id="297" r:id="rId36"/>
    <p:sldId id="298" r:id="rId37"/>
    <p:sldId id="300" r:id="rId38"/>
    <p:sldId id="301" r:id="rId39"/>
    <p:sldId id="295" r:id="rId40"/>
    <p:sldId id="299" r:id="rId41"/>
    <p:sldId id="296" r:id="rId42"/>
    <p:sldId id="302" r:id="rId43"/>
    <p:sldId id="303" r:id="rId44"/>
    <p:sldId id="293" r:id="rId45"/>
    <p:sldId id="307" r:id="rId46"/>
    <p:sldId id="305" r:id="rId47"/>
    <p:sldId id="309" r:id="rId48"/>
    <p:sldId id="306" r:id="rId49"/>
    <p:sldId id="308" r:id="rId50"/>
    <p:sldId id="294" r:id="rId51"/>
    <p:sldId id="310" r:id="rId52"/>
    <p:sldId id="313" r:id="rId53"/>
    <p:sldId id="314" r:id="rId54"/>
    <p:sldId id="315" r:id="rId55"/>
    <p:sldId id="304" r:id="rId56"/>
    <p:sldId id="335" r:id="rId57"/>
    <p:sldId id="263" r:id="rId58"/>
    <p:sldId id="266" r:id="rId59"/>
    <p:sldId id="320" r:id="rId60"/>
    <p:sldId id="324" r:id="rId61"/>
    <p:sldId id="323" r:id="rId62"/>
    <p:sldId id="316" r:id="rId63"/>
    <p:sldId id="321" r:id="rId64"/>
    <p:sldId id="325" r:id="rId65"/>
    <p:sldId id="317" r:id="rId66"/>
    <p:sldId id="322" r:id="rId67"/>
    <p:sldId id="326" r:id="rId68"/>
    <p:sldId id="327" r:id="rId69"/>
    <p:sldId id="328" r:id="rId70"/>
    <p:sldId id="329" r:id="rId71"/>
    <p:sldId id="330" r:id="rId72"/>
    <p:sldId id="331" r:id="rId73"/>
    <p:sldId id="332" r:id="rId74"/>
    <p:sldId id="333" r:id="rId75"/>
    <p:sldId id="334" r:id="rId76"/>
    <p:sldId id="256" r:id="rId77"/>
    <p:sldId id="267" r:id="rId78"/>
    <p:sldId id="259" r:id="rId79"/>
    <p:sldId id="290" r:id="rId80"/>
    <p:sldId id="336" r:id="rId81"/>
    <p:sldId id="338" r:id="rId82"/>
    <p:sldId id="339" r:id="rId83"/>
    <p:sldId id="337" r:id="rId84"/>
    <p:sldId id="340" r:id="rId85"/>
    <p:sldId id="341" r:id="rId86"/>
    <p:sldId id="343" r:id="rId87"/>
    <p:sldId id="342" r:id="rId88"/>
  </p:sldIdLst>
  <p:sldSz cx="9144000" cy="6858000" type="screen4x3"/>
  <p:notesSz cx="6858000" cy="9144000"/>
  <p:embeddedFontLst>
    <p:embeddedFont>
      <p:font typeface="Calibri Light" panose="020F0302020204030204" pitchFamily="34" charset="0"/>
      <p:regular r:id="rId89"/>
      <p:italic r:id="rId90"/>
    </p:embeddedFont>
    <p:embeddedFont>
      <p:font typeface="Calibri" panose="020F0502020204030204" pitchFamily="34" charset="0"/>
      <p:regular r:id="rId91"/>
      <p:bold r:id="rId92"/>
      <p:italic r:id="rId93"/>
      <p:boldItalic r:id="rId94"/>
    </p:embeddedFont>
    <p:embeddedFont>
      <p:font typeface="Abadi" panose="020B0604020104020204" pitchFamily="34" charset="0"/>
      <p:regular r:id="rId95"/>
    </p:embeddedFont>
    <p:embeddedFont>
      <p:font typeface="AR CENA" panose="02000000000000000000" pitchFamily="2" charset="0"/>
      <p:regular r:id="rId9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showGuides="1">
      <p:cViewPr varScale="1">
        <p:scale>
          <a:sx n="65" d="100"/>
          <a:sy n="65" d="100"/>
        </p:scale>
        <p:origin x="138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font" Target="fonts/font1.fntdata"/><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font" Target="fonts/font5.fntdata"/><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font" Target="fonts/font6.fntdata"/><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2263809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4146158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58573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348539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2437086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339150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2909185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3B095-1FE7-4A5C-A2D1-06AFAB56E8B6}"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4102442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3B095-1FE7-4A5C-A2D1-06AFAB56E8B6}"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757936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3B095-1FE7-4A5C-A2D1-06AFAB56E8B6}"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772758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266706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53646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429591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269377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6825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712213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200219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4099707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232455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3B095-1FE7-4A5C-A2D1-06AFAB56E8B6}"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4064523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3B095-1FE7-4A5C-A2D1-06AFAB56E8B6}"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539481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3B095-1FE7-4A5C-A2D1-06AFAB56E8B6}"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315399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7983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527352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708129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3118391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3B095-1FE7-4A5C-A2D1-06AFAB56E8B6}"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93958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013046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3B095-1FE7-4A5C-A2D1-06AFAB56E8B6}"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1976871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3B095-1FE7-4A5C-A2D1-06AFAB56E8B6}"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476343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3B095-1FE7-4A5C-A2D1-06AFAB56E8B6}"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4579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955138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F3B095-1FE7-4A5C-A2D1-06AFAB56E8B6}"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39111-A23A-42E3-A433-D91A824634BD}" type="slidenum">
              <a:rPr lang="en-US" smtClean="0"/>
              <a:t>‹#›</a:t>
            </a:fld>
            <a:endParaRPr lang="en-US"/>
          </a:p>
        </p:txBody>
      </p:sp>
    </p:spTree>
    <p:extLst>
      <p:ext uri="{BB962C8B-B14F-4D97-AF65-F5344CB8AC3E}">
        <p14:creationId xmlns:p14="http://schemas.microsoft.com/office/powerpoint/2010/main" val="2155062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3B095-1FE7-4A5C-A2D1-06AFAB56E8B6}" type="datetimeFigureOut">
              <a:rPr lang="en-US" smtClean="0"/>
              <a:t>10/3/2017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39111-A23A-42E3-A433-D91A824634BD}" type="slidenum">
              <a:rPr lang="en-US" smtClean="0"/>
              <a:t>‹#›</a:t>
            </a:fld>
            <a:endParaRPr lang="en-US" dirty="0"/>
          </a:p>
        </p:txBody>
      </p:sp>
      <p:sp>
        <p:nvSpPr>
          <p:cNvPr id="7" name="Rectangle: Rounded Corners 6">
            <a:extLst>
              <a:ext uri="{FF2B5EF4-FFF2-40B4-BE49-F238E27FC236}">
                <a16:creationId xmlns:a16="http://schemas.microsoft.com/office/drawing/2014/main" id="{A5D9A70A-20DC-40B1-984F-6F787A40C8EE}"/>
              </a:ext>
            </a:extLst>
          </p:cNvPr>
          <p:cNvSpPr/>
          <p:nvPr userDrawn="1"/>
        </p:nvSpPr>
        <p:spPr>
          <a:xfrm>
            <a:off x="351263" y="284356"/>
            <a:ext cx="8458200" cy="6333893"/>
          </a:xfrm>
          <a:prstGeom prst="roundRect">
            <a:avLst>
              <a:gd name="adj" fmla="val 1358"/>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579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3B095-1FE7-4A5C-A2D1-06AFAB56E8B6}" type="datetimeFigureOut">
              <a:rPr lang="en-US" smtClean="0"/>
              <a:t>10/3/2017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39111-A23A-42E3-A433-D91A824634BD}" type="slidenum">
              <a:rPr lang="en-US" smtClean="0"/>
              <a:t>‹#›</a:t>
            </a:fld>
            <a:endParaRPr lang="en-US"/>
          </a:p>
        </p:txBody>
      </p:sp>
      <p:sp>
        <p:nvSpPr>
          <p:cNvPr id="7" name="Rectangle: Rounded Corners 6">
            <a:extLst>
              <a:ext uri="{FF2B5EF4-FFF2-40B4-BE49-F238E27FC236}">
                <a16:creationId xmlns:a16="http://schemas.microsoft.com/office/drawing/2014/main" id="{A5D9A70A-20DC-40B1-984F-6F787A40C8EE}"/>
              </a:ext>
            </a:extLst>
          </p:cNvPr>
          <p:cNvSpPr/>
          <p:nvPr userDrawn="1"/>
        </p:nvSpPr>
        <p:spPr>
          <a:xfrm>
            <a:off x="468352" y="284356"/>
            <a:ext cx="8257478" cy="1406333"/>
          </a:xfrm>
          <a:prstGeom prst="roundRect">
            <a:avLst>
              <a:gd name="adj" fmla="val 1358"/>
            </a:avLst>
          </a:prstGeom>
          <a:solidFill>
            <a:schemeClr val="accent4">
              <a:lumMod val="75000"/>
            </a:schemeClr>
          </a:solidFill>
          <a:ln w="1905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441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3B095-1FE7-4A5C-A2D1-06AFAB56E8B6}" type="datetimeFigureOut">
              <a:rPr lang="en-US" smtClean="0"/>
              <a:t>10/3/2017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39111-A23A-42E3-A433-D91A824634BD}" type="slidenum">
              <a:rPr lang="en-US" smtClean="0"/>
              <a:t>‹#›</a:t>
            </a:fld>
            <a:endParaRPr lang="en-US"/>
          </a:p>
        </p:txBody>
      </p:sp>
    </p:spTree>
    <p:extLst>
      <p:ext uri="{BB962C8B-B14F-4D97-AF65-F5344CB8AC3E}">
        <p14:creationId xmlns:p14="http://schemas.microsoft.com/office/powerpoint/2010/main" val="18356828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CD0058-52F6-48B8-BDAC-011CFEF2339F}"/>
              </a:ext>
            </a:extLst>
          </p:cNvPr>
          <p:cNvSpPr txBox="1"/>
          <p:nvPr/>
        </p:nvSpPr>
        <p:spPr>
          <a:xfrm>
            <a:off x="7998177" y="6422814"/>
            <a:ext cx="1529645" cy="369332"/>
          </a:xfrm>
          <a:prstGeom prst="rect">
            <a:avLst/>
          </a:prstGeom>
          <a:noFill/>
        </p:spPr>
        <p:txBody>
          <a:bodyPr wrap="square" rtlCol="0">
            <a:spAutoFit/>
          </a:bodyPr>
          <a:lstStyle/>
          <a:p>
            <a:pPr algn="ctr"/>
            <a:r>
              <a:rPr lang="en-US" dirty="0">
                <a:solidFill>
                  <a:schemeClr val="tx1">
                    <a:lumMod val="95000"/>
                    <a:lumOff val="5000"/>
                  </a:schemeClr>
                </a:solidFill>
                <a:latin typeface="AR CENA" panose="02000000000000000000" pitchFamily="2" charset="0"/>
              </a:rPr>
              <a:t>DVR</a:t>
            </a:r>
          </a:p>
        </p:txBody>
      </p:sp>
    </p:spTree>
    <p:extLst>
      <p:ext uri="{BB962C8B-B14F-4D97-AF65-F5344CB8AC3E}">
        <p14:creationId xmlns:p14="http://schemas.microsoft.com/office/powerpoint/2010/main" val="366522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990015"/>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4:32-35 - believers</a:t>
            </a:r>
          </a:p>
        </p:txBody>
      </p:sp>
    </p:spTree>
    <p:extLst>
      <p:ext uri="{BB962C8B-B14F-4D97-AF65-F5344CB8AC3E}">
        <p14:creationId xmlns:p14="http://schemas.microsoft.com/office/powerpoint/2010/main" val="3197417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E0DF9F-4E79-4E77-AA86-3DCC6F26C32B}"/>
              </a:ext>
            </a:extLst>
          </p:cNvPr>
          <p:cNvSpPr txBox="1"/>
          <p:nvPr/>
        </p:nvSpPr>
        <p:spPr>
          <a:xfrm>
            <a:off x="550609" y="462116"/>
            <a:ext cx="8150942" cy="6340197"/>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Acts 4:32–35</a:t>
            </a:r>
          </a:p>
          <a:p>
            <a:pPr algn="ctr"/>
            <a:endParaRPr lang="en-US" sz="1400" b="1" u="sng"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32 </a:t>
            </a:r>
            <a:r>
              <a:rPr lang="en-US" sz="2800" dirty="0">
                <a:latin typeface="Times New Roman" panose="02020603050405020304" pitchFamily="18" charset="0"/>
                <a:cs typeface="Times New Roman" panose="02020603050405020304" pitchFamily="18" charset="0"/>
              </a:rPr>
              <a:t>Now the multitude of those who </a:t>
            </a:r>
            <a:r>
              <a:rPr lang="en-US" sz="2800" b="1" u="sng" dirty="0">
                <a:latin typeface="Times New Roman" panose="02020603050405020304" pitchFamily="18" charset="0"/>
                <a:cs typeface="Times New Roman" panose="02020603050405020304" pitchFamily="18" charset="0"/>
              </a:rPr>
              <a:t>believed</a:t>
            </a:r>
            <a:r>
              <a:rPr lang="en-US" sz="2800" dirty="0">
                <a:latin typeface="Times New Roman" panose="02020603050405020304" pitchFamily="18" charset="0"/>
                <a:cs typeface="Times New Roman" panose="02020603050405020304" pitchFamily="18" charset="0"/>
              </a:rPr>
              <a:t> were of one heart and one soul; neither did anyone say that any of the things he possessed was his own, but they had all things in common. </a:t>
            </a:r>
          </a:p>
          <a:p>
            <a:r>
              <a:rPr lang="en-US" sz="2800" baseline="30000" dirty="0">
                <a:latin typeface="Times New Roman" panose="02020603050405020304" pitchFamily="18" charset="0"/>
                <a:cs typeface="Times New Roman" panose="02020603050405020304" pitchFamily="18" charset="0"/>
              </a:rPr>
              <a:t>33 </a:t>
            </a:r>
            <a:r>
              <a:rPr lang="en-US" sz="2800" dirty="0">
                <a:latin typeface="Times New Roman" panose="02020603050405020304" pitchFamily="18" charset="0"/>
                <a:cs typeface="Times New Roman" panose="02020603050405020304" pitchFamily="18" charset="0"/>
              </a:rPr>
              <a:t>And with great power the apostles gave witness to the resurrection of the Lord Jesus. And great grace was upon them all. </a:t>
            </a:r>
          </a:p>
          <a:p>
            <a:r>
              <a:rPr lang="en-US" sz="2800" baseline="30000" dirty="0">
                <a:latin typeface="Times New Roman" panose="02020603050405020304" pitchFamily="18" charset="0"/>
                <a:cs typeface="Times New Roman" panose="02020603050405020304" pitchFamily="18" charset="0"/>
              </a:rPr>
              <a:t>34 </a:t>
            </a:r>
            <a:r>
              <a:rPr lang="en-US" sz="2800" dirty="0">
                <a:latin typeface="Times New Roman" panose="02020603050405020304" pitchFamily="18" charset="0"/>
                <a:cs typeface="Times New Roman" panose="02020603050405020304" pitchFamily="18" charset="0"/>
              </a:rPr>
              <a:t>Nor was there </a:t>
            </a:r>
            <a:r>
              <a:rPr lang="en-US" sz="2800" b="1" u="sng" dirty="0">
                <a:latin typeface="Times New Roman" panose="02020603050405020304" pitchFamily="18" charset="0"/>
                <a:cs typeface="Times New Roman" panose="02020603050405020304" pitchFamily="18" charset="0"/>
              </a:rPr>
              <a:t>anyone among them</a:t>
            </a:r>
            <a:r>
              <a:rPr lang="en-US" sz="2800" dirty="0">
                <a:latin typeface="Times New Roman" panose="02020603050405020304" pitchFamily="18" charset="0"/>
                <a:cs typeface="Times New Roman" panose="02020603050405020304" pitchFamily="18" charset="0"/>
              </a:rPr>
              <a:t> who lacked; for all who were possessors of lands or houses sold them, and brought the proceeds of the things that were sold, </a:t>
            </a:r>
            <a:r>
              <a:rPr lang="en-US" sz="2800" baseline="30000" dirty="0">
                <a:latin typeface="Times New Roman" panose="02020603050405020304" pitchFamily="18" charset="0"/>
                <a:cs typeface="Times New Roman" panose="02020603050405020304" pitchFamily="18" charset="0"/>
              </a:rPr>
              <a:t>35 </a:t>
            </a:r>
            <a:r>
              <a:rPr lang="en-US" sz="2800" dirty="0">
                <a:latin typeface="Times New Roman" panose="02020603050405020304" pitchFamily="18" charset="0"/>
                <a:cs typeface="Times New Roman" panose="02020603050405020304" pitchFamily="18" charset="0"/>
              </a:rPr>
              <a:t>and laid </a:t>
            </a:r>
            <a:r>
              <a:rPr lang="en-US" sz="2800" i="1" dirty="0">
                <a:latin typeface="Times New Roman" panose="02020603050405020304" pitchFamily="18" charset="0"/>
                <a:cs typeface="Times New Roman" panose="02020603050405020304" pitchFamily="18" charset="0"/>
              </a:rPr>
              <a:t>them</a:t>
            </a:r>
            <a:r>
              <a:rPr lang="en-US" sz="2800" dirty="0">
                <a:latin typeface="Times New Roman" panose="02020603050405020304" pitchFamily="18" charset="0"/>
                <a:cs typeface="Times New Roman" panose="02020603050405020304" pitchFamily="18" charset="0"/>
              </a:rPr>
              <a:t> at the apostles’ feet; and they distributed to each as anyone had need.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181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marR="0" lvl="0" indent="-571500" algn="ctr" defTabSz="457200" rtl="0" eaLnBrk="1" fontAlgn="auto" latinLnBrk="0" hangingPunct="1">
              <a:lnSpc>
                <a:spcPct val="100000"/>
              </a:lnSpc>
              <a:spcBef>
                <a:spcPts val="0"/>
              </a:spcBef>
              <a:spcAft>
                <a:spcPts val="0"/>
              </a:spcAft>
              <a:buClrTx/>
              <a:buSzTx/>
              <a:buFont typeface="+mj-lt"/>
              <a:buAutoNum type="romanUcPeriod" startAt="2"/>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 CENA" panose="02000000000000000000" pitchFamily="2" charset="0"/>
                <a:ea typeface="+mn-ea"/>
                <a:cs typeface="+mn-cs"/>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1515800"/>
          </a:xfrm>
          <a:prstGeom prst="rect">
            <a:avLst/>
          </a:prstGeom>
          <a:noFill/>
        </p:spPr>
        <p:txBody>
          <a:bodyPr wrap="square" rtlCol="0">
            <a:spAutoFit/>
          </a:bodyPr>
          <a:lstStyle/>
          <a:p>
            <a:pPr marL="457200" marR="0" lvl="0" indent="-457200" algn="l" defTabSz="457200" rtl="0" eaLnBrk="1" fontAlgn="auto" latinLnBrk="0" hangingPunct="1">
              <a:lnSpc>
                <a:spcPts val="2880"/>
              </a:lnSpc>
              <a:spcBef>
                <a:spcPts val="1200"/>
              </a:spcBef>
              <a:spcAft>
                <a:spcPts val="0"/>
              </a:spcAft>
              <a:buClrTx/>
              <a:buSzTx/>
              <a:buFont typeface="+mj-lt"/>
              <a:buAutoNum type="alphaUcPeriod"/>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Acts 2:44-45 – believers</a:t>
            </a:r>
          </a:p>
          <a:p>
            <a:pPr marL="457200" marR="0" lvl="0" indent="-457200" algn="l" defTabSz="457200" rtl="0" eaLnBrk="1" fontAlgn="auto" latinLnBrk="0" hangingPunct="1">
              <a:lnSpc>
                <a:spcPts val="2880"/>
              </a:lnSpc>
              <a:spcBef>
                <a:spcPts val="1200"/>
              </a:spcBef>
              <a:spcAft>
                <a:spcPts val="0"/>
              </a:spcAft>
              <a:buClrTx/>
              <a:buSzTx/>
              <a:buFont typeface="+mj-lt"/>
              <a:buAutoNum type="alphaUcPeriod"/>
              <a:tabLst/>
              <a:defRPr/>
            </a:pPr>
            <a:r>
              <a:rPr kumimoji="0" lang="en-US" sz="2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Acts 4:32-35 - believer</a:t>
            </a:r>
          </a:p>
          <a:p>
            <a:pPr marL="457200" marR="0" lvl="0" indent="-457200" algn="l" defTabSz="457200" rtl="0" eaLnBrk="1" fontAlgn="auto" latinLnBrk="0" hangingPunct="1">
              <a:lnSpc>
                <a:spcPts val="2880"/>
              </a:lnSpc>
              <a:spcBef>
                <a:spcPts val="1200"/>
              </a:spcBef>
              <a:spcAft>
                <a:spcPts val="0"/>
              </a:spcAft>
              <a:buClrTx/>
              <a:buSzTx/>
              <a:buFont typeface="+mj-lt"/>
              <a:buAutoNum type="alphaU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Acts 6:1-7 - disciples</a:t>
            </a:r>
          </a:p>
        </p:txBody>
      </p:sp>
    </p:spTree>
    <p:extLst>
      <p:ext uri="{BB962C8B-B14F-4D97-AF65-F5344CB8AC3E}">
        <p14:creationId xmlns:p14="http://schemas.microsoft.com/office/powerpoint/2010/main" val="605519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B1E0CF-61C9-46C3-A617-28A6C3AEDFEA}"/>
              </a:ext>
            </a:extLst>
          </p:cNvPr>
          <p:cNvSpPr txBox="1"/>
          <p:nvPr/>
        </p:nvSpPr>
        <p:spPr>
          <a:xfrm>
            <a:off x="496529" y="412955"/>
            <a:ext cx="8150942" cy="3754874"/>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Acts 6:1–7</a:t>
            </a:r>
          </a:p>
          <a:p>
            <a:pPr algn="ctr"/>
            <a:endParaRPr lang="en-US" sz="1400" b="1" u="sng"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Now in those days, when </a:t>
            </a:r>
            <a:r>
              <a:rPr lang="en-US" sz="2800" i="1" dirty="0">
                <a:latin typeface="Times New Roman" panose="02020603050405020304" pitchFamily="18" charset="0"/>
                <a:cs typeface="Times New Roman" panose="02020603050405020304" pitchFamily="18" charset="0"/>
              </a:rPr>
              <a:t>the number of</a:t>
            </a:r>
            <a:r>
              <a:rPr lang="en-US" sz="2800" dirty="0">
                <a:latin typeface="Times New Roman" panose="02020603050405020304" pitchFamily="18" charset="0"/>
                <a:cs typeface="Times New Roman" panose="02020603050405020304" pitchFamily="18" charset="0"/>
              </a:rPr>
              <a:t> the </a:t>
            </a:r>
            <a:r>
              <a:rPr lang="en-US" sz="2800" b="1" u="sng" dirty="0">
                <a:latin typeface="Times New Roman" panose="02020603050405020304" pitchFamily="18" charset="0"/>
                <a:cs typeface="Times New Roman" panose="02020603050405020304" pitchFamily="18" charset="0"/>
              </a:rPr>
              <a:t>disciples</a:t>
            </a:r>
            <a:r>
              <a:rPr lang="en-US" sz="2800" dirty="0">
                <a:latin typeface="Times New Roman" panose="02020603050405020304" pitchFamily="18" charset="0"/>
                <a:cs typeface="Times New Roman" panose="02020603050405020304" pitchFamily="18" charset="0"/>
              </a:rPr>
              <a:t> was multiplying, there arose a complaint against the Hebrews by the Hellenists, because </a:t>
            </a:r>
            <a:r>
              <a:rPr lang="en-US" sz="2800" b="1" u="sng" dirty="0">
                <a:latin typeface="Times New Roman" panose="02020603050405020304" pitchFamily="18" charset="0"/>
                <a:cs typeface="Times New Roman" panose="02020603050405020304" pitchFamily="18" charset="0"/>
              </a:rPr>
              <a:t>their widows</a:t>
            </a:r>
            <a:r>
              <a:rPr lang="en-US" sz="2800" dirty="0">
                <a:latin typeface="Times New Roman" panose="02020603050405020304" pitchFamily="18" charset="0"/>
                <a:cs typeface="Times New Roman" panose="02020603050405020304" pitchFamily="18" charset="0"/>
              </a:rPr>
              <a:t> were neglected in the daily distribution. </a:t>
            </a:r>
          </a:p>
          <a:p>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Then the twelve summoned the multitude of the </a:t>
            </a:r>
            <a:r>
              <a:rPr lang="en-US" sz="2800" b="1" u="sng" dirty="0">
                <a:latin typeface="Times New Roman" panose="02020603050405020304" pitchFamily="18" charset="0"/>
                <a:cs typeface="Times New Roman" panose="02020603050405020304" pitchFamily="18" charset="0"/>
              </a:rPr>
              <a:t>disciples</a:t>
            </a:r>
            <a:r>
              <a:rPr lang="en-US" sz="2800" dirty="0">
                <a:latin typeface="Times New Roman" panose="02020603050405020304" pitchFamily="18" charset="0"/>
                <a:cs typeface="Times New Roman" panose="02020603050405020304" pitchFamily="18" charset="0"/>
              </a:rPr>
              <a:t> and said, “It is not desirable that we should leave the word of God and serve tables…. </a:t>
            </a:r>
          </a:p>
        </p:txBody>
      </p:sp>
    </p:spTree>
    <p:extLst>
      <p:ext uri="{BB962C8B-B14F-4D97-AF65-F5344CB8AC3E}">
        <p14:creationId xmlns:p14="http://schemas.microsoft.com/office/powerpoint/2010/main" val="894721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2041585"/>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11:27-30 – brethren</a:t>
            </a:r>
          </a:p>
        </p:txBody>
      </p:sp>
    </p:spTree>
    <p:extLst>
      <p:ext uri="{BB962C8B-B14F-4D97-AF65-F5344CB8AC3E}">
        <p14:creationId xmlns:p14="http://schemas.microsoft.com/office/powerpoint/2010/main" val="275866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29E91-A818-446F-80E0-2FF79C6822C6}"/>
              </a:ext>
            </a:extLst>
          </p:cNvPr>
          <p:cNvSpPr txBox="1"/>
          <p:nvPr/>
        </p:nvSpPr>
        <p:spPr>
          <a:xfrm>
            <a:off x="491613" y="521114"/>
            <a:ext cx="8180439" cy="5478423"/>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Acts 11:27–30</a:t>
            </a:r>
          </a:p>
          <a:p>
            <a:endParaRPr lang="en-US" sz="14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And in these days prophets came from Jerusalem to Antioch. </a:t>
            </a:r>
          </a:p>
          <a:p>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Then one of them, named </a:t>
            </a:r>
            <a:r>
              <a:rPr lang="en-US" sz="2800" dirty="0" err="1">
                <a:latin typeface="Times New Roman" panose="02020603050405020304" pitchFamily="18" charset="0"/>
                <a:cs typeface="Times New Roman" panose="02020603050405020304" pitchFamily="18" charset="0"/>
              </a:rPr>
              <a:t>Agabus</a:t>
            </a:r>
            <a:r>
              <a:rPr lang="en-US" sz="2800" dirty="0">
                <a:latin typeface="Times New Roman" panose="02020603050405020304" pitchFamily="18" charset="0"/>
                <a:cs typeface="Times New Roman" panose="02020603050405020304" pitchFamily="18" charset="0"/>
              </a:rPr>
              <a:t>, stood up and showed by the Spirit that there was going to be a great famine throughout all the world, which also happened in the days of Claudius Caesar. </a:t>
            </a:r>
          </a:p>
          <a:p>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Then the </a:t>
            </a:r>
            <a:r>
              <a:rPr lang="en-US" sz="2800" b="1" u="sng" dirty="0">
                <a:latin typeface="Times New Roman" panose="02020603050405020304" pitchFamily="18" charset="0"/>
                <a:cs typeface="Times New Roman" panose="02020603050405020304" pitchFamily="18" charset="0"/>
              </a:rPr>
              <a:t>disciples</a:t>
            </a:r>
            <a:r>
              <a:rPr lang="en-US" sz="2800" dirty="0">
                <a:latin typeface="Times New Roman" panose="02020603050405020304" pitchFamily="18" charset="0"/>
                <a:cs typeface="Times New Roman" panose="02020603050405020304" pitchFamily="18" charset="0"/>
              </a:rPr>
              <a:t>, each according to his ability, determined to send relief to the </a:t>
            </a:r>
            <a:r>
              <a:rPr lang="en-US" sz="2800" b="1" u="sng" dirty="0">
                <a:latin typeface="Times New Roman" panose="02020603050405020304" pitchFamily="18" charset="0"/>
                <a:cs typeface="Times New Roman" panose="02020603050405020304" pitchFamily="18" charset="0"/>
              </a:rPr>
              <a:t>brethren</a:t>
            </a:r>
            <a:r>
              <a:rPr lang="en-US" sz="2800" dirty="0">
                <a:latin typeface="Times New Roman" panose="02020603050405020304" pitchFamily="18" charset="0"/>
                <a:cs typeface="Times New Roman" panose="02020603050405020304" pitchFamily="18" charset="0"/>
              </a:rPr>
              <a:t> dwelling in Judea. </a:t>
            </a:r>
          </a:p>
          <a:p>
            <a:r>
              <a:rPr lang="en-US" sz="2800" baseline="30000" dirty="0">
                <a:latin typeface="Times New Roman" panose="02020603050405020304" pitchFamily="18" charset="0"/>
                <a:cs typeface="Times New Roman" panose="02020603050405020304" pitchFamily="18" charset="0"/>
              </a:rPr>
              <a:t>30 </a:t>
            </a:r>
            <a:r>
              <a:rPr lang="en-US" sz="2800" dirty="0">
                <a:latin typeface="Times New Roman" panose="02020603050405020304" pitchFamily="18" charset="0"/>
                <a:cs typeface="Times New Roman" panose="02020603050405020304" pitchFamily="18" charset="0"/>
              </a:rPr>
              <a:t>This they also did, and sent it to the elders by the hands of Barnabas and Saul. </a:t>
            </a:r>
          </a:p>
        </p:txBody>
      </p:sp>
    </p:spTree>
    <p:extLst>
      <p:ext uri="{BB962C8B-B14F-4D97-AF65-F5344CB8AC3E}">
        <p14:creationId xmlns:p14="http://schemas.microsoft.com/office/powerpoint/2010/main" val="783482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2567369"/>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11:27-30 – brethren</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Romans 15:25-31 - saints</a:t>
            </a:r>
          </a:p>
        </p:txBody>
      </p:sp>
    </p:spTree>
    <p:extLst>
      <p:ext uri="{BB962C8B-B14F-4D97-AF65-F5344CB8AC3E}">
        <p14:creationId xmlns:p14="http://schemas.microsoft.com/office/powerpoint/2010/main" val="972071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83C548-832E-4279-9036-964F0E23C633}"/>
              </a:ext>
            </a:extLst>
          </p:cNvPr>
          <p:cNvSpPr txBox="1"/>
          <p:nvPr/>
        </p:nvSpPr>
        <p:spPr>
          <a:xfrm>
            <a:off x="535858" y="383459"/>
            <a:ext cx="8072284" cy="5909310"/>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Romans 15:25–31</a:t>
            </a:r>
          </a:p>
          <a:p>
            <a:endParaRPr lang="en-US" sz="14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25 </a:t>
            </a:r>
            <a:r>
              <a:rPr lang="en-US" sz="2800" dirty="0">
                <a:latin typeface="Times New Roman" panose="02020603050405020304" pitchFamily="18" charset="0"/>
                <a:cs typeface="Times New Roman" panose="02020603050405020304" pitchFamily="18" charset="0"/>
              </a:rPr>
              <a:t>But now I am going to Jerusalem to minister to the </a:t>
            </a:r>
            <a:r>
              <a:rPr lang="en-US" sz="2800" b="1" u="sng" dirty="0">
                <a:latin typeface="Times New Roman" panose="02020603050405020304" pitchFamily="18" charset="0"/>
                <a:cs typeface="Times New Roman" panose="02020603050405020304" pitchFamily="18" charset="0"/>
              </a:rPr>
              <a:t>saints</a:t>
            </a:r>
            <a:r>
              <a:rPr lang="en-US" sz="2800" dirty="0">
                <a:latin typeface="Times New Roman" panose="02020603050405020304" pitchFamily="18" charset="0"/>
                <a:cs typeface="Times New Roman" panose="02020603050405020304" pitchFamily="18" charset="0"/>
              </a:rPr>
              <a:t>. </a:t>
            </a:r>
          </a:p>
          <a:p>
            <a:r>
              <a:rPr lang="en-US" sz="2800" baseline="30000" dirty="0">
                <a:latin typeface="Times New Roman" panose="02020603050405020304" pitchFamily="18" charset="0"/>
                <a:cs typeface="Times New Roman" panose="02020603050405020304" pitchFamily="18" charset="0"/>
              </a:rPr>
              <a:t>26 </a:t>
            </a:r>
            <a:r>
              <a:rPr lang="en-US" sz="2800" dirty="0">
                <a:latin typeface="Times New Roman" panose="02020603050405020304" pitchFamily="18" charset="0"/>
                <a:cs typeface="Times New Roman" panose="02020603050405020304" pitchFamily="18" charset="0"/>
              </a:rPr>
              <a:t>For it pleased those from Macedonia and Achaia to make a certain contribution for the </a:t>
            </a:r>
            <a:r>
              <a:rPr lang="en-US" sz="2800" b="1" u="sng" dirty="0">
                <a:latin typeface="Times New Roman" panose="02020603050405020304" pitchFamily="18" charset="0"/>
                <a:cs typeface="Times New Roman" panose="02020603050405020304" pitchFamily="18" charset="0"/>
              </a:rPr>
              <a:t>poor among the saints</a:t>
            </a:r>
            <a:r>
              <a:rPr lang="en-US" sz="2800" dirty="0">
                <a:latin typeface="Times New Roman" panose="02020603050405020304" pitchFamily="18" charset="0"/>
                <a:cs typeface="Times New Roman" panose="02020603050405020304" pitchFamily="18" charset="0"/>
              </a:rPr>
              <a:t> who are in Jerusalem. </a:t>
            </a:r>
          </a:p>
          <a:p>
            <a:r>
              <a:rPr lang="en-US" sz="2800" baseline="30000" dirty="0">
                <a:latin typeface="Times New Roman" panose="02020603050405020304" pitchFamily="18" charset="0"/>
                <a:cs typeface="Times New Roman" panose="02020603050405020304" pitchFamily="18" charset="0"/>
              </a:rPr>
              <a:t>27 </a:t>
            </a:r>
            <a:r>
              <a:rPr lang="en-US" sz="2800" dirty="0">
                <a:latin typeface="Times New Roman" panose="02020603050405020304" pitchFamily="18" charset="0"/>
                <a:cs typeface="Times New Roman" panose="02020603050405020304" pitchFamily="18" charset="0"/>
              </a:rPr>
              <a:t>It pleased them indeed, and they are their debtors. For if the Gentiles have been partakers of their spiritual things, their duty is also to minister to them in material things. </a:t>
            </a:r>
          </a:p>
          <a:p>
            <a:r>
              <a:rPr lang="en-US" sz="2800" baseline="30000" dirty="0">
                <a:latin typeface="Times New Roman" panose="02020603050405020304" pitchFamily="18" charset="0"/>
                <a:cs typeface="Times New Roman" panose="02020603050405020304" pitchFamily="18" charset="0"/>
              </a:rPr>
              <a:t>28 </a:t>
            </a:r>
            <a:r>
              <a:rPr lang="en-US" sz="2800" dirty="0">
                <a:latin typeface="Times New Roman" panose="02020603050405020304" pitchFamily="18" charset="0"/>
                <a:cs typeface="Times New Roman" panose="02020603050405020304" pitchFamily="18" charset="0"/>
              </a:rPr>
              <a:t>Therefore, when I have performed this and have sealed to them this fruit, I shall go by way of you to Spain. </a:t>
            </a:r>
          </a:p>
        </p:txBody>
      </p:sp>
    </p:spTree>
    <p:extLst>
      <p:ext uri="{BB962C8B-B14F-4D97-AF65-F5344CB8AC3E}">
        <p14:creationId xmlns:p14="http://schemas.microsoft.com/office/powerpoint/2010/main" val="323958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83C548-832E-4279-9036-964F0E23C633}"/>
              </a:ext>
            </a:extLst>
          </p:cNvPr>
          <p:cNvSpPr txBox="1"/>
          <p:nvPr/>
        </p:nvSpPr>
        <p:spPr>
          <a:xfrm>
            <a:off x="535858" y="383459"/>
            <a:ext cx="8072284" cy="4616648"/>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Romans 15:25–31</a:t>
            </a:r>
          </a:p>
          <a:p>
            <a:endParaRPr lang="en-US" sz="14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29 </a:t>
            </a:r>
            <a:r>
              <a:rPr lang="en-US" sz="2800" dirty="0">
                <a:latin typeface="Times New Roman" panose="02020603050405020304" pitchFamily="18" charset="0"/>
                <a:cs typeface="Times New Roman" panose="02020603050405020304" pitchFamily="18" charset="0"/>
              </a:rPr>
              <a:t>But I know that when I come to you, I shall come in the fullness of the blessing of the gospel of Christ. </a:t>
            </a:r>
          </a:p>
          <a:p>
            <a:r>
              <a:rPr lang="en-US" sz="2800" baseline="30000" dirty="0">
                <a:latin typeface="Times New Roman" panose="02020603050405020304" pitchFamily="18" charset="0"/>
                <a:cs typeface="Times New Roman" panose="02020603050405020304" pitchFamily="18" charset="0"/>
              </a:rPr>
              <a:t>30 </a:t>
            </a:r>
            <a:r>
              <a:rPr lang="en-US" sz="2800" dirty="0">
                <a:latin typeface="Times New Roman" panose="02020603050405020304" pitchFamily="18" charset="0"/>
                <a:cs typeface="Times New Roman" panose="02020603050405020304" pitchFamily="18" charset="0"/>
              </a:rPr>
              <a:t>Now I beg you, brethren, through the Lord Jesus Christ, and through the love of the Spirit, that you strive together with me in prayers to God for me, </a:t>
            </a:r>
          </a:p>
          <a:p>
            <a:r>
              <a:rPr lang="en-US" sz="2800" baseline="30000" dirty="0">
                <a:latin typeface="Times New Roman" panose="02020603050405020304" pitchFamily="18" charset="0"/>
                <a:cs typeface="Times New Roman" panose="02020603050405020304" pitchFamily="18" charset="0"/>
              </a:rPr>
              <a:t>31 </a:t>
            </a:r>
            <a:r>
              <a:rPr lang="en-US" sz="2800" dirty="0">
                <a:latin typeface="Times New Roman" panose="02020603050405020304" pitchFamily="18" charset="0"/>
                <a:cs typeface="Times New Roman" panose="02020603050405020304" pitchFamily="18" charset="0"/>
              </a:rPr>
              <a:t>that I may be delivered from those in Judea who do not believe, and that my service for Jerusalem may be acceptable to </a:t>
            </a:r>
            <a:r>
              <a:rPr lang="en-US" sz="2800" b="1" u="sng" dirty="0">
                <a:latin typeface="Times New Roman" panose="02020603050405020304" pitchFamily="18" charset="0"/>
                <a:cs typeface="Times New Roman" panose="02020603050405020304" pitchFamily="18" charset="0"/>
              </a:rPr>
              <a:t>the saints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92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3093154"/>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11:27-30 – brethren</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Romans 15:25-31 -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1 Corinthians 16:1-2 - saints</a:t>
            </a:r>
          </a:p>
        </p:txBody>
      </p:sp>
    </p:spTree>
    <p:extLst>
      <p:ext uri="{BB962C8B-B14F-4D97-AF65-F5344CB8AC3E}">
        <p14:creationId xmlns:p14="http://schemas.microsoft.com/office/powerpoint/2010/main" val="128954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CC5743-47EE-4E98-BA6A-6585733C3424}"/>
              </a:ext>
            </a:extLst>
          </p:cNvPr>
          <p:cNvSpPr txBox="1"/>
          <p:nvPr/>
        </p:nvSpPr>
        <p:spPr>
          <a:xfrm>
            <a:off x="845574" y="737419"/>
            <a:ext cx="7708491" cy="2246769"/>
          </a:xfrm>
          <a:prstGeom prst="rect">
            <a:avLst/>
          </a:prstGeom>
          <a:noFill/>
        </p:spPr>
        <p:txBody>
          <a:bodyPr wrap="square" rtlCol="0">
            <a:spAutoFit/>
          </a:bodyPr>
          <a:lstStyle/>
          <a:p>
            <a:pPr algn="ctr"/>
            <a:r>
              <a:rPr lang="en-US" sz="2800" dirty="0">
                <a:latin typeface="+mj-lt"/>
              </a:rPr>
              <a:t>One issue between</a:t>
            </a:r>
          </a:p>
          <a:p>
            <a:pPr algn="ctr"/>
            <a:r>
              <a:rPr lang="en-US" sz="2800" dirty="0">
                <a:latin typeface="+mj-lt"/>
              </a:rPr>
              <a:t>non-institutional and institutional churches of Christ:</a:t>
            </a:r>
          </a:p>
          <a:p>
            <a:pPr algn="ctr"/>
            <a:endParaRPr lang="en-US" sz="2800" dirty="0">
              <a:latin typeface="+mj-lt"/>
            </a:endParaRPr>
          </a:p>
          <a:p>
            <a:pPr algn="ctr"/>
            <a:r>
              <a:rPr lang="en-US" sz="2800" b="1" dirty="0"/>
              <a:t>Can the church (out of its treasury) help those who are non-Christians?</a:t>
            </a:r>
          </a:p>
        </p:txBody>
      </p:sp>
      <p:sp>
        <p:nvSpPr>
          <p:cNvPr id="3" name="TextBox 2">
            <a:extLst>
              <a:ext uri="{FF2B5EF4-FFF2-40B4-BE49-F238E27FC236}">
                <a16:creationId xmlns:a16="http://schemas.microsoft.com/office/drawing/2014/main" id="{646F097F-80DD-435C-BAAC-BC67662A985B}"/>
              </a:ext>
            </a:extLst>
          </p:cNvPr>
          <p:cNvSpPr txBox="1"/>
          <p:nvPr/>
        </p:nvSpPr>
        <p:spPr>
          <a:xfrm>
            <a:off x="1540088" y="3106994"/>
            <a:ext cx="617823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1950’s – 1960’s – the scope of benevolence was not the dividing issue</a:t>
            </a:r>
          </a:p>
        </p:txBody>
      </p:sp>
      <p:pic>
        <p:nvPicPr>
          <p:cNvPr id="5" name="Picture 4">
            <a:extLst>
              <a:ext uri="{FF2B5EF4-FFF2-40B4-BE49-F238E27FC236}">
                <a16:creationId xmlns:a16="http://schemas.microsoft.com/office/drawing/2014/main" id="{55F0470C-2401-42A0-B877-F3B7BEE51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1" y="3343366"/>
            <a:ext cx="1225455" cy="1512111"/>
          </a:xfrm>
          <a:prstGeom prst="rect">
            <a:avLst/>
          </a:prstGeom>
          <a:ln>
            <a:noFill/>
          </a:ln>
          <a:effectLst>
            <a:softEdge rad="112500"/>
          </a:effectLst>
        </p:spPr>
      </p:pic>
      <p:pic>
        <p:nvPicPr>
          <p:cNvPr id="1026" name="Picture 2" descr="http://www.ptc.dcs.edu/Teacherpages/TThrasher/graphics/G/GriderAdolphusC.gif">
            <a:extLst>
              <a:ext uri="{FF2B5EF4-FFF2-40B4-BE49-F238E27FC236}">
                <a16:creationId xmlns:a16="http://schemas.microsoft.com/office/drawing/2014/main" id="{90264B78-C29F-4768-82D3-7BE592027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664" y="3343366"/>
            <a:ext cx="1098983" cy="1739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BE44B40-C2D2-498C-8EED-8A4BEB926843}"/>
              </a:ext>
            </a:extLst>
          </p:cNvPr>
          <p:cNvSpPr txBox="1"/>
          <p:nvPr/>
        </p:nvSpPr>
        <p:spPr>
          <a:xfrm>
            <a:off x="1540088" y="4799156"/>
            <a:ext cx="617823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In time men like A. C. </a:t>
            </a:r>
            <a:r>
              <a:rPr lang="en-US" sz="2400" dirty="0" err="1">
                <a:solidFill>
                  <a:srgbClr val="002060"/>
                </a:solidFill>
              </a:rPr>
              <a:t>Grider</a:t>
            </a:r>
            <a:r>
              <a:rPr lang="en-US" sz="2400" dirty="0">
                <a:solidFill>
                  <a:srgbClr val="002060"/>
                </a:solidFill>
              </a:rPr>
              <a:t> felt that it was an issue and debated it</a:t>
            </a:r>
          </a:p>
        </p:txBody>
      </p:sp>
      <p:sp>
        <p:nvSpPr>
          <p:cNvPr id="10" name="TextBox 9">
            <a:extLst>
              <a:ext uri="{FF2B5EF4-FFF2-40B4-BE49-F238E27FC236}">
                <a16:creationId xmlns:a16="http://schemas.microsoft.com/office/drawing/2014/main" id="{2B804A6C-42D2-4625-B633-D932E0EE16CB}"/>
              </a:ext>
            </a:extLst>
          </p:cNvPr>
          <p:cNvSpPr txBox="1"/>
          <p:nvPr/>
        </p:nvSpPr>
        <p:spPr>
          <a:xfrm>
            <a:off x="1540088" y="3955628"/>
            <a:ext cx="617823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2060"/>
                </a:solidFill>
              </a:rPr>
              <a:t>Men like W. Curtis Porter refused to debate the question</a:t>
            </a:r>
          </a:p>
        </p:txBody>
      </p:sp>
    </p:spTree>
    <p:extLst>
      <p:ext uri="{BB962C8B-B14F-4D97-AF65-F5344CB8AC3E}">
        <p14:creationId xmlns:p14="http://schemas.microsoft.com/office/powerpoint/2010/main" val="483203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6" presetClass="entr" presetSubtype="32"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circle(out)">
                                      <p:cBhvr>
                                        <p:cTn id="2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60FB1C-62E3-40B4-A042-E3C12A5CC422}"/>
              </a:ext>
            </a:extLst>
          </p:cNvPr>
          <p:cNvSpPr txBox="1"/>
          <p:nvPr/>
        </p:nvSpPr>
        <p:spPr>
          <a:xfrm>
            <a:off x="540774" y="535900"/>
            <a:ext cx="8062452" cy="3323987"/>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1 Corinthians 16:1–2 </a:t>
            </a:r>
          </a:p>
          <a:p>
            <a:endParaRPr lang="en-US" sz="1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Now concerning the collection for the </a:t>
            </a:r>
            <a:r>
              <a:rPr lang="en-US" sz="2800" b="1" u="sng" dirty="0">
                <a:latin typeface="Times New Roman" panose="02020603050405020304" pitchFamily="18" charset="0"/>
                <a:cs typeface="Times New Roman" panose="02020603050405020304" pitchFamily="18" charset="0"/>
              </a:rPr>
              <a:t>saints</a:t>
            </a:r>
            <a:r>
              <a:rPr lang="en-US" sz="2800" dirty="0">
                <a:latin typeface="Times New Roman" panose="02020603050405020304" pitchFamily="18" charset="0"/>
                <a:cs typeface="Times New Roman" panose="02020603050405020304" pitchFamily="18" charset="0"/>
              </a:rPr>
              <a:t>, as I have given orders to the churches of Galatia, so you must do also: </a:t>
            </a:r>
          </a:p>
          <a:p>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On the first </a:t>
            </a:r>
            <a:r>
              <a:rPr lang="en-US" sz="2800" i="1" dirty="0">
                <a:latin typeface="Times New Roman" panose="02020603050405020304" pitchFamily="18" charset="0"/>
                <a:cs typeface="Times New Roman" panose="02020603050405020304" pitchFamily="18" charset="0"/>
              </a:rPr>
              <a:t>day</a:t>
            </a:r>
            <a:r>
              <a:rPr lang="en-US" sz="2800" dirty="0">
                <a:latin typeface="Times New Roman" panose="02020603050405020304" pitchFamily="18" charset="0"/>
                <a:cs typeface="Times New Roman" panose="02020603050405020304" pitchFamily="18" charset="0"/>
              </a:rPr>
              <a:t> of the week let each one of you lay something aside, storing up as he may prosper, that there be no collections when I come. </a:t>
            </a:r>
          </a:p>
        </p:txBody>
      </p:sp>
    </p:spTree>
    <p:extLst>
      <p:ext uri="{BB962C8B-B14F-4D97-AF65-F5344CB8AC3E}">
        <p14:creationId xmlns:p14="http://schemas.microsoft.com/office/powerpoint/2010/main" val="163931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3618939"/>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11:27-30 – brethren</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Romans 15:25-31 - saints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1 Corinthians 16:1-2 -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2 Corinthians 8:1-4 - saints</a:t>
            </a:r>
          </a:p>
        </p:txBody>
      </p:sp>
    </p:spTree>
    <p:extLst>
      <p:ext uri="{BB962C8B-B14F-4D97-AF65-F5344CB8AC3E}">
        <p14:creationId xmlns:p14="http://schemas.microsoft.com/office/powerpoint/2010/main" val="1122295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12B0FF-AD7C-4BAF-B997-86335F90D622}"/>
              </a:ext>
            </a:extLst>
          </p:cNvPr>
          <p:cNvSpPr txBox="1"/>
          <p:nvPr/>
        </p:nvSpPr>
        <p:spPr>
          <a:xfrm>
            <a:off x="536222" y="582067"/>
            <a:ext cx="8071556" cy="5693866"/>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2 Corinthians 8:1–4</a:t>
            </a:r>
          </a:p>
          <a:p>
            <a:endParaRPr lang="en-US" sz="14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Moreover, brethren, we make known to you the grace of God bestowed on the churches of Macedonia: </a:t>
            </a:r>
          </a:p>
          <a:p>
            <a:r>
              <a:rPr lang="en-US" sz="2800" baseline="30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that in a great trial of affliction the abundance of their joy and their deep poverty abounded in the riches of their liberality. </a:t>
            </a:r>
          </a:p>
          <a:p>
            <a:r>
              <a:rPr lang="en-US" sz="2800" baseline="30000" dirty="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For I bear witness that according to </a:t>
            </a:r>
            <a:r>
              <a:rPr lang="en-US" sz="2800" i="1" dirty="0">
                <a:latin typeface="Times New Roman" panose="02020603050405020304" pitchFamily="18" charset="0"/>
                <a:cs typeface="Times New Roman" panose="02020603050405020304" pitchFamily="18" charset="0"/>
              </a:rPr>
              <a:t>their</a:t>
            </a:r>
            <a:r>
              <a:rPr lang="en-US" sz="2800" dirty="0">
                <a:latin typeface="Times New Roman" panose="02020603050405020304" pitchFamily="18" charset="0"/>
                <a:cs typeface="Times New Roman" panose="02020603050405020304" pitchFamily="18" charset="0"/>
              </a:rPr>
              <a:t> ability, yes, and beyond </a:t>
            </a:r>
            <a:r>
              <a:rPr lang="en-US" sz="2800" i="1" dirty="0">
                <a:latin typeface="Times New Roman" panose="02020603050405020304" pitchFamily="18" charset="0"/>
                <a:cs typeface="Times New Roman" panose="02020603050405020304" pitchFamily="18" charset="0"/>
              </a:rPr>
              <a:t>their</a:t>
            </a:r>
            <a:r>
              <a:rPr lang="en-US" sz="2800" dirty="0">
                <a:latin typeface="Times New Roman" panose="02020603050405020304" pitchFamily="18" charset="0"/>
                <a:cs typeface="Times New Roman" panose="02020603050405020304" pitchFamily="18" charset="0"/>
              </a:rPr>
              <a:t> ability, </a:t>
            </a:r>
            <a:r>
              <a:rPr lang="en-US" sz="2800" i="1" dirty="0">
                <a:latin typeface="Times New Roman" panose="02020603050405020304" pitchFamily="18" charset="0"/>
                <a:cs typeface="Times New Roman" panose="02020603050405020304" pitchFamily="18" charset="0"/>
              </a:rPr>
              <a:t>they were</a:t>
            </a:r>
            <a:r>
              <a:rPr lang="en-US" sz="2800" dirty="0">
                <a:latin typeface="Times New Roman" panose="02020603050405020304" pitchFamily="18" charset="0"/>
                <a:cs typeface="Times New Roman" panose="02020603050405020304" pitchFamily="18" charset="0"/>
              </a:rPr>
              <a:t> freely willing,</a:t>
            </a:r>
          </a:p>
          <a:p>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imploring us with much urgency that we would receive the gift and the fellowship of the ministering to </a:t>
            </a:r>
            <a:r>
              <a:rPr lang="en-US" sz="2800" b="1" u="sng" dirty="0">
                <a:latin typeface="Times New Roman" panose="02020603050405020304" pitchFamily="18" charset="0"/>
                <a:cs typeface="Times New Roman" panose="02020603050405020304" pitchFamily="18" charset="0"/>
              </a:rPr>
              <a:t>the saints</a:t>
            </a:r>
            <a:r>
              <a:rPr lang="en-US" sz="2800"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16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4144724"/>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11:27-30 – brethren</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Romans 15:25-31 - saints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1 Corinthians 16:1-2 - saints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2 Corinthians 8:1-4 -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2 Corinthians 9:1-15 - saints</a:t>
            </a:r>
          </a:p>
        </p:txBody>
      </p:sp>
    </p:spTree>
    <p:extLst>
      <p:ext uri="{BB962C8B-B14F-4D97-AF65-F5344CB8AC3E}">
        <p14:creationId xmlns:p14="http://schemas.microsoft.com/office/powerpoint/2010/main" val="305668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8D2E0-3450-414A-9E8F-E22FCCE8AE6C}"/>
              </a:ext>
            </a:extLst>
          </p:cNvPr>
          <p:cNvSpPr txBox="1"/>
          <p:nvPr/>
        </p:nvSpPr>
        <p:spPr>
          <a:xfrm>
            <a:off x="488244" y="598301"/>
            <a:ext cx="8178800" cy="3108543"/>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2 Corinthians 9:1-15</a:t>
            </a:r>
          </a:p>
          <a:p>
            <a:endParaRPr lang="en-US" sz="1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Now concerning the ministering </a:t>
            </a:r>
            <a:r>
              <a:rPr lang="en-US" sz="2800" b="1" dirty="0">
                <a:latin typeface="Times New Roman" panose="02020603050405020304" pitchFamily="18" charset="0"/>
                <a:cs typeface="Times New Roman" panose="02020603050405020304" pitchFamily="18" charset="0"/>
              </a:rPr>
              <a:t>to the saints</a:t>
            </a:r>
            <a:r>
              <a:rPr lang="en-US" sz="2800" dirty="0">
                <a:latin typeface="Times New Roman" panose="02020603050405020304" pitchFamily="18" charset="0"/>
                <a:cs typeface="Times New Roman" panose="02020603050405020304" pitchFamily="18" charset="0"/>
              </a:rPr>
              <a:t>, it is superfluous for me to write to you...</a:t>
            </a:r>
          </a:p>
          <a:p>
            <a:endParaRPr lang="en-US" sz="14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12 </a:t>
            </a:r>
            <a:r>
              <a:rPr lang="en-US" sz="2800" dirty="0">
                <a:latin typeface="Times New Roman" panose="02020603050405020304" pitchFamily="18" charset="0"/>
                <a:cs typeface="Times New Roman" panose="02020603050405020304" pitchFamily="18" charset="0"/>
              </a:rPr>
              <a:t>For the administration of this service not only supplies the needs </a:t>
            </a:r>
            <a:r>
              <a:rPr lang="en-US" sz="2800" b="1" dirty="0">
                <a:latin typeface="Times New Roman" panose="02020603050405020304" pitchFamily="18" charset="0"/>
                <a:cs typeface="Times New Roman" panose="02020603050405020304" pitchFamily="18" charset="0"/>
              </a:rPr>
              <a:t>of the saints</a:t>
            </a:r>
            <a:r>
              <a:rPr lang="en-US" sz="2800" dirty="0">
                <a:latin typeface="Times New Roman" panose="02020603050405020304" pitchFamily="18" charset="0"/>
                <a:cs typeface="Times New Roman" panose="02020603050405020304" pitchFamily="18" charset="0"/>
              </a:rPr>
              <a:t>, but also is abounding through many thanksgivings to God…” </a:t>
            </a:r>
          </a:p>
        </p:txBody>
      </p:sp>
    </p:spTree>
    <p:extLst>
      <p:ext uri="{BB962C8B-B14F-4D97-AF65-F5344CB8AC3E}">
        <p14:creationId xmlns:p14="http://schemas.microsoft.com/office/powerpoint/2010/main" val="340532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4647554"/>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Acts 11:27-30 – brethren</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Romans 15:25-31 - saints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1 Corinthians 16:1-2 - saints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2 Corinthians 8:1-4 - saints</a:t>
            </a:r>
          </a:p>
          <a:p>
            <a:pPr marL="457200" indent="-457200">
              <a:lnSpc>
                <a:spcPts val="2880"/>
              </a:lnSpc>
              <a:spcBef>
                <a:spcPts val="1200"/>
              </a:spcBef>
              <a:buFont typeface="+mj-lt"/>
              <a:buAutoNum type="alphaUcPeriod"/>
            </a:pPr>
            <a:r>
              <a:rPr lang="en-US" sz="2400" dirty="0">
                <a:solidFill>
                  <a:schemeClr val="bg1">
                    <a:lumMod val="50000"/>
                  </a:schemeClr>
                </a:solidFill>
                <a:latin typeface="Arial" panose="020B0604020202020204" pitchFamily="34" charset="0"/>
                <a:cs typeface="Arial" panose="020B0604020202020204" pitchFamily="34" charset="0"/>
              </a:rPr>
              <a:t>2 Corinthians 9:1-15 -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1 Timothy 5:16 – widow indeed</a:t>
            </a:r>
          </a:p>
        </p:txBody>
      </p:sp>
    </p:spTree>
    <p:extLst>
      <p:ext uri="{BB962C8B-B14F-4D97-AF65-F5344CB8AC3E}">
        <p14:creationId xmlns:p14="http://schemas.microsoft.com/office/powerpoint/2010/main" val="70512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C98500-3236-42C8-A4DF-101EF32CA99F}"/>
              </a:ext>
            </a:extLst>
          </p:cNvPr>
          <p:cNvSpPr txBox="1"/>
          <p:nvPr/>
        </p:nvSpPr>
        <p:spPr>
          <a:xfrm>
            <a:off x="474133" y="982133"/>
            <a:ext cx="8178800" cy="2031325"/>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1 Timothy 5:16</a:t>
            </a:r>
          </a:p>
          <a:p>
            <a:endParaRPr lang="en-US" sz="14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16 </a:t>
            </a:r>
            <a:r>
              <a:rPr lang="en-US" sz="2800" dirty="0">
                <a:latin typeface="Times New Roman" panose="02020603050405020304" pitchFamily="18" charset="0"/>
                <a:cs typeface="Times New Roman" panose="02020603050405020304" pitchFamily="18" charset="0"/>
              </a:rPr>
              <a:t>If any believing man or woman has widows, let them relieve them, and do not let the church be burdened, that it may relieve those who are really widows. </a:t>
            </a:r>
          </a:p>
        </p:txBody>
      </p:sp>
      <p:grpSp>
        <p:nvGrpSpPr>
          <p:cNvPr id="6" name="Group 5">
            <a:extLst>
              <a:ext uri="{FF2B5EF4-FFF2-40B4-BE49-F238E27FC236}">
                <a16:creationId xmlns:a16="http://schemas.microsoft.com/office/drawing/2014/main" id="{0154617F-D467-4DFE-9882-AA993D77E8C9}"/>
              </a:ext>
            </a:extLst>
          </p:cNvPr>
          <p:cNvGrpSpPr/>
          <p:nvPr/>
        </p:nvGrpSpPr>
        <p:grpSpPr>
          <a:xfrm>
            <a:off x="677336" y="3787421"/>
            <a:ext cx="7811912" cy="830998"/>
            <a:chOff x="699912" y="3787421"/>
            <a:chExt cx="7811912" cy="830998"/>
          </a:xfrm>
        </p:grpSpPr>
        <p:sp>
          <p:nvSpPr>
            <p:cNvPr id="3" name="TextBox 2">
              <a:extLst>
                <a:ext uri="{FF2B5EF4-FFF2-40B4-BE49-F238E27FC236}">
                  <a16:creationId xmlns:a16="http://schemas.microsoft.com/office/drawing/2014/main" id="{B84E7F25-CD0B-4351-AF01-4A3DF02F47EE}"/>
                </a:ext>
              </a:extLst>
            </p:cNvPr>
            <p:cNvSpPr txBox="1"/>
            <p:nvPr/>
          </p:nvSpPr>
          <p:spPr>
            <a:xfrm>
              <a:off x="699912" y="3787422"/>
              <a:ext cx="3651956" cy="830997"/>
            </a:xfrm>
            <a:prstGeom prst="rect">
              <a:avLst/>
            </a:prstGeom>
            <a:noFill/>
            <a:ln w="19050">
              <a:solidFill>
                <a:srgbClr val="C00000"/>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“really widows” </a:t>
              </a:r>
            </a:p>
            <a:p>
              <a:pPr algn="ctr"/>
              <a:r>
                <a:rPr lang="en-US" sz="2400" b="1" dirty="0">
                  <a:latin typeface="Times New Roman" panose="02020603050405020304" pitchFamily="18" charset="0"/>
                  <a:cs typeface="Times New Roman" panose="02020603050405020304" pitchFamily="18" charset="0"/>
                </a:rPr>
                <a:t>(“widows indeed” KJV)</a:t>
              </a:r>
            </a:p>
          </p:txBody>
        </p:sp>
        <p:sp>
          <p:nvSpPr>
            <p:cNvPr id="4" name="TextBox 3">
              <a:extLst>
                <a:ext uri="{FF2B5EF4-FFF2-40B4-BE49-F238E27FC236}">
                  <a16:creationId xmlns:a16="http://schemas.microsoft.com/office/drawing/2014/main" id="{1F55AFEC-7DD0-4988-8009-AD5E560D310D}"/>
                </a:ext>
              </a:extLst>
            </p:cNvPr>
            <p:cNvSpPr txBox="1"/>
            <p:nvPr/>
          </p:nvSpPr>
          <p:spPr>
            <a:xfrm>
              <a:off x="4859868" y="3787421"/>
              <a:ext cx="3651956" cy="830997"/>
            </a:xfrm>
            <a:prstGeom prst="rect">
              <a:avLst/>
            </a:prstGeom>
            <a:noFill/>
            <a:ln w="19050">
              <a:solidFill>
                <a:srgbClr val="C00000"/>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“trusts in God”</a:t>
              </a:r>
            </a:p>
            <a:p>
              <a:pPr algn="ctr"/>
              <a:r>
                <a:rPr lang="en-US" sz="2400" b="1" dirty="0">
                  <a:latin typeface="Times New Roman" panose="02020603050405020304" pitchFamily="18" charset="0"/>
                  <a:cs typeface="Times New Roman" panose="02020603050405020304" pitchFamily="18" charset="0"/>
                </a:rPr>
                <a:t>(v. 5)</a:t>
              </a:r>
            </a:p>
          </p:txBody>
        </p:sp>
        <p:sp>
          <p:nvSpPr>
            <p:cNvPr id="5" name="TextBox 4">
              <a:extLst>
                <a:ext uri="{FF2B5EF4-FFF2-40B4-BE49-F238E27FC236}">
                  <a16:creationId xmlns:a16="http://schemas.microsoft.com/office/drawing/2014/main" id="{A7C693BA-ADD6-44CC-813D-808BC25F17C2}"/>
                </a:ext>
              </a:extLst>
            </p:cNvPr>
            <p:cNvSpPr txBox="1"/>
            <p:nvPr/>
          </p:nvSpPr>
          <p:spPr>
            <a:xfrm>
              <a:off x="4188179" y="3910531"/>
              <a:ext cx="83537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040542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4647554"/>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11:27-30 – brethren</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Romans 15:25-31 -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1 Corinthians 16:1-2 -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2 Corinthians 8:1-4 -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2 Corinthians 9:1-15 -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1 Timothy 5:16 – widow indeed</a:t>
            </a:r>
          </a:p>
        </p:txBody>
      </p:sp>
      <p:sp>
        <p:nvSpPr>
          <p:cNvPr id="4" name="Right Brace 3">
            <a:extLst>
              <a:ext uri="{FF2B5EF4-FFF2-40B4-BE49-F238E27FC236}">
                <a16:creationId xmlns:a16="http://schemas.microsoft.com/office/drawing/2014/main" id="{2190B98A-41CF-4A28-92CA-53340AF898E4}"/>
              </a:ext>
            </a:extLst>
          </p:cNvPr>
          <p:cNvSpPr/>
          <p:nvPr/>
        </p:nvSpPr>
        <p:spPr>
          <a:xfrm>
            <a:off x="5226755" y="3973689"/>
            <a:ext cx="790223" cy="1936044"/>
          </a:xfrm>
          <a:prstGeom prst="rightBrace">
            <a:avLst>
              <a:gd name="adj1" fmla="val 22849"/>
              <a:gd name="adj2" fmla="val 48542"/>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9AAEC79-EE90-424B-B142-2E670FCA4BBF}"/>
              </a:ext>
            </a:extLst>
          </p:cNvPr>
          <p:cNvSpPr txBox="1"/>
          <p:nvPr/>
        </p:nvSpPr>
        <p:spPr>
          <a:xfrm>
            <a:off x="6170743" y="4696177"/>
            <a:ext cx="2534355" cy="400110"/>
          </a:xfrm>
          <a:prstGeom prst="rect">
            <a:avLst/>
          </a:prstGeom>
          <a:noFill/>
        </p:spPr>
        <p:txBody>
          <a:bodyPr wrap="square" rtlCol="0">
            <a:spAutoFit/>
          </a:bodyPr>
          <a:lstStyle/>
          <a:p>
            <a:r>
              <a:rPr lang="en-US" sz="2000" dirty="0"/>
              <a:t>Same Case / Event</a:t>
            </a:r>
          </a:p>
        </p:txBody>
      </p:sp>
    </p:spTree>
    <p:extLst>
      <p:ext uri="{BB962C8B-B14F-4D97-AF65-F5344CB8AC3E}">
        <p14:creationId xmlns:p14="http://schemas.microsoft.com/office/powerpoint/2010/main" val="352137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2FB046F-6A9A-4C61-8FE7-EDA5DC717CAA}"/>
              </a:ext>
            </a:extLst>
          </p:cNvPr>
          <p:cNvSpPr/>
          <p:nvPr/>
        </p:nvSpPr>
        <p:spPr>
          <a:xfrm>
            <a:off x="727677" y="127820"/>
            <a:ext cx="7924710" cy="9733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badi" panose="020B0604020104020204" pitchFamily="34" charset="0"/>
              </a:rPr>
              <a:t>Who Can The Church Relieve?</a:t>
            </a:r>
          </a:p>
        </p:txBody>
      </p:sp>
      <p:sp>
        <p:nvSpPr>
          <p:cNvPr id="4" name="Rectangle: Rounded Corners 3">
            <a:extLst>
              <a:ext uri="{FF2B5EF4-FFF2-40B4-BE49-F238E27FC236}">
                <a16:creationId xmlns:a16="http://schemas.microsoft.com/office/drawing/2014/main" id="{3CD5CEB2-D1E9-47DC-BBE6-970CF101F9CA}"/>
              </a:ext>
            </a:extLst>
          </p:cNvPr>
          <p:cNvSpPr/>
          <p:nvPr/>
        </p:nvSpPr>
        <p:spPr>
          <a:xfrm>
            <a:off x="422787" y="1435509"/>
            <a:ext cx="4001729" cy="5230761"/>
          </a:xfrm>
          <a:prstGeom prst="roundRect">
            <a:avLst>
              <a:gd name="adj" fmla="val 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Rounded Corners 4">
            <a:extLst>
              <a:ext uri="{FF2B5EF4-FFF2-40B4-BE49-F238E27FC236}">
                <a16:creationId xmlns:a16="http://schemas.microsoft.com/office/drawing/2014/main" id="{048A9753-7D8D-4835-8E38-E7B8AB2D42ED}"/>
              </a:ext>
            </a:extLst>
          </p:cNvPr>
          <p:cNvSpPr/>
          <p:nvPr/>
        </p:nvSpPr>
        <p:spPr>
          <a:xfrm>
            <a:off x="4803058" y="1435509"/>
            <a:ext cx="4001729" cy="5230761"/>
          </a:xfrm>
          <a:prstGeom prst="roundRect">
            <a:avLst>
              <a:gd name="adj" fmla="val 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87FB8F-020F-406E-9393-63DF1A0BD460}"/>
              </a:ext>
            </a:extLst>
          </p:cNvPr>
          <p:cNvSpPr txBox="1"/>
          <p:nvPr/>
        </p:nvSpPr>
        <p:spPr>
          <a:xfrm>
            <a:off x="855405" y="1435509"/>
            <a:ext cx="3136491" cy="584775"/>
          </a:xfrm>
          <a:prstGeom prst="rect">
            <a:avLst/>
          </a:prstGeom>
          <a:noFill/>
        </p:spPr>
        <p:txBody>
          <a:bodyPr wrap="square" rtlCol="0">
            <a:spAutoFit/>
          </a:bodyPr>
          <a:lstStyle/>
          <a:p>
            <a:pPr algn="ctr"/>
            <a:r>
              <a:rPr lang="en-US" sz="3200" b="1" u="sng" dirty="0">
                <a:solidFill>
                  <a:schemeClr val="bg1"/>
                </a:solidFill>
                <a:effectLst>
                  <a:outerShdw blurRad="38100" dist="38100" dir="2700000" algn="tl">
                    <a:srgbClr val="000000">
                      <a:alpha val="43137"/>
                    </a:srgbClr>
                  </a:outerShdw>
                </a:effectLst>
              </a:rPr>
              <a:t>Saints</a:t>
            </a:r>
          </a:p>
        </p:txBody>
      </p:sp>
      <p:sp>
        <p:nvSpPr>
          <p:cNvPr id="7" name="TextBox 6">
            <a:extLst>
              <a:ext uri="{FF2B5EF4-FFF2-40B4-BE49-F238E27FC236}">
                <a16:creationId xmlns:a16="http://schemas.microsoft.com/office/drawing/2014/main" id="{78F635DB-1657-45C7-BC45-B62C7D36DF11}"/>
              </a:ext>
            </a:extLst>
          </p:cNvPr>
          <p:cNvSpPr txBox="1"/>
          <p:nvPr/>
        </p:nvSpPr>
        <p:spPr>
          <a:xfrm>
            <a:off x="5304502" y="1435509"/>
            <a:ext cx="3136491" cy="584775"/>
          </a:xfrm>
          <a:prstGeom prst="rect">
            <a:avLst/>
          </a:prstGeom>
          <a:noFill/>
        </p:spPr>
        <p:txBody>
          <a:bodyPr wrap="square" rtlCol="0">
            <a:spAutoFit/>
          </a:bodyPr>
          <a:lstStyle/>
          <a:p>
            <a:pPr algn="ctr"/>
            <a:r>
              <a:rPr lang="en-US" sz="3200" b="1" u="sng" dirty="0">
                <a:solidFill>
                  <a:schemeClr val="bg1"/>
                </a:solidFill>
                <a:effectLst>
                  <a:outerShdw blurRad="38100" dist="38100" dir="2700000" algn="tl">
                    <a:srgbClr val="000000">
                      <a:alpha val="43137"/>
                    </a:srgbClr>
                  </a:outerShdw>
                </a:effectLst>
              </a:rPr>
              <a:t>Non-Saints</a:t>
            </a:r>
          </a:p>
        </p:txBody>
      </p:sp>
      <p:sp>
        <p:nvSpPr>
          <p:cNvPr id="8" name="TextBox 7">
            <a:extLst>
              <a:ext uri="{FF2B5EF4-FFF2-40B4-BE49-F238E27FC236}">
                <a16:creationId xmlns:a16="http://schemas.microsoft.com/office/drawing/2014/main" id="{06BD3060-1C55-4D26-8034-292E7DC78902}"/>
              </a:ext>
            </a:extLst>
          </p:cNvPr>
          <p:cNvSpPr txBox="1"/>
          <p:nvPr/>
        </p:nvSpPr>
        <p:spPr>
          <a:xfrm>
            <a:off x="508861" y="2243521"/>
            <a:ext cx="3829577" cy="4031873"/>
          </a:xfrm>
          <a:prstGeom prst="rect">
            <a:avLst/>
          </a:prstGeom>
          <a:noFill/>
        </p:spPr>
        <p:txBody>
          <a:bodyPr wrap="square" rtlCol="0">
            <a:spAutoFit/>
          </a:bodyPr>
          <a:lstStyle/>
          <a:p>
            <a:pPr algn="ctr">
              <a:spcBef>
                <a:spcPts val="600"/>
              </a:spcBef>
            </a:pPr>
            <a:r>
              <a:rPr lang="en-US" sz="2400" dirty="0">
                <a:solidFill>
                  <a:srgbClr val="FFFF00"/>
                </a:solidFill>
                <a:latin typeface="Arial" panose="020B0604020202020204" pitchFamily="34" charset="0"/>
                <a:cs typeface="Arial" panose="020B0604020202020204" pitchFamily="34" charset="0"/>
              </a:rPr>
              <a:t>Acts 2:44-45 </a:t>
            </a:r>
          </a:p>
          <a:p>
            <a:pPr algn="ctr">
              <a:spcBef>
                <a:spcPts val="600"/>
              </a:spcBef>
            </a:pPr>
            <a:r>
              <a:rPr lang="en-US" sz="2400" dirty="0">
                <a:solidFill>
                  <a:srgbClr val="FFFF00"/>
                </a:solidFill>
                <a:latin typeface="Arial" panose="020B0604020202020204" pitchFamily="34" charset="0"/>
                <a:cs typeface="Arial" panose="020B0604020202020204" pitchFamily="34" charset="0"/>
              </a:rPr>
              <a:t>Acts 4:32-35 </a:t>
            </a:r>
          </a:p>
          <a:p>
            <a:pPr algn="ctr">
              <a:spcBef>
                <a:spcPts val="600"/>
              </a:spcBef>
            </a:pPr>
            <a:r>
              <a:rPr lang="en-US" sz="2400" dirty="0">
                <a:solidFill>
                  <a:srgbClr val="FFFF00"/>
                </a:solidFill>
                <a:latin typeface="Arial" panose="020B0604020202020204" pitchFamily="34" charset="0"/>
                <a:cs typeface="Arial" panose="020B0604020202020204" pitchFamily="34" charset="0"/>
              </a:rPr>
              <a:t>Acts 6:1-7</a:t>
            </a:r>
          </a:p>
          <a:p>
            <a:pPr algn="ctr">
              <a:spcBef>
                <a:spcPts val="600"/>
              </a:spcBef>
            </a:pPr>
            <a:r>
              <a:rPr lang="en-US" sz="2400" dirty="0">
                <a:solidFill>
                  <a:srgbClr val="FFFF00"/>
                </a:solidFill>
                <a:latin typeface="Arial" panose="020B0604020202020204" pitchFamily="34" charset="0"/>
                <a:cs typeface="Arial" panose="020B0604020202020204" pitchFamily="34" charset="0"/>
              </a:rPr>
              <a:t>Acts 11:27-30</a:t>
            </a:r>
          </a:p>
          <a:p>
            <a:pPr algn="ctr">
              <a:spcBef>
                <a:spcPts val="600"/>
              </a:spcBef>
            </a:pPr>
            <a:r>
              <a:rPr lang="en-US" sz="2400" dirty="0">
                <a:solidFill>
                  <a:srgbClr val="FFFF00"/>
                </a:solidFill>
                <a:latin typeface="Arial" panose="020B0604020202020204" pitchFamily="34" charset="0"/>
                <a:cs typeface="Arial" panose="020B0604020202020204" pitchFamily="34" charset="0"/>
              </a:rPr>
              <a:t>Romans 15:25-31</a:t>
            </a:r>
          </a:p>
          <a:p>
            <a:pPr algn="ctr">
              <a:spcBef>
                <a:spcPts val="600"/>
              </a:spcBef>
            </a:pPr>
            <a:r>
              <a:rPr lang="en-US" sz="2400" dirty="0">
                <a:solidFill>
                  <a:srgbClr val="FFFF00"/>
                </a:solidFill>
                <a:latin typeface="Arial" panose="020B0604020202020204" pitchFamily="34" charset="0"/>
                <a:cs typeface="Arial" panose="020B0604020202020204" pitchFamily="34" charset="0"/>
              </a:rPr>
              <a:t>1 Corinthians 16:1-2</a:t>
            </a:r>
          </a:p>
          <a:p>
            <a:pPr algn="ctr">
              <a:spcBef>
                <a:spcPts val="600"/>
              </a:spcBef>
            </a:pPr>
            <a:r>
              <a:rPr lang="en-US" sz="2400" dirty="0">
                <a:solidFill>
                  <a:srgbClr val="FFFF00"/>
                </a:solidFill>
                <a:latin typeface="Arial" panose="020B0604020202020204" pitchFamily="34" charset="0"/>
                <a:cs typeface="Arial" panose="020B0604020202020204" pitchFamily="34" charset="0"/>
              </a:rPr>
              <a:t>2 Corinthians 8:1-4</a:t>
            </a:r>
          </a:p>
          <a:p>
            <a:pPr algn="ctr">
              <a:spcBef>
                <a:spcPts val="600"/>
              </a:spcBef>
            </a:pPr>
            <a:r>
              <a:rPr lang="en-US" sz="2400" dirty="0">
                <a:solidFill>
                  <a:srgbClr val="FFFF00"/>
                </a:solidFill>
                <a:latin typeface="Arial" panose="020B0604020202020204" pitchFamily="34" charset="0"/>
                <a:cs typeface="Arial" panose="020B0604020202020204" pitchFamily="34" charset="0"/>
              </a:rPr>
              <a:t>2 Corinthians 9:1-15</a:t>
            </a:r>
          </a:p>
          <a:p>
            <a:pPr algn="ctr">
              <a:spcBef>
                <a:spcPts val="600"/>
              </a:spcBef>
            </a:pPr>
            <a:r>
              <a:rPr lang="en-US" sz="2400" dirty="0">
                <a:solidFill>
                  <a:srgbClr val="FFFF00"/>
                </a:solidFill>
                <a:latin typeface="Arial" panose="020B0604020202020204" pitchFamily="34" charset="0"/>
                <a:cs typeface="Arial" panose="020B0604020202020204" pitchFamily="34" charset="0"/>
              </a:rPr>
              <a:t>1 Timothy 5:16</a:t>
            </a:r>
          </a:p>
        </p:txBody>
      </p:sp>
      <p:sp>
        <p:nvSpPr>
          <p:cNvPr id="10" name="Rectangle 9">
            <a:extLst>
              <a:ext uri="{FF2B5EF4-FFF2-40B4-BE49-F238E27FC236}">
                <a16:creationId xmlns:a16="http://schemas.microsoft.com/office/drawing/2014/main" id="{10D0EB8D-A106-490E-8214-498F51942B61}"/>
              </a:ext>
            </a:extLst>
          </p:cNvPr>
          <p:cNvSpPr/>
          <p:nvPr/>
        </p:nvSpPr>
        <p:spPr>
          <a:xfrm>
            <a:off x="6370045" y="2800187"/>
            <a:ext cx="1005403" cy="221599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3800" b="1" cap="none" spc="0" dirty="0">
                <a:ln/>
                <a:solidFill>
                  <a:srgbClr val="FFFF00"/>
                </a:solidFill>
                <a:effectLst/>
              </a:rPr>
              <a:t>?</a:t>
            </a:r>
          </a:p>
        </p:txBody>
      </p:sp>
      <p:sp>
        <p:nvSpPr>
          <p:cNvPr id="11" name="Rectangle 10">
            <a:extLst>
              <a:ext uri="{FF2B5EF4-FFF2-40B4-BE49-F238E27FC236}">
                <a16:creationId xmlns:a16="http://schemas.microsoft.com/office/drawing/2014/main" id="{2AAFE06E-52AA-4DF1-AF50-38600DB48CBA}"/>
              </a:ext>
            </a:extLst>
          </p:cNvPr>
          <p:cNvSpPr/>
          <p:nvPr/>
        </p:nvSpPr>
        <p:spPr>
          <a:xfrm>
            <a:off x="0" y="6275394"/>
            <a:ext cx="9144000" cy="5826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rPr>
              <a:t>No Passage says, “Saints only” – but they only say “saints”</a:t>
            </a:r>
          </a:p>
        </p:txBody>
      </p:sp>
    </p:spTree>
    <p:extLst>
      <p:ext uri="{BB962C8B-B14F-4D97-AF65-F5344CB8AC3E}">
        <p14:creationId xmlns:p14="http://schemas.microsoft.com/office/powerpoint/2010/main" val="169639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2FB046F-6A9A-4C61-8FE7-EDA5DC717CAA}"/>
              </a:ext>
            </a:extLst>
          </p:cNvPr>
          <p:cNvSpPr/>
          <p:nvPr/>
        </p:nvSpPr>
        <p:spPr>
          <a:xfrm>
            <a:off x="727677" y="127820"/>
            <a:ext cx="7924710" cy="97339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badi" panose="020B0604020104020204" pitchFamily="34" charset="0"/>
              </a:rPr>
              <a:t>What Music Can We Offer?</a:t>
            </a:r>
          </a:p>
        </p:txBody>
      </p:sp>
      <p:sp>
        <p:nvSpPr>
          <p:cNvPr id="4" name="Rectangle: Rounded Corners 3">
            <a:extLst>
              <a:ext uri="{FF2B5EF4-FFF2-40B4-BE49-F238E27FC236}">
                <a16:creationId xmlns:a16="http://schemas.microsoft.com/office/drawing/2014/main" id="{3CD5CEB2-D1E9-47DC-BBE6-970CF101F9CA}"/>
              </a:ext>
            </a:extLst>
          </p:cNvPr>
          <p:cNvSpPr/>
          <p:nvPr/>
        </p:nvSpPr>
        <p:spPr>
          <a:xfrm>
            <a:off x="422787" y="1435509"/>
            <a:ext cx="4001729" cy="5230761"/>
          </a:xfrm>
          <a:prstGeom prst="roundRect">
            <a:avLst>
              <a:gd name="adj" fmla="val 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ectangle: Rounded Corners 4">
            <a:extLst>
              <a:ext uri="{FF2B5EF4-FFF2-40B4-BE49-F238E27FC236}">
                <a16:creationId xmlns:a16="http://schemas.microsoft.com/office/drawing/2014/main" id="{048A9753-7D8D-4835-8E38-E7B8AB2D42ED}"/>
              </a:ext>
            </a:extLst>
          </p:cNvPr>
          <p:cNvSpPr/>
          <p:nvPr/>
        </p:nvSpPr>
        <p:spPr>
          <a:xfrm>
            <a:off x="4803058" y="1435509"/>
            <a:ext cx="4001729" cy="5230761"/>
          </a:xfrm>
          <a:prstGeom prst="roundRect">
            <a:avLst>
              <a:gd name="adj" fmla="val 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87FB8F-020F-406E-9393-63DF1A0BD460}"/>
              </a:ext>
            </a:extLst>
          </p:cNvPr>
          <p:cNvSpPr txBox="1"/>
          <p:nvPr/>
        </p:nvSpPr>
        <p:spPr>
          <a:xfrm>
            <a:off x="855405" y="1435509"/>
            <a:ext cx="3136491" cy="584775"/>
          </a:xfrm>
          <a:prstGeom prst="rect">
            <a:avLst/>
          </a:prstGeom>
          <a:noFill/>
        </p:spPr>
        <p:txBody>
          <a:bodyPr wrap="square" rtlCol="0">
            <a:spAutoFit/>
          </a:bodyPr>
          <a:lstStyle/>
          <a:p>
            <a:pPr algn="ctr"/>
            <a:r>
              <a:rPr lang="en-US" sz="3200" b="1" u="sng" dirty="0">
                <a:solidFill>
                  <a:schemeClr val="bg1"/>
                </a:solidFill>
                <a:effectLst>
                  <a:outerShdw blurRad="38100" dist="38100" dir="2700000" algn="tl">
                    <a:srgbClr val="000000">
                      <a:alpha val="43137"/>
                    </a:srgbClr>
                  </a:outerShdw>
                </a:effectLst>
              </a:rPr>
              <a:t>Singing</a:t>
            </a:r>
          </a:p>
        </p:txBody>
      </p:sp>
      <p:sp>
        <p:nvSpPr>
          <p:cNvPr id="7" name="TextBox 6">
            <a:extLst>
              <a:ext uri="{FF2B5EF4-FFF2-40B4-BE49-F238E27FC236}">
                <a16:creationId xmlns:a16="http://schemas.microsoft.com/office/drawing/2014/main" id="{78F635DB-1657-45C7-BC45-B62C7D36DF11}"/>
              </a:ext>
            </a:extLst>
          </p:cNvPr>
          <p:cNvSpPr txBox="1"/>
          <p:nvPr/>
        </p:nvSpPr>
        <p:spPr>
          <a:xfrm>
            <a:off x="5304502" y="1435509"/>
            <a:ext cx="3136491" cy="1077218"/>
          </a:xfrm>
          <a:prstGeom prst="rect">
            <a:avLst/>
          </a:prstGeom>
          <a:noFill/>
        </p:spPr>
        <p:txBody>
          <a:bodyPr wrap="square" rtlCol="0">
            <a:spAutoFit/>
          </a:bodyPr>
          <a:lstStyle/>
          <a:p>
            <a:pPr algn="ctr"/>
            <a:r>
              <a:rPr lang="en-US" sz="3200" b="1" u="sng" dirty="0">
                <a:solidFill>
                  <a:schemeClr val="bg1"/>
                </a:solidFill>
                <a:effectLst>
                  <a:outerShdw blurRad="38100" dist="38100" dir="2700000" algn="tl">
                    <a:srgbClr val="000000">
                      <a:alpha val="43137"/>
                    </a:srgbClr>
                  </a:outerShdw>
                </a:effectLst>
              </a:rPr>
              <a:t>Instrumental Music</a:t>
            </a:r>
          </a:p>
        </p:txBody>
      </p:sp>
      <p:sp>
        <p:nvSpPr>
          <p:cNvPr id="8" name="TextBox 7">
            <a:extLst>
              <a:ext uri="{FF2B5EF4-FFF2-40B4-BE49-F238E27FC236}">
                <a16:creationId xmlns:a16="http://schemas.microsoft.com/office/drawing/2014/main" id="{06BD3060-1C55-4D26-8034-292E7DC78902}"/>
              </a:ext>
            </a:extLst>
          </p:cNvPr>
          <p:cNvSpPr txBox="1"/>
          <p:nvPr/>
        </p:nvSpPr>
        <p:spPr>
          <a:xfrm>
            <a:off x="508861" y="2135368"/>
            <a:ext cx="3829577" cy="4478149"/>
          </a:xfrm>
          <a:prstGeom prst="rect">
            <a:avLst/>
          </a:prstGeom>
          <a:noFill/>
        </p:spPr>
        <p:txBody>
          <a:bodyPr wrap="square" rtlCol="0">
            <a:spAutoFit/>
          </a:bodyPr>
          <a:lstStyle/>
          <a:p>
            <a:pPr algn="ctr">
              <a:spcBef>
                <a:spcPts val="600"/>
              </a:spcBef>
            </a:pPr>
            <a:r>
              <a:rPr lang="en-US" sz="2400" dirty="0">
                <a:solidFill>
                  <a:srgbClr val="FFFF00"/>
                </a:solidFill>
                <a:latin typeface="Arial" panose="020B0604020202020204" pitchFamily="34" charset="0"/>
                <a:cs typeface="Arial" panose="020B0604020202020204" pitchFamily="34" charset="0"/>
              </a:rPr>
              <a:t>Matt. 26:30</a:t>
            </a:r>
          </a:p>
          <a:p>
            <a:pPr algn="ctr">
              <a:spcBef>
                <a:spcPts val="600"/>
              </a:spcBef>
            </a:pPr>
            <a:r>
              <a:rPr lang="en-US" sz="2400" dirty="0">
                <a:solidFill>
                  <a:srgbClr val="FFFF00"/>
                </a:solidFill>
                <a:latin typeface="Arial" panose="020B0604020202020204" pitchFamily="34" charset="0"/>
                <a:cs typeface="Arial" panose="020B0604020202020204" pitchFamily="34" charset="0"/>
              </a:rPr>
              <a:t>Mark 14:26</a:t>
            </a:r>
          </a:p>
          <a:p>
            <a:pPr algn="ctr">
              <a:spcBef>
                <a:spcPts val="600"/>
              </a:spcBef>
            </a:pPr>
            <a:r>
              <a:rPr lang="en-US" sz="2400" dirty="0">
                <a:solidFill>
                  <a:srgbClr val="FFFF00"/>
                </a:solidFill>
                <a:latin typeface="Arial" panose="020B0604020202020204" pitchFamily="34" charset="0"/>
                <a:cs typeface="Arial" panose="020B0604020202020204" pitchFamily="34" charset="0"/>
              </a:rPr>
              <a:t>Acts 16:25</a:t>
            </a:r>
          </a:p>
          <a:p>
            <a:pPr algn="ctr">
              <a:spcBef>
                <a:spcPts val="600"/>
              </a:spcBef>
            </a:pPr>
            <a:r>
              <a:rPr lang="en-US" sz="2400" dirty="0">
                <a:solidFill>
                  <a:srgbClr val="FFFF00"/>
                </a:solidFill>
                <a:latin typeface="Arial" panose="020B0604020202020204" pitchFamily="34" charset="0"/>
                <a:cs typeface="Arial" panose="020B0604020202020204" pitchFamily="34" charset="0"/>
              </a:rPr>
              <a:t>Rom. 15:9</a:t>
            </a:r>
          </a:p>
          <a:p>
            <a:pPr algn="ctr">
              <a:spcBef>
                <a:spcPts val="600"/>
              </a:spcBef>
            </a:pPr>
            <a:r>
              <a:rPr lang="en-US" sz="2400" dirty="0">
                <a:solidFill>
                  <a:srgbClr val="FFFF00"/>
                </a:solidFill>
                <a:latin typeface="Arial" panose="020B0604020202020204" pitchFamily="34" charset="0"/>
                <a:cs typeface="Arial" panose="020B0604020202020204" pitchFamily="34" charset="0"/>
              </a:rPr>
              <a:t>1 Cor. 14:15</a:t>
            </a:r>
          </a:p>
          <a:p>
            <a:pPr algn="ctr">
              <a:spcBef>
                <a:spcPts val="600"/>
              </a:spcBef>
            </a:pPr>
            <a:r>
              <a:rPr lang="en-US" sz="2400" dirty="0">
                <a:solidFill>
                  <a:srgbClr val="FFFF00"/>
                </a:solidFill>
                <a:latin typeface="Arial" panose="020B0604020202020204" pitchFamily="34" charset="0"/>
                <a:cs typeface="Arial" panose="020B0604020202020204" pitchFamily="34" charset="0"/>
              </a:rPr>
              <a:t>Eph. 5:19</a:t>
            </a:r>
          </a:p>
          <a:p>
            <a:pPr algn="ctr">
              <a:spcBef>
                <a:spcPts val="600"/>
              </a:spcBef>
            </a:pPr>
            <a:r>
              <a:rPr lang="en-US" sz="2400" dirty="0">
                <a:solidFill>
                  <a:srgbClr val="FFFF00"/>
                </a:solidFill>
                <a:latin typeface="Arial" panose="020B0604020202020204" pitchFamily="34" charset="0"/>
                <a:cs typeface="Arial" panose="020B0604020202020204" pitchFamily="34" charset="0"/>
              </a:rPr>
              <a:t>Col. 3:16</a:t>
            </a:r>
          </a:p>
          <a:p>
            <a:pPr algn="ctr">
              <a:spcBef>
                <a:spcPts val="600"/>
              </a:spcBef>
            </a:pPr>
            <a:r>
              <a:rPr lang="en-US" sz="2400" dirty="0">
                <a:solidFill>
                  <a:srgbClr val="FFFF00"/>
                </a:solidFill>
                <a:latin typeface="Arial" panose="020B0604020202020204" pitchFamily="34" charset="0"/>
                <a:cs typeface="Arial" panose="020B0604020202020204" pitchFamily="34" charset="0"/>
              </a:rPr>
              <a:t>Heb. 2:12</a:t>
            </a:r>
          </a:p>
          <a:p>
            <a:pPr algn="ctr">
              <a:spcBef>
                <a:spcPts val="600"/>
              </a:spcBef>
            </a:pPr>
            <a:r>
              <a:rPr lang="en-US" sz="2400" dirty="0">
                <a:solidFill>
                  <a:srgbClr val="FFFF00"/>
                </a:solidFill>
                <a:latin typeface="Arial" panose="020B0604020202020204" pitchFamily="34" charset="0"/>
                <a:cs typeface="Arial" panose="020B0604020202020204" pitchFamily="34" charset="0"/>
              </a:rPr>
              <a:t>Heb. 13:15</a:t>
            </a:r>
          </a:p>
          <a:p>
            <a:pPr algn="ctr">
              <a:spcBef>
                <a:spcPts val="600"/>
              </a:spcBef>
            </a:pPr>
            <a:r>
              <a:rPr lang="en-US" sz="2400" dirty="0">
                <a:solidFill>
                  <a:srgbClr val="FFFF00"/>
                </a:solidFill>
                <a:latin typeface="Arial" panose="020B0604020202020204" pitchFamily="34" charset="0"/>
                <a:cs typeface="Arial" panose="020B0604020202020204" pitchFamily="34" charset="0"/>
              </a:rPr>
              <a:t>Jas. 5:13</a:t>
            </a:r>
          </a:p>
        </p:txBody>
      </p:sp>
      <p:sp>
        <p:nvSpPr>
          <p:cNvPr id="10" name="Rectangle 9">
            <a:extLst>
              <a:ext uri="{FF2B5EF4-FFF2-40B4-BE49-F238E27FC236}">
                <a16:creationId xmlns:a16="http://schemas.microsoft.com/office/drawing/2014/main" id="{10D0EB8D-A106-490E-8214-498F51942B61}"/>
              </a:ext>
            </a:extLst>
          </p:cNvPr>
          <p:cNvSpPr/>
          <p:nvPr/>
        </p:nvSpPr>
        <p:spPr>
          <a:xfrm>
            <a:off x="6370045" y="2800187"/>
            <a:ext cx="1005403" cy="221599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3800" b="1" cap="none" spc="0" dirty="0">
                <a:ln/>
                <a:solidFill>
                  <a:srgbClr val="FFFF00"/>
                </a:solidFill>
                <a:effectLst/>
              </a:rPr>
              <a:t>?</a:t>
            </a:r>
          </a:p>
        </p:txBody>
      </p:sp>
      <p:sp>
        <p:nvSpPr>
          <p:cNvPr id="12" name="Rectangle 11">
            <a:extLst>
              <a:ext uri="{FF2B5EF4-FFF2-40B4-BE49-F238E27FC236}">
                <a16:creationId xmlns:a16="http://schemas.microsoft.com/office/drawing/2014/main" id="{359FC21A-7654-4865-AD7A-569C67F5B957}"/>
              </a:ext>
            </a:extLst>
          </p:cNvPr>
          <p:cNvSpPr/>
          <p:nvPr/>
        </p:nvSpPr>
        <p:spPr>
          <a:xfrm>
            <a:off x="0" y="6275394"/>
            <a:ext cx="9144000" cy="5826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rPr>
              <a:t>No Passage says, “sing only” – but they only say “sing”</a:t>
            </a:r>
          </a:p>
        </p:txBody>
      </p:sp>
    </p:spTree>
    <p:extLst>
      <p:ext uri="{BB962C8B-B14F-4D97-AF65-F5344CB8AC3E}">
        <p14:creationId xmlns:p14="http://schemas.microsoft.com/office/powerpoint/2010/main" val="1661723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20D99-3757-4F0F-B250-3F25EDD067CE}"/>
              </a:ext>
            </a:extLst>
          </p:cNvPr>
          <p:cNvSpPr/>
          <p:nvPr/>
        </p:nvSpPr>
        <p:spPr>
          <a:xfrm>
            <a:off x="588377" y="1883602"/>
            <a:ext cx="7967246" cy="280076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8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The Scope of</a:t>
            </a:r>
          </a:p>
          <a:p>
            <a:pPr algn="ctr"/>
            <a:r>
              <a:rPr lang="en-US" sz="88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Church Benevolence</a:t>
            </a:r>
          </a:p>
        </p:txBody>
      </p:sp>
    </p:spTree>
    <p:extLst>
      <p:ext uri="{BB962C8B-B14F-4D97-AF65-F5344CB8AC3E}">
        <p14:creationId xmlns:p14="http://schemas.microsoft.com/office/powerpoint/2010/main" val="3153958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D065E-6CD0-4D4B-865C-6DD513469AD8}"/>
              </a:ext>
            </a:extLst>
          </p:cNvPr>
          <p:cNvSpPr/>
          <p:nvPr/>
        </p:nvSpPr>
        <p:spPr>
          <a:xfrm>
            <a:off x="1559797" y="258002"/>
            <a:ext cx="6024406"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The Scope of</a:t>
            </a:r>
          </a:p>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Church Benevolence</a:t>
            </a:r>
          </a:p>
        </p:txBody>
      </p:sp>
      <p:sp>
        <p:nvSpPr>
          <p:cNvPr id="5" name="TextBox 4">
            <a:extLst>
              <a:ext uri="{FF2B5EF4-FFF2-40B4-BE49-F238E27FC236}">
                <a16:creationId xmlns:a16="http://schemas.microsoft.com/office/drawing/2014/main" id="{00FCE239-ED4B-4972-9212-72A7A883E5B3}"/>
              </a:ext>
            </a:extLst>
          </p:cNvPr>
          <p:cNvSpPr txBox="1"/>
          <p:nvPr/>
        </p:nvSpPr>
        <p:spPr>
          <a:xfrm>
            <a:off x="728119" y="2472265"/>
            <a:ext cx="7885288" cy="1785104"/>
          </a:xfrm>
          <a:prstGeom prst="rect">
            <a:avLst/>
          </a:prstGeom>
          <a:noFill/>
        </p:spPr>
        <p:txBody>
          <a:bodyPr wrap="square" rtlCol="0">
            <a:spAutoFit/>
          </a:bodyPr>
          <a:lstStyle/>
          <a:p>
            <a:pPr marL="571500" indent="-571500">
              <a:buFont typeface="+mj-lt"/>
              <a:buAutoNum type="romanUcPeriod"/>
            </a:pPr>
            <a:r>
              <a:rPr lang="en-US" sz="3000" dirty="0">
                <a:latin typeface="AR CENA" panose="02000000000000000000" pitchFamily="2" charset="0"/>
              </a:rPr>
              <a:t>The Issue</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Who Can The Church Help?</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Distinction Between the Individual and the Church</a:t>
            </a:r>
          </a:p>
        </p:txBody>
      </p:sp>
    </p:spTree>
    <p:extLst>
      <p:ext uri="{BB962C8B-B14F-4D97-AF65-F5344CB8AC3E}">
        <p14:creationId xmlns:p14="http://schemas.microsoft.com/office/powerpoint/2010/main" val="199131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1969770"/>
          </a:xfrm>
          <a:prstGeom prst="rect">
            <a:avLst/>
          </a:prstGeom>
          <a:noFill/>
        </p:spPr>
        <p:txBody>
          <a:bodyPr wrap="square" rtlCol="0">
            <a:spAutoFit/>
          </a:bodyPr>
          <a:lstStyle/>
          <a:p>
            <a:pPr marL="457200" indent="-457200">
              <a:buFont typeface="+mj-lt"/>
              <a:buAutoNum type="alphaUcPeriod"/>
            </a:pPr>
            <a:r>
              <a:rPr lang="en-US" sz="2400" b="1" u="sng" dirty="0">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“Individual is a church”</a:t>
            </a:r>
          </a:p>
          <a:p>
            <a:pPr marL="914400" lvl="1" indent="-457200">
              <a:buFont typeface="+mj-lt"/>
              <a:buAutoNum type="arabicPeriod"/>
            </a:pPr>
            <a:endParaRPr lang="en-US" sz="8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“What the individual can do the church can do”</a:t>
            </a:r>
          </a:p>
          <a:p>
            <a:pPr marL="914400" lvl="1" indent="-457200">
              <a:buFont typeface="+mj-lt"/>
              <a:buAutoNum type="arabicPeriod"/>
            </a:pPr>
            <a:endParaRPr lang="en-US" sz="8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“When individuals act, the church is acting”</a:t>
            </a:r>
          </a:p>
        </p:txBody>
      </p:sp>
    </p:spTree>
    <p:extLst>
      <p:ext uri="{BB962C8B-B14F-4D97-AF65-F5344CB8AC3E}">
        <p14:creationId xmlns:p14="http://schemas.microsoft.com/office/powerpoint/2010/main" val="415918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1631216"/>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The individual and the church are not the same</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 body has many members</a:t>
            </a:r>
          </a:p>
        </p:txBody>
      </p:sp>
    </p:spTree>
    <p:extLst>
      <p:ext uri="{BB962C8B-B14F-4D97-AF65-F5344CB8AC3E}">
        <p14:creationId xmlns:p14="http://schemas.microsoft.com/office/powerpoint/2010/main" val="2987290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1F8271-C698-4010-AD69-95B3042FAEF9}"/>
              </a:ext>
            </a:extLst>
          </p:cNvPr>
          <p:cNvGrpSpPr/>
          <p:nvPr/>
        </p:nvGrpSpPr>
        <p:grpSpPr>
          <a:xfrm>
            <a:off x="381000" y="1600200"/>
            <a:ext cx="8458200" cy="4953000"/>
            <a:chOff x="381000" y="1600200"/>
            <a:chExt cx="8458200" cy="4953000"/>
          </a:xfrm>
        </p:grpSpPr>
        <p:sp>
          <p:nvSpPr>
            <p:cNvPr id="3" name="Rectangle 2">
              <a:extLst>
                <a:ext uri="{FF2B5EF4-FFF2-40B4-BE49-F238E27FC236}">
                  <a16:creationId xmlns:a16="http://schemas.microsoft.com/office/drawing/2014/main" id="{562466EE-8F51-420C-8F38-D09238EAF9F9}"/>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D80FF68F-C114-4409-A6E0-5A8EFFAD8AEF}"/>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6A852D51-56EF-40A7-9564-F4A32EDE15E0}"/>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6" name="Group 5">
              <a:extLst>
                <a:ext uri="{FF2B5EF4-FFF2-40B4-BE49-F238E27FC236}">
                  <a16:creationId xmlns:a16="http://schemas.microsoft.com/office/drawing/2014/main" id="{0CE4E48F-0526-42CC-985E-8D7010329D22}"/>
                </a:ext>
              </a:extLst>
            </p:cNvPr>
            <p:cNvGrpSpPr/>
            <p:nvPr/>
          </p:nvGrpSpPr>
          <p:grpSpPr>
            <a:xfrm>
              <a:off x="4800600" y="1752600"/>
              <a:ext cx="1371600" cy="1143000"/>
              <a:chOff x="4114800" y="914400"/>
              <a:chExt cx="4648200" cy="4114800"/>
            </a:xfrm>
          </p:grpSpPr>
          <p:grpSp>
            <p:nvGrpSpPr>
              <p:cNvPr id="7" name="Group 20">
                <a:extLst>
                  <a:ext uri="{FF2B5EF4-FFF2-40B4-BE49-F238E27FC236}">
                    <a16:creationId xmlns:a16="http://schemas.microsoft.com/office/drawing/2014/main" id="{AEE0D0C6-0E85-4AC0-BC2D-9A5DFE38B031}"/>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731DE9B7-8C19-4C7A-8F78-0FF24BBF3CF6}"/>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E8938307-B7CB-4764-BEBA-8622084512D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DF02D256-9D59-4C31-8B27-350142B7C4B3}"/>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156731C8-71F6-47F0-BDF9-3CB5CE415F60}"/>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77E36308-7C01-447B-9CFC-165588D7EEE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D9C766EA-68C4-4368-BCF9-F820D6F65B6D}"/>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A7F22AF5-8036-4F47-AA75-5F1B73C06B52}"/>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E69D7C4C-7EFC-4380-9375-6EB4D1D91607}"/>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3E144724-6D40-4333-8102-BFBD15C67037}"/>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F2ED8444-BDBE-4A78-8698-9E9E59EFA952}"/>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20EF3F1E-F7C2-43C8-A63A-2259DC92B9C9}"/>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9A8A18A1-8B38-4955-BE31-FC79F6099DCA}"/>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D6A2A7F3-3B7B-40BE-8E8A-F4F911E55E79}"/>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B9608251-A893-46F3-8020-84D4114E274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9370D8EE-3B18-495E-B9A0-C9EC51D2DD51}"/>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63643230-97A8-44E0-B9F1-3919897CC167}"/>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B0DE5939-248C-4F8D-9A35-720E0B38654B}"/>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5" name="TextBox 24">
            <a:extLst>
              <a:ext uri="{FF2B5EF4-FFF2-40B4-BE49-F238E27FC236}">
                <a16:creationId xmlns:a16="http://schemas.microsoft.com/office/drawing/2014/main" id="{E6D61705-187F-4D82-A555-118B3B386A23}"/>
              </a:ext>
            </a:extLst>
          </p:cNvPr>
          <p:cNvSpPr txBox="1"/>
          <p:nvPr/>
        </p:nvSpPr>
        <p:spPr>
          <a:xfrm>
            <a:off x="5029200" y="3505200"/>
            <a:ext cx="3505200" cy="2015936"/>
          </a:xfrm>
          <a:prstGeom prst="rect">
            <a:avLst/>
          </a:prstGeom>
          <a:solidFill>
            <a:schemeClr val="bg1"/>
          </a:solidFill>
          <a:ln>
            <a:solidFill>
              <a:schemeClr val="tx1"/>
            </a:solidFill>
          </a:ln>
        </p:spPr>
        <p:txBody>
          <a:bodyPr wrap="square" rtlCol="0">
            <a:spAutoFit/>
          </a:bodyPr>
          <a:lstStyle/>
          <a:p>
            <a:pPr>
              <a:lnSpc>
                <a:spcPts val="2480"/>
              </a:lnSpc>
            </a:pPr>
            <a:r>
              <a:rPr lang="en-US" sz="2400" dirty="0">
                <a:latin typeface="Times New Roman" pitchFamily="18" charset="0"/>
                <a:cs typeface="Times New Roman" pitchFamily="18" charset="0"/>
              </a:rPr>
              <a:t>“For as the body is one and has many members, but all the members of that one body, being many, are one body, so also is Christ” (1 Cor. 12:12).</a:t>
            </a:r>
          </a:p>
        </p:txBody>
      </p:sp>
      <p:sp>
        <p:nvSpPr>
          <p:cNvPr id="27" name="Rectangle 26">
            <a:extLst>
              <a:ext uri="{FF2B5EF4-FFF2-40B4-BE49-F238E27FC236}">
                <a16:creationId xmlns:a16="http://schemas.microsoft.com/office/drawing/2014/main" id="{E87BC9A1-06F8-4E3D-B30A-7F1987A5F06F}"/>
              </a:ext>
            </a:extLst>
          </p:cNvPr>
          <p:cNvSpPr/>
          <p:nvPr/>
        </p:nvSpPr>
        <p:spPr>
          <a:xfrm>
            <a:off x="0" y="213707"/>
            <a:ext cx="9143999"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a:pPr>
            <a:r>
              <a:rPr lang="en-US" sz="2400" i="1" dirty="0">
                <a:latin typeface="Arial" panose="020B0604020202020204" pitchFamily="34" charset="0"/>
                <a:cs typeface="Arial" panose="020B0604020202020204" pitchFamily="34" charset="0"/>
              </a:rPr>
              <a:t>The body has many members</a:t>
            </a:r>
          </a:p>
        </p:txBody>
      </p:sp>
    </p:spTree>
    <p:extLst>
      <p:ext uri="{BB962C8B-B14F-4D97-AF65-F5344CB8AC3E}">
        <p14:creationId xmlns:p14="http://schemas.microsoft.com/office/powerpoint/2010/main" val="124913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A43F3296-7CB4-459B-A3C4-BDF066A6C389}"/>
              </a:ext>
            </a:extLst>
          </p:cNvPr>
          <p:cNvGrpSpPr/>
          <p:nvPr/>
        </p:nvGrpSpPr>
        <p:grpSpPr>
          <a:xfrm>
            <a:off x="381000" y="1600200"/>
            <a:ext cx="8458200" cy="4953000"/>
            <a:chOff x="381000" y="1600200"/>
            <a:chExt cx="8458200" cy="4953000"/>
          </a:xfrm>
        </p:grpSpPr>
        <p:sp>
          <p:nvSpPr>
            <p:cNvPr id="3" name="Rectangle 2">
              <a:extLst>
                <a:ext uri="{FF2B5EF4-FFF2-40B4-BE49-F238E27FC236}">
                  <a16:creationId xmlns:a16="http://schemas.microsoft.com/office/drawing/2014/main" id="{3B62F975-DDB2-4BFA-9B70-59B257E61DB4}"/>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8921FEFF-297A-4524-BFD1-B91CF76311D7}"/>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E43F2CBD-B714-46E5-948F-A237C0E40131}"/>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6" name="Group 29">
              <a:extLst>
                <a:ext uri="{FF2B5EF4-FFF2-40B4-BE49-F238E27FC236}">
                  <a16:creationId xmlns:a16="http://schemas.microsoft.com/office/drawing/2014/main" id="{CE9DE080-6033-4B61-98DA-C72ECFD3B42B}"/>
                </a:ext>
              </a:extLst>
            </p:cNvPr>
            <p:cNvGrpSpPr/>
            <p:nvPr/>
          </p:nvGrpSpPr>
          <p:grpSpPr>
            <a:xfrm>
              <a:off x="4800600" y="1752600"/>
              <a:ext cx="1371600" cy="1143000"/>
              <a:chOff x="4114800" y="914400"/>
              <a:chExt cx="4648200" cy="4114800"/>
            </a:xfrm>
          </p:grpSpPr>
          <p:grpSp>
            <p:nvGrpSpPr>
              <p:cNvPr id="7" name="Group 20">
                <a:extLst>
                  <a:ext uri="{FF2B5EF4-FFF2-40B4-BE49-F238E27FC236}">
                    <a16:creationId xmlns:a16="http://schemas.microsoft.com/office/drawing/2014/main" id="{A15D839C-B7BB-4BE8-8B15-6499950185FC}"/>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F5FB253D-F3AB-4A08-8218-75B7B736C967}"/>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175DA928-C29A-4C03-8699-A7F6937F1668}"/>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0A7869EB-5693-4177-BE0D-550C0F069437}"/>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89C9CB81-34D3-4307-AB4F-E5E49E8595E0}"/>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CF812066-ACD4-4517-B1CA-574203890506}"/>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FE431769-B060-4AF1-9BFC-D0E2C304F09A}"/>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5C1BD6EA-CA24-4A6C-BC2E-792EB6DA4CC7}"/>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40F834FE-E003-472D-AC52-5B6A40A4C269}"/>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37BDC9C9-E23F-4CF2-9BB5-5E4BD4DC5DEA}"/>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93F474FA-5D67-403A-AD0E-C58CA0636ECE}"/>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AC7ABF25-EA7F-4BE1-8E4A-404201FF35E8}"/>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6502BE28-0CBA-4A69-AB8C-D862545E7FFE}"/>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DB557FE8-ED72-4025-B8F4-3D49F3941FC6}"/>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5C94772E-E49B-496B-8610-00007DAD7B95}"/>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BD9C76BB-363C-43A8-90F6-D3EAA9C0FC6A}"/>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2A4E068D-DD8F-4734-A372-0D4B864B93B9}"/>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4A76DB29-62D4-4B49-A7B8-18A46D585BDA}"/>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5" name="TextBox 24">
            <a:extLst>
              <a:ext uri="{FF2B5EF4-FFF2-40B4-BE49-F238E27FC236}">
                <a16:creationId xmlns:a16="http://schemas.microsoft.com/office/drawing/2014/main" id="{88AEDB0C-F527-4BED-9620-2CA3BDD225B9}"/>
              </a:ext>
            </a:extLst>
          </p:cNvPr>
          <p:cNvSpPr txBox="1"/>
          <p:nvPr/>
        </p:nvSpPr>
        <p:spPr>
          <a:xfrm>
            <a:off x="5410200" y="3886200"/>
            <a:ext cx="2971800" cy="1054135"/>
          </a:xfrm>
          <a:prstGeom prst="rect">
            <a:avLst/>
          </a:prstGeom>
          <a:solidFill>
            <a:schemeClr val="bg1"/>
          </a:solidFill>
          <a:ln>
            <a:solidFill>
              <a:schemeClr val="tx1"/>
            </a:solidFill>
          </a:ln>
        </p:spPr>
        <p:txBody>
          <a:bodyPr wrap="square" rtlCol="0">
            <a:spAutoFit/>
          </a:bodyPr>
          <a:lstStyle/>
          <a:p>
            <a:pPr>
              <a:lnSpc>
                <a:spcPts val="2480"/>
              </a:lnSpc>
            </a:pPr>
            <a:r>
              <a:rPr lang="en-US" sz="2400" dirty="0">
                <a:latin typeface="Times New Roman" pitchFamily="18" charset="0"/>
                <a:cs typeface="Times New Roman" pitchFamily="18" charset="0"/>
              </a:rPr>
              <a:t>“For in fact the body is not one member but many” (1 Cor.12:14)</a:t>
            </a:r>
          </a:p>
        </p:txBody>
      </p:sp>
      <p:sp>
        <p:nvSpPr>
          <p:cNvPr id="26" name="TextBox 25">
            <a:extLst>
              <a:ext uri="{FF2B5EF4-FFF2-40B4-BE49-F238E27FC236}">
                <a16:creationId xmlns:a16="http://schemas.microsoft.com/office/drawing/2014/main" id="{5EB38742-FF62-4592-841C-EA9E8E6C963C}"/>
              </a:ext>
            </a:extLst>
          </p:cNvPr>
          <p:cNvSpPr txBox="1"/>
          <p:nvPr/>
        </p:nvSpPr>
        <p:spPr>
          <a:xfrm>
            <a:off x="5562600" y="2971800"/>
            <a:ext cx="2514600" cy="461665"/>
          </a:xfrm>
          <a:prstGeom prst="rect">
            <a:avLst/>
          </a:prstGeom>
          <a:noFill/>
        </p:spPr>
        <p:txBody>
          <a:bodyPr wrap="square" rtlCol="0">
            <a:spAutoFit/>
          </a:bodyPr>
          <a:lstStyle/>
          <a:p>
            <a:pPr algn="ctr"/>
            <a:r>
              <a:rPr lang="en-US" sz="2400" i="1" dirty="0">
                <a:solidFill>
                  <a:schemeClr val="accent5">
                    <a:lumMod val="75000"/>
                  </a:schemeClr>
                </a:solidFill>
              </a:rPr>
              <a:t>Many Members</a:t>
            </a:r>
          </a:p>
        </p:txBody>
      </p:sp>
      <p:sp>
        <p:nvSpPr>
          <p:cNvPr id="27" name="TextBox 26">
            <a:extLst>
              <a:ext uri="{FF2B5EF4-FFF2-40B4-BE49-F238E27FC236}">
                <a16:creationId xmlns:a16="http://schemas.microsoft.com/office/drawing/2014/main" id="{AC62225C-68F2-4928-BFAA-A3C7B605543F}"/>
              </a:ext>
            </a:extLst>
          </p:cNvPr>
          <p:cNvSpPr txBox="1"/>
          <p:nvPr/>
        </p:nvSpPr>
        <p:spPr>
          <a:xfrm>
            <a:off x="1219200" y="2967335"/>
            <a:ext cx="2514600" cy="461665"/>
          </a:xfrm>
          <a:prstGeom prst="rect">
            <a:avLst/>
          </a:prstGeom>
          <a:noFill/>
        </p:spPr>
        <p:txBody>
          <a:bodyPr wrap="square" rtlCol="0">
            <a:spAutoFit/>
          </a:bodyPr>
          <a:lstStyle/>
          <a:p>
            <a:pPr algn="ctr"/>
            <a:r>
              <a:rPr lang="en-US" sz="2400" i="1" dirty="0">
                <a:solidFill>
                  <a:schemeClr val="accent5">
                    <a:lumMod val="75000"/>
                  </a:schemeClr>
                </a:solidFill>
              </a:rPr>
              <a:t>Member</a:t>
            </a:r>
          </a:p>
        </p:txBody>
      </p:sp>
      <p:sp>
        <p:nvSpPr>
          <p:cNvPr id="28" name="Rectangle 27">
            <a:extLst>
              <a:ext uri="{FF2B5EF4-FFF2-40B4-BE49-F238E27FC236}">
                <a16:creationId xmlns:a16="http://schemas.microsoft.com/office/drawing/2014/main" id="{27D70557-DCD4-43E6-A7AE-885A2D73166B}"/>
              </a:ext>
            </a:extLst>
          </p:cNvPr>
          <p:cNvSpPr/>
          <p:nvPr/>
        </p:nvSpPr>
        <p:spPr>
          <a:xfrm>
            <a:off x="0" y="213707"/>
            <a:ext cx="9143999"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a:pPr>
            <a:r>
              <a:rPr lang="en-US" sz="2400" i="1" dirty="0">
                <a:latin typeface="Arial" panose="020B0604020202020204" pitchFamily="34" charset="0"/>
                <a:cs typeface="Arial" panose="020B0604020202020204" pitchFamily="34" charset="0"/>
              </a:rPr>
              <a:t>The body has many members</a:t>
            </a:r>
          </a:p>
        </p:txBody>
      </p:sp>
    </p:spTree>
    <p:extLst>
      <p:ext uri="{BB962C8B-B14F-4D97-AF65-F5344CB8AC3E}">
        <p14:creationId xmlns:p14="http://schemas.microsoft.com/office/powerpoint/2010/main" val="3640049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7DD3AEBA-B8F4-46C0-8CB5-9B1D4B67E039}"/>
              </a:ext>
            </a:extLst>
          </p:cNvPr>
          <p:cNvGrpSpPr/>
          <p:nvPr/>
        </p:nvGrpSpPr>
        <p:grpSpPr>
          <a:xfrm>
            <a:off x="381000" y="1600200"/>
            <a:ext cx="8458200" cy="4953000"/>
            <a:chOff x="381000" y="1600200"/>
            <a:chExt cx="8458200" cy="4953000"/>
          </a:xfrm>
        </p:grpSpPr>
        <p:sp>
          <p:nvSpPr>
            <p:cNvPr id="3" name="Rectangle 2">
              <a:extLst>
                <a:ext uri="{FF2B5EF4-FFF2-40B4-BE49-F238E27FC236}">
                  <a16:creationId xmlns:a16="http://schemas.microsoft.com/office/drawing/2014/main" id="{ED21BB14-575A-4A67-98AE-843D1FE62BE8}"/>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A8522B75-00F1-4A39-94D3-EA68EE5BCD94}"/>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666AD05F-635A-4418-9B61-4198EADBFEC9}"/>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6" name="Group 29">
              <a:extLst>
                <a:ext uri="{FF2B5EF4-FFF2-40B4-BE49-F238E27FC236}">
                  <a16:creationId xmlns:a16="http://schemas.microsoft.com/office/drawing/2014/main" id="{28EE7147-9401-427E-889C-8159C1B57416}"/>
                </a:ext>
              </a:extLst>
            </p:cNvPr>
            <p:cNvGrpSpPr/>
            <p:nvPr/>
          </p:nvGrpSpPr>
          <p:grpSpPr>
            <a:xfrm>
              <a:off x="4800600" y="1752600"/>
              <a:ext cx="1371600" cy="1143000"/>
              <a:chOff x="4114800" y="914400"/>
              <a:chExt cx="4648200" cy="4114800"/>
            </a:xfrm>
          </p:grpSpPr>
          <p:grpSp>
            <p:nvGrpSpPr>
              <p:cNvPr id="7" name="Group 20">
                <a:extLst>
                  <a:ext uri="{FF2B5EF4-FFF2-40B4-BE49-F238E27FC236}">
                    <a16:creationId xmlns:a16="http://schemas.microsoft.com/office/drawing/2014/main" id="{013B17E1-0543-4BF6-8C90-B19BC464AA32}"/>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547FD00D-2A80-4CC3-8798-785C54B9907C}"/>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AFBA5B1E-F70F-429D-B686-684D042F70E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26446413-61FB-43D6-8A0C-65DE56484380}"/>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9735608B-ABA9-46E2-BEAB-AE3122701307}"/>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ED856013-369B-4CD3-8D31-FE8DC1611A3D}"/>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4E929413-7CD4-41EA-A78C-3907E37DE923}"/>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69005733-50AD-47F3-B5ED-E2037970AAA2}"/>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67FF4D7C-2541-49D5-AC20-D836577976CF}"/>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93005AFB-F847-4D06-A7DD-B9E32FC8D927}"/>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F0E49793-466C-42CA-A951-7BE0FD2B4CEF}"/>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D3DA7031-1646-4E15-A887-E74FB8C51690}"/>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C7CD8DD1-C180-4EE3-9EA6-9E43A4ECF864}"/>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409F8214-8292-4BC2-8E40-D6D2C057B9C9}"/>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27C76F03-E334-4EB8-B9DE-31FA62B1EBC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9CD4D85B-C47C-44E7-AEE7-AFF45E33A5A5}"/>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56DD085B-BCA7-477B-A697-352C4893071E}"/>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10AC711A-71E7-4B85-A255-E2F1BF4DB706}"/>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5" name="TextBox 24">
            <a:extLst>
              <a:ext uri="{FF2B5EF4-FFF2-40B4-BE49-F238E27FC236}">
                <a16:creationId xmlns:a16="http://schemas.microsoft.com/office/drawing/2014/main" id="{6690875B-07F3-499D-A2AB-FD192EE457F1}"/>
              </a:ext>
            </a:extLst>
          </p:cNvPr>
          <p:cNvSpPr txBox="1"/>
          <p:nvPr/>
        </p:nvSpPr>
        <p:spPr>
          <a:xfrm>
            <a:off x="609600" y="4038600"/>
            <a:ext cx="3733800" cy="1054135"/>
          </a:xfrm>
          <a:prstGeom prst="rect">
            <a:avLst/>
          </a:prstGeom>
          <a:solidFill>
            <a:schemeClr val="bg1"/>
          </a:solidFill>
          <a:ln>
            <a:solidFill>
              <a:schemeClr val="tx1"/>
            </a:solidFill>
          </a:ln>
        </p:spPr>
        <p:txBody>
          <a:bodyPr wrap="square" rtlCol="0">
            <a:spAutoFit/>
          </a:bodyPr>
          <a:lstStyle/>
          <a:p>
            <a:pPr>
              <a:lnSpc>
                <a:spcPts val="2480"/>
              </a:lnSpc>
            </a:pPr>
            <a:r>
              <a:rPr lang="en-US" sz="2400" dirty="0">
                <a:latin typeface="Times New Roman" pitchFamily="18" charset="0"/>
                <a:cs typeface="Times New Roman" pitchFamily="18" charset="0"/>
              </a:rPr>
              <a:t>“Now you are the body of Christ, and members individually” (1 Cor. 12:27)</a:t>
            </a:r>
          </a:p>
        </p:txBody>
      </p:sp>
      <p:sp>
        <p:nvSpPr>
          <p:cNvPr id="26" name="TextBox 25">
            <a:extLst>
              <a:ext uri="{FF2B5EF4-FFF2-40B4-BE49-F238E27FC236}">
                <a16:creationId xmlns:a16="http://schemas.microsoft.com/office/drawing/2014/main" id="{ADBB74D6-CD51-4DA1-928B-1D450D31A817}"/>
              </a:ext>
            </a:extLst>
          </p:cNvPr>
          <p:cNvSpPr txBox="1"/>
          <p:nvPr/>
        </p:nvSpPr>
        <p:spPr>
          <a:xfrm>
            <a:off x="1219200" y="2967335"/>
            <a:ext cx="2514600" cy="461665"/>
          </a:xfrm>
          <a:prstGeom prst="rect">
            <a:avLst/>
          </a:prstGeom>
          <a:noFill/>
        </p:spPr>
        <p:txBody>
          <a:bodyPr wrap="square" rtlCol="0">
            <a:spAutoFit/>
          </a:bodyPr>
          <a:lstStyle/>
          <a:p>
            <a:pPr algn="ctr"/>
            <a:r>
              <a:rPr lang="en-US" sz="2400" i="1" dirty="0">
                <a:solidFill>
                  <a:schemeClr val="accent5">
                    <a:lumMod val="75000"/>
                  </a:schemeClr>
                </a:solidFill>
              </a:rPr>
              <a:t>Member</a:t>
            </a:r>
          </a:p>
        </p:txBody>
      </p:sp>
      <p:sp>
        <p:nvSpPr>
          <p:cNvPr id="27" name="TextBox 26">
            <a:extLst>
              <a:ext uri="{FF2B5EF4-FFF2-40B4-BE49-F238E27FC236}">
                <a16:creationId xmlns:a16="http://schemas.microsoft.com/office/drawing/2014/main" id="{1E063BFA-F388-4B02-9305-A7A8B4CD496D}"/>
              </a:ext>
            </a:extLst>
          </p:cNvPr>
          <p:cNvSpPr txBox="1"/>
          <p:nvPr/>
        </p:nvSpPr>
        <p:spPr>
          <a:xfrm>
            <a:off x="5562600" y="2971800"/>
            <a:ext cx="2514600" cy="461665"/>
          </a:xfrm>
          <a:prstGeom prst="rect">
            <a:avLst/>
          </a:prstGeom>
          <a:noFill/>
        </p:spPr>
        <p:txBody>
          <a:bodyPr wrap="square" rtlCol="0">
            <a:spAutoFit/>
          </a:bodyPr>
          <a:lstStyle/>
          <a:p>
            <a:pPr algn="ctr"/>
            <a:r>
              <a:rPr lang="en-US" sz="2400" i="1" dirty="0">
                <a:solidFill>
                  <a:schemeClr val="accent5">
                    <a:lumMod val="75000"/>
                  </a:schemeClr>
                </a:solidFill>
              </a:rPr>
              <a:t>Many Members</a:t>
            </a:r>
          </a:p>
        </p:txBody>
      </p:sp>
      <p:sp>
        <p:nvSpPr>
          <p:cNvPr id="28" name="Rectangle 27">
            <a:extLst>
              <a:ext uri="{FF2B5EF4-FFF2-40B4-BE49-F238E27FC236}">
                <a16:creationId xmlns:a16="http://schemas.microsoft.com/office/drawing/2014/main" id="{0CC1F289-D0EF-44B0-8169-3AD392E2DAFA}"/>
              </a:ext>
            </a:extLst>
          </p:cNvPr>
          <p:cNvSpPr/>
          <p:nvPr/>
        </p:nvSpPr>
        <p:spPr>
          <a:xfrm>
            <a:off x="0" y="213707"/>
            <a:ext cx="9143999"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a:pPr>
            <a:r>
              <a:rPr lang="en-US" sz="2400" i="1" dirty="0">
                <a:latin typeface="Arial" panose="020B0604020202020204" pitchFamily="34" charset="0"/>
                <a:cs typeface="Arial" panose="020B0604020202020204" pitchFamily="34" charset="0"/>
              </a:rPr>
              <a:t>The body has many members</a:t>
            </a:r>
          </a:p>
        </p:txBody>
      </p:sp>
    </p:spTree>
    <p:extLst>
      <p:ext uri="{BB962C8B-B14F-4D97-AF65-F5344CB8AC3E}">
        <p14:creationId xmlns:p14="http://schemas.microsoft.com/office/powerpoint/2010/main" val="833730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53C5CD6B-DA54-4A63-9AE1-F15142702B41}"/>
              </a:ext>
            </a:extLst>
          </p:cNvPr>
          <p:cNvGrpSpPr/>
          <p:nvPr/>
        </p:nvGrpSpPr>
        <p:grpSpPr>
          <a:xfrm>
            <a:off x="381000" y="1600200"/>
            <a:ext cx="8458200" cy="4953000"/>
            <a:chOff x="381000" y="1600200"/>
            <a:chExt cx="8458200" cy="4953000"/>
          </a:xfrm>
        </p:grpSpPr>
        <p:sp>
          <p:nvSpPr>
            <p:cNvPr id="3" name="Rectangle 2">
              <a:extLst>
                <a:ext uri="{FF2B5EF4-FFF2-40B4-BE49-F238E27FC236}">
                  <a16:creationId xmlns:a16="http://schemas.microsoft.com/office/drawing/2014/main" id="{ABF124FA-E9AC-4643-BC60-23E61B1B7FC5}"/>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4BC2D5F2-59C6-4358-A81A-5ED2C82D0C9D}"/>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4F36EF31-BE43-43F4-BBE5-F71382DCB812}"/>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6" name="Group 29">
              <a:extLst>
                <a:ext uri="{FF2B5EF4-FFF2-40B4-BE49-F238E27FC236}">
                  <a16:creationId xmlns:a16="http://schemas.microsoft.com/office/drawing/2014/main" id="{9A0D9E27-473B-43AA-A7F1-D14A96EBBF81}"/>
                </a:ext>
              </a:extLst>
            </p:cNvPr>
            <p:cNvGrpSpPr/>
            <p:nvPr/>
          </p:nvGrpSpPr>
          <p:grpSpPr>
            <a:xfrm>
              <a:off x="4800600" y="1752600"/>
              <a:ext cx="1371600" cy="1143000"/>
              <a:chOff x="4114800" y="914400"/>
              <a:chExt cx="4648200" cy="4114800"/>
            </a:xfrm>
          </p:grpSpPr>
          <p:grpSp>
            <p:nvGrpSpPr>
              <p:cNvPr id="7" name="Group 20">
                <a:extLst>
                  <a:ext uri="{FF2B5EF4-FFF2-40B4-BE49-F238E27FC236}">
                    <a16:creationId xmlns:a16="http://schemas.microsoft.com/office/drawing/2014/main" id="{F84352AF-1A3A-43A6-A811-BB5E18A64055}"/>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31D6F5AB-9E0B-4728-9E1A-4EEAB416D0ED}"/>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95A6AC1E-C47F-44F1-AB7A-A1A54BBA124D}"/>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772C470B-7FBA-46A9-9123-8151CA3B5CE7}"/>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EC4137B1-2B2A-437D-AF43-0C3469F3FF6C}"/>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82951D43-C6F5-486D-BF54-79509CFD5B4A}"/>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59416B24-F807-4949-A5C6-564540E0B811}"/>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5F7FF4EC-0B98-4991-A562-75AA82260C84}"/>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3C4B84F9-DCA1-4330-B9B3-F462685C0E46}"/>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63B77876-899E-4823-B8E0-FA95F9496014}"/>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5D8A3356-5B35-40D1-9F64-A76BBF7C3FA1}"/>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FC04C829-3988-4EA9-8A8A-963792281540}"/>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E28E80F6-7EF8-4DFF-B25D-CB196F29A4A2}"/>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0114A85C-B55E-418E-A300-2FD4ACCBA91D}"/>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198127B3-54C0-43F8-8446-A4137E6ECE36}"/>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6333D7C7-45B5-461E-91DA-822897DA9ED4}"/>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38435D96-1F05-48E1-BCCF-FCBDE951E401}"/>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EA99CF6D-8E07-4D05-AD7E-5864035DFD83}"/>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5" name="TextBox 24">
            <a:extLst>
              <a:ext uri="{FF2B5EF4-FFF2-40B4-BE49-F238E27FC236}">
                <a16:creationId xmlns:a16="http://schemas.microsoft.com/office/drawing/2014/main" id="{4CD888B0-D973-49F6-90A0-4932FC44A106}"/>
              </a:ext>
            </a:extLst>
          </p:cNvPr>
          <p:cNvSpPr txBox="1"/>
          <p:nvPr/>
        </p:nvSpPr>
        <p:spPr>
          <a:xfrm>
            <a:off x="5029200" y="3200400"/>
            <a:ext cx="3505200" cy="2308324"/>
          </a:xfrm>
          <a:prstGeom prst="rect">
            <a:avLst/>
          </a:prstGeom>
          <a:noFill/>
        </p:spPr>
        <p:txBody>
          <a:bodyPr wrap="square" rtlCol="0">
            <a:spAutoFit/>
          </a:bodyPr>
          <a:lstStyle/>
          <a:p>
            <a:r>
              <a:rPr lang="en-US" sz="2400" dirty="0">
                <a:latin typeface="Times New Roman" pitchFamily="18" charset="0"/>
                <a:cs typeface="Times New Roman" pitchFamily="18" charset="0"/>
              </a:rPr>
              <a:t>“I wrote to the </a:t>
            </a:r>
            <a:r>
              <a:rPr lang="en-US" sz="2400" u="sng" dirty="0">
                <a:latin typeface="Times New Roman" pitchFamily="18" charset="0"/>
                <a:cs typeface="Times New Roman" pitchFamily="18" charset="0"/>
              </a:rPr>
              <a:t>church</a:t>
            </a:r>
            <a:r>
              <a:rPr lang="en-US" sz="2400" dirty="0">
                <a:latin typeface="Times New Roman" pitchFamily="18" charset="0"/>
                <a:cs typeface="Times New Roman" pitchFamily="18" charset="0"/>
              </a:rPr>
              <a:t>, but </a:t>
            </a:r>
            <a:r>
              <a:rPr lang="en-US" sz="2400" dirty="0" err="1">
                <a:latin typeface="Times New Roman" pitchFamily="18" charset="0"/>
                <a:cs typeface="Times New Roman" pitchFamily="18" charset="0"/>
              </a:rPr>
              <a:t>Diotrephes</a:t>
            </a:r>
            <a:r>
              <a:rPr lang="en-US" sz="2400" dirty="0">
                <a:latin typeface="Times New Roman" pitchFamily="18" charset="0"/>
                <a:cs typeface="Times New Roman" pitchFamily="18" charset="0"/>
              </a:rPr>
              <a:t>, who loves to have the preeminence among </a:t>
            </a:r>
            <a:r>
              <a:rPr lang="en-US" sz="2400" u="sng" dirty="0">
                <a:latin typeface="Times New Roman" pitchFamily="18" charset="0"/>
                <a:cs typeface="Times New Roman" pitchFamily="18" charset="0"/>
              </a:rPr>
              <a:t>them</a:t>
            </a:r>
            <a:r>
              <a:rPr lang="en-US" sz="2400" dirty="0">
                <a:latin typeface="Times New Roman" pitchFamily="18" charset="0"/>
                <a:cs typeface="Times New Roman" pitchFamily="18" charset="0"/>
              </a:rPr>
              <a:t>, does not receive us. </a:t>
            </a:r>
          </a:p>
          <a:p>
            <a:pPr algn="r"/>
            <a:r>
              <a:rPr lang="en-US" sz="2400" dirty="0">
                <a:latin typeface="Times New Roman" pitchFamily="18" charset="0"/>
                <a:cs typeface="Times New Roman" pitchFamily="18" charset="0"/>
              </a:rPr>
              <a:t>(3 John 9)</a:t>
            </a:r>
          </a:p>
        </p:txBody>
      </p:sp>
      <p:sp>
        <p:nvSpPr>
          <p:cNvPr id="26" name="TextBox 25">
            <a:extLst>
              <a:ext uri="{FF2B5EF4-FFF2-40B4-BE49-F238E27FC236}">
                <a16:creationId xmlns:a16="http://schemas.microsoft.com/office/drawing/2014/main" id="{32EF6595-F2F5-42F6-AA59-728553C76B08}"/>
              </a:ext>
            </a:extLst>
          </p:cNvPr>
          <p:cNvSpPr txBox="1"/>
          <p:nvPr/>
        </p:nvSpPr>
        <p:spPr>
          <a:xfrm>
            <a:off x="1066800" y="3505200"/>
            <a:ext cx="243840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Diotrephes</a:t>
            </a:r>
            <a:endParaRPr lang="en-US" sz="2400" dirty="0"/>
          </a:p>
        </p:txBody>
      </p:sp>
      <p:sp>
        <p:nvSpPr>
          <p:cNvPr id="27" name="Rectangle 26">
            <a:extLst>
              <a:ext uri="{FF2B5EF4-FFF2-40B4-BE49-F238E27FC236}">
                <a16:creationId xmlns:a16="http://schemas.microsoft.com/office/drawing/2014/main" id="{D2CD95B0-EB3A-4BAE-B50B-325ECF85B496}"/>
              </a:ext>
            </a:extLst>
          </p:cNvPr>
          <p:cNvSpPr/>
          <p:nvPr/>
        </p:nvSpPr>
        <p:spPr>
          <a:xfrm>
            <a:off x="0" y="213707"/>
            <a:ext cx="9143999"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a:pPr>
            <a:r>
              <a:rPr lang="en-US" sz="2400" i="1" dirty="0">
                <a:latin typeface="Arial" panose="020B0604020202020204" pitchFamily="34" charset="0"/>
                <a:cs typeface="Arial" panose="020B0604020202020204" pitchFamily="34" charset="0"/>
              </a:rPr>
              <a:t>The body has many members</a:t>
            </a:r>
          </a:p>
        </p:txBody>
      </p:sp>
    </p:spTree>
    <p:extLst>
      <p:ext uri="{BB962C8B-B14F-4D97-AF65-F5344CB8AC3E}">
        <p14:creationId xmlns:p14="http://schemas.microsoft.com/office/powerpoint/2010/main" val="247812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2492990"/>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The individual and the church are not the same</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 body has many members</a:t>
            </a:r>
          </a:p>
          <a:p>
            <a:pPr marL="914400" lvl="1" indent="-457200">
              <a:buFont typeface="+mj-lt"/>
              <a:buAutoNum type="arabicPeriod"/>
            </a:pPr>
            <a:endParaRPr lang="en-US" sz="8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 role of the individual and the church are not the same</a:t>
            </a:r>
          </a:p>
        </p:txBody>
      </p:sp>
    </p:spTree>
    <p:extLst>
      <p:ext uri="{BB962C8B-B14F-4D97-AF65-F5344CB8AC3E}">
        <p14:creationId xmlns:p14="http://schemas.microsoft.com/office/powerpoint/2010/main" val="1953679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23B20F-4E12-4F73-BE69-54CC43EE9566}"/>
              </a:ext>
            </a:extLst>
          </p:cNvPr>
          <p:cNvSpPr/>
          <p:nvPr/>
        </p:nvSpPr>
        <p:spPr>
          <a:xfrm>
            <a:off x="0" y="221098"/>
            <a:ext cx="9149647"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startAt="2"/>
            </a:pPr>
            <a:r>
              <a:rPr lang="en-US" sz="2400" i="1" dirty="0">
                <a:latin typeface="Arial" panose="020B0604020202020204" pitchFamily="34" charset="0"/>
                <a:cs typeface="Arial" panose="020B0604020202020204" pitchFamily="34" charset="0"/>
              </a:rPr>
              <a:t>The role of the individual and the church are not the same</a:t>
            </a:r>
          </a:p>
        </p:txBody>
      </p:sp>
      <p:grpSp>
        <p:nvGrpSpPr>
          <p:cNvPr id="3" name="Group 30">
            <a:extLst>
              <a:ext uri="{FF2B5EF4-FFF2-40B4-BE49-F238E27FC236}">
                <a16:creationId xmlns:a16="http://schemas.microsoft.com/office/drawing/2014/main" id="{53AAFDE8-CEDC-4E90-BA61-85680D53F6A0}"/>
              </a:ext>
            </a:extLst>
          </p:cNvPr>
          <p:cNvGrpSpPr/>
          <p:nvPr/>
        </p:nvGrpSpPr>
        <p:grpSpPr>
          <a:xfrm>
            <a:off x="381000" y="1600200"/>
            <a:ext cx="8458200" cy="4953000"/>
            <a:chOff x="381000" y="1600200"/>
            <a:chExt cx="8458200" cy="4953000"/>
          </a:xfrm>
        </p:grpSpPr>
        <p:sp>
          <p:nvSpPr>
            <p:cNvPr id="4" name="Rectangle 3">
              <a:extLst>
                <a:ext uri="{FF2B5EF4-FFF2-40B4-BE49-F238E27FC236}">
                  <a16:creationId xmlns:a16="http://schemas.microsoft.com/office/drawing/2014/main" id="{19DA4235-7767-4AB8-99A6-98B217997AC6}"/>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603024E9-70D9-465A-8F0E-200967CC6849}"/>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6" name="Picture 11" descr="C:\Documents and Settings\Donnie\Local Settings\Temporary Internet Files\Content.IE5\TNDCW2JQ\MCj04326250000[1].png">
              <a:extLst>
                <a:ext uri="{FF2B5EF4-FFF2-40B4-BE49-F238E27FC236}">
                  <a16:creationId xmlns:a16="http://schemas.microsoft.com/office/drawing/2014/main" id="{75CFA77C-7196-4D5E-B13F-0A7E6E7E0B31}"/>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7" name="Group 29">
              <a:extLst>
                <a:ext uri="{FF2B5EF4-FFF2-40B4-BE49-F238E27FC236}">
                  <a16:creationId xmlns:a16="http://schemas.microsoft.com/office/drawing/2014/main" id="{CD410DC1-6849-4B87-9A2C-0DDB985FAE2A}"/>
                </a:ext>
              </a:extLst>
            </p:cNvPr>
            <p:cNvGrpSpPr/>
            <p:nvPr/>
          </p:nvGrpSpPr>
          <p:grpSpPr>
            <a:xfrm>
              <a:off x="4800600" y="1752600"/>
              <a:ext cx="1371600" cy="1143000"/>
              <a:chOff x="4114800" y="914400"/>
              <a:chExt cx="4648200" cy="4114800"/>
            </a:xfrm>
          </p:grpSpPr>
          <p:grpSp>
            <p:nvGrpSpPr>
              <p:cNvPr id="8" name="Group 20">
                <a:extLst>
                  <a:ext uri="{FF2B5EF4-FFF2-40B4-BE49-F238E27FC236}">
                    <a16:creationId xmlns:a16="http://schemas.microsoft.com/office/drawing/2014/main" id="{59E3B2E8-B607-4B5D-BC2D-F8F6C7BEC355}"/>
                  </a:ext>
                </a:extLst>
              </p:cNvPr>
              <p:cNvGrpSpPr/>
              <p:nvPr/>
            </p:nvGrpSpPr>
            <p:grpSpPr>
              <a:xfrm>
                <a:off x="4495800" y="914400"/>
                <a:ext cx="4267200" cy="2514600"/>
                <a:chOff x="4876800" y="1295400"/>
                <a:chExt cx="4267200" cy="2514600"/>
              </a:xfrm>
            </p:grpSpPr>
            <p:pic>
              <p:nvPicPr>
                <p:cNvPr id="18" name="Picture 12" descr="C:\Documents and Settings\Donnie\Local Settings\Temporary Internet Files\Content.IE5\7ZVCNS1P\MCj04326090000[1].png">
                  <a:extLst>
                    <a:ext uri="{FF2B5EF4-FFF2-40B4-BE49-F238E27FC236}">
                      <a16:creationId xmlns:a16="http://schemas.microsoft.com/office/drawing/2014/main" id="{C86C08CB-85B4-4916-93F6-95652D3E5479}"/>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9" name="Picture 11" descr="C:\Documents and Settings\Donnie\Local Settings\Temporary Internet Files\Content.IE5\TNDCW2JQ\MCj04326250000[1].png">
                  <a:extLst>
                    <a:ext uri="{FF2B5EF4-FFF2-40B4-BE49-F238E27FC236}">
                      <a16:creationId xmlns:a16="http://schemas.microsoft.com/office/drawing/2014/main" id="{298C0777-8529-4B1C-9099-343594529398}"/>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20" name="Picture 13" descr="C:\Documents and Settings\Donnie\Local Settings\Temporary Internet Files\Content.IE5\L1V11MNQ\MCj04316140000[1].png">
                  <a:extLst>
                    <a:ext uri="{FF2B5EF4-FFF2-40B4-BE49-F238E27FC236}">
                      <a16:creationId xmlns:a16="http://schemas.microsoft.com/office/drawing/2014/main" id="{2B466676-5240-446C-BCE5-DD4C397E16FF}"/>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1" name="Picture 14" descr="C:\Documents and Settings\Donnie\Local Settings\Temporary Internet Files\Content.IE5\7ZVCNS1P\MCj04316010000[1].png">
                  <a:extLst>
                    <a:ext uri="{FF2B5EF4-FFF2-40B4-BE49-F238E27FC236}">
                      <a16:creationId xmlns:a16="http://schemas.microsoft.com/office/drawing/2014/main" id="{F1B44709-2249-41CB-BEB8-7628A471A288}"/>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2" name="Picture 15" descr="C:\Documents and Settings\Donnie\Local Settings\Temporary Internet Files\Content.IE5\1ZRCUT1B\MCj04316410000[1].png">
                  <a:extLst>
                    <a:ext uri="{FF2B5EF4-FFF2-40B4-BE49-F238E27FC236}">
                      <a16:creationId xmlns:a16="http://schemas.microsoft.com/office/drawing/2014/main" id="{4C85C18A-5C89-40FC-8DBE-6599147563EE}"/>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3" name="Picture 16" descr="C:\Documents and Settings\Donnie\Local Settings\Temporary Internet Files\Content.IE5\3J0W0GQY\MCj04326230000[1].png">
                  <a:extLst>
                    <a:ext uri="{FF2B5EF4-FFF2-40B4-BE49-F238E27FC236}">
                      <a16:creationId xmlns:a16="http://schemas.microsoft.com/office/drawing/2014/main" id="{17299324-8086-4B34-A03E-32DB8C46C4BE}"/>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4" name="Picture 17" descr="C:\Documents and Settings\Donnie\Local Settings\Temporary Internet Files\Content.IE5\TNDCW2JQ\MCj04326120000[1].png">
                  <a:extLst>
                    <a:ext uri="{FF2B5EF4-FFF2-40B4-BE49-F238E27FC236}">
                      <a16:creationId xmlns:a16="http://schemas.microsoft.com/office/drawing/2014/main" id="{AEB6760A-7967-4FEB-AE89-8CD0DE258AA3}"/>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5" name="Picture 18" descr="C:\Documents and Settings\Donnie\Local Settings\Temporary Internet Files\Content.IE5\E51G5CIU\MCj04326220000[1].png">
                  <a:extLst>
                    <a:ext uri="{FF2B5EF4-FFF2-40B4-BE49-F238E27FC236}">
                      <a16:creationId xmlns:a16="http://schemas.microsoft.com/office/drawing/2014/main" id="{E97B05FC-7734-4F2C-89B4-1EB2A37053D3}"/>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9" name="Group 21">
                <a:extLst>
                  <a:ext uri="{FF2B5EF4-FFF2-40B4-BE49-F238E27FC236}">
                    <a16:creationId xmlns:a16="http://schemas.microsoft.com/office/drawing/2014/main" id="{FB436253-72C6-4AAC-90A9-BDDE021377A1}"/>
                  </a:ext>
                </a:extLst>
              </p:cNvPr>
              <p:cNvGrpSpPr/>
              <p:nvPr/>
            </p:nvGrpSpPr>
            <p:grpSpPr>
              <a:xfrm flipH="1">
                <a:off x="4114800" y="2514600"/>
                <a:ext cx="4267200" cy="2514600"/>
                <a:chOff x="4876800" y="1295400"/>
                <a:chExt cx="4267200" cy="2514600"/>
              </a:xfrm>
            </p:grpSpPr>
            <p:pic>
              <p:nvPicPr>
                <p:cNvPr id="10" name="Picture 12" descr="C:\Documents and Settings\Donnie\Local Settings\Temporary Internet Files\Content.IE5\7ZVCNS1P\MCj04326090000[1].png">
                  <a:extLst>
                    <a:ext uri="{FF2B5EF4-FFF2-40B4-BE49-F238E27FC236}">
                      <a16:creationId xmlns:a16="http://schemas.microsoft.com/office/drawing/2014/main" id="{7CDC83D0-1964-4CCE-B99B-2433493DDA60}"/>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1" name="Picture 11" descr="C:\Documents and Settings\Donnie\Local Settings\Temporary Internet Files\Content.IE5\TNDCW2JQ\MCj04326250000[1].png">
                  <a:extLst>
                    <a:ext uri="{FF2B5EF4-FFF2-40B4-BE49-F238E27FC236}">
                      <a16:creationId xmlns:a16="http://schemas.microsoft.com/office/drawing/2014/main" id="{2F795C5A-822E-4E0D-9C22-B1078EFD6319}"/>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2" name="Picture 13" descr="C:\Documents and Settings\Donnie\Local Settings\Temporary Internet Files\Content.IE5\L1V11MNQ\MCj04316140000[1].png">
                  <a:extLst>
                    <a:ext uri="{FF2B5EF4-FFF2-40B4-BE49-F238E27FC236}">
                      <a16:creationId xmlns:a16="http://schemas.microsoft.com/office/drawing/2014/main" id="{58848E00-E18E-4A3D-82E2-060900567CF0}"/>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3" name="Picture 14" descr="C:\Documents and Settings\Donnie\Local Settings\Temporary Internet Files\Content.IE5\7ZVCNS1P\MCj04316010000[1].png">
                  <a:extLst>
                    <a:ext uri="{FF2B5EF4-FFF2-40B4-BE49-F238E27FC236}">
                      <a16:creationId xmlns:a16="http://schemas.microsoft.com/office/drawing/2014/main" id="{4CB1D428-4D0D-420C-9667-12772CD63310}"/>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4" name="Picture 15" descr="C:\Documents and Settings\Donnie\Local Settings\Temporary Internet Files\Content.IE5\1ZRCUT1B\MCj04316410000[1].png">
                  <a:extLst>
                    <a:ext uri="{FF2B5EF4-FFF2-40B4-BE49-F238E27FC236}">
                      <a16:creationId xmlns:a16="http://schemas.microsoft.com/office/drawing/2014/main" id="{580284F2-68B4-46E5-A046-C4A6C42C2504}"/>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5" name="Picture 16" descr="C:\Documents and Settings\Donnie\Local Settings\Temporary Internet Files\Content.IE5\3J0W0GQY\MCj04326230000[1].png">
                  <a:extLst>
                    <a:ext uri="{FF2B5EF4-FFF2-40B4-BE49-F238E27FC236}">
                      <a16:creationId xmlns:a16="http://schemas.microsoft.com/office/drawing/2014/main" id="{14B3218D-58F7-43C0-BA31-91464F7C582B}"/>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6" name="Picture 17" descr="C:\Documents and Settings\Donnie\Local Settings\Temporary Internet Files\Content.IE5\TNDCW2JQ\MCj04326120000[1].png">
                  <a:extLst>
                    <a:ext uri="{FF2B5EF4-FFF2-40B4-BE49-F238E27FC236}">
                      <a16:creationId xmlns:a16="http://schemas.microsoft.com/office/drawing/2014/main" id="{1A452D93-A835-481F-A9C9-D9D36599D51E}"/>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7" name="Picture 18" descr="C:\Documents and Settings\Donnie\Local Settings\Temporary Internet Files\Content.IE5\E51G5CIU\MCj04326220000[1].png">
                  <a:extLst>
                    <a:ext uri="{FF2B5EF4-FFF2-40B4-BE49-F238E27FC236}">
                      <a16:creationId xmlns:a16="http://schemas.microsoft.com/office/drawing/2014/main" id="{294AED34-F514-4F85-A1B6-ECC406BF6F36}"/>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6" name="TextBox 25">
            <a:extLst>
              <a:ext uri="{FF2B5EF4-FFF2-40B4-BE49-F238E27FC236}">
                <a16:creationId xmlns:a16="http://schemas.microsoft.com/office/drawing/2014/main" id="{58D06AFA-BD0E-4709-8486-D2FF44E02629}"/>
              </a:ext>
            </a:extLst>
          </p:cNvPr>
          <p:cNvSpPr txBox="1"/>
          <p:nvPr/>
        </p:nvSpPr>
        <p:spPr>
          <a:xfrm>
            <a:off x="685800" y="3048000"/>
            <a:ext cx="3657600" cy="1569660"/>
          </a:xfrm>
          <a:prstGeom prst="rect">
            <a:avLst/>
          </a:prstGeom>
          <a:noFill/>
        </p:spPr>
        <p:txBody>
          <a:bodyPr wrap="square" rtlCol="0">
            <a:spAutoFit/>
          </a:bodyPr>
          <a:lstStyle/>
          <a:p>
            <a:r>
              <a:rPr lang="en-US" sz="2400" dirty="0">
                <a:latin typeface="Times New Roman" pitchFamily="18" charset="0"/>
                <a:cs typeface="Times New Roman" pitchFamily="18" charset="0"/>
              </a:rPr>
              <a:t>“If any believing man or woman has widows, let them relieve them…” </a:t>
            </a:r>
          </a:p>
          <a:p>
            <a:r>
              <a:rPr lang="en-US" sz="2400" dirty="0">
                <a:latin typeface="Times New Roman" pitchFamily="18" charset="0"/>
                <a:cs typeface="Times New Roman" pitchFamily="18" charset="0"/>
              </a:rPr>
              <a:t>(1 Tim. 5:16)</a:t>
            </a:r>
          </a:p>
        </p:txBody>
      </p:sp>
      <p:sp>
        <p:nvSpPr>
          <p:cNvPr id="27" name="TextBox 26">
            <a:extLst>
              <a:ext uri="{FF2B5EF4-FFF2-40B4-BE49-F238E27FC236}">
                <a16:creationId xmlns:a16="http://schemas.microsoft.com/office/drawing/2014/main" id="{55B29CB9-AEF6-4EFD-9B8E-F780DF539C16}"/>
              </a:ext>
            </a:extLst>
          </p:cNvPr>
          <p:cNvSpPr txBox="1"/>
          <p:nvPr/>
        </p:nvSpPr>
        <p:spPr>
          <a:xfrm>
            <a:off x="4953000" y="3048000"/>
            <a:ext cx="3657600" cy="1569660"/>
          </a:xfrm>
          <a:prstGeom prst="rect">
            <a:avLst/>
          </a:prstGeom>
          <a:noFill/>
        </p:spPr>
        <p:txBody>
          <a:bodyPr wrap="square" rtlCol="0">
            <a:spAutoFit/>
          </a:bodyPr>
          <a:lstStyle/>
          <a:p>
            <a:r>
              <a:rPr lang="en-US" sz="2400" dirty="0">
                <a:latin typeface="Times New Roman" pitchFamily="18" charset="0"/>
                <a:cs typeface="Times New Roman" pitchFamily="18" charset="0"/>
              </a:rPr>
              <a:t>“...and do not let the church be burdened, that it may relieve those who are really widows” (1 Tim. 5:16)</a:t>
            </a:r>
          </a:p>
        </p:txBody>
      </p:sp>
    </p:spTree>
    <p:extLst>
      <p:ext uri="{BB962C8B-B14F-4D97-AF65-F5344CB8AC3E}">
        <p14:creationId xmlns:p14="http://schemas.microsoft.com/office/powerpoint/2010/main" val="2533762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3385542"/>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The individual and the church are not the same</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 body has many members</a:t>
            </a:r>
          </a:p>
          <a:p>
            <a:pPr marL="914400" lvl="1" indent="-457200">
              <a:buFont typeface="+mj-lt"/>
              <a:buAutoNum type="arabicPeriod"/>
            </a:pPr>
            <a:endParaRPr lang="en-US" sz="8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 role of the individual and the church are not the same</a:t>
            </a:r>
          </a:p>
          <a:p>
            <a:pPr marL="914400" lvl="1" indent="-457200">
              <a:buFont typeface="+mj-lt"/>
              <a:buAutoNum type="arabicPeriod"/>
            </a:pPr>
            <a:endParaRPr lang="en-US" sz="8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There is a difference in individual action, individuals acting together and collective action</a:t>
            </a:r>
          </a:p>
        </p:txBody>
      </p:sp>
    </p:spTree>
    <p:extLst>
      <p:ext uri="{BB962C8B-B14F-4D97-AF65-F5344CB8AC3E}">
        <p14:creationId xmlns:p14="http://schemas.microsoft.com/office/powerpoint/2010/main" val="3752969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D065E-6CD0-4D4B-865C-6DD513469AD8}"/>
              </a:ext>
            </a:extLst>
          </p:cNvPr>
          <p:cNvSpPr/>
          <p:nvPr/>
        </p:nvSpPr>
        <p:spPr>
          <a:xfrm>
            <a:off x="1559797" y="258002"/>
            <a:ext cx="6024406"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The Scope of</a:t>
            </a:r>
          </a:p>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Church Benevolence</a:t>
            </a:r>
          </a:p>
        </p:txBody>
      </p:sp>
      <p:sp>
        <p:nvSpPr>
          <p:cNvPr id="5" name="TextBox 4">
            <a:extLst>
              <a:ext uri="{FF2B5EF4-FFF2-40B4-BE49-F238E27FC236}">
                <a16:creationId xmlns:a16="http://schemas.microsoft.com/office/drawing/2014/main" id="{00FCE239-ED4B-4972-9212-72A7A883E5B3}"/>
              </a:ext>
            </a:extLst>
          </p:cNvPr>
          <p:cNvSpPr txBox="1"/>
          <p:nvPr/>
        </p:nvSpPr>
        <p:spPr>
          <a:xfrm>
            <a:off x="728119" y="2472265"/>
            <a:ext cx="7885288" cy="553998"/>
          </a:xfrm>
          <a:prstGeom prst="rect">
            <a:avLst/>
          </a:prstGeom>
          <a:noFill/>
        </p:spPr>
        <p:txBody>
          <a:bodyPr wrap="square" rtlCol="0">
            <a:spAutoFit/>
          </a:bodyPr>
          <a:lstStyle/>
          <a:p>
            <a:pPr marL="571500" indent="-571500">
              <a:buFont typeface="+mj-lt"/>
              <a:buAutoNum type="romanUcPeriod"/>
            </a:pPr>
            <a:r>
              <a:rPr lang="en-US" sz="3000" dirty="0">
                <a:latin typeface="AR CENA" panose="02000000000000000000" pitchFamily="2" charset="0"/>
              </a:rPr>
              <a:t>The Issue</a:t>
            </a:r>
          </a:p>
        </p:txBody>
      </p:sp>
    </p:spTree>
    <p:extLst>
      <p:ext uri="{BB962C8B-B14F-4D97-AF65-F5344CB8AC3E}">
        <p14:creationId xmlns:p14="http://schemas.microsoft.com/office/powerpoint/2010/main" val="2483845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0A1F9C-B3CB-4ECE-BE46-3A5871ECFA91}"/>
              </a:ext>
            </a:extLst>
          </p:cNvPr>
          <p:cNvSpPr/>
          <p:nvPr/>
        </p:nvSpPr>
        <p:spPr>
          <a:xfrm>
            <a:off x="0" y="229952"/>
            <a:ext cx="9144000" cy="830997"/>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startAt="3"/>
            </a:pPr>
            <a:r>
              <a:rPr lang="en-US" sz="2400" i="1" dirty="0">
                <a:latin typeface="Arial" panose="020B0604020202020204" pitchFamily="34" charset="0"/>
                <a:cs typeface="Arial" panose="020B0604020202020204" pitchFamily="34" charset="0"/>
              </a:rPr>
              <a:t>There is a difference in individual action, individuals acting together and collective action</a:t>
            </a:r>
          </a:p>
        </p:txBody>
      </p:sp>
      <p:grpSp>
        <p:nvGrpSpPr>
          <p:cNvPr id="3" name="Group 30">
            <a:extLst>
              <a:ext uri="{FF2B5EF4-FFF2-40B4-BE49-F238E27FC236}">
                <a16:creationId xmlns:a16="http://schemas.microsoft.com/office/drawing/2014/main" id="{61035B21-C5BE-4CD3-92FB-F3B061FB26CD}"/>
              </a:ext>
            </a:extLst>
          </p:cNvPr>
          <p:cNvGrpSpPr/>
          <p:nvPr/>
        </p:nvGrpSpPr>
        <p:grpSpPr>
          <a:xfrm>
            <a:off x="381000" y="1600200"/>
            <a:ext cx="8458200" cy="4953000"/>
            <a:chOff x="381000" y="1600200"/>
            <a:chExt cx="8458200" cy="4953000"/>
          </a:xfrm>
        </p:grpSpPr>
        <p:sp>
          <p:nvSpPr>
            <p:cNvPr id="4" name="Rectangle 3">
              <a:extLst>
                <a:ext uri="{FF2B5EF4-FFF2-40B4-BE49-F238E27FC236}">
                  <a16:creationId xmlns:a16="http://schemas.microsoft.com/office/drawing/2014/main" id="{1245CC46-D418-4A77-B299-C89DEA62A063}"/>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2805A23A-E074-4FFC-B911-2C08F3FF8BEF}"/>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6" name="Picture 11" descr="C:\Documents and Settings\Donnie\Local Settings\Temporary Internet Files\Content.IE5\TNDCW2JQ\MCj04326250000[1].png">
              <a:extLst>
                <a:ext uri="{FF2B5EF4-FFF2-40B4-BE49-F238E27FC236}">
                  <a16:creationId xmlns:a16="http://schemas.microsoft.com/office/drawing/2014/main" id="{1C5B1DEF-FCAC-4F07-B95B-8A2C1433AD54}"/>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7" name="Group 29">
              <a:extLst>
                <a:ext uri="{FF2B5EF4-FFF2-40B4-BE49-F238E27FC236}">
                  <a16:creationId xmlns:a16="http://schemas.microsoft.com/office/drawing/2014/main" id="{48D96720-F0E0-4AD7-BDE5-71EDF64C6CAC}"/>
                </a:ext>
              </a:extLst>
            </p:cNvPr>
            <p:cNvGrpSpPr/>
            <p:nvPr/>
          </p:nvGrpSpPr>
          <p:grpSpPr>
            <a:xfrm>
              <a:off x="4800600" y="1752600"/>
              <a:ext cx="1371600" cy="1143000"/>
              <a:chOff x="4114800" y="914400"/>
              <a:chExt cx="4648200" cy="4114800"/>
            </a:xfrm>
          </p:grpSpPr>
          <p:grpSp>
            <p:nvGrpSpPr>
              <p:cNvPr id="8" name="Group 20">
                <a:extLst>
                  <a:ext uri="{FF2B5EF4-FFF2-40B4-BE49-F238E27FC236}">
                    <a16:creationId xmlns:a16="http://schemas.microsoft.com/office/drawing/2014/main" id="{5514E70B-99B7-4414-BE30-0FE825A38E36}"/>
                  </a:ext>
                </a:extLst>
              </p:cNvPr>
              <p:cNvGrpSpPr/>
              <p:nvPr/>
            </p:nvGrpSpPr>
            <p:grpSpPr>
              <a:xfrm>
                <a:off x="4495800" y="914400"/>
                <a:ext cx="4267200" cy="2514600"/>
                <a:chOff x="4876800" y="1295400"/>
                <a:chExt cx="4267200" cy="2514600"/>
              </a:xfrm>
            </p:grpSpPr>
            <p:pic>
              <p:nvPicPr>
                <p:cNvPr id="18" name="Picture 12" descr="C:\Documents and Settings\Donnie\Local Settings\Temporary Internet Files\Content.IE5\7ZVCNS1P\MCj04326090000[1].png">
                  <a:extLst>
                    <a:ext uri="{FF2B5EF4-FFF2-40B4-BE49-F238E27FC236}">
                      <a16:creationId xmlns:a16="http://schemas.microsoft.com/office/drawing/2014/main" id="{C62B2F7F-9F49-4B48-AA68-0B534B46184D}"/>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9" name="Picture 11" descr="C:\Documents and Settings\Donnie\Local Settings\Temporary Internet Files\Content.IE5\TNDCW2JQ\MCj04326250000[1].png">
                  <a:extLst>
                    <a:ext uri="{FF2B5EF4-FFF2-40B4-BE49-F238E27FC236}">
                      <a16:creationId xmlns:a16="http://schemas.microsoft.com/office/drawing/2014/main" id="{53A07E86-3D7D-4B93-9A44-82FE5873C7E8}"/>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20" name="Picture 13" descr="C:\Documents and Settings\Donnie\Local Settings\Temporary Internet Files\Content.IE5\L1V11MNQ\MCj04316140000[1].png">
                  <a:extLst>
                    <a:ext uri="{FF2B5EF4-FFF2-40B4-BE49-F238E27FC236}">
                      <a16:creationId xmlns:a16="http://schemas.microsoft.com/office/drawing/2014/main" id="{9640D714-D4FE-4CDE-A8BD-368858817688}"/>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1" name="Picture 14" descr="C:\Documents and Settings\Donnie\Local Settings\Temporary Internet Files\Content.IE5\7ZVCNS1P\MCj04316010000[1].png">
                  <a:extLst>
                    <a:ext uri="{FF2B5EF4-FFF2-40B4-BE49-F238E27FC236}">
                      <a16:creationId xmlns:a16="http://schemas.microsoft.com/office/drawing/2014/main" id="{AF14039C-F512-4745-9F40-B1067CBA56E9}"/>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2" name="Picture 15" descr="C:\Documents and Settings\Donnie\Local Settings\Temporary Internet Files\Content.IE5\1ZRCUT1B\MCj04316410000[1].png">
                  <a:extLst>
                    <a:ext uri="{FF2B5EF4-FFF2-40B4-BE49-F238E27FC236}">
                      <a16:creationId xmlns:a16="http://schemas.microsoft.com/office/drawing/2014/main" id="{99EF14FD-2DE6-4D15-9EE4-D5A2F9BBA649}"/>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3" name="Picture 16" descr="C:\Documents and Settings\Donnie\Local Settings\Temporary Internet Files\Content.IE5\3J0W0GQY\MCj04326230000[1].png">
                  <a:extLst>
                    <a:ext uri="{FF2B5EF4-FFF2-40B4-BE49-F238E27FC236}">
                      <a16:creationId xmlns:a16="http://schemas.microsoft.com/office/drawing/2014/main" id="{19C7B86C-EAA4-424D-8489-76BCA932FC07}"/>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4" name="Picture 17" descr="C:\Documents and Settings\Donnie\Local Settings\Temporary Internet Files\Content.IE5\TNDCW2JQ\MCj04326120000[1].png">
                  <a:extLst>
                    <a:ext uri="{FF2B5EF4-FFF2-40B4-BE49-F238E27FC236}">
                      <a16:creationId xmlns:a16="http://schemas.microsoft.com/office/drawing/2014/main" id="{4315263C-4AE7-4B99-987B-E9459A430091}"/>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5" name="Picture 18" descr="C:\Documents and Settings\Donnie\Local Settings\Temporary Internet Files\Content.IE5\E51G5CIU\MCj04326220000[1].png">
                  <a:extLst>
                    <a:ext uri="{FF2B5EF4-FFF2-40B4-BE49-F238E27FC236}">
                      <a16:creationId xmlns:a16="http://schemas.microsoft.com/office/drawing/2014/main" id="{4B33F7DF-94F1-41E0-BDCD-E99D43A6C82A}"/>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9" name="Group 21">
                <a:extLst>
                  <a:ext uri="{FF2B5EF4-FFF2-40B4-BE49-F238E27FC236}">
                    <a16:creationId xmlns:a16="http://schemas.microsoft.com/office/drawing/2014/main" id="{810E312E-0DB5-47EC-A543-7EC22639CBA5}"/>
                  </a:ext>
                </a:extLst>
              </p:cNvPr>
              <p:cNvGrpSpPr/>
              <p:nvPr/>
            </p:nvGrpSpPr>
            <p:grpSpPr>
              <a:xfrm flipH="1">
                <a:off x="4114800" y="2514600"/>
                <a:ext cx="4267200" cy="2514600"/>
                <a:chOff x="4876800" y="1295400"/>
                <a:chExt cx="4267200" cy="2514600"/>
              </a:xfrm>
            </p:grpSpPr>
            <p:pic>
              <p:nvPicPr>
                <p:cNvPr id="10" name="Picture 12" descr="C:\Documents and Settings\Donnie\Local Settings\Temporary Internet Files\Content.IE5\7ZVCNS1P\MCj04326090000[1].png">
                  <a:extLst>
                    <a:ext uri="{FF2B5EF4-FFF2-40B4-BE49-F238E27FC236}">
                      <a16:creationId xmlns:a16="http://schemas.microsoft.com/office/drawing/2014/main" id="{DB511AF2-7E24-4987-8734-CEFF2BF17465}"/>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1" name="Picture 11" descr="C:\Documents and Settings\Donnie\Local Settings\Temporary Internet Files\Content.IE5\TNDCW2JQ\MCj04326250000[1].png">
                  <a:extLst>
                    <a:ext uri="{FF2B5EF4-FFF2-40B4-BE49-F238E27FC236}">
                      <a16:creationId xmlns:a16="http://schemas.microsoft.com/office/drawing/2014/main" id="{7EA85518-43E7-4F2A-AD06-93AAEA3B553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2" name="Picture 13" descr="C:\Documents and Settings\Donnie\Local Settings\Temporary Internet Files\Content.IE5\L1V11MNQ\MCj04316140000[1].png">
                  <a:extLst>
                    <a:ext uri="{FF2B5EF4-FFF2-40B4-BE49-F238E27FC236}">
                      <a16:creationId xmlns:a16="http://schemas.microsoft.com/office/drawing/2014/main" id="{3EA300E0-F680-4BF0-8DBC-77B8293024BC}"/>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3" name="Picture 14" descr="C:\Documents and Settings\Donnie\Local Settings\Temporary Internet Files\Content.IE5\7ZVCNS1P\MCj04316010000[1].png">
                  <a:extLst>
                    <a:ext uri="{FF2B5EF4-FFF2-40B4-BE49-F238E27FC236}">
                      <a16:creationId xmlns:a16="http://schemas.microsoft.com/office/drawing/2014/main" id="{0FF5766A-CFAC-41A0-8EF3-9C706BEFBE92}"/>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4" name="Picture 15" descr="C:\Documents and Settings\Donnie\Local Settings\Temporary Internet Files\Content.IE5\1ZRCUT1B\MCj04316410000[1].png">
                  <a:extLst>
                    <a:ext uri="{FF2B5EF4-FFF2-40B4-BE49-F238E27FC236}">
                      <a16:creationId xmlns:a16="http://schemas.microsoft.com/office/drawing/2014/main" id="{5729EE34-D362-4A7B-B46C-81B74EBAC2B4}"/>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5" name="Picture 16" descr="C:\Documents and Settings\Donnie\Local Settings\Temporary Internet Files\Content.IE5\3J0W0GQY\MCj04326230000[1].png">
                  <a:extLst>
                    <a:ext uri="{FF2B5EF4-FFF2-40B4-BE49-F238E27FC236}">
                      <a16:creationId xmlns:a16="http://schemas.microsoft.com/office/drawing/2014/main" id="{5DB50807-3263-4EED-A88C-A4D458A425C1}"/>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6" name="Picture 17" descr="C:\Documents and Settings\Donnie\Local Settings\Temporary Internet Files\Content.IE5\TNDCW2JQ\MCj04326120000[1].png">
                  <a:extLst>
                    <a:ext uri="{FF2B5EF4-FFF2-40B4-BE49-F238E27FC236}">
                      <a16:creationId xmlns:a16="http://schemas.microsoft.com/office/drawing/2014/main" id="{1E517E78-4F4F-4DF6-84EC-185AF32CD595}"/>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7" name="Picture 18" descr="C:\Documents and Settings\Donnie\Local Settings\Temporary Internet Files\Content.IE5\E51G5CIU\MCj04326220000[1].png">
                  <a:extLst>
                    <a:ext uri="{FF2B5EF4-FFF2-40B4-BE49-F238E27FC236}">
                      <a16:creationId xmlns:a16="http://schemas.microsoft.com/office/drawing/2014/main" id="{C5B0F36B-1EFC-4CB1-9950-4C1CCD45E617}"/>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6" name="TextBox 25">
            <a:extLst>
              <a:ext uri="{FF2B5EF4-FFF2-40B4-BE49-F238E27FC236}">
                <a16:creationId xmlns:a16="http://schemas.microsoft.com/office/drawing/2014/main" id="{FE103D65-512E-40B5-9341-84D9AB849205}"/>
              </a:ext>
            </a:extLst>
          </p:cNvPr>
          <p:cNvSpPr txBox="1"/>
          <p:nvPr/>
        </p:nvSpPr>
        <p:spPr>
          <a:xfrm>
            <a:off x="685800" y="2667000"/>
            <a:ext cx="3657600" cy="3618939"/>
          </a:xfrm>
          <a:prstGeom prst="rect">
            <a:avLst/>
          </a:prstGeom>
          <a:noFill/>
        </p:spPr>
        <p:txBody>
          <a:bodyPr wrap="square" rtlCol="0">
            <a:spAutoFit/>
          </a:bodyPr>
          <a:lstStyle/>
          <a:p>
            <a:pPr>
              <a:lnSpc>
                <a:spcPts val="2480"/>
              </a:lnSpc>
            </a:pPr>
            <a:r>
              <a:rPr lang="en-US" sz="2400" dirty="0">
                <a:latin typeface="Times New Roman" pitchFamily="18" charset="0"/>
                <a:cs typeface="Times New Roman" pitchFamily="18" charset="0"/>
              </a:rPr>
              <a:t>“Moreover if your brother sins against you, go and tell him his fault between you and him alone. If he hears you, you have gained your brother. But if he will not hear, take with you one or two more, that ‘by the mouth of two or three witnesses every word may be established’…”</a:t>
            </a:r>
          </a:p>
        </p:txBody>
      </p:sp>
      <p:sp>
        <p:nvSpPr>
          <p:cNvPr id="27" name="TextBox 26">
            <a:extLst>
              <a:ext uri="{FF2B5EF4-FFF2-40B4-BE49-F238E27FC236}">
                <a16:creationId xmlns:a16="http://schemas.microsoft.com/office/drawing/2014/main" id="{B7B3BA69-FBA6-43C6-A13E-F80FD37AF72D}"/>
              </a:ext>
            </a:extLst>
          </p:cNvPr>
          <p:cNvSpPr txBox="1"/>
          <p:nvPr/>
        </p:nvSpPr>
        <p:spPr>
          <a:xfrm>
            <a:off x="5029200" y="3124200"/>
            <a:ext cx="3657600" cy="2336537"/>
          </a:xfrm>
          <a:prstGeom prst="rect">
            <a:avLst/>
          </a:prstGeom>
          <a:noFill/>
        </p:spPr>
        <p:txBody>
          <a:bodyPr wrap="square" rtlCol="0">
            <a:spAutoFit/>
          </a:bodyPr>
          <a:lstStyle/>
          <a:p>
            <a:pPr>
              <a:lnSpc>
                <a:spcPts val="2480"/>
              </a:lnSpc>
            </a:pPr>
            <a:r>
              <a:rPr lang="en-US" sz="2400" dirty="0">
                <a:latin typeface="Times New Roman" pitchFamily="18" charset="0"/>
                <a:cs typeface="Times New Roman" pitchFamily="18" charset="0"/>
              </a:rPr>
              <a:t>“…And if he refuses to hear them, tell it to the church. But if he refuses even to hear the church, let him be to you like a heathen and a tax collector. </a:t>
            </a:r>
          </a:p>
          <a:p>
            <a:pPr algn="r">
              <a:lnSpc>
                <a:spcPts val="2480"/>
              </a:lnSpc>
            </a:pPr>
            <a:r>
              <a:rPr lang="en-US" sz="2400" dirty="0">
                <a:latin typeface="Times New Roman" pitchFamily="18" charset="0"/>
                <a:cs typeface="Times New Roman" pitchFamily="18" charset="0"/>
              </a:rPr>
              <a:t>(Matt. 18:15-17)</a:t>
            </a:r>
          </a:p>
        </p:txBody>
      </p:sp>
    </p:spTree>
    <p:extLst>
      <p:ext uri="{BB962C8B-B14F-4D97-AF65-F5344CB8AC3E}">
        <p14:creationId xmlns:p14="http://schemas.microsoft.com/office/powerpoint/2010/main" val="1816334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22813B-C041-4FA8-947B-B6ECA155E060}"/>
              </a:ext>
            </a:extLst>
          </p:cNvPr>
          <p:cNvSpPr/>
          <p:nvPr/>
        </p:nvSpPr>
        <p:spPr>
          <a:xfrm>
            <a:off x="0" y="229952"/>
            <a:ext cx="9144000" cy="830997"/>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startAt="3"/>
            </a:pPr>
            <a:r>
              <a:rPr lang="en-US" sz="2400" i="1" dirty="0">
                <a:latin typeface="Arial" panose="020B0604020202020204" pitchFamily="34" charset="0"/>
                <a:cs typeface="Arial" panose="020B0604020202020204" pitchFamily="34" charset="0"/>
              </a:rPr>
              <a:t>There is a difference in individual action, individuals acting together and collective action</a:t>
            </a:r>
          </a:p>
        </p:txBody>
      </p:sp>
      <p:sp>
        <p:nvSpPr>
          <p:cNvPr id="3" name="Rectangle 2">
            <a:extLst>
              <a:ext uri="{FF2B5EF4-FFF2-40B4-BE49-F238E27FC236}">
                <a16:creationId xmlns:a16="http://schemas.microsoft.com/office/drawing/2014/main" id="{C757C831-72DE-4A3D-A4E0-7F45CCA6BEA7}"/>
              </a:ext>
            </a:extLst>
          </p:cNvPr>
          <p:cNvSpPr/>
          <p:nvPr/>
        </p:nvSpPr>
        <p:spPr>
          <a:xfrm>
            <a:off x="381000" y="1600200"/>
            <a:ext cx="25146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ED84132-A811-4315-8A42-76EB24756FC4}"/>
              </a:ext>
            </a:extLst>
          </p:cNvPr>
          <p:cNvSpPr/>
          <p:nvPr/>
        </p:nvSpPr>
        <p:spPr>
          <a:xfrm>
            <a:off x="6324600" y="1600200"/>
            <a:ext cx="25146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A3287FE1-EFF3-4DFF-8800-22168CABC7E4}"/>
              </a:ext>
            </a:extLst>
          </p:cNvPr>
          <p:cNvPicPr>
            <a:picLocks noChangeAspect="1" noChangeArrowheads="1"/>
          </p:cNvPicPr>
          <p:nvPr/>
        </p:nvPicPr>
        <p:blipFill>
          <a:blip r:embed="rId2"/>
          <a:srcRect/>
          <a:stretch>
            <a:fillRect/>
          </a:stretch>
        </p:blipFill>
        <p:spPr bwMode="auto">
          <a:xfrm>
            <a:off x="1143000" y="2438400"/>
            <a:ext cx="914400" cy="914400"/>
          </a:xfrm>
          <a:prstGeom prst="rect">
            <a:avLst/>
          </a:prstGeom>
          <a:noFill/>
        </p:spPr>
      </p:pic>
      <p:grpSp>
        <p:nvGrpSpPr>
          <p:cNvPr id="6" name="Group 29">
            <a:extLst>
              <a:ext uri="{FF2B5EF4-FFF2-40B4-BE49-F238E27FC236}">
                <a16:creationId xmlns:a16="http://schemas.microsoft.com/office/drawing/2014/main" id="{E1C0243A-2D00-40DE-AFC2-7481A5F1E9F5}"/>
              </a:ext>
            </a:extLst>
          </p:cNvPr>
          <p:cNvGrpSpPr/>
          <p:nvPr/>
        </p:nvGrpSpPr>
        <p:grpSpPr>
          <a:xfrm>
            <a:off x="6858000" y="2286000"/>
            <a:ext cx="1371600" cy="1143000"/>
            <a:chOff x="4114800" y="914400"/>
            <a:chExt cx="4648200" cy="4114800"/>
          </a:xfrm>
        </p:grpSpPr>
        <p:grpSp>
          <p:nvGrpSpPr>
            <p:cNvPr id="7" name="Group 20">
              <a:extLst>
                <a:ext uri="{FF2B5EF4-FFF2-40B4-BE49-F238E27FC236}">
                  <a16:creationId xmlns:a16="http://schemas.microsoft.com/office/drawing/2014/main" id="{18B9D164-2E1C-4DF4-A602-C4486B6EFF3F}"/>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12320B1E-8FB0-49B3-BD71-F972E7098792}"/>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630D2324-E1B9-4EB5-8F4B-88AC3B4DEA17}"/>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8B55645E-4B3B-4213-A4C2-9E89D833EE90}"/>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46E63295-5E0A-4214-B740-79E7D9F6120B}"/>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0B68433A-CFA9-4F2C-8397-02538C622D20}"/>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4259A289-4988-43C2-88B8-0E90277D64F9}"/>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6C526574-7485-446F-8926-224AAE511BA8}"/>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88A36BC1-7CC9-4592-96C3-19AFA2C3531D}"/>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99AA8615-561A-45BC-9667-F0FA8522BD90}"/>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E36AB120-A27D-4EED-BFDC-54299F3CBC26}"/>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CDE5424A-4606-42D9-92BB-C307F6B3C570}"/>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932E3703-E300-48DA-A830-BC2B2B6F7DB6}"/>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33B96AC4-97FB-4F73-BC67-4041AD7D8E4E}"/>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2CACB63F-DDF9-447A-A7F0-348253D0F460}"/>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E0FCC1B2-DE3F-4260-A739-4EE89229A0D2}"/>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03AD438D-6C9E-41F8-8739-0A218F36FAF7}"/>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9B9DEECC-A890-4250-85E3-A42CDFE997DF}"/>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sp>
        <p:nvSpPr>
          <p:cNvPr id="25" name="Rectangle 24">
            <a:extLst>
              <a:ext uri="{FF2B5EF4-FFF2-40B4-BE49-F238E27FC236}">
                <a16:creationId xmlns:a16="http://schemas.microsoft.com/office/drawing/2014/main" id="{8BEA7A6D-EFFA-4DEB-8660-84332CFD5E7A}"/>
              </a:ext>
            </a:extLst>
          </p:cNvPr>
          <p:cNvSpPr/>
          <p:nvPr/>
        </p:nvSpPr>
        <p:spPr>
          <a:xfrm>
            <a:off x="3352800" y="1600200"/>
            <a:ext cx="25146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Individuals</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26" name="Picture 11" descr="C:\Documents and Settings\Donnie\Local Settings\Temporary Internet Files\Content.IE5\TNDCW2JQ\MCj04326250000[1].png">
            <a:extLst>
              <a:ext uri="{FF2B5EF4-FFF2-40B4-BE49-F238E27FC236}">
                <a16:creationId xmlns:a16="http://schemas.microsoft.com/office/drawing/2014/main" id="{8FF6C45B-2DD5-41DC-8EFD-73D996810F33}"/>
              </a:ext>
            </a:extLst>
          </p:cNvPr>
          <p:cNvPicPr>
            <a:picLocks noChangeAspect="1" noChangeArrowheads="1"/>
          </p:cNvPicPr>
          <p:nvPr/>
        </p:nvPicPr>
        <p:blipFill>
          <a:blip r:embed="rId4" cstate="print"/>
          <a:srcRect/>
          <a:stretch>
            <a:fillRect/>
          </a:stretch>
        </p:blipFill>
        <p:spPr bwMode="auto">
          <a:xfrm flipH="1">
            <a:off x="4114800" y="3200400"/>
            <a:ext cx="472190" cy="444500"/>
          </a:xfrm>
          <a:prstGeom prst="rect">
            <a:avLst/>
          </a:prstGeom>
          <a:noFill/>
        </p:spPr>
      </p:pic>
      <p:pic>
        <p:nvPicPr>
          <p:cNvPr id="27" name="Picture 13" descr="C:\Documents and Settings\Donnie\Local Settings\Temporary Internet Files\Content.IE5\L1V11MNQ\MCj04316140000[1].png">
            <a:extLst>
              <a:ext uri="{FF2B5EF4-FFF2-40B4-BE49-F238E27FC236}">
                <a16:creationId xmlns:a16="http://schemas.microsoft.com/office/drawing/2014/main" id="{96AC98E3-4CEA-4F2C-BB67-DE54C33672FB}"/>
              </a:ext>
            </a:extLst>
          </p:cNvPr>
          <p:cNvPicPr>
            <a:picLocks noChangeAspect="1" noChangeArrowheads="1"/>
          </p:cNvPicPr>
          <p:nvPr/>
        </p:nvPicPr>
        <p:blipFill>
          <a:blip r:embed="rId5"/>
          <a:srcRect/>
          <a:stretch>
            <a:fillRect/>
          </a:stretch>
        </p:blipFill>
        <p:spPr bwMode="auto">
          <a:xfrm flipH="1">
            <a:off x="4572000" y="3200400"/>
            <a:ext cx="539646" cy="508000"/>
          </a:xfrm>
          <a:prstGeom prst="rect">
            <a:avLst/>
          </a:prstGeom>
          <a:noFill/>
        </p:spPr>
      </p:pic>
      <p:pic>
        <p:nvPicPr>
          <p:cNvPr id="28" name="Picture 14" descr="C:\Documents and Settings\Donnie\Local Settings\Temporary Internet Files\Content.IE5\7ZVCNS1P\MCj04316010000[1].png">
            <a:extLst>
              <a:ext uri="{FF2B5EF4-FFF2-40B4-BE49-F238E27FC236}">
                <a16:creationId xmlns:a16="http://schemas.microsoft.com/office/drawing/2014/main" id="{6BAAAAAA-DBB9-48AB-81BC-B4FEE5C65503}"/>
              </a:ext>
            </a:extLst>
          </p:cNvPr>
          <p:cNvPicPr>
            <a:picLocks noChangeAspect="1" noChangeArrowheads="1"/>
          </p:cNvPicPr>
          <p:nvPr/>
        </p:nvPicPr>
        <p:blipFill>
          <a:blip r:embed="rId6" cstate="print"/>
          <a:srcRect/>
          <a:stretch>
            <a:fillRect/>
          </a:stretch>
        </p:blipFill>
        <p:spPr bwMode="auto">
          <a:xfrm flipH="1">
            <a:off x="4800600" y="2667000"/>
            <a:ext cx="539646" cy="508000"/>
          </a:xfrm>
          <a:prstGeom prst="rect">
            <a:avLst/>
          </a:prstGeom>
          <a:noFill/>
        </p:spPr>
      </p:pic>
      <p:pic>
        <p:nvPicPr>
          <p:cNvPr id="29" name="Picture 15" descr="C:\Documents and Settings\Donnie\Local Settings\Temporary Internet Files\Content.IE5\1ZRCUT1B\MCj04316410000[1].png">
            <a:extLst>
              <a:ext uri="{FF2B5EF4-FFF2-40B4-BE49-F238E27FC236}">
                <a16:creationId xmlns:a16="http://schemas.microsoft.com/office/drawing/2014/main" id="{A258D79F-49EB-4EC9-99E1-85078B64C216}"/>
              </a:ext>
            </a:extLst>
          </p:cNvPr>
          <p:cNvPicPr>
            <a:picLocks noChangeAspect="1" noChangeArrowheads="1"/>
          </p:cNvPicPr>
          <p:nvPr/>
        </p:nvPicPr>
        <p:blipFill>
          <a:blip r:embed="rId7" cstate="print"/>
          <a:srcRect/>
          <a:stretch>
            <a:fillRect/>
          </a:stretch>
        </p:blipFill>
        <p:spPr bwMode="auto">
          <a:xfrm>
            <a:off x="4267200" y="2667000"/>
            <a:ext cx="505918" cy="476250"/>
          </a:xfrm>
          <a:prstGeom prst="rect">
            <a:avLst/>
          </a:prstGeom>
          <a:noFill/>
        </p:spPr>
      </p:pic>
      <p:pic>
        <p:nvPicPr>
          <p:cNvPr id="30" name="Picture 18" descr="C:\Documents and Settings\Donnie\Local Settings\Temporary Internet Files\Content.IE5\E51G5CIU\MCj04326220000[1].png">
            <a:extLst>
              <a:ext uri="{FF2B5EF4-FFF2-40B4-BE49-F238E27FC236}">
                <a16:creationId xmlns:a16="http://schemas.microsoft.com/office/drawing/2014/main" id="{06FAB258-33B0-40D6-ABC9-4DB0C244B7B3}"/>
              </a:ext>
            </a:extLst>
          </p:cNvPr>
          <p:cNvPicPr>
            <a:picLocks noChangeAspect="1" noChangeArrowheads="1"/>
          </p:cNvPicPr>
          <p:nvPr/>
        </p:nvPicPr>
        <p:blipFill>
          <a:blip r:embed="rId10" cstate="print"/>
          <a:srcRect/>
          <a:stretch>
            <a:fillRect/>
          </a:stretch>
        </p:blipFill>
        <p:spPr bwMode="auto">
          <a:xfrm flipH="1">
            <a:off x="3733800" y="2667000"/>
            <a:ext cx="494676" cy="465667"/>
          </a:xfrm>
          <a:prstGeom prst="rect">
            <a:avLst/>
          </a:prstGeom>
          <a:noFill/>
        </p:spPr>
      </p:pic>
      <p:sp>
        <p:nvSpPr>
          <p:cNvPr id="31" name="TextBox 30">
            <a:extLst>
              <a:ext uri="{FF2B5EF4-FFF2-40B4-BE49-F238E27FC236}">
                <a16:creationId xmlns:a16="http://schemas.microsoft.com/office/drawing/2014/main" id="{255939F7-D569-4D7E-B765-C051CAF7D159}"/>
              </a:ext>
            </a:extLst>
          </p:cNvPr>
          <p:cNvSpPr txBox="1"/>
          <p:nvPr/>
        </p:nvSpPr>
        <p:spPr>
          <a:xfrm>
            <a:off x="609600" y="3505200"/>
            <a:ext cx="1981200" cy="2785378"/>
          </a:xfrm>
          <a:prstGeom prst="rect">
            <a:avLst/>
          </a:prstGeom>
          <a:noFill/>
        </p:spPr>
        <p:txBody>
          <a:bodyPr wrap="square" rtlCol="0">
            <a:spAutoFit/>
          </a:bodyPr>
          <a:lstStyle/>
          <a:p>
            <a:pPr>
              <a:lnSpc>
                <a:spcPts val="2080"/>
              </a:lnSpc>
            </a:pPr>
            <a:r>
              <a:rPr lang="en-US" sz="2000" dirty="0">
                <a:latin typeface="Times New Roman" pitchFamily="18" charset="0"/>
                <a:cs typeface="Times New Roman" pitchFamily="18" charset="0"/>
              </a:rPr>
              <a:t>“Moreover if your brother sins against you, go and tell him his fault between you and him alone. If he hears you, you have gained your brother.” </a:t>
            </a:r>
          </a:p>
        </p:txBody>
      </p:sp>
      <p:sp>
        <p:nvSpPr>
          <p:cNvPr id="32" name="TextBox 31">
            <a:extLst>
              <a:ext uri="{FF2B5EF4-FFF2-40B4-BE49-F238E27FC236}">
                <a16:creationId xmlns:a16="http://schemas.microsoft.com/office/drawing/2014/main" id="{7B1F3E79-6E17-45C5-9A6D-CAF836726ED6}"/>
              </a:ext>
            </a:extLst>
          </p:cNvPr>
          <p:cNvSpPr txBox="1"/>
          <p:nvPr/>
        </p:nvSpPr>
        <p:spPr>
          <a:xfrm>
            <a:off x="3657600" y="3810000"/>
            <a:ext cx="1981200" cy="2516073"/>
          </a:xfrm>
          <a:prstGeom prst="rect">
            <a:avLst/>
          </a:prstGeom>
          <a:noFill/>
        </p:spPr>
        <p:txBody>
          <a:bodyPr wrap="square" rtlCol="0">
            <a:spAutoFit/>
          </a:bodyPr>
          <a:lstStyle/>
          <a:p>
            <a:pPr>
              <a:lnSpc>
                <a:spcPts val="2080"/>
              </a:lnSpc>
            </a:pPr>
            <a:r>
              <a:rPr lang="en-US" sz="2000" dirty="0">
                <a:latin typeface="Times New Roman" pitchFamily="18" charset="0"/>
                <a:cs typeface="Times New Roman" pitchFamily="18" charset="0"/>
              </a:rPr>
              <a:t>“But if he will not hear, take with you one or two more, that ‘by the mouth of two or three witnesses every word may be established’”</a:t>
            </a:r>
          </a:p>
        </p:txBody>
      </p:sp>
      <p:sp>
        <p:nvSpPr>
          <p:cNvPr id="33" name="TextBox 32">
            <a:extLst>
              <a:ext uri="{FF2B5EF4-FFF2-40B4-BE49-F238E27FC236}">
                <a16:creationId xmlns:a16="http://schemas.microsoft.com/office/drawing/2014/main" id="{C112B902-20F4-4CAC-9831-3FB52253072A}"/>
              </a:ext>
            </a:extLst>
          </p:cNvPr>
          <p:cNvSpPr txBox="1"/>
          <p:nvPr/>
        </p:nvSpPr>
        <p:spPr>
          <a:xfrm>
            <a:off x="6553200" y="3581400"/>
            <a:ext cx="2057400" cy="2516073"/>
          </a:xfrm>
          <a:prstGeom prst="rect">
            <a:avLst/>
          </a:prstGeom>
          <a:noFill/>
        </p:spPr>
        <p:txBody>
          <a:bodyPr wrap="square" rtlCol="0">
            <a:spAutoFit/>
          </a:bodyPr>
          <a:lstStyle/>
          <a:p>
            <a:pPr>
              <a:lnSpc>
                <a:spcPts val="2080"/>
              </a:lnSpc>
            </a:pPr>
            <a:r>
              <a:rPr lang="en-US" sz="2000" dirty="0">
                <a:latin typeface="Times New Roman" pitchFamily="18" charset="0"/>
                <a:cs typeface="Times New Roman" pitchFamily="18" charset="0"/>
              </a:rPr>
              <a:t>“…And if he refuses to hear them, tell it to the church. But if he refuses even to hear the church, let him be to you like a heathen and a tax collector.”</a:t>
            </a:r>
          </a:p>
        </p:txBody>
      </p:sp>
    </p:spTree>
    <p:extLst>
      <p:ext uri="{BB962C8B-B14F-4D97-AF65-F5344CB8AC3E}">
        <p14:creationId xmlns:p14="http://schemas.microsoft.com/office/powerpoint/2010/main" val="240836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2277547"/>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b="1" u="sng" dirty="0">
              <a:solidFill>
                <a:schemeClr val="bg1">
                  <a:lumMod val="50000"/>
                </a:schemeClr>
              </a:solidFill>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The individual and the church are not the same</a:t>
            </a:r>
          </a:p>
          <a:p>
            <a:pPr marL="457200" indent="-457200">
              <a:buFont typeface="+mj-lt"/>
              <a:buAutoNum type="alphaUcPeriod"/>
            </a:pPr>
            <a:endParaRPr lang="en-US"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Areas wherein the individual and the church differ</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They differ in work and responsibility</a:t>
            </a:r>
          </a:p>
        </p:txBody>
      </p:sp>
    </p:spTree>
    <p:extLst>
      <p:ext uri="{BB962C8B-B14F-4D97-AF65-F5344CB8AC3E}">
        <p14:creationId xmlns:p14="http://schemas.microsoft.com/office/powerpoint/2010/main" val="2313853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A287EA-229A-4B36-A490-88DD4813A677}"/>
              </a:ext>
            </a:extLst>
          </p:cNvPr>
          <p:cNvSpPr/>
          <p:nvPr/>
        </p:nvSpPr>
        <p:spPr>
          <a:xfrm>
            <a:off x="0" y="287243"/>
            <a:ext cx="9098844"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a:pPr>
            <a:r>
              <a:rPr lang="en-US" sz="2400" i="1" dirty="0">
                <a:latin typeface="Arial" panose="020B0604020202020204" pitchFamily="34" charset="0"/>
                <a:cs typeface="Arial" panose="020B0604020202020204" pitchFamily="34" charset="0"/>
              </a:rPr>
              <a:t>They differ in work and responsibility</a:t>
            </a:r>
          </a:p>
        </p:txBody>
      </p:sp>
      <p:grpSp>
        <p:nvGrpSpPr>
          <p:cNvPr id="3" name="Group 30">
            <a:extLst>
              <a:ext uri="{FF2B5EF4-FFF2-40B4-BE49-F238E27FC236}">
                <a16:creationId xmlns:a16="http://schemas.microsoft.com/office/drawing/2014/main" id="{793D13A2-7639-491A-8A4C-CE6D6E190048}"/>
              </a:ext>
            </a:extLst>
          </p:cNvPr>
          <p:cNvGrpSpPr/>
          <p:nvPr/>
        </p:nvGrpSpPr>
        <p:grpSpPr>
          <a:xfrm>
            <a:off x="381000" y="1600200"/>
            <a:ext cx="8458200" cy="4953000"/>
            <a:chOff x="381000" y="1600200"/>
            <a:chExt cx="8458200" cy="4953000"/>
          </a:xfrm>
        </p:grpSpPr>
        <p:sp>
          <p:nvSpPr>
            <p:cNvPr id="4" name="Rectangle 3">
              <a:extLst>
                <a:ext uri="{FF2B5EF4-FFF2-40B4-BE49-F238E27FC236}">
                  <a16:creationId xmlns:a16="http://schemas.microsoft.com/office/drawing/2014/main" id="{ABCCFA15-AE87-4614-941F-A6D0FF0B1B46}"/>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99D5F20-B94F-483D-B168-37891ADE019C}"/>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6" name="Picture 11" descr="C:\Documents and Settings\Donnie\Local Settings\Temporary Internet Files\Content.IE5\TNDCW2JQ\MCj04326250000[1].png">
              <a:extLst>
                <a:ext uri="{FF2B5EF4-FFF2-40B4-BE49-F238E27FC236}">
                  <a16:creationId xmlns:a16="http://schemas.microsoft.com/office/drawing/2014/main" id="{BB2274EB-F7BE-49D2-BF68-59ED03960387}"/>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7" name="Group 29">
              <a:extLst>
                <a:ext uri="{FF2B5EF4-FFF2-40B4-BE49-F238E27FC236}">
                  <a16:creationId xmlns:a16="http://schemas.microsoft.com/office/drawing/2014/main" id="{325AE8DE-C317-4507-9994-519AD16210ED}"/>
                </a:ext>
              </a:extLst>
            </p:cNvPr>
            <p:cNvGrpSpPr/>
            <p:nvPr/>
          </p:nvGrpSpPr>
          <p:grpSpPr>
            <a:xfrm>
              <a:off x="4800600" y="1752600"/>
              <a:ext cx="1371600" cy="1143000"/>
              <a:chOff x="4114800" y="914400"/>
              <a:chExt cx="4648200" cy="4114800"/>
            </a:xfrm>
          </p:grpSpPr>
          <p:grpSp>
            <p:nvGrpSpPr>
              <p:cNvPr id="8" name="Group 20">
                <a:extLst>
                  <a:ext uri="{FF2B5EF4-FFF2-40B4-BE49-F238E27FC236}">
                    <a16:creationId xmlns:a16="http://schemas.microsoft.com/office/drawing/2014/main" id="{DA48F4C3-7DBB-4045-BE07-D071FFDC3C8F}"/>
                  </a:ext>
                </a:extLst>
              </p:cNvPr>
              <p:cNvGrpSpPr/>
              <p:nvPr/>
            </p:nvGrpSpPr>
            <p:grpSpPr>
              <a:xfrm>
                <a:off x="4495800" y="914400"/>
                <a:ext cx="4267200" cy="2514600"/>
                <a:chOff x="4876800" y="1295400"/>
                <a:chExt cx="4267200" cy="2514600"/>
              </a:xfrm>
            </p:grpSpPr>
            <p:pic>
              <p:nvPicPr>
                <p:cNvPr id="18" name="Picture 12" descr="C:\Documents and Settings\Donnie\Local Settings\Temporary Internet Files\Content.IE5\7ZVCNS1P\MCj04326090000[1].png">
                  <a:extLst>
                    <a:ext uri="{FF2B5EF4-FFF2-40B4-BE49-F238E27FC236}">
                      <a16:creationId xmlns:a16="http://schemas.microsoft.com/office/drawing/2014/main" id="{897093EE-EA05-4691-B058-496671E20996}"/>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9" name="Picture 11" descr="C:\Documents and Settings\Donnie\Local Settings\Temporary Internet Files\Content.IE5\TNDCW2JQ\MCj04326250000[1].png">
                  <a:extLst>
                    <a:ext uri="{FF2B5EF4-FFF2-40B4-BE49-F238E27FC236}">
                      <a16:creationId xmlns:a16="http://schemas.microsoft.com/office/drawing/2014/main" id="{62D233FB-39CC-42B8-BD6A-17A10B5FD18B}"/>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20" name="Picture 13" descr="C:\Documents and Settings\Donnie\Local Settings\Temporary Internet Files\Content.IE5\L1V11MNQ\MCj04316140000[1].png">
                  <a:extLst>
                    <a:ext uri="{FF2B5EF4-FFF2-40B4-BE49-F238E27FC236}">
                      <a16:creationId xmlns:a16="http://schemas.microsoft.com/office/drawing/2014/main" id="{6AA35EE4-330E-4460-A9E7-1D82E9283B72}"/>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1" name="Picture 14" descr="C:\Documents and Settings\Donnie\Local Settings\Temporary Internet Files\Content.IE5\7ZVCNS1P\MCj04316010000[1].png">
                  <a:extLst>
                    <a:ext uri="{FF2B5EF4-FFF2-40B4-BE49-F238E27FC236}">
                      <a16:creationId xmlns:a16="http://schemas.microsoft.com/office/drawing/2014/main" id="{F1623AE9-A149-474D-873C-5D2F1A5F51E7}"/>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2" name="Picture 15" descr="C:\Documents and Settings\Donnie\Local Settings\Temporary Internet Files\Content.IE5\1ZRCUT1B\MCj04316410000[1].png">
                  <a:extLst>
                    <a:ext uri="{FF2B5EF4-FFF2-40B4-BE49-F238E27FC236}">
                      <a16:creationId xmlns:a16="http://schemas.microsoft.com/office/drawing/2014/main" id="{1901C067-BDBC-426C-80FB-A0A51932E590}"/>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3" name="Picture 16" descr="C:\Documents and Settings\Donnie\Local Settings\Temporary Internet Files\Content.IE5\3J0W0GQY\MCj04326230000[1].png">
                  <a:extLst>
                    <a:ext uri="{FF2B5EF4-FFF2-40B4-BE49-F238E27FC236}">
                      <a16:creationId xmlns:a16="http://schemas.microsoft.com/office/drawing/2014/main" id="{C4711A5D-8DE3-46BE-97F5-427AEEB05C92}"/>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4" name="Picture 17" descr="C:\Documents and Settings\Donnie\Local Settings\Temporary Internet Files\Content.IE5\TNDCW2JQ\MCj04326120000[1].png">
                  <a:extLst>
                    <a:ext uri="{FF2B5EF4-FFF2-40B4-BE49-F238E27FC236}">
                      <a16:creationId xmlns:a16="http://schemas.microsoft.com/office/drawing/2014/main" id="{72B943C5-4D2C-47E4-A93A-3238AF3A0657}"/>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5" name="Picture 18" descr="C:\Documents and Settings\Donnie\Local Settings\Temporary Internet Files\Content.IE5\E51G5CIU\MCj04326220000[1].png">
                  <a:extLst>
                    <a:ext uri="{FF2B5EF4-FFF2-40B4-BE49-F238E27FC236}">
                      <a16:creationId xmlns:a16="http://schemas.microsoft.com/office/drawing/2014/main" id="{FB804858-8123-4F03-8B32-1B30D190A58B}"/>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9" name="Group 21">
                <a:extLst>
                  <a:ext uri="{FF2B5EF4-FFF2-40B4-BE49-F238E27FC236}">
                    <a16:creationId xmlns:a16="http://schemas.microsoft.com/office/drawing/2014/main" id="{BBC0449D-F5EF-4F4C-ADE7-D4410D18DA0E}"/>
                  </a:ext>
                </a:extLst>
              </p:cNvPr>
              <p:cNvGrpSpPr/>
              <p:nvPr/>
            </p:nvGrpSpPr>
            <p:grpSpPr>
              <a:xfrm flipH="1">
                <a:off x="4114800" y="2514600"/>
                <a:ext cx="4267200" cy="2514600"/>
                <a:chOff x="4876800" y="1295400"/>
                <a:chExt cx="4267200" cy="2514600"/>
              </a:xfrm>
            </p:grpSpPr>
            <p:pic>
              <p:nvPicPr>
                <p:cNvPr id="10" name="Picture 12" descr="C:\Documents and Settings\Donnie\Local Settings\Temporary Internet Files\Content.IE5\7ZVCNS1P\MCj04326090000[1].png">
                  <a:extLst>
                    <a:ext uri="{FF2B5EF4-FFF2-40B4-BE49-F238E27FC236}">
                      <a16:creationId xmlns:a16="http://schemas.microsoft.com/office/drawing/2014/main" id="{999FDF64-2B34-41CB-8434-CC6805AD6B50}"/>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1" name="Picture 11" descr="C:\Documents and Settings\Donnie\Local Settings\Temporary Internet Files\Content.IE5\TNDCW2JQ\MCj04326250000[1].png">
                  <a:extLst>
                    <a:ext uri="{FF2B5EF4-FFF2-40B4-BE49-F238E27FC236}">
                      <a16:creationId xmlns:a16="http://schemas.microsoft.com/office/drawing/2014/main" id="{37C4C28B-C3A1-450D-9718-E8D930052350}"/>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2" name="Picture 13" descr="C:\Documents and Settings\Donnie\Local Settings\Temporary Internet Files\Content.IE5\L1V11MNQ\MCj04316140000[1].png">
                  <a:extLst>
                    <a:ext uri="{FF2B5EF4-FFF2-40B4-BE49-F238E27FC236}">
                      <a16:creationId xmlns:a16="http://schemas.microsoft.com/office/drawing/2014/main" id="{040BC21F-2067-481C-B213-92083C23F0CB}"/>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3" name="Picture 14" descr="C:\Documents and Settings\Donnie\Local Settings\Temporary Internet Files\Content.IE5\7ZVCNS1P\MCj04316010000[1].png">
                  <a:extLst>
                    <a:ext uri="{FF2B5EF4-FFF2-40B4-BE49-F238E27FC236}">
                      <a16:creationId xmlns:a16="http://schemas.microsoft.com/office/drawing/2014/main" id="{F9DF0F9A-BC25-4A95-9D1B-D239F5EADF56}"/>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4" name="Picture 15" descr="C:\Documents and Settings\Donnie\Local Settings\Temporary Internet Files\Content.IE5\1ZRCUT1B\MCj04316410000[1].png">
                  <a:extLst>
                    <a:ext uri="{FF2B5EF4-FFF2-40B4-BE49-F238E27FC236}">
                      <a16:creationId xmlns:a16="http://schemas.microsoft.com/office/drawing/2014/main" id="{A5B838A1-4CF9-477E-AE96-7444897A939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5" name="Picture 16" descr="C:\Documents and Settings\Donnie\Local Settings\Temporary Internet Files\Content.IE5\3J0W0GQY\MCj04326230000[1].png">
                  <a:extLst>
                    <a:ext uri="{FF2B5EF4-FFF2-40B4-BE49-F238E27FC236}">
                      <a16:creationId xmlns:a16="http://schemas.microsoft.com/office/drawing/2014/main" id="{5AD01AC0-FAFA-4955-8006-86E52C4D4587}"/>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6" name="Picture 17" descr="C:\Documents and Settings\Donnie\Local Settings\Temporary Internet Files\Content.IE5\TNDCW2JQ\MCj04326120000[1].png">
                  <a:extLst>
                    <a:ext uri="{FF2B5EF4-FFF2-40B4-BE49-F238E27FC236}">
                      <a16:creationId xmlns:a16="http://schemas.microsoft.com/office/drawing/2014/main" id="{4637EC4D-8B86-4216-8B0D-6BF1FD0094D0}"/>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7" name="Picture 18" descr="C:\Documents and Settings\Donnie\Local Settings\Temporary Internet Files\Content.IE5\E51G5CIU\MCj04326220000[1].png">
                  <a:extLst>
                    <a:ext uri="{FF2B5EF4-FFF2-40B4-BE49-F238E27FC236}">
                      <a16:creationId xmlns:a16="http://schemas.microsoft.com/office/drawing/2014/main" id="{5994268C-9005-455F-BCAB-F1F593002E3E}"/>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6" name="TextBox 25">
            <a:extLst>
              <a:ext uri="{FF2B5EF4-FFF2-40B4-BE49-F238E27FC236}">
                <a16:creationId xmlns:a16="http://schemas.microsoft.com/office/drawing/2014/main" id="{0002A3A2-2453-4978-BD9A-D9DCAC160F9A}"/>
              </a:ext>
            </a:extLst>
          </p:cNvPr>
          <p:cNvSpPr txBox="1"/>
          <p:nvPr/>
        </p:nvSpPr>
        <p:spPr>
          <a:xfrm>
            <a:off x="685800" y="3048000"/>
            <a:ext cx="3657600" cy="1569660"/>
          </a:xfrm>
          <a:prstGeom prst="rect">
            <a:avLst/>
          </a:prstGeom>
          <a:noFill/>
        </p:spPr>
        <p:txBody>
          <a:bodyPr wrap="square" rtlCol="0">
            <a:spAutoFit/>
          </a:bodyPr>
          <a:lstStyle/>
          <a:p>
            <a:r>
              <a:rPr lang="en-US" sz="2400" dirty="0">
                <a:latin typeface="Times New Roman" pitchFamily="18" charset="0"/>
                <a:cs typeface="Times New Roman" pitchFamily="18" charset="0"/>
              </a:rPr>
              <a:t>“If any believing man or woman has widows, let them relieve them…” </a:t>
            </a:r>
          </a:p>
          <a:p>
            <a:r>
              <a:rPr lang="en-US" sz="2400" dirty="0">
                <a:latin typeface="Times New Roman" pitchFamily="18" charset="0"/>
                <a:cs typeface="Times New Roman" pitchFamily="18" charset="0"/>
              </a:rPr>
              <a:t>(1 Tim. 5:16)</a:t>
            </a:r>
          </a:p>
        </p:txBody>
      </p:sp>
      <p:sp>
        <p:nvSpPr>
          <p:cNvPr id="27" name="TextBox 26">
            <a:extLst>
              <a:ext uri="{FF2B5EF4-FFF2-40B4-BE49-F238E27FC236}">
                <a16:creationId xmlns:a16="http://schemas.microsoft.com/office/drawing/2014/main" id="{970DA48D-FE71-45C8-9748-52934BB92698}"/>
              </a:ext>
            </a:extLst>
          </p:cNvPr>
          <p:cNvSpPr txBox="1"/>
          <p:nvPr/>
        </p:nvSpPr>
        <p:spPr>
          <a:xfrm>
            <a:off x="4953000" y="3048000"/>
            <a:ext cx="3657600" cy="1569660"/>
          </a:xfrm>
          <a:prstGeom prst="rect">
            <a:avLst/>
          </a:prstGeom>
          <a:noFill/>
        </p:spPr>
        <p:txBody>
          <a:bodyPr wrap="square" rtlCol="0">
            <a:spAutoFit/>
          </a:bodyPr>
          <a:lstStyle/>
          <a:p>
            <a:r>
              <a:rPr lang="en-US" sz="2400" dirty="0">
                <a:latin typeface="Times New Roman" pitchFamily="18" charset="0"/>
                <a:cs typeface="Times New Roman" pitchFamily="18" charset="0"/>
              </a:rPr>
              <a:t>“...and do not let the church be burdened, that it may relieve those who are really widows” (1 Tim. 5:16)</a:t>
            </a:r>
          </a:p>
        </p:txBody>
      </p:sp>
    </p:spTree>
    <p:extLst>
      <p:ext uri="{BB962C8B-B14F-4D97-AF65-F5344CB8AC3E}">
        <p14:creationId xmlns:p14="http://schemas.microsoft.com/office/powerpoint/2010/main" val="2032701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2800767"/>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b="1" u="sng" dirty="0">
              <a:solidFill>
                <a:schemeClr val="bg1">
                  <a:lumMod val="50000"/>
                </a:schemeClr>
              </a:solidFill>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The individual and the church are not the same</a:t>
            </a:r>
          </a:p>
          <a:p>
            <a:pPr marL="457200" indent="-457200">
              <a:buFont typeface="+mj-lt"/>
              <a:buAutoNum type="alphaUcPeriod"/>
            </a:pPr>
            <a:endParaRPr lang="en-US"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Areas wherein the individual and the church differ</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They differ in work and responsibility</a:t>
            </a:r>
          </a:p>
          <a:p>
            <a:pPr marL="914400" lvl="1" indent="-457200">
              <a:buFont typeface="+mj-lt"/>
              <a:buAutoNum type="arabicPeriod"/>
            </a:pPr>
            <a:endParaRPr lang="en-US" sz="10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They differ in how money is obtained</a:t>
            </a:r>
          </a:p>
        </p:txBody>
      </p:sp>
    </p:spTree>
    <p:extLst>
      <p:ext uri="{BB962C8B-B14F-4D97-AF65-F5344CB8AC3E}">
        <p14:creationId xmlns:p14="http://schemas.microsoft.com/office/powerpoint/2010/main" val="3114443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B5BD98-2050-463A-8179-043C547EFAA0}"/>
              </a:ext>
            </a:extLst>
          </p:cNvPr>
          <p:cNvSpPr/>
          <p:nvPr/>
        </p:nvSpPr>
        <p:spPr>
          <a:xfrm>
            <a:off x="0" y="309824"/>
            <a:ext cx="9144000"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startAt="2"/>
            </a:pPr>
            <a:r>
              <a:rPr lang="en-US" sz="2400" i="1" dirty="0">
                <a:latin typeface="Arial" panose="020B0604020202020204" pitchFamily="34" charset="0"/>
                <a:cs typeface="Arial" panose="020B0604020202020204" pitchFamily="34" charset="0"/>
              </a:rPr>
              <a:t>They differ in how money is obtained</a:t>
            </a:r>
          </a:p>
        </p:txBody>
      </p:sp>
      <p:grpSp>
        <p:nvGrpSpPr>
          <p:cNvPr id="3" name="Group 30">
            <a:extLst>
              <a:ext uri="{FF2B5EF4-FFF2-40B4-BE49-F238E27FC236}">
                <a16:creationId xmlns:a16="http://schemas.microsoft.com/office/drawing/2014/main" id="{C1E2C2AD-8A60-4946-A209-3A3D77E12D96}"/>
              </a:ext>
            </a:extLst>
          </p:cNvPr>
          <p:cNvGrpSpPr/>
          <p:nvPr/>
        </p:nvGrpSpPr>
        <p:grpSpPr>
          <a:xfrm>
            <a:off x="381000" y="1600200"/>
            <a:ext cx="8458200" cy="4953000"/>
            <a:chOff x="381000" y="1600200"/>
            <a:chExt cx="8458200" cy="4953000"/>
          </a:xfrm>
        </p:grpSpPr>
        <p:sp>
          <p:nvSpPr>
            <p:cNvPr id="4" name="Rectangle 3">
              <a:extLst>
                <a:ext uri="{FF2B5EF4-FFF2-40B4-BE49-F238E27FC236}">
                  <a16:creationId xmlns:a16="http://schemas.microsoft.com/office/drawing/2014/main" id="{6F7D2F63-C510-4617-A1D9-E817AAEB0866}"/>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272C930-78EC-4608-B5CA-04794675D27A}"/>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6" name="Picture 11" descr="C:\Documents and Settings\Donnie\Local Settings\Temporary Internet Files\Content.IE5\TNDCW2JQ\MCj04326250000[1].png">
              <a:extLst>
                <a:ext uri="{FF2B5EF4-FFF2-40B4-BE49-F238E27FC236}">
                  <a16:creationId xmlns:a16="http://schemas.microsoft.com/office/drawing/2014/main" id="{B8873AEB-CDD4-4D2D-A70B-3EF8A976C0E6}"/>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7" name="Group 29">
              <a:extLst>
                <a:ext uri="{FF2B5EF4-FFF2-40B4-BE49-F238E27FC236}">
                  <a16:creationId xmlns:a16="http://schemas.microsoft.com/office/drawing/2014/main" id="{25AC3CDB-2E83-46AE-89E4-FA4F81B46CCE}"/>
                </a:ext>
              </a:extLst>
            </p:cNvPr>
            <p:cNvGrpSpPr/>
            <p:nvPr/>
          </p:nvGrpSpPr>
          <p:grpSpPr>
            <a:xfrm>
              <a:off x="4800600" y="1752600"/>
              <a:ext cx="1371600" cy="1143000"/>
              <a:chOff x="4114800" y="914400"/>
              <a:chExt cx="4648200" cy="4114800"/>
            </a:xfrm>
          </p:grpSpPr>
          <p:grpSp>
            <p:nvGrpSpPr>
              <p:cNvPr id="8" name="Group 20">
                <a:extLst>
                  <a:ext uri="{FF2B5EF4-FFF2-40B4-BE49-F238E27FC236}">
                    <a16:creationId xmlns:a16="http://schemas.microsoft.com/office/drawing/2014/main" id="{4A0C6897-4BF8-4135-AC33-52E044E39B2E}"/>
                  </a:ext>
                </a:extLst>
              </p:cNvPr>
              <p:cNvGrpSpPr/>
              <p:nvPr/>
            </p:nvGrpSpPr>
            <p:grpSpPr>
              <a:xfrm>
                <a:off x="4495800" y="914400"/>
                <a:ext cx="4267200" cy="2514600"/>
                <a:chOff x="4876800" y="1295400"/>
                <a:chExt cx="4267200" cy="2514600"/>
              </a:xfrm>
            </p:grpSpPr>
            <p:pic>
              <p:nvPicPr>
                <p:cNvPr id="18" name="Picture 12" descr="C:\Documents and Settings\Donnie\Local Settings\Temporary Internet Files\Content.IE5\7ZVCNS1P\MCj04326090000[1].png">
                  <a:extLst>
                    <a:ext uri="{FF2B5EF4-FFF2-40B4-BE49-F238E27FC236}">
                      <a16:creationId xmlns:a16="http://schemas.microsoft.com/office/drawing/2014/main" id="{5C40FF63-2ABB-44FE-83D2-86A555D357EF}"/>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9" name="Picture 11" descr="C:\Documents and Settings\Donnie\Local Settings\Temporary Internet Files\Content.IE5\TNDCW2JQ\MCj04326250000[1].png">
                  <a:extLst>
                    <a:ext uri="{FF2B5EF4-FFF2-40B4-BE49-F238E27FC236}">
                      <a16:creationId xmlns:a16="http://schemas.microsoft.com/office/drawing/2014/main" id="{0FB0FA1F-DC78-4F67-8A49-07A0445C44EE}"/>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20" name="Picture 13" descr="C:\Documents and Settings\Donnie\Local Settings\Temporary Internet Files\Content.IE5\L1V11MNQ\MCj04316140000[1].png">
                  <a:extLst>
                    <a:ext uri="{FF2B5EF4-FFF2-40B4-BE49-F238E27FC236}">
                      <a16:creationId xmlns:a16="http://schemas.microsoft.com/office/drawing/2014/main" id="{AC235460-3D72-4CA6-9B36-39057EA94F7C}"/>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1" name="Picture 14" descr="C:\Documents and Settings\Donnie\Local Settings\Temporary Internet Files\Content.IE5\7ZVCNS1P\MCj04316010000[1].png">
                  <a:extLst>
                    <a:ext uri="{FF2B5EF4-FFF2-40B4-BE49-F238E27FC236}">
                      <a16:creationId xmlns:a16="http://schemas.microsoft.com/office/drawing/2014/main" id="{63B4D129-53E0-4183-9F98-CBF8CAE79B06}"/>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2" name="Picture 15" descr="C:\Documents and Settings\Donnie\Local Settings\Temporary Internet Files\Content.IE5\1ZRCUT1B\MCj04316410000[1].png">
                  <a:extLst>
                    <a:ext uri="{FF2B5EF4-FFF2-40B4-BE49-F238E27FC236}">
                      <a16:creationId xmlns:a16="http://schemas.microsoft.com/office/drawing/2014/main" id="{0812D5BF-3411-4A12-B272-36E3F61248C2}"/>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3" name="Picture 16" descr="C:\Documents and Settings\Donnie\Local Settings\Temporary Internet Files\Content.IE5\3J0W0GQY\MCj04326230000[1].png">
                  <a:extLst>
                    <a:ext uri="{FF2B5EF4-FFF2-40B4-BE49-F238E27FC236}">
                      <a16:creationId xmlns:a16="http://schemas.microsoft.com/office/drawing/2014/main" id="{428961D8-6D3E-46F4-9782-932804D739E1}"/>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4" name="Picture 17" descr="C:\Documents and Settings\Donnie\Local Settings\Temporary Internet Files\Content.IE5\TNDCW2JQ\MCj04326120000[1].png">
                  <a:extLst>
                    <a:ext uri="{FF2B5EF4-FFF2-40B4-BE49-F238E27FC236}">
                      <a16:creationId xmlns:a16="http://schemas.microsoft.com/office/drawing/2014/main" id="{074BF530-834E-4E35-A833-2339D4974B41}"/>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5" name="Picture 18" descr="C:\Documents and Settings\Donnie\Local Settings\Temporary Internet Files\Content.IE5\E51G5CIU\MCj04326220000[1].png">
                  <a:extLst>
                    <a:ext uri="{FF2B5EF4-FFF2-40B4-BE49-F238E27FC236}">
                      <a16:creationId xmlns:a16="http://schemas.microsoft.com/office/drawing/2014/main" id="{0950A749-66F2-4E3F-8A7D-904721986941}"/>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9" name="Group 21">
                <a:extLst>
                  <a:ext uri="{FF2B5EF4-FFF2-40B4-BE49-F238E27FC236}">
                    <a16:creationId xmlns:a16="http://schemas.microsoft.com/office/drawing/2014/main" id="{75272622-5B95-4149-BECC-B06441395859}"/>
                  </a:ext>
                </a:extLst>
              </p:cNvPr>
              <p:cNvGrpSpPr/>
              <p:nvPr/>
            </p:nvGrpSpPr>
            <p:grpSpPr>
              <a:xfrm flipH="1">
                <a:off x="4114800" y="2514600"/>
                <a:ext cx="4267200" cy="2514600"/>
                <a:chOff x="4876800" y="1295400"/>
                <a:chExt cx="4267200" cy="2514600"/>
              </a:xfrm>
            </p:grpSpPr>
            <p:pic>
              <p:nvPicPr>
                <p:cNvPr id="10" name="Picture 12" descr="C:\Documents and Settings\Donnie\Local Settings\Temporary Internet Files\Content.IE5\7ZVCNS1P\MCj04326090000[1].png">
                  <a:extLst>
                    <a:ext uri="{FF2B5EF4-FFF2-40B4-BE49-F238E27FC236}">
                      <a16:creationId xmlns:a16="http://schemas.microsoft.com/office/drawing/2014/main" id="{D57FC105-015B-43EF-AC70-371E45891BFA}"/>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1" name="Picture 11" descr="C:\Documents and Settings\Donnie\Local Settings\Temporary Internet Files\Content.IE5\TNDCW2JQ\MCj04326250000[1].png">
                  <a:extLst>
                    <a:ext uri="{FF2B5EF4-FFF2-40B4-BE49-F238E27FC236}">
                      <a16:creationId xmlns:a16="http://schemas.microsoft.com/office/drawing/2014/main" id="{9D983EFD-FE67-4C7A-BB93-A336E8833548}"/>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2" name="Picture 13" descr="C:\Documents and Settings\Donnie\Local Settings\Temporary Internet Files\Content.IE5\L1V11MNQ\MCj04316140000[1].png">
                  <a:extLst>
                    <a:ext uri="{FF2B5EF4-FFF2-40B4-BE49-F238E27FC236}">
                      <a16:creationId xmlns:a16="http://schemas.microsoft.com/office/drawing/2014/main" id="{E081B7D8-DF2A-45DA-AD52-105DBD36BA98}"/>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3" name="Picture 14" descr="C:\Documents and Settings\Donnie\Local Settings\Temporary Internet Files\Content.IE5\7ZVCNS1P\MCj04316010000[1].png">
                  <a:extLst>
                    <a:ext uri="{FF2B5EF4-FFF2-40B4-BE49-F238E27FC236}">
                      <a16:creationId xmlns:a16="http://schemas.microsoft.com/office/drawing/2014/main" id="{374D4922-FC40-4E9D-89C9-6833027A32F5}"/>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4" name="Picture 15" descr="C:\Documents and Settings\Donnie\Local Settings\Temporary Internet Files\Content.IE5\1ZRCUT1B\MCj04316410000[1].png">
                  <a:extLst>
                    <a:ext uri="{FF2B5EF4-FFF2-40B4-BE49-F238E27FC236}">
                      <a16:creationId xmlns:a16="http://schemas.microsoft.com/office/drawing/2014/main" id="{429D22F6-1935-4930-8E03-09B382A03939}"/>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5" name="Picture 16" descr="C:\Documents and Settings\Donnie\Local Settings\Temporary Internet Files\Content.IE5\3J0W0GQY\MCj04326230000[1].png">
                  <a:extLst>
                    <a:ext uri="{FF2B5EF4-FFF2-40B4-BE49-F238E27FC236}">
                      <a16:creationId xmlns:a16="http://schemas.microsoft.com/office/drawing/2014/main" id="{328AB945-D63A-4DCC-9B3F-5B7E2DCA98F4}"/>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6" name="Picture 17" descr="C:\Documents and Settings\Donnie\Local Settings\Temporary Internet Files\Content.IE5\TNDCW2JQ\MCj04326120000[1].png">
                  <a:extLst>
                    <a:ext uri="{FF2B5EF4-FFF2-40B4-BE49-F238E27FC236}">
                      <a16:creationId xmlns:a16="http://schemas.microsoft.com/office/drawing/2014/main" id="{FE011770-08DD-4A4D-A316-8EB4CE908C7F}"/>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7" name="Picture 18" descr="C:\Documents and Settings\Donnie\Local Settings\Temporary Internet Files\Content.IE5\E51G5CIU\MCj04326220000[1].png">
                  <a:extLst>
                    <a:ext uri="{FF2B5EF4-FFF2-40B4-BE49-F238E27FC236}">
                      <a16:creationId xmlns:a16="http://schemas.microsoft.com/office/drawing/2014/main" id="{46F9B158-DFB0-489A-80A2-C2D173EC7BC0}"/>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6" name="TextBox 25">
            <a:extLst>
              <a:ext uri="{FF2B5EF4-FFF2-40B4-BE49-F238E27FC236}">
                <a16:creationId xmlns:a16="http://schemas.microsoft.com/office/drawing/2014/main" id="{F64EFC55-E5CE-40CA-81AD-361B68821055}"/>
              </a:ext>
            </a:extLst>
          </p:cNvPr>
          <p:cNvSpPr txBox="1"/>
          <p:nvPr/>
        </p:nvSpPr>
        <p:spPr>
          <a:xfrm>
            <a:off x="1066800" y="3124200"/>
            <a:ext cx="2743200" cy="1569660"/>
          </a:xfrm>
          <a:prstGeom prst="rect">
            <a:avLst/>
          </a:prstGeom>
          <a:noFill/>
        </p:spPr>
        <p:txBody>
          <a:bodyPr wrap="square" rtlCol="0">
            <a:spAutoFit/>
          </a:bodyPr>
          <a:lstStyle/>
          <a:p>
            <a:pPr algn="ctr"/>
            <a:r>
              <a:rPr lang="en-US" sz="2400" i="1" dirty="0"/>
              <a:t>Get Money</a:t>
            </a:r>
          </a:p>
          <a:p>
            <a:pPr algn="ctr"/>
            <a:endParaRPr lang="en-US" sz="2400" dirty="0"/>
          </a:p>
          <a:p>
            <a:pPr algn="ctr"/>
            <a:r>
              <a:rPr lang="en-US" sz="2400" dirty="0"/>
              <a:t>Buy &amp; Sell</a:t>
            </a:r>
          </a:p>
          <a:p>
            <a:pPr algn="ctr"/>
            <a:r>
              <a:rPr lang="en-US" sz="2400" dirty="0"/>
              <a:t>(Jas. 4:13)</a:t>
            </a:r>
          </a:p>
        </p:txBody>
      </p:sp>
      <p:sp>
        <p:nvSpPr>
          <p:cNvPr id="27" name="TextBox 26">
            <a:extLst>
              <a:ext uri="{FF2B5EF4-FFF2-40B4-BE49-F238E27FC236}">
                <a16:creationId xmlns:a16="http://schemas.microsoft.com/office/drawing/2014/main" id="{E6C59076-D4F8-4226-AAE4-5CB02F38E28C}"/>
              </a:ext>
            </a:extLst>
          </p:cNvPr>
          <p:cNvSpPr txBox="1"/>
          <p:nvPr/>
        </p:nvSpPr>
        <p:spPr>
          <a:xfrm>
            <a:off x="5410200" y="3124200"/>
            <a:ext cx="2971800" cy="1569660"/>
          </a:xfrm>
          <a:prstGeom prst="rect">
            <a:avLst/>
          </a:prstGeom>
          <a:noFill/>
        </p:spPr>
        <p:txBody>
          <a:bodyPr wrap="square" rtlCol="0">
            <a:spAutoFit/>
          </a:bodyPr>
          <a:lstStyle/>
          <a:p>
            <a:pPr algn="ctr"/>
            <a:r>
              <a:rPr lang="en-US" sz="2400" i="1" dirty="0"/>
              <a:t>Get Money</a:t>
            </a:r>
          </a:p>
          <a:p>
            <a:pPr algn="ctr"/>
            <a:endParaRPr lang="en-US" sz="2400" dirty="0"/>
          </a:p>
          <a:p>
            <a:pPr algn="ctr"/>
            <a:r>
              <a:rPr lang="en-US" sz="2400" dirty="0"/>
              <a:t>Freewill Contribution</a:t>
            </a:r>
          </a:p>
          <a:p>
            <a:pPr algn="ctr"/>
            <a:r>
              <a:rPr lang="en-US" sz="2400" dirty="0"/>
              <a:t>(1 Cor. 16:1-2)</a:t>
            </a:r>
          </a:p>
        </p:txBody>
      </p:sp>
    </p:spTree>
    <p:extLst>
      <p:ext uri="{BB962C8B-B14F-4D97-AF65-F5344CB8AC3E}">
        <p14:creationId xmlns:p14="http://schemas.microsoft.com/office/powerpoint/2010/main" val="185572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3323987"/>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b="1" u="sng" dirty="0">
              <a:solidFill>
                <a:schemeClr val="bg1">
                  <a:lumMod val="50000"/>
                </a:schemeClr>
              </a:solidFill>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The individual and the church are not the same</a:t>
            </a:r>
          </a:p>
          <a:p>
            <a:pPr marL="457200" indent="-457200">
              <a:buFont typeface="+mj-lt"/>
              <a:buAutoNum type="alphaUcPeriod"/>
            </a:pPr>
            <a:endParaRPr lang="en-US"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Areas wherein the individual and the church differ</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They differ in work and responsibility</a:t>
            </a:r>
          </a:p>
          <a:p>
            <a:pPr marL="914400" lvl="1" indent="-457200">
              <a:buFont typeface="+mj-lt"/>
              <a:buAutoNum type="arabicPeriod"/>
            </a:pPr>
            <a:endParaRPr lang="en-US" sz="10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They differ in how money is obtained</a:t>
            </a:r>
          </a:p>
          <a:p>
            <a:pPr marL="914400" lvl="1" indent="-457200">
              <a:buFont typeface="+mj-lt"/>
              <a:buAutoNum type="arabicPeriod"/>
            </a:pPr>
            <a:endParaRPr lang="en-US" sz="1000" i="1"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They differ in name</a:t>
            </a:r>
          </a:p>
        </p:txBody>
      </p:sp>
    </p:spTree>
    <p:extLst>
      <p:ext uri="{BB962C8B-B14F-4D97-AF65-F5344CB8AC3E}">
        <p14:creationId xmlns:p14="http://schemas.microsoft.com/office/powerpoint/2010/main" val="223606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14A70D-27D1-45CD-B467-ECCBF9CA5C86}"/>
              </a:ext>
            </a:extLst>
          </p:cNvPr>
          <p:cNvSpPr/>
          <p:nvPr/>
        </p:nvSpPr>
        <p:spPr>
          <a:xfrm>
            <a:off x="0" y="285636"/>
            <a:ext cx="9144000" cy="461665"/>
          </a:xfrm>
          <a:prstGeom prst="rect">
            <a:avLst/>
          </a:prstGeom>
          <a:solidFill>
            <a:schemeClr val="bg1"/>
          </a:solidFill>
          <a:ln>
            <a:solidFill>
              <a:schemeClr val="tx1"/>
            </a:solidFill>
          </a:ln>
        </p:spPr>
        <p:txBody>
          <a:bodyPr wrap="square">
            <a:spAutoFit/>
          </a:bodyPr>
          <a:lstStyle/>
          <a:p>
            <a:pPr marL="914400" lvl="1" indent="-457200" algn="ctr">
              <a:buFont typeface="+mj-lt"/>
              <a:buAutoNum type="arabicPeriod" startAt="3"/>
            </a:pPr>
            <a:r>
              <a:rPr lang="en-US" sz="2400" i="1" dirty="0">
                <a:latin typeface="Arial" panose="020B0604020202020204" pitchFamily="34" charset="0"/>
                <a:cs typeface="Arial" panose="020B0604020202020204" pitchFamily="34" charset="0"/>
              </a:rPr>
              <a:t>They differ in name</a:t>
            </a:r>
          </a:p>
        </p:txBody>
      </p:sp>
      <p:grpSp>
        <p:nvGrpSpPr>
          <p:cNvPr id="3" name="Group 30">
            <a:extLst>
              <a:ext uri="{FF2B5EF4-FFF2-40B4-BE49-F238E27FC236}">
                <a16:creationId xmlns:a16="http://schemas.microsoft.com/office/drawing/2014/main" id="{CB50FFAD-0E0B-4CE1-AEAD-060930FC5028}"/>
              </a:ext>
            </a:extLst>
          </p:cNvPr>
          <p:cNvGrpSpPr/>
          <p:nvPr/>
        </p:nvGrpSpPr>
        <p:grpSpPr>
          <a:xfrm>
            <a:off x="381000" y="1600200"/>
            <a:ext cx="8458200" cy="4953000"/>
            <a:chOff x="381000" y="1600200"/>
            <a:chExt cx="8458200" cy="4953000"/>
          </a:xfrm>
        </p:grpSpPr>
        <p:sp>
          <p:nvSpPr>
            <p:cNvPr id="4" name="Rectangle 3">
              <a:extLst>
                <a:ext uri="{FF2B5EF4-FFF2-40B4-BE49-F238E27FC236}">
                  <a16:creationId xmlns:a16="http://schemas.microsoft.com/office/drawing/2014/main" id="{FE715432-7F09-4849-B42A-C70F0F66C326}"/>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542EE43E-AA59-4EAF-AFE9-847075CA1E1E}"/>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6" name="Picture 11" descr="C:\Documents and Settings\Donnie\Local Settings\Temporary Internet Files\Content.IE5\TNDCW2JQ\MCj04326250000[1].png">
              <a:extLst>
                <a:ext uri="{FF2B5EF4-FFF2-40B4-BE49-F238E27FC236}">
                  <a16:creationId xmlns:a16="http://schemas.microsoft.com/office/drawing/2014/main" id="{CD8F7276-69CC-4214-8B0D-F4F94DE57F9D}"/>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7" name="Group 29">
              <a:extLst>
                <a:ext uri="{FF2B5EF4-FFF2-40B4-BE49-F238E27FC236}">
                  <a16:creationId xmlns:a16="http://schemas.microsoft.com/office/drawing/2014/main" id="{CBAFBBCA-56B8-4E09-902A-8BBCDE549896}"/>
                </a:ext>
              </a:extLst>
            </p:cNvPr>
            <p:cNvGrpSpPr/>
            <p:nvPr/>
          </p:nvGrpSpPr>
          <p:grpSpPr>
            <a:xfrm>
              <a:off x="4800600" y="1752600"/>
              <a:ext cx="1371600" cy="1143000"/>
              <a:chOff x="4114800" y="914400"/>
              <a:chExt cx="4648200" cy="4114800"/>
            </a:xfrm>
          </p:grpSpPr>
          <p:grpSp>
            <p:nvGrpSpPr>
              <p:cNvPr id="8" name="Group 20">
                <a:extLst>
                  <a:ext uri="{FF2B5EF4-FFF2-40B4-BE49-F238E27FC236}">
                    <a16:creationId xmlns:a16="http://schemas.microsoft.com/office/drawing/2014/main" id="{CAAC3B2D-08A1-466F-845E-7E4CE04CA6B7}"/>
                  </a:ext>
                </a:extLst>
              </p:cNvPr>
              <p:cNvGrpSpPr/>
              <p:nvPr/>
            </p:nvGrpSpPr>
            <p:grpSpPr>
              <a:xfrm>
                <a:off x="4495800" y="914400"/>
                <a:ext cx="4267200" cy="2514600"/>
                <a:chOff x="4876800" y="1295400"/>
                <a:chExt cx="4267200" cy="2514600"/>
              </a:xfrm>
            </p:grpSpPr>
            <p:pic>
              <p:nvPicPr>
                <p:cNvPr id="18" name="Picture 12" descr="C:\Documents and Settings\Donnie\Local Settings\Temporary Internet Files\Content.IE5\7ZVCNS1P\MCj04326090000[1].png">
                  <a:extLst>
                    <a:ext uri="{FF2B5EF4-FFF2-40B4-BE49-F238E27FC236}">
                      <a16:creationId xmlns:a16="http://schemas.microsoft.com/office/drawing/2014/main" id="{949EB8D4-FF0E-424E-AEC5-D37E74F60BE1}"/>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9" name="Picture 11" descr="C:\Documents and Settings\Donnie\Local Settings\Temporary Internet Files\Content.IE5\TNDCW2JQ\MCj04326250000[1].png">
                  <a:extLst>
                    <a:ext uri="{FF2B5EF4-FFF2-40B4-BE49-F238E27FC236}">
                      <a16:creationId xmlns:a16="http://schemas.microsoft.com/office/drawing/2014/main" id="{4376C4D8-656A-4E4C-8CA7-B23015E1D539}"/>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20" name="Picture 13" descr="C:\Documents and Settings\Donnie\Local Settings\Temporary Internet Files\Content.IE5\L1V11MNQ\MCj04316140000[1].png">
                  <a:extLst>
                    <a:ext uri="{FF2B5EF4-FFF2-40B4-BE49-F238E27FC236}">
                      <a16:creationId xmlns:a16="http://schemas.microsoft.com/office/drawing/2014/main" id="{EDC651E6-433E-48E4-82F9-90052E138463}"/>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1" name="Picture 14" descr="C:\Documents and Settings\Donnie\Local Settings\Temporary Internet Files\Content.IE5\7ZVCNS1P\MCj04316010000[1].png">
                  <a:extLst>
                    <a:ext uri="{FF2B5EF4-FFF2-40B4-BE49-F238E27FC236}">
                      <a16:creationId xmlns:a16="http://schemas.microsoft.com/office/drawing/2014/main" id="{ACECB213-7841-4F18-87EC-8167FA99709C}"/>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2" name="Picture 15" descr="C:\Documents and Settings\Donnie\Local Settings\Temporary Internet Files\Content.IE5\1ZRCUT1B\MCj04316410000[1].png">
                  <a:extLst>
                    <a:ext uri="{FF2B5EF4-FFF2-40B4-BE49-F238E27FC236}">
                      <a16:creationId xmlns:a16="http://schemas.microsoft.com/office/drawing/2014/main" id="{438AC0C4-3278-4302-80B9-394A8AA89EC8}"/>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3" name="Picture 16" descr="C:\Documents and Settings\Donnie\Local Settings\Temporary Internet Files\Content.IE5\3J0W0GQY\MCj04326230000[1].png">
                  <a:extLst>
                    <a:ext uri="{FF2B5EF4-FFF2-40B4-BE49-F238E27FC236}">
                      <a16:creationId xmlns:a16="http://schemas.microsoft.com/office/drawing/2014/main" id="{892DD541-5AB8-430C-AB8F-9E680AC485EB}"/>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4" name="Picture 17" descr="C:\Documents and Settings\Donnie\Local Settings\Temporary Internet Files\Content.IE5\TNDCW2JQ\MCj04326120000[1].png">
                  <a:extLst>
                    <a:ext uri="{FF2B5EF4-FFF2-40B4-BE49-F238E27FC236}">
                      <a16:creationId xmlns:a16="http://schemas.microsoft.com/office/drawing/2014/main" id="{8C441502-1E4B-4CD9-B435-EDFE0B760CDD}"/>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5" name="Picture 18" descr="C:\Documents and Settings\Donnie\Local Settings\Temporary Internet Files\Content.IE5\E51G5CIU\MCj04326220000[1].png">
                  <a:extLst>
                    <a:ext uri="{FF2B5EF4-FFF2-40B4-BE49-F238E27FC236}">
                      <a16:creationId xmlns:a16="http://schemas.microsoft.com/office/drawing/2014/main" id="{CB24954C-0B54-4675-8110-41B9A8CA9375}"/>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9" name="Group 21">
                <a:extLst>
                  <a:ext uri="{FF2B5EF4-FFF2-40B4-BE49-F238E27FC236}">
                    <a16:creationId xmlns:a16="http://schemas.microsoft.com/office/drawing/2014/main" id="{EB41916A-85D6-4988-A827-13FB1354F41A}"/>
                  </a:ext>
                </a:extLst>
              </p:cNvPr>
              <p:cNvGrpSpPr/>
              <p:nvPr/>
            </p:nvGrpSpPr>
            <p:grpSpPr>
              <a:xfrm flipH="1">
                <a:off x="4114800" y="2514600"/>
                <a:ext cx="4267200" cy="2514600"/>
                <a:chOff x="4876800" y="1295400"/>
                <a:chExt cx="4267200" cy="2514600"/>
              </a:xfrm>
            </p:grpSpPr>
            <p:pic>
              <p:nvPicPr>
                <p:cNvPr id="10" name="Picture 12" descr="C:\Documents and Settings\Donnie\Local Settings\Temporary Internet Files\Content.IE5\7ZVCNS1P\MCj04326090000[1].png">
                  <a:extLst>
                    <a:ext uri="{FF2B5EF4-FFF2-40B4-BE49-F238E27FC236}">
                      <a16:creationId xmlns:a16="http://schemas.microsoft.com/office/drawing/2014/main" id="{F7856C31-0ACF-4090-9728-AA48301187E1}"/>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1" name="Picture 11" descr="C:\Documents and Settings\Donnie\Local Settings\Temporary Internet Files\Content.IE5\TNDCW2JQ\MCj04326250000[1].png">
                  <a:extLst>
                    <a:ext uri="{FF2B5EF4-FFF2-40B4-BE49-F238E27FC236}">
                      <a16:creationId xmlns:a16="http://schemas.microsoft.com/office/drawing/2014/main" id="{5F1F9A72-41B4-484D-A039-AA413C60052C}"/>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2" name="Picture 13" descr="C:\Documents and Settings\Donnie\Local Settings\Temporary Internet Files\Content.IE5\L1V11MNQ\MCj04316140000[1].png">
                  <a:extLst>
                    <a:ext uri="{FF2B5EF4-FFF2-40B4-BE49-F238E27FC236}">
                      <a16:creationId xmlns:a16="http://schemas.microsoft.com/office/drawing/2014/main" id="{29FEBA3F-DDA4-4218-B26A-76A69FCCBDAB}"/>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3" name="Picture 14" descr="C:\Documents and Settings\Donnie\Local Settings\Temporary Internet Files\Content.IE5\7ZVCNS1P\MCj04316010000[1].png">
                  <a:extLst>
                    <a:ext uri="{FF2B5EF4-FFF2-40B4-BE49-F238E27FC236}">
                      <a16:creationId xmlns:a16="http://schemas.microsoft.com/office/drawing/2014/main" id="{747491BF-9771-42D9-8CE5-7E46B54ECCF1}"/>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4" name="Picture 15" descr="C:\Documents and Settings\Donnie\Local Settings\Temporary Internet Files\Content.IE5\1ZRCUT1B\MCj04316410000[1].png">
                  <a:extLst>
                    <a:ext uri="{FF2B5EF4-FFF2-40B4-BE49-F238E27FC236}">
                      <a16:creationId xmlns:a16="http://schemas.microsoft.com/office/drawing/2014/main" id="{EC004B07-906F-42B8-9DD8-6EBBB9D6AF19}"/>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5" name="Picture 16" descr="C:\Documents and Settings\Donnie\Local Settings\Temporary Internet Files\Content.IE5\3J0W0GQY\MCj04326230000[1].png">
                  <a:extLst>
                    <a:ext uri="{FF2B5EF4-FFF2-40B4-BE49-F238E27FC236}">
                      <a16:creationId xmlns:a16="http://schemas.microsoft.com/office/drawing/2014/main" id="{B61E0DB1-0067-4103-9F81-2FAA2FDC13F3}"/>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6" name="Picture 17" descr="C:\Documents and Settings\Donnie\Local Settings\Temporary Internet Files\Content.IE5\TNDCW2JQ\MCj04326120000[1].png">
                  <a:extLst>
                    <a:ext uri="{FF2B5EF4-FFF2-40B4-BE49-F238E27FC236}">
                      <a16:creationId xmlns:a16="http://schemas.microsoft.com/office/drawing/2014/main" id="{AB45AB38-6C77-4ADA-A66F-03942D6DA8F9}"/>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7" name="Picture 18" descr="C:\Documents and Settings\Donnie\Local Settings\Temporary Internet Files\Content.IE5\E51G5CIU\MCj04326220000[1].png">
                  <a:extLst>
                    <a:ext uri="{FF2B5EF4-FFF2-40B4-BE49-F238E27FC236}">
                      <a16:creationId xmlns:a16="http://schemas.microsoft.com/office/drawing/2014/main" id="{BF21CDC7-79BE-4365-A27C-4234B3CB9C42}"/>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6" name="TextBox 25">
            <a:extLst>
              <a:ext uri="{FF2B5EF4-FFF2-40B4-BE49-F238E27FC236}">
                <a16:creationId xmlns:a16="http://schemas.microsoft.com/office/drawing/2014/main" id="{99D75689-F065-44F1-98AC-E1110BAD6572}"/>
              </a:ext>
            </a:extLst>
          </p:cNvPr>
          <p:cNvSpPr txBox="1"/>
          <p:nvPr/>
        </p:nvSpPr>
        <p:spPr>
          <a:xfrm>
            <a:off x="1066800" y="3124200"/>
            <a:ext cx="2743200" cy="1938992"/>
          </a:xfrm>
          <a:prstGeom prst="rect">
            <a:avLst/>
          </a:prstGeom>
          <a:noFill/>
        </p:spPr>
        <p:txBody>
          <a:bodyPr wrap="square" rtlCol="0">
            <a:spAutoFit/>
          </a:bodyPr>
          <a:lstStyle/>
          <a:p>
            <a:pPr algn="ctr"/>
            <a:r>
              <a:rPr lang="en-US" sz="2400" i="1" dirty="0"/>
              <a:t>Name</a:t>
            </a:r>
          </a:p>
          <a:p>
            <a:pPr algn="ctr"/>
            <a:endParaRPr lang="en-US" sz="2400" dirty="0"/>
          </a:p>
          <a:p>
            <a:pPr algn="ctr"/>
            <a:r>
              <a:rPr lang="en-US" sz="2400" dirty="0"/>
              <a:t>Christian</a:t>
            </a:r>
          </a:p>
          <a:p>
            <a:pPr algn="ctr"/>
            <a:r>
              <a:rPr lang="en-US" sz="2400" dirty="0"/>
              <a:t>(Acts 11:26</a:t>
            </a:r>
          </a:p>
          <a:p>
            <a:pPr algn="ctr"/>
            <a:r>
              <a:rPr lang="en-US" sz="2400" dirty="0"/>
              <a:t>1 Pet. 4:16)</a:t>
            </a:r>
          </a:p>
        </p:txBody>
      </p:sp>
      <p:sp>
        <p:nvSpPr>
          <p:cNvPr id="27" name="TextBox 26">
            <a:extLst>
              <a:ext uri="{FF2B5EF4-FFF2-40B4-BE49-F238E27FC236}">
                <a16:creationId xmlns:a16="http://schemas.microsoft.com/office/drawing/2014/main" id="{91E53526-A473-4725-80AB-32041B749265}"/>
              </a:ext>
            </a:extLst>
          </p:cNvPr>
          <p:cNvSpPr txBox="1"/>
          <p:nvPr/>
        </p:nvSpPr>
        <p:spPr>
          <a:xfrm>
            <a:off x="5410200" y="3124200"/>
            <a:ext cx="2971800" cy="2677656"/>
          </a:xfrm>
          <a:prstGeom prst="rect">
            <a:avLst/>
          </a:prstGeom>
          <a:noFill/>
        </p:spPr>
        <p:txBody>
          <a:bodyPr wrap="square" rtlCol="0">
            <a:spAutoFit/>
          </a:bodyPr>
          <a:lstStyle/>
          <a:p>
            <a:pPr algn="ctr"/>
            <a:r>
              <a:rPr lang="en-US" sz="2400" i="1" dirty="0"/>
              <a:t>Name</a:t>
            </a:r>
          </a:p>
          <a:p>
            <a:pPr algn="ctr"/>
            <a:endParaRPr lang="en-US" sz="2400" dirty="0"/>
          </a:p>
          <a:p>
            <a:pPr algn="ctr"/>
            <a:r>
              <a:rPr lang="en-US" sz="2400" dirty="0"/>
              <a:t>Church of God</a:t>
            </a:r>
          </a:p>
          <a:p>
            <a:pPr algn="ctr"/>
            <a:r>
              <a:rPr lang="en-US" sz="2400" dirty="0"/>
              <a:t>(1 Cor. 1:2)</a:t>
            </a:r>
          </a:p>
          <a:p>
            <a:pPr algn="ctr"/>
            <a:endParaRPr lang="en-US" sz="2400" dirty="0"/>
          </a:p>
          <a:p>
            <a:pPr algn="ctr"/>
            <a:r>
              <a:rPr lang="en-US" sz="2400" dirty="0"/>
              <a:t>Church of Christ</a:t>
            </a:r>
          </a:p>
          <a:p>
            <a:pPr algn="ctr"/>
            <a:r>
              <a:rPr lang="en-US" sz="2400" dirty="0"/>
              <a:t>(Rom. 16:16)</a:t>
            </a:r>
          </a:p>
        </p:txBody>
      </p:sp>
    </p:spTree>
    <p:extLst>
      <p:ext uri="{BB962C8B-B14F-4D97-AF65-F5344CB8AC3E}">
        <p14:creationId xmlns:p14="http://schemas.microsoft.com/office/powerpoint/2010/main" val="3157788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4377F-A942-4336-9169-6A443967F925}"/>
              </a:ext>
            </a:extLst>
          </p:cNvPr>
          <p:cNvSpPr txBox="1"/>
          <p:nvPr/>
        </p:nvSpPr>
        <p:spPr>
          <a:xfrm>
            <a:off x="1320790" y="406404"/>
            <a:ext cx="6513703"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3"/>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Distinction Between the Individual and the Church</a:t>
            </a:r>
          </a:p>
        </p:txBody>
      </p:sp>
      <p:sp>
        <p:nvSpPr>
          <p:cNvPr id="3" name="TextBox 2">
            <a:extLst>
              <a:ext uri="{FF2B5EF4-FFF2-40B4-BE49-F238E27FC236}">
                <a16:creationId xmlns:a16="http://schemas.microsoft.com/office/drawing/2014/main" id="{186AD263-050A-4E08-9F9F-57C1D3F132E8}"/>
              </a:ext>
            </a:extLst>
          </p:cNvPr>
          <p:cNvSpPr txBox="1"/>
          <p:nvPr/>
        </p:nvSpPr>
        <p:spPr>
          <a:xfrm>
            <a:off x="560484" y="2041538"/>
            <a:ext cx="8023031" cy="2400657"/>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Misconceptions about the church and individual</a:t>
            </a:r>
          </a:p>
          <a:p>
            <a:pPr marL="457200" indent="-457200">
              <a:buFont typeface="+mj-lt"/>
              <a:buAutoNum type="alphaUcPeriod"/>
            </a:pPr>
            <a:endParaRPr lang="en-US" b="1" u="sng" dirty="0">
              <a:solidFill>
                <a:schemeClr val="bg1">
                  <a:lumMod val="50000"/>
                </a:schemeClr>
              </a:solidFill>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The individual and the church are not the same</a:t>
            </a:r>
          </a:p>
          <a:p>
            <a:pPr marL="457200" indent="-457200">
              <a:buFont typeface="+mj-lt"/>
              <a:buAutoNum type="alphaUcPeriod"/>
            </a:pPr>
            <a:endParaRPr lang="en-US" b="1" u="sng" dirty="0">
              <a:solidFill>
                <a:schemeClr val="bg1">
                  <a:lumMod val="50000"/>
                </a:schemeClr>
              </a:solidFill>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solidFill>
                  <a:schemeClr val="bg1">
                    <a:lumMod val="50000"/>
                  </a:schemeClr>
                </a:solidFill>
                <a:latin typeface="Arial" panose="020B0604020202020204" pitchFamily="34" charset="0"/>
                <a:cs typeface="Arial" panose="020B0604020202020204" pitchFamily="34" charset="0"/>
              </a:rPr>
              <a:t>Areas wherein the individual and the church differ</a:t>
            </a:r>
          </a:p>
          <a:p>
            <a:pPr marL="457200" indent="-457200">
              <a:buFont typeface="+mj-lt"/>
              <a:buAutoNum type="alphaUcPeriod"/>
            </a:pPr>
            <a:endParaRPr lang="en-US"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Difference in individual and collective action</a:t>
            </a:r>
          </a:p>
        </p:txBody>
      </p:sp>
    </p:spTree>
    <p:extLst>
      <p:ext uri="{BB962C8B-B14F-4D97-AF65-F5344CB8AC3E}">
        <p14:creationId xmlns:p14="http://schemas.microsoft.com/office/powerpoint/2010/main" val="659664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356FD53-1197-4943-B8B0-AA36772D94E9}"/>
              </a:ext>
            </a:extLst>
          </p:cNvPr>
          <p:cNvGrpSpPr/>
          <p:nvPr/>
        </p:nvGrpSpPr>
        <p:grpSpPr>
          <a:xfrm>
            <a:off x="1354667" y="1608667"/>
            <a:ext cx="1586088" cy="905933"/>
            <a:chOff x="4944534" y="1696155"/>
            <a:chExt cx="2359378" cy="1224845"/>
          </a:xfrm>
        </p:grpSpPr>
        <p:sp>
          <p:nvSpPr>
            <p:cNvPr id="3" name="Rectangle: Rounded Corners 2">
              <a:extLst>
                <a:ext uri="{FF2B5EF4-FFF2-40B4-BE49-F238E27FC236}">
                  <a16:creationId xmlns:a16="http://schemas.microsoft.com/office/drawing/2014/main" id="{D6CC9DF2-3CD2-4BCD-863C-2CE568B0DF17}"/>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D43C79C-F7C9-47AC-9B91-9B8EDA4D2BAF}"/>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4BB81C6-554D-43C5-9692-5B2524C2CA2B}"/>
              </a:ext>
            </a:extLst>
          </p:cNvPr>
          <p:cNvGrpSpPr/>
          <p:nvPr/>
        </p:nvGrpSpPr>
        <p:grpSpPr>
          <a:xfrm>
            <a:off x="4476044" y="1299262"/>
            <a:ext cx="4496830" cy="2306090"/>
            <a:chOff x="4504267" y="995716"/>
            <a:chExt cx="4496830" cy="2306090"/>
          </a:xfrm>
        </p:grpSpPr>
        <p:grpSp>
          <p:nvGrpSpPr>
            <p:cNvPr id="6" name="Group 5">
              <a:extLst>
                <a:ext uri="{FF2B5EF4-FFF2-40B4-BE49-F238E27FC236}">
                  <a16:creationId xmlns:a16="http://schemas.microsoft.com/office/drawing/2014/main" id="{84CBD190-B8D5-48B9-855B-8FEB95CEC875}"/>
                </a:ext>
              </a:extLst>
            </p:cNvPr>
            <p:cNvGrpSpPr/>
            <p:nvPr/>
          </p:nvGrpSpPr>
          <p:grpSpPr>
            <a:xfrm>
              <a:off x="4504267" y="995716"/>
              <a:ext cx="1586088" cy="905933"/>
              <a:chOff x="4944534" y="1696155"/>
              <a:chExt cx="2359378" cy="1224845"/>
            </a:xfrm>
          </p:grpSpPr>
          <p:sp>
            <p:nvSpPr>
              <p:cNvPr id="7" name="Rectangle: Rounded Corners 6">
                <a:extLst>
                  <a:ext uri="{FF2B5EF4-FFF2-40B4-BE49-F238E27FC236}">
                    <a16:creationId xmlns:a16="http://schemas.microsoft.com/office/drawing/2014/main" id="{1D20D13B-681D-45D1-8C27-4CB002791663}"/>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54C08C8-019E-434A-A9E7-F239B4AF0576}"/>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38CF728-67B2-4689-9C97-86F16E83585E}"/>
                </a:ext>
              </a:extLst>
            </p:cNvPr>
            <p:cNvGrpSpPr/>
            <p:nvPr/>
          </p:nvGrpSpPr>
          <p:grpSpPr>
            <a:xfrm rot="17362568">
              <a:off x="5874773" y="1389748"/>
              <a:ext cx="1586088" cy="905933"/>
              <a:chOff x="4944534" y="1696155"/>
              <a:chExt cx="2359378" cy="1224845"/>
            </a:xfrm>
          </p:grpSpPr>
          <p:sp>
            <p:nvSpPr>
              <p:cNvPr id="10" name="Rectangle: Rounded Corners 9">
                <a:extLst>
                  <a:ext uri="{FF2B5EF4-FFF2-40B4-BE49-F238E27FC236}">
                    <a16:creationId xmlns:a16="http://schemas.microsoft.com/office/drawing/2014/main" id="{EADFBCBB-0E15-40BC-B901-7D7341F77887}"/>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2BB004E-5537-4763-8218-4CC4B7D97E3D}"/>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4252297-BA6A-47E6-BFD7-B35E119730AB}"/>
                </a:ext>
              </a:extLst>
            </p:cNvPr>
            <p:cNvGrpSpPr/>
            <p:nvPr/>
          </p:nvGrpSpPr>
          <p:grpSpPr>
            <a:xfrm rot="20531578">
              <a:off x="7043856" y="2395873"/>
              <a:ext cx="1586088" cy="905933"/>
              <a:chOff x="4944534" y="1696155"/>
              <a:chExt cx="2359378" cy="1224845"/>
            </a:xfrm>
          </p:grpSpPr>
          <p:sp>
            <p:nvSpPr>
              <p:cNvPr id="13" name="Rectangle: Rounded Corners 12">
                <a:extLst>
                  <a:ext uri="{FF2B5EF4-FFF2-40B4-BE49-F238E27FC236}">
                    <a16:creationId xmlns:a16="http://schemas.microsoft.com/office/drawing/2014/main" id="{C4683BBE-B868-447B-9C66-DEEFC6125B3A}"/>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BEF2CC9-6E89-4C2F-B4BF-B08D010A3C58}"/>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F303FF7-E33F-40E8-9847-1E3AB62343D2}"/>
                </a:ext>
              </a:extLst>
            </p:cNvPr>
            <p:cNvGrpSpPr/>
            <p:nvPr/>
          </p:nvGrpSpPr>
          <p:grpSpPr>
            <a:xfrm rot="727646">
              <a:off x="7415009" y="995717"/>
              <a:ext cx="1586088" cy="905933"/>
              <a:chOff x="4944534" y="1696155"/>
              <a:chExt cx="2359378" cy="1224845"/>
            </a:xfrm>
          </p:grpSpPr>
          <p:sp>
            <p:nvSpPr>
              <p:cNvPr id="16" name="Rectangle: Rounded Corners 15">
                <a:extLst>
                  <a:ext uri="{FF2B5EF4-FFF2-40B4-BE49-F238E27FC236}">
                    <a16:creationId xmlns:a16="http://schemas.microsoft.com/office/drawing/2014/main" id="{EE1D7B87-1026-4A9C-AA8F-2C9C64C86E2D}"/>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4027F8E-EADD-462A-9A49-9E5B58AB186F}"/>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8611C2D-208C-43BF-BDBE-8C615222A152}"/>
                </a:ext>
              </a:extLst>
            </p:cNvPr>
            <p:cNvGrpSpPr/>
            <p:nvPr/>
          </p:nvGrpSpPr>
          <p:grpSpPr>
            <a:xfrm rot="1553769">
              <a:off x="4595784" y="2336647"/>
              <a:ext cx="1586088" cy="905933"/>
              <a:chOff x="4944534" y="1696155"/>
              <a:chExt cx="2359378" cy="1224845"/>
            </a:xfrm>
          </p:grpSpPr>
          <p:sp>
            <p:nvSpPr>
              <p:cNvPr id="19" name="Rectangle: Rounded Corners 18">
                <a:extLst>
                  <a:ext uri="{FF2B5EF4-FFF2-40B4-BE49-F238E27FC236}">
                    <a16:creationId xmlns:a16="http://schemas.microsoft.com/office/drawing/2014/main" id="{55B98C14-2A5E-405D-9E5F-173965909668}"/>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D4BE1D6-D42A-4ACC-A862-E25DC7FBC4CD}"/>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C127D998-1688-4475-88EB-9C7313F33D40}"/>
              </a:ext>
            </a:extLst>
          </p:cNvPr>
          <p:cNvGrpSpPr/>
          <p:nvPr/>
        </p:nvGrpSpPr>
        <p:grpSpPr>
          <a:xfrm>
            <a:off x="395112" y="4617156"/>
            <a:ext cx="8026399" cy="923697"/>
            <a:chOff x="395112" y="4617156"/>
            <a:chExt cx="8026399" cy="923697"/>
          </a:xfrm>
        </p:grpSpPr>
        <p:grpSp>
          <p:nvGrpSpPr>
            <p:cNvPr id="21" name="Group 20">
              <a:extLst>
                <a:ext uri="{FF2B5EF4-FFF2-40B4-BE49-F238E27FC236}">
                  <a16:creationId xmlns:a16="http://schemas.microsoft.com/office/drawing/2014/main" id="{EF1CDAE6-57A2-47B3-BAB4-C70EC8C3D888}"/>
                </a:ext>
              </a:extLst>
            </p:cNvPr>
            <p:cNvGrpSpPr/>
            <p:nvPr/>
          </p:nvGrpSpPr>
          <p:grpSpPr>
            <a:xfrm>
              <a:off x="395112" y="4617156"/>
              <a:ext cx="1586088" cy="905933"/>
              <a:chOff x="4944534" y="1696155"/>
              <a:chExt cx="2359378" cy="1224845"/>
            </a:xfrm>
          </p:grpSpPr>
          <p:sp>
            <p:nvSpPr>
              <p:cNvPr id="22" name="Rectangle: Rounded Corners 21">
                <a:extLst>
                  <a:ext uri="{FF2B5EF4-FFF2-40B4-BE49-F238E27FC236}">
                    <a16:creationId xmlns:a16="http://schemas.microsoft.com/office/drawing/2014/main" id="{FFEBCFA1-6835-4932-B7BF-FAD734B411EF}"/>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C83306AA-1A39-4E9D-98A2-17852073F7D9}"/>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0B05C0E2-D85D-4E80-8157-2E8C535E7C61}"/>
                </a:ext>
              </a:extLst>
            </p:cNvPr>
            <p:cNvGrpSpPr/>
            <p:nvPr/>
          </p:nvGrpSpPr>
          <p:grpSpPr>
            <a:xfrm>
              <a:off x="2545645" y="4617156"/>
              <a:ext cx="1586088" cy="905933"/>
              <a:chOff x="4944534" y="1696155"/>
              <a:chExt cx="2359378" cy="1224845"/>
            </a:xfrm>
          </p:grpSpPr>
          <p:sp>
            <p:nvSpPr>
              <p:cNvPr id="28" name="Rectangle: Rounded Corners 27">
                <a:extLst>
                  <a:ext uri="{FF2B5EF4-FFF2-40B4-BE49-F238E27FC236}">
                    <a16:creationId xmlns:a16="http://schemas.microsoft.com/office/drawing/2014/main" id="{0A52904A-C228-4650-9FF2-6CB4E597BF54}"/>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DEFE9C2-F54C-456F-B42F-6C5B28F2A28F}"/>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F6FB02AA-34F7-4C31-B3BF-A0822581AC71}"/>
                </a:ext>
              </a:extLst>
            </p:cNvPr>
            <p:cNvGrpSpPr/>
            <p:nvPr/>
          </p:nvGrpSpPr>
          <p:grpSpPr>
            <a:xfrm>
              <a:off x="4690534" y="4634920"/>
              <a:ext cx="1586088" cy="905933"/>
              <a:chOff x="4944534" y="1696155"/>
              <a:chExt cx="2359378" cy="1224845"/>
            </a:xfrm>
          </p:grpSpPr>
          <p:sp>
            <p:nvSpPr>
              <p:cNvPr id="31" name="Rectangle: Rounded Corners 30">
                <a:extLst>
                  <a:ext uri="{FF2B5EF4-FFF2-40B4-BE49-F238E27FC236}">
                    <a16:creationId xmlns:a16="http://schemas.microsoft.com/office/drawing/2014/main" id="{22266EEF-603A-4068-BD94-744BF4F71297}"/>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8E0B67C4-D763-45C8-A5E4-CBA584FFCAA9}"/>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CBC6A61-2909-4E5C-8FE4-35591B727E36}"/>
                </a:ext>
              </a:extLst>
            </p:cNvPr>
            <p:cNvGrpSpPr/>
            <p:nvPr/>
          </p:nvGrpSpPr>
          <p:grpSpPr>
            <a:xfrm>
              <a:off x="6835423" y="4634920"/>
              <a:ext cx="1586088" cy="905933"/>
              <a:chOff x="4944534" y="1696155"/>
              <a:chExt cx="2359378" cy="1224845"/>
            </a:xfrm>
          </p:grpSpPr>
          <p:sp>
            <p:nvSpPr>
              <p:cNvPr id="34" name="Rectangle: Rounded Corners 33">
                <a:extLst>
                  <a:ext uri="{FF2B5EF4-FFF2-40B4-BE49-F238E27FC236}">
                    <a16:creationId xmlns:a16="http://schemas.microsoft.com/office/drawing/2014/main" id="{9041B73F-97AF-4B4C-9299-1640CA84D20D}"/>
                  </a:ext>
                </a:extLst>
              </p:cNvPr>
              <p:cNvSpPr/>
              <p:nvPr/>
            </p:nvSpPr>
            <p:spPr>
              <a:xfrm>
                <a:off x="4944534" y="1696155"/>
                <a:ext cx="2359378" cy="1224845"/>
              </a:xfrm>
              <a:prstGeom prst="roundRect">
                <a:avLst>
                  <a:gd name="adj" fmla="val 49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7942CCAA-5A79-48A6-BDB7-56857F6956F7}"/>
                  </a:ext>
                </a:extLst>
              </p:cNvPr>
              <p:cNvSpPr/>
              <p:nvPr/>
            </p:nvSpPr>
            <p:spPr>
              <a:xfrm>
                <a:off x="5254979" y="1936750"/>
                <a:ext cx="1755422" cy="743654"/>
              </a:xfrm>
              <a:prstGeom prst="roundRect">
                <a:avLst>
                  <a:gd name="adj" fmla="val 498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Rounded Corners 35">
              <a:extLst>
                <a:ext uri="{FF2B5EF4-FFF2-40B4-BE49-F238E27FC236}">
                  <a16:creationId xmlns:a16="http://schemas.microsoft.com/office/drawing/2014/main" id="{92D5E539-E383-4C87-BD6B-7D1B6DC23528}"/>
                </a:ext>
              </a:extLst>
            </p:cNvPr>
            <p:cNvSpPr/>
            <p:nvPr/>
          </p:nvSpPr>
          <p:spPr>
            <a:xfrm>
              <a:off x="1563363" y="4978400"/>
              <a:ext cx="1377392" cy="237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932C563-6688-4145-884F-B2242BEEB606}"/>
                </a:ext>
              </a:extLst>
            </p:cNvPr>
            <p:cNvSpPr/>
            <p:nvPr/>
          </p:nvSpPr>
          <p:spPr>
            <a:xfrm>
              <a:off x="5867327" y="4978400"/>
              <a:ext cx="1377392" cy="237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8B410B8E-A632-4A88-9723-12BC5A9471DA}"/>
                </a:ext>
              </a:extLst>
            </p:cNvPr>
            <p:cNvSpPr/>
            <p:nvPr/>
          </p:nvSpPr>
          <p:spPr>
            <a:xfrm>
              <a:off x="3677305" y="4969351"/>
              <a:ext cx="1377392" cy="237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5BFCEDD2-482D-4ED4-AE25-F44BDD123D51}"/>
              </a:ext>
            </a:extLst>
          </p:cNvPr>
          <p:cNvSpPr txBox="1"/>
          <p:nvPr/>
        </p:nvSpPr>
        <p:spPr>
          <a:xfrm>
            <a:off x="784577" y="597585"/>
            <a:ext cx="2726267" cy="584775"/>
          </a:xfrm>
          <a:prstGeom prst="rect">
            <a:avLst/>
          </a:prstGeom>
          <a:noFill/>
        </p:spPr>
        <p:txBody>
          <a:bodyPr wrap="square" rtlCol="0">
            <a:spAutoFit/>
          </a:bodyPr>
          <a:lstStyle/>
          <a:p>
            <a:pPr algn="ctr"/>
            <a:r>
              <a:rPr lang="en-US" sz="3200" dirty="0"/>
              <a:t>Link</a:t>
            </a:r>
          </a:p>
        </p:txBody>
      </p:sp>
      <p:sp>
        <p:nvSpPr>
          <p:cNvPr id="43" name="TextBox 42">
            <a:extLst>
              <a:ext uri="{FF2B5EF4-FFF2-40B4-BE49-F238E27FC236}">
                <a16:creationId xmlns:a16="http://schemas.microsoft.com/office/drawing/2014/main" id="{1FA715E9-F633-43B2-8488-DE5496D263D6}"/>
              </a:ext>
            </a:extLst>
          </p:cNvPr>
          <p:cNvSpPr txBox="1"/>
          <p:nvPr/>
        </p:nvSpPr>
        <p:spPr>
          <a:xfrm>
            <a:off x="5192889" y="597586"/>
            <a:ext cx="2726267" cy="584775"/>
          </a:xfrm>
          <a:prstGeom prst="rect">
            <a:avLst/>
          </a:prstGeom>
          <a:noFill/>
        </p:spPr>
        <p:txBody>
          <a:bodyPr wrap="square" rtlCol="0">
            <a:spAutoFit/>
          </a:bodyPr>
          <a:lstStyle/>
          <a:p>
            <a:pPr algn="ctr"/>
            <a:r>
              <a:rPr lang="en-US" sz="3200" dirty="0"/>
              <a:t>Links</a:t>
            </a:r>
          </a:p>
        </p:txBody>
      </p:sp>
      <p:sp>
        <p:nvSpPr>
          <p:cNvPr id="44" name="TextBox 43">
            <a:extLst>
              <a:ext uri="{FF2B5EF4-FFF2-40B4-BE49-F238E27FC236}">
                <a16:creationId xmlns:a16="http://schemas.microsoft.com/office/drawing/2014/main" id="{8A677F9B-CDAA-4794-928C-9B4C34EFCC7E}"/>
              </a:ext>
            </a:extLst>
          </p:cNvPr>
          <p:cNvSpPr txBox="1"/>
          <p:nvPr/>
        </p:nvSpPr>
        <p:spPr>
          <a:xfrm>
            <a:off x="3194571" y="3828969"/>
            <a:ext cx="2726267" cy="584775"/>
          </a:xfrm>
          <a:prstGeom prst="rect">
            <a:avLst/>
          </a:prstGeom>
          <a:noFill/>
        </p:spPr>
        <p:txBody>
          <a:bodyPr wrap="square" rtlCol="0">
            <a:spAutoFit/>
          </a:bodyPr>
          <a:lstStyle/>
          <a:p>
            <a:pPr algn="ctr"/>
            <a:r>
              <a:rPr lang="en-US" sz="3200" dirty="0"/>
              <a:t>Chain</a:t>
            </a:r>
          </a:p>
        </p:txBody>
      </p:sp>
    </p:spTree>
    <p:extLst>
      <p:ext uri="{BB962C8B-B14F-4D97-AF65-F5344CB8AC3E}">
        <p14:creationId xmlns:p14="http://schemas.microsoft.com/office/powerpoint/2010/main" val="23860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9F086-A5C5-4002-99C3-5C209B3931A3}"/>
              </a:ext>
            </a:extLst>
          </p:cNvPr>
          <p:cNvSpPr txBox="1"/>
          <p:nvPr/>
        </p:nvSpPr>
        <p:spPr>
          <a:xfrm>
            <a:off x="618068" y="626531"/>
            <a:ext cx="7984066"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The Issue</a:t>
            </a:r>
          </a:p>
        </p:txBody>
      </p:sp>
      <p:sp>
        <p:nvSpPr>
          <p:cNvPr id="3" name="TextBox 2">
            <a:extLst>
              <a:ext uri="{FF2B5EF4-FFF2-40B4-BE49-F238E27FC236}">
                <a16:creationId xmlns:a16="http://schemas.microsoft.com/office/drawing/2014/main" id="{C2341C2C-26DC-4B48-B163-705DF11B9825}"/>
              </a:ext>
            </a:extLst>
          </p:cNvPr>
          <p:cNvSpPr txBox="1"/>
          <p:nvPr/>
        </p:nvSpPr>
        <p:spPr>
          <a:xfrm>
            <a:off x="496711" y="1857028"/>
            <a:ext cx="8167511" cy="4462760"/>
          </a:xfrm>
          <a:prstGeom prst="rect">
            <a:avLst/>
          </a:prstGeom>
          <a:noFill/>
        </p:spPr>
        <p:txBody>
          <a:bodyPr wrap="square" rtlCol="0">
            <a:spAutoFit/>
          </a:bodyPr>
          <a:lstStyle/>
          <a:p>
            <a:pPr marL="457200" indent="-457200">
              <a:buFont typeface="+mj-lt"/>
              <a:buAutoNum type="alphaUcPeriod"/>
            </a:pPr>
            <a:r>
              <a:rPr lang="en-US" sz="2400" b="1" u="sng" dirty="0">
                <a:latin typeface="Arial" panose="020B0604020202020204" pitchFamily="34" charset="0"/>
                <a:cs typeface="Arial" panose="020B0604020202020204" pitchFamily="34" charset="0"/>
              </a:rPr>
              <a:t>The Issue is Not</a:t>
            </a:r>
            <a:r>
              <a:rPr lang="en-US" sz="2400" dirty="0">
                <a:latin typeface="Arial" panose="020B0604020202020204" pitchFamily="34" charset="0"/>
                <a:cs typeface="Arial" panose="020B0604020202020204" pitchFamily="34" charset="0"/>
              </a:rPr>
              <a:t>:</a:t>
            </a:r>
          </a:p>
          <a:p>
            <a:pPr marL="457200" indent="-457200">
              <a:buFont typeface="+mj-lt"/>
              <a:buAutoNum type="alphaUcPeriod"/>
            </a:pPr>
            <a:endParaRPr lang="en-US" sz="1000" dirty="0">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latin typeface="Arial" panose="020B0604020202020204" pitchFamily="34" charset="0"/>
                <a:cs typeface="Arial" panose="020B0604020202020204" pitchFamily="34" charset="0"/>
              </a:rPr>
              <a:t>Should care be given to the needy?</a:t>
            </a:r>
          </a:p>
          <a:p>
            <a:pPr marL="914400" lvl="1" indent="-457200">
              <a:buFont typeface="+mj-lt"/>
              <a:buAutoNum type="arabicPeriod"/>
            </a:pPr>
            <a:r>
              <a:rPr lang="en-US" sz="2400" i="1" dirty="0">
                <a:latin typeface="Arial" panose="020B0604020202020204" pitchFamily="34" charset="0"/>
                <a:cs typeface="Arial" panose="020B0604020202020204" pitchFamily="34" charset="0"/>
              </a:rPr>
              <a:t>Is the church obligated to some?</a:t>
            </a:r>
          </a:p>
          <a:p>
            <a:pPr marL="914400" lvl="1" indent="-457200">
              <a:buFont typeface="+mj-lt"/>
              <a:buAutoNum type="arabicPeriod"/>
            </a:pPr>
            <a:r>
              <a:rPr lang="en-US" sz="2400" i="1" dirty="0">
                <a:latin typeface="Arial" panose="020B0604020202020204" pitchFamily="34" charset="0"/>
                <a:cs typeface="Arial" panose="020B0604020202020204" pitchFamily="34" charset="0"/>
              </a:rPr>
              <a:t>Can individuals care for non-saints?</a:t>
            </a:r>
          </a:p>
          <a:p>
            <a:pPr marL="914400" lvl="1" indent="-457200">
              <a:buFont typeface="+mj-lt"/>
              <a:buAutoNum type="arabicPeriod"/>
            </a:pPr>
            <a:r>
              <a:rPr lang="en-US" sz="2400" i="1" dirty="0">
                <a:latin typeface="Arial" panose="020B0604020202020204" pitchFamily="34" charset="0"/>
                <a:cs typeface="Arial" panose="020B0604020202020204" pitchFamily="34" charset="0"/>
              </a:rPr>
              <a:t>Will care be provided for orphan children?</a:t>
            </a:r>
          </a:p>
          <a:p>
            <a:pPr marL="914400" lvl="1" indent="-457200">
              <a:buFont typeface="+mj-lt"/>
              <a:buAutoNum type="arabicPeriod"/>
            </a:pPr>
            <a:r>
              <a:rPr lang="en-US" sz="2400" i="1" dirty="0">
                <a:latin typeface="Arial" panose="020B0604020202020204" pitchFamily="34" charset="0"/>
                <a:cs typeface="Arial" panose="020B0604020202020204" pitchFamily="34" charset="0"/>
              </a:rPr>
              <a:t>Do non-saints deserve help?</a:t>
            </a:r>
          </a:p>
          <a:p>
            <a:pPr marL="914400" lvl="1" indent="-457200">
              <a:buFont typeface="+mj-lt"/>
              <a:buAutoNum type="arabicPeriod"/>
            </a:pPr>
            <a:r>
              <a:rPr lang="en-US" sz="2400" i="1" dirty="0">
                <a:latin typeface="Arial" panose="020B0604020202020204" pitchFamily="34" charset="0"/>
                <a:cs typeface="Arial" panose="020B0604020202020204" pitchFamily="34" charset="0"/>
              </a:rPr>
              <a:t>What are non-institutional brethren doing?</a:t>
            </a:r>
          </a:p>
          <a:p>
            <a:pPr marL="914400" lvl="1" indent="-457200">
              <a:buFont typeface="+mj-lt"/>
              <a:buAutoNum type="arabicPeriod"/>
            </a:pPr>
            <a:endParaRPr lang="en-US" sz="1600" i="1"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The Issue is:</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lvl="1"/>
            <a:r>
              <a:rPr lang="en-US" sz="2400" i="1" dirty="0">
                <a:latin typeface="Arial" panose="020B0604020202020204" pitchFamily="34" charset="0"/>
                <a:cs typeface="Arial" panose="020B0604020202020204" pitchFamily="34" charset="0"/>
              </a:rPr>
              <a:t>Can the church, out of its treasury, help those who are non-saints or can it help only saints?</a:t>
            </a:r>
          </a:p>
        </p:txBody>
      </p:sp>
    </p:spTree>
    <p:extLst>
      <p:ext uri="{BB962C8B-B14F-4D97-AF65-F5344CB8AC3E}">
        <p14:creationId xmlns:p14="http://schemas.microsoft.com/office/powerpoint/2010/main" val="162174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DFF3E-9078-4FD2-A5C1-592AC62BF07A}"/>
              </a:ext>
            </a:extLst>
          </p:cNvPr>
          <p:cNvPicPr>
            <a:picLocks noChangeAspect="1"/>
          </p:cNvPicPr>
          <p:nvPr/>
        </p:nvPicPr>
        <p:blipFill>
          <a:blip r:embed="rId2">
            <a:lum bright="70000" contrast="-70000"/>
          </a:blip>
          <a:stretch>
            <a:fillRect/>
          </a:stretch>
        </p:blipFill>
        <p:spPr>
          <a:xfrm>
            <a:off x="0" y="7429"/>
            <a:ext cx="9144000" cy="6843142"/>
          </a:xfrm>
          <a:prstGeom prst="rect">
            <a:avLst/>
          </a:prstGeom>
        </p:spPr>
      </p:pic>
      <p:pic>
        <p:nvPicPr>
          <p:cNvPr id="3" name="Picture 11" descr="C:\Documents and Settings\Donnie\Local Settings\Temporary Internet Files\Content.IE5\TNDCW2JQ\MCj04326250000[1].png">
            <a:extLst>
              <a:ext uri="{FF2B5EF4-FFF2-40B4-BE49-F238E27FC236}">
                <a16:creationId xmlns:a16="http://schemas.microsoft.com/office/drawing/2014/main" id="{E80B8232-92BB-4A4E-9605-3018DDC79EB3}"/>
              </a:ext>
            </a:extLst>
          </p:cNvPr>
          <p:cNvPicPr>
            <a:picLocks noChangeAspect="1" noChangeArrowheads="1"/>
          </p:cNvPicPr>
          <p:nvPr/>
        </p:nvPicPr>
        <p:blipFill>
          <a:blip r:embed="rId3"/>
          <a:srcRect/>
          <a:stretch>
            <a:fillRect/>
          </a:stretch>
        </p:blipFill>
        <p:spPr bwMode="auto">
          <a:xfrm>
            <a:off x="1660472" y="1586572"/>
            <a:ext cx="914400" cy="914400"/>
          </a:xfrm>
          <a:prstGeom prst="rect">
            <a:avLst/>
          </a:prstGeom>
          <a:noFill/>
        </p:spPr>
      </p:pic>
      <p:sp>
        <p:nvSpPr>
          <p:cNvPr id="4" name="TextBox 3">
            <a:extLst>
              <a:ext uri="{FF2B5EF4-FFF2-40B4-BE49-F238E27FC236}">
                <a16:creationId xmlns:a16="http://schemas.microsoft.com/office/drawing/2014/main" id="{7857F318-D6D3-4EB2-8583-F3180AD236E2}"/>
              </a:ext>
            </a:extLst>
          </p:cNvPr>
          <p:cNvSpPr txBox="1"/>
          <p:nvPr/>
        </p:nvSpPr>
        <p:spPr>
          <a:xfrm>
            <a:off x="624716" y="2449687"/>
            <a:ext cx="2985911" cy="523220"/>
          </a:xfrm>
          <a:prstGeom prst="rect">
            <a:avLst/>
          </a:prstGeom>
          <a:noFill/>
        </p:spPr>
        <p:txBody>
          <a:bodyPr wrap="square" rtlCol="0">
            <a:spAutoFit/>
          </a:bodyPr>
          <a:lstStyle/>
          <a:p>
            <a:pPr algn="ctr"/>
            <a:r>
              <a:rPr lang="en-US" sz="2800" dirty="0"/>
              <a:t>Individual</a:t>
            </a: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46058FE8-2713-4031-A336-19EE2F26AA58}"/>
              </a:ext>
            </a:extLst>
          </p:cNvPr>
          <p:cNvPicPr>
            <a:picLocks noChangeAspect="1" noChangeArrowheads="1"/>
          </p:cNvPicPr>
          <p:nvPr/>
        </p:nvPicPr>
        <p:blipFill>
          <a:blip r:embed="rId4" cstate="print"/>
          <a:srcRect/>
          <a:stretch>
            <a:fillRect/>
          </a:stretch>
        </p:blipFill>
        <p:spPr bwMode="auto">
          <a:xfrm flipH="1">
            <a:off x="5093301" y="2650197"/>
            <a:ext cx="769744" cy="724605"/>
          </a:xfrm>
          <a:prstGeom prst="rect">
            <a:avLst/>
          </a:prstGeom>
          <a:noFill/>
        </p:spPr>
      </p:pic>
      <p:pic>
        <p:nvPicPr>
          <p:cNvPr id="6" name="Picture 13" descr="C:\Documents and Settings\Donnie\Local Settings\Temporary Internet Files\Content.IE5\L1V11MNQ\MCj04316140000[1].png">
            <a:extLst>
              <a:ext uri="{FF2B5EF4-FFF2-40B4-BE49-F238E27FC236}">
                <a16:creationId xmlns:a16="http://schemas.microsoft.com/office/drawing/2014/main" id="{098B5240-FB94-4852-83B5-A01F42C2C6BA}"/>
              </a:ext>
            </a:extLst>
          </p:cNvPr>
          <p:cNvPicPr>
            <a:picLocks noChangeAspect="1" noChangeArrowheads="1"/>
          </p:cNvPicPr>
          <p:nvPr/>
        </p:nvPicPr>
        <p:blipFill>
          <a:blip r:embed="rId5"/>
          <a:srcRect/>
          <a:stretch>
            <a:fillRect/>
          </a:stretch>
        </p:blipFill>
        <p:spPr bwMode="auto">
          <a:xfrm flipH="1">
            <a:off x="7485487" y="2650197"/>
            <a:ext cx="876035" cy="824663"/>
          </a:xfrm>
          <a:prstGeom prst="rect">
            <a:avLst/>
          </a:prstGeom>
          <a:noFill/>
        </p:spPr>
      </p:pic>
      <p:pic>
        <p:nvPicPr>
          <p:cNvPr id="7" name="Picture 14" descr="C:\Documents and Settings\Donnie\Local Settings\Temporary Internet Files\Content.IE5\7ZVCNS1P\MCj04316010000[1].png">
            <a:extLst>
              <a:ext uri="{FF2B5EF4-FFF2-40B4-BE49-F238E27FC236}">
                <a16:creationId xmlns:a16="http://schemas.microsoft.com/office/drawing/2014/main" id="{95702530-35D1-47BF-95EE-0F952B78803B}"/>
              </a:ext>
            </a:extLst>
          </p:cNvPr>
          <p:cNvPicPr>
            <a:picLocks noChangeAspect="1" noChangeArrowheads="1"/>
          </p:cNvPicPr>
          <p:nvPr/>
        </p:nvPicPr>
        <p:blipFill>
          <a:blip r:embed="rId6" cstate="print"/>
          <a:srcRect/>
          <a:stretch>
            <a:fillRect/>
          </a:stretch>
        </p:blipFill>
        <p:spPr bwMode="auto">
          <a:xfrm flipH="1">
            <a:off x="7789911" y="1325627"/>
            <a:ext cx="874913" cy="823606"/>
          </a:xfrm>
          <a:prstGeom prst="rect">
            <a:avLst/>
          </a:prstGeom>
          <a:noFill/>
        </p:spPr>
      </p:pic>
      <p:pic>
        <p:nvPicPr>
          <p:cNvPr id="8" name="Picture 15" descr="C:\Documents and Settings\Donnie\Local Settings\Temporary Internet Files\Content.IE5\1ZRCUT1B\MCj04316410000[1].png">
            <a:extLst>
              <a:ext uri="{FF2B5EF4-FFF2-40B4-BE49-F238E27FC236}">
                <a16:creationId xmlns:a16="http://schemas.microsoft.com/office/drawing/2014/main" id="{CCEB1BC9-56FF-4DB8-B606-C8448FC24FF0}"/>
              </a:ext>
            </a:extLst>
          </p:cNvPr>
          <p:cNvPicPr>
            <a:picLocks noChangeAspect="1" noChangeArrowheads="1"/>
          </p:cNvPicPr>
          <p:nvPr/>
        </p:nvPicPr>
        <p:blipFill>
          <a:blip r:embed="rId7" cstate="print"/>
          <a:srcRect/>
          <a:stretch>
            <a:fillRect/>
          </a:stretch>
        </p:blipFill>
        <p:spPr bwMode="auto">
          <a:xfrm>
            <a:off x="6372578" y="1642487"/>
            <a:ext cx="761550" cy="716891"/>
          </a:xfrm>
          <a:prstGeom prst="rect">
            <a:avLst/>
          </a:prstGeom>
          <a:noFill/>
        </p:spPr>
      </p:pic>
      <p:pic>
        <p:nvPicPr>
          <p:cNvPr id="9" name="Picture 18" descr="C:\Documents and Settings\Donnie\Local Settings\Temporary Internet Files\Content.IE5\E51G5CIU\MCj04326220000[1].png">
            <a:extLst>
              <a:ext uri="{FF2B5EF4-FFF2-40B4-BE49-F238E27FC236}">
                <a16:creationId xmlns:a16="http://schemas.microsoft.com/office/drawing/2014/main" id="{DBD2586C-9974-4681-B97E-52BE68C48E06}"/>
              </a:ext>
            </a:extLst>
          </p:cNvPr>
          <p:cNvPicPr>
            <a:picLocks noChangeAspect="1" noChangeArrowheads="1"/>
          </p:cNvPicPr>
          <p:nvPr/>
        </p:nvPicPr>
        <p:blipFill>
          <a:blip r:embed="rId8" cstate="print"/>
          <a:srcRect/>
          <a:stretch>
            <a:fillRect/>
          </a:stretch>
        </p:blipFill>
        <p:spPr bwMode="auto">
          <a:xfrm flipH="1">
            <a:off x="5149745" y="1331030"/>
            <a:ext cx="757143" cy="712742"/>
          </a:xfrm>
          <a:prstGeom prst="rect">
            <a:avLst/>
          </a:prstGeom>
          <a:noFill/>
        </p:spPr>
      </p:pic>
      <p:sp>
        <p:nvSpPr>
          <p:cNvPr id="11" name="TextBox 10">
            <a:extLst>
              <a:ext uri="{FF2B5EF4-FFF2-40B4-BE49-F238E27FC236}">
                <a16:creationId xmlns:a16="http://schemas.microsoft.com/office/drawing/2014/main" id="{38F5F344-D713-4042-98E8-7039306EB99F}"/>
              </a:ext>
            </a:extLst>
          </p:cNvPr>
          <p:cNvSpPr txBox="1"/>
          <p:nvPr/>
        </p:nvSpPr>
        <p:spPr>
          <a:xfrm>
            <a:off x="5149745" y="2283126"/>
            <a:ext cx="2985911" cy="523220"/>
          </a:xfrm>
          <a:prstGeom prst="rect">
            <a:avLst/>
          </a:prstGeom>
          <a:noFill/>
        </p:spPr>
        <p:txBody>
          <a:bodyPr wrap="square" rtlCol="0">
            <a:spAutoFit/>
          </a:bodyPr>
          <a:lstStyle/>
          <a:p>
            <a:pPr algn="ctr"/>
            <a:r>
              <a:rPr lang="en-US" sz="2800" dirty="0"/>
              <a:t>Individuals</a:t>
            </a:r>
          </a:p>
        </p:txBody>
      </p:sp>
      <p:grpSp>
        <p:nvGrpSpPr>
          <p:cNvPr id="32" name="Group 31">
            <a:extLst>
              <a:ext uri="{FF2B5EF4-FFF2-40B4-BE49-F238E27FC236}">
                <a16:creationId xmlns:a16="http://schemas.microsoft.com/office/drawing/2014/main" id="{40DD2D1E-72C4-479B-8480-086DE9C18188}"/>
              </a:ext>
            </a:extLst>
          </p:cNvPr>
          <p:cNvGrpSpPr/>
          <p:nvPr/>
        </p:nvGrpSpPr>
        <p:grpSpPr>
          <a:xfrm>
            <a:off x="3228622" y="4402667"/>
            <a:ext cx="2500489" cy="2133600"/>
            <a:chOff x="3228622" y="4402667"/>
            <a:chExt cx="2500489" cy="2133600"/>
          </a:xfrm>
        </p:grpSpPr>
        <p:grpSp>
          <p:nvGrpSpPr>
            <p:cNvPr id="12" name="Group 29">
              <a:extLst>
                <a:ext uri="{FF2B5EF4-FFF2-40B4-BE49-F238E27FC236}">
                  <a16:creationId xmlns:a16="http://schemas.microsoft.com/office/drawing/2014/main" id="{5653DCE9-FD78-48E8-A8DB-1FCEE164C97F}"/>
                </a:ext>
              </a:extLst>
            </p:cNvPr>
            <p:cNvGrpSpPr/>
            <p:nvPr/>
          </p:nvGrpSpPr>
          <p:grpSpPr>
            <a:xfrm>
              <a:off x="3317926" y="4462547"/>
              <a:ext cx="2289805" cy="1955187"/>
              <a:chOff x="4114800" y="914400"/>
              <a:chExt cx="4648200" cy="4114800"/>
            </a:xfrm>
          </p:grpSpPr>
          <p:grpSp>
            <p:nvGrpSpPr>
              <p:cNvPr id="13" name="Group 20">
                <a:extLst>
                  <a:ext uri="{FF2B5EF4-FFF2-40B4-BE49-F238E27FC236}">
                    <a16:creationId xmlns:a16="http://schemas.microsoft.com/office/drawing/2014/main" id="{B8FA3266-3F3F-4A66-9E1A-4832C47539C2}"/>
                  </a:ext>
                </a:extLst>
              </p:cNvPr>
              <p:cNvGrpSpPr/>
              <p:nvPr/>
            </p:nvGrpSpPr>
            <p:grpSpPr>
              <a:xfrm>
                <a:off x="4495800" y="914400"/>
                <a:ext cx="4267200" cy="2514600"/>
                <a:chOff x="4876800" y="1295400"/>
                <a:chExt cx="4267200" cy="2514600"/>
              </a:xfrm>
            </p:grpSpPr>
            <p:pic>
              <p:nvPicPr>
                <p:cNvPr id="23" name="Picture 12" descr="C:\Documents and Settings\Donnie\Local Settings\Temporary Internet Files\Content.IE5\7ZVCNS1P\MCj04326090000[1].png">
                  <a:extLst>
                    <a:ext uri="{FF2B5EF4-FFF2-40B4-BE49-F238E27FC236}">
                      <a16:creationId xmlns:a16="http://schemas.microsoft.com/office/drawing/2014/main" id="{EAF3AED9-3042-4059-90BA-A55D34354726}"/>
                    </a:ext>
                  </a:extLst>
                </p:cNvPr>
                <p:cNvPicPr>
                  <a:picLocks noChangeAspect="1" noChangeArrowheads="1"/>
                </p:cNvPicPr>
                <p:nvPr/>
              </p:nvPicPr>
              <p:blipFill>
                <a:blip r:embed="rId9"/>
                <a:srcRect/>
                <a:stretch>
                  <a:fillRect/>
                </a:stretch>
              </p:blipFill>
              <p:spPr bwMode="auto">
                <a:xfrm>
                  <a:off x="5562600" y="1295400"/>
                  <a:ext cx="1828800" cy="1828800"/>
                </a:xfrm>
                <a:prstGeom prst="rect">
                  <a:avLst/>
                </a:prstGeom>
                <a:noFill/>
              </p:spPr>
            </p:pic>
            <p:pic>
              <p:nvPicPr>
                <p:cNvPr id="24" name="Picture 11" descr="C:\Documents and Settings\Donnie\Local Settings\Temporary Internet Files\Content.IE5\TNDCW2JQ\MCj04326250000[1].png">
                  <a:extLst>
                    <a:ext uri="{FF2B5EF4-FFF2-40B4-BE49-F238E27FC236}">
                      <a16:creationId xmlns:a16="http://schemas.microsoft.com/office/drawing/2014/main" id="{D038B345-44A8-4E79-B10F-9A6E74F73711}"/>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25" name="Picture 13" descr="C:\Documents and Settings\Donnie\Local Settings\Temporary Internet Files\Content.IE5\L1V11MNQ\MCj04316140000[1].png">
                  <a:extLst>
                    <a:ext uri="{FF2B5EF4-FFF2-40B4-BE49-F238E27FC236}">
                      <a16:creationId xmlns:a16="http://schemas.microsoft.com/office/drawing/2014/main" id="{92D5288D-FCE5-409A-81E1-E5F2A7070893}"/>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6" name="Picture 14" descr="C:\Documents and Settings\Donnie\Local Settings\Temporary Internet Files\Content.IE5\7ZVCNS1P\MCj04316010000[1].png">
                  <a:extLst>
                    <a:ext uri="{FF2B5EF4-FFF2-40B4-BE49-F238E27FC236}">
                      <a16:creationId xmlns:a16="http://schemas.microsoft.com/office/drawing/2014/main" id="{DFFE8C63-52D7-4EF2-A422-5572E7F8262D}"/>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7" name="Picture 15" descr="C:\Documents and Settings\Donnie\Local Settings\Temporary Internet Files\Content.IE5\1ZRCUT1B\MCj04316410000[1].png">
                  <a:extLst>
                    <a:ext uri="{FF2B5EF4-FFF2-40B4-BE49-F238E27FC236}">
                      <a16:creationId xmlns:a16="http://schemas.microsoft.com/office/drawing/2014/main" id="{6971A92A-431B-4094-834A-1AACB8DCBF34}"/>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8" name="Picture 16" descr="C:\Documents and Settings\Donnie\Local Settings\Temporary Internet Files\Content.IE5\3J0W0GQY\MCj04326230000[1].png">
                  <a:extLst>
                    <a:ext uri="{FF2B5EF4-FFF2-40B4-BE49-F238E27FC236}">
                      <a16:creationId xmlns:a16="http://schemas.microsoft.com/office/drawing/2014/main" id="{CACEB90F-C30E-4C0B-832D-DEC5C1E6F6BA}"/>
                    </a:ext>
                  </a:extLst>
                </p:cNvPr>
                <p:cNvPicPr>
                  <a:picLocks noChangeAspect="1" noChangeArrowheads="1"/>
                </p:cNvPicPr>
                <p:nvPr/>
              </p:nvPicPr>
              <p:blipFill>
                <a:blip r:embed="rId10" cstate="print"/>
                <a:srcRect/>
                <a:stretch>
                  <a:fillRect/>
                </a:stretch>
              </p:blipFill>
              <p:spPr bwMode="auto">
                <a:xfrm>
                  <a:off x="5334000" y="1981200"/>
                  <a:ext cx="1828800" cy="1828800"/>
                </a:xfrm>
                <a:prstGeom prst="rect">
                  <a:avLst/>
                </a:prstGeom>
                <a:noFill/>
              </p:spPr>
            </p:pic>
            <p:pic>
              <p:nvPicPr>
                <p:cNvPr id="29" name="Picture 17" descr="C:\Documents and Settings\Donnie\Local Settings\Temporary Internet Files\Content.IE5\TNDCW2JQ\MCj04326120000[1].png">
                  <a:extLst>
                    <a:ext uri="{FF2B5EF4-FFF2-40B4-BE49-F238E27FC236}">
                      <a16:creationId xmlns:a16="http://schemas.microsoft.com/office/drawing/2014/main" id="{D7062019-6B69-4360-B92F-AF5E1B2FCBBC}"/>
                    </a:ext>
                  </a:extLst>
                </p:cNvPr>
                <p:cNvPicPr>
                  <a:picLocks noChangeAspect="1" noChangeArrowheads="1"/>
                </p:cNvPicPr>
                <p:nvPr/>
              </p:nvPicPr>
              <p:blipFill>
                <a:blip r:embed="rId11" cstate="print"/>
                <a:srcRect/>
                <a:stretch>
                  <a:fillRect/>
                </a:stretch>
              </p:blipFill>
              <p:spPr bwMode="auto">
                <a:xfrm>
                  <a:off x="6019800" y="2057400"/>
                  <a:ext cx="1725612" cy="1725612"/>
                </a:xfrm>
                <a:prstGeom prst="rect">
                  <a:avLst/>
                </a:prstGeom>
                <a:noFill/>
              </p:spPr>
            </p:pic>
            <p:pic>
              <p:nvPicPr>
                <p:cNvPr id="30" name="Picture 18" descr="C:\Documents and Settings\Donnie\Local Settings\Temporary Internet Files\Content.IE5\E51G5CIU\MCj04326220000[1].png">
                  <a:extLst>
                    <a:ext uri="{FF2B5EF4-FFF2-40B4-BE49-F238E27FC236}">
                      <a16:creationId xmlns:a16="http://schemas.microsoft.com/office/drawing/2014/main" id="{B93D693B-4FCA-4D7E-9B9D-D5E26377DADF}"/>
                    </a:ext>
                  </a:extLst>
                </p:cNvPr>
                <p:cNvPicPr>
                  <a:picLocks noChangeAspect="1" noChangeArrowheads="1"/>
                </p:cNvPicPr>
                <p:nvPr/>
              </p:nvPicPr>
              <p:blipFill>
                <a:blip r:embed="rId8" cstate="print"/>
                <a:srcRect/>
                <a:stretch>
                  <a:fillRect/>
                </a:stretch>
              </p:blipFill>
              <p:spPr bwMode="auto">
                <a:xfrm flipH="1">
                  <a:off x="6781799" y="2133600"/>
                  <a:ext cx="1676400" cy="1676400"/>
                </a:xfrm>
                <a:prstGeom prst="rect">
                  <a:avLst/>
                </a:prstGeom>
                <a:noFill/>
              </p:spPr>
            </p:pic>
          </p:grpSp>
          <p:grpSp>
            <p:nvGrpSpPr>
              <p:cNvPr id="14" name="Group 21">
                <a:extLst>
                  <a:ext uri="{FF2B5EF4-FFF2-40B4-BE49-F238E27FC236}">
                    <a16:creationId xmlns:a16="http://schemas.microsoft.com/office/drawing/2014/main" id="{F50A086F-5817-41F3-A0DD-EDDF3222EB1C}"/>
                  </a:ext>
                </a:extLst>
              </p:cNvPr>
              <p:cNvGrpSpPr/>
              <p:nvPr/>
            </p:nvGrpSpPr>
            <p:grpSpPr>
              <a:xfrm flipH="1">
                <a:off x="4114800" y="2514600"/>
                <a:ext cx="4267200" cy="2514600"/>
                <a:chOff x="4876800" y="1295400"/>
                <a:chExt cx="4267200" cy="2514600"/>
              </a:xfrm>
            </p:grpSpPr>
            <p:pic>
              <p:nvPicPr>
                <p:cNvPr id="15" name="Picture 12" descr="C:\Documents and Settings\Donnie\Local Settings\Temporary Internet Files\Content.IE5\7ZVCNS1P\MCj04326090000[1].png">
                  <a:extLst>
                    <a:ext uri="{FF2B5EF4-FFF2-40B4-BE49-F238E27FC236}">
                      <a16:creationId xmlns:a16="http://schemas.microsoft.com/office/drawing/2014/main" id="{2348583C-99BE-4A94-9B7A-97F5C7004FF4}"/>
                    </a:ext>
                  </a:extLst>
                </p:cNvPr>
                <p:cNvPicPr>
                  <a:picLocks noChangeAspect="1" noChangeArrowheads="1"/>
                </p:cNvPicPr>
                <p:nvPr/>
              </p:nvPicPr>
              <p:blipFill>
                <a:blip r:embed="rId9"/>
                <a:srcRect/>
                <a:stretch>
                  <a:fillRect/>
                </a:stretch>
              </p:blipFill>
              <p:spPr bwMode="auto">
                <a:xfrm>
                  <a:off x="5562600" y="1295400"/>
                  <a:ext cx="1828800" cy="1828800"/>
                </a:xfrm>
                <a:prstGeom prst="rect">
                  <a:avLst/>
                </a:prstGeom>
                <a:noFill/>
              </p:spPr>
            </p:pic>
            <p:pic>
              <p:nvPicPr>
                <p:cNvPr id="16" name="Picture 11" descr="C:\Documents and Settings\Donnie\Local Settings\Temporary Internet Files\Content.IE5\TNDCW2JQ\MCj04326250000[1].png">
                  <a:extLst>
                    <a:ext uri="{FF2B5EF4-FFF2-40B4-BE49-F238E27FC236}">
                      <a16:creationId xmlns:a16="http://schemas.microsoft.com/office/drawing/2014/main" id="{F5BFA32F-D481-4AAF-B3D7-4B04D96A7D15}"/>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7" name="Picture 16" descr="C:\Documents and Settings\Donnie\Local Settings\Temporary Internet Files\Content.IE5\L1V11MNQ\MCj04316140000[1].png">
                  <a:extLst>
                    <a:ext uri="{FF2B5EF4-FFF2-40B4-BE49-F238E27FC236}">
                      <a16:creationId xmlns:a16="http://schemas.microsoft.com/office/drawing/2014/main" id="{727EA041-7696-4180-B76F-5D89AF130615}"/>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8" name="Picture 17" descr="C:\Documents and Settings\Donnie\Local Settings\Temporary Internet Files\Content.IE5\7ZVCNS1P\MCj04316010000[1].png">
                  <a:extLst>
                    <a:ext uri="{FF2B5EF4-FFF2-40B4-BE49-F238E27FC236}">
                      <a16:creationId xmlns:a16="http://schemas.microsoft.com/office/drawing/2014/main" id="{BA33E807-11DB-4E46-B3F2-44FEEB4E3012}"/>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9" name="Picture 18" descr="C:\Documents and Settings\Donnie\Local Settings\Temporary Internet Files\Content.IE5\1ZRCUT1B\MCj04316410000[1].png">
                  <a:extLst>
                    <a:ext uri="{FF2B5EF4-FFF2-40B4-BE49-F238E27FC236}">
                      <a16:creationId xmlns:a16="http://schemas.microsoft.com/office/drawing/2014/main" id="{B9B4BECC-24FE-419B-AFDA-5CB6B86173C3}"/>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0" name="Picture 19" descr="C:\Documents and Settings\Donnie\Local Settings\Temporary Internet Files\Content.IE5\3J0W0GQY\MCj04326230000[1].png">
                  <a:extLst>
                    <a:ext uri="{FF2B5EF4-FFF2-40B4-BE49-F238E27FC236}">
                      <a16:creationId xmlns:a16="http://schemas.microsoft.com/office/drawing/2014/main" id="{1A0944F2-89C9-4524-B835-58714B920C26}"/>
                    </a:ext>
                  </a:extLst>
                </p:cNvPr>
                <p:cNvPicPr>
                  <a:picLocks noChangeAspect="1" noChangeArrowheads="1"/>
                </p:cNvPicPr>
                <p:nvPr/>
              </p:nvPicPr>
              <p:blipFill>
                <a:blip r:embed="rId10" cstate="print"/>
                <a:srcRect/>
                <a:stretch>
                  <a:fillRect/>
                </a:stretch>
              </p:blipFill>
              <p:spPr bwMode="auto">
                <a:xfrm>
                  <a:off x="5334000" y="1981200"/>
                  <a:ext cx="1828800" cy="1828800"/>
                </a:xfrm>
                <a:prstGeom prst="rect">
                  <a:avLst/>
                </a:prstGeom>
                <a:noFill/>
              </p:spPr>
            </p:pic>
            <p:pic>
              <p:nvPicPr>
                <p:cNvPr id="21" name="Picture 20" descr="C:\Documents and Settings\Donnie\Local Settings\Temporary Internet Files\Content.IE5\TNDCW2JQ\MCj04326120000[1].png">
                  <a:extLst>
                    <a:ext uri="{FF2B5EF4-FFF2-40B4-BE49-F238E27FC236}">
                      <a16:creationId xmlns:a16="http://schemas.microsoft.com/office/drawing/2014/main" id="{8F5D6274-B152-4526-8C06-BD471CAC4880}"/>
                    </a:ext>
                  </a:extLst>
                </p:cNvPr>
                <p:cNvPicPr>
                  <a:picLocks noChangeAspect="1" noChangeArrowheads="1"/>
                </p:cNvPicPr>
                <p:nvPr/>
              </p:nvPicPr>
              <p:blipFill>
                <a:blip r:embed="rId11" cstate="print"/>
                <a:srcRect/>
                <a:stretch>
                  <a:fillRect/>
                </a:stretch>
              </p:blipFill>
              <p:spPr bwMode="auto">
                <a:xfrm>
                  <a:off x="6019800" y="2057400"/>
                  <a:ext cx="1725612" cy="1725612"/>
                </a:xfrm>
                <a:prstGeom prst="rect">
                  <a:avLst/>
                </a:prstGeom>
                <a:noFill/>
              </p:spPr>
            </p:pic>
            <p:pic>
              <p:nvPicPr>
                <p:cNvPr id="22" name="Picture 21" descr="C:\Documents and Settings\Donnie\Local Settings\Temporary Internet Files\Content.IE5\E51G5CIU\MCj04326220000[1].png">
                  <a:extLst>
                    <a:ext uri="{FF2B5EF4-FFF2-40B4-BE49-F238E27FC236}">
                      <a16:creationId xmlns:a16="http://schemas.microsoft.com/office/drawing/2014/main" id="{6301107D-9A25-42A1-B52B-AA90347C4EFD}"/>
                    </a:ext>
                  </a:extLst>
                </p:cNvPr>
                <p:cNvPicPr>
                  <a:picLocks noChangeAspect="1" noChangeArrowheads="1"/>
                </p:cNvPicPr>
                <p:nvPr/>
              </p:nvPicPr>
              <p:blipFill>
                <a:blip r:embed="rId8" cstate="print"/>
                <a:srcRect/>
                <a:stretch>
                  <a:fillRect/>
                </a:stretch>
              </p:blipFill>
              <p:spPr bwMode="auto">
                <a:xfrm flipH="1">
                  <a:off x="6781799" y="2133600"/>
                  <a:ext cx="1676400" cy="1676400"/>
                </a:xfrm>
                <a:prstGeom prst="rect">
                  <a:avLst/>
                </a:prstGeom>
                <a:noFill/>
              </p:spPr>
            </p:pic>
          </p:grpSp>
        </p:grpSp>
        <p:sp>
          <p:nvSpPr>
            <p:cNvPr id="31" name="Rectangle: Rounded Corners 30">
              <a:extLst>
                <a:ext uri="{FF2B5EF4-FFF2-40B4-BE49-F238E27FC236}">
                  <a16:creationId xmlns:a16="http://schemas.microsoft.com/office/drawing/2014/main" id="{CAC5AB42-89A8-4B34-9FA8-EF1232FA32F5}"/>
                </a:ext>
              </a:extLst>
            </p:cNvPr>
            <p:cNvSpPr/>
            <p:nvPr/>
          </p:nvSpPr>
          <p:spPr>
            <a:xfrm>
              <a:off x="3228622" y="4402667"/>
              <a:ext cx="2500489" cy="213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7ACF9A74-0A2E-40CF-9A75-4CFD39FDE863}"/>
              </a:ext>
            </a:extLst>
          </p:cNvPr>
          <p:cNvSpPr txBox="1"/>
          <p:nvPr/>
        </p:nvSpPr>
        <p:spPr>
          <a:xfrm>
            <a:off x="5021742" y="5504395"/>
            <a:ext cx="2985911" cy="523220"/>
          </a:xfrm>
          <a:prstGeom prst="rect">
            <a:avLst/>
          </a:prstGeom>
          <a:noFill/>
        </p:spPr>
        <p:txBody>
          <a:bodyPr wrap="square" rtlCol="0">
            <a:spAutoFit/>
          </a:bodyPr>
          <a:lstStyle/>
          <a:p>
            <a:pPr algn="ctr"/>
            <a:r>
              <a:rPr lang="en-US" sz="2800" dirty="0"/>
              <a:t>Church</a:t>
            </a:r>
          </a:p>
        </p:txBody>
      </p:sp>
    </p:spTree>
    <p:extLst>
      <p:ext uri="{BB962C8B-B14F-4D97-AF65-F5344CB8AC3E}">
        <p14:creationId xmlns:p14="http://schemas.microsoft.com/office/powerpoint/2010/main" val="376392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6DCC97-DBB5-48F4-8A99-115167B54AAD}"/>
              </a:ext>
            </a:extLst>
          </p:cNvPr>
          <p:cNvSpPr/>
          <p:nvPr/>
        </p:nvSpPr>
        <p:spPr>
          <a:xfrm>
            <a:off x="666045" y="1371600"/>
            <a:ext cx="3776133" cy="4978400"/>
          </a:xfrm>
          <a:prstGeom prst="roundRect">
            <a:avLst>
              <a:gd name="adj" fmla="val 62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Collective Sense</a:t>
            </a:r>
          </a:p>
          <a:p>
            <a:pPr algn="ctr"/>
            <a:endParaRPr lang="en-US" sz="2800" b="1" dirty="0">
              <a:solidFill>
                <a:schemeClr val="bg1"/>
              </a:solidFill>
            </a:endParaRPr>
          </a:p>
          <a:p>
            <a:pPr algn="ctr"/>
            <a:r>
              <a:rPr lang="en-US" sz="2400" dirty="0"/>
              <a:t>“denoting a number of persons or things considered as one group or whole </a:t>
            </a:r>
            <a:r>
              <a:rPr lang="en-US" sz="2400" i="1" dirty="0"/>
              <a:t>flock is a collective word.”</a:t>
            </a:r>
          </a:p>
          <a:p>
            <a:pPr algn="ctr"/>
            <a:endParaRPr lang="en-US" i="1" dirty="0"/>
          </a:p>
          <a:p>
            <a:pPr algn="ctr"/>
            <a:endParaRPr lang="en-US" i="1" dirty="0"/>
          </a:p>
          <a:p>
            <a:pPr algn="ctr"/>
            <a:r>
              <a:rPr lang="en-US" dirty="0"/>
              <a:t> https://www.merriam-webster.com/dictionary/collective</a:t>
            </a:r>
          </a:p>
          <a:p>
            <a:pPr algn="ctr"/>
            <a:endParaRPr lang="en-US" sz="2400" b="1" dirty="0">
              <a:solidFill>
                <a:schemeClr val="bg1"/>
              </a:solidFill>
            </a:endParaRPr>
          </a:p>
        </p:txBody>
      </p:sp>
      <p:sp>
        <p:nvSpPr>
          <p:cNvPr id="3" name="Rectangle: Rounded Corners 2">
            <a:extLst>
              <a:ext uri="{FF2B5EF4-FFF2-40B4-BE49-F238E27FC236}">
                <a16:creationId xmlns:a16="http://schemas.microsoft.com/office/drawing/2014/main" id="{2DF78875-E939-4F7E-B733-1646DDC7721B}"/>
              </a:ext>
            </a:extLst>
          </p:cNvPr>
          <p:cNvSpPr/>
          <p:nvPr/>
        </p:nvSpPr>
        <p:spPr>
          <a:xfrm>
            <a:off x="4741334" y="1371600"/>
            <a:ext cx="3776133" cy="4978400"/>
          </a:xfrm>
          <a:prstGeom prst="roundRect">
            <a:avLst>
              <a:gd name="adj" fmla="val 62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Distributive Sense</a:t>
            </a:r>
          </a:p>
          <a:p>
            <a:pPr algn="ctr"/>
            <a:endParaRPr lang="en-US" sz="2800" b="1" dirty="0">
              <a:solidFill>
                <a:schemeClr val="bg1"/>
              </a:solidFill>
            </a:endParaRPr>
          </a:p>
          <a:p>
            <a:pPr algn="ctr"/>
            <a:r>
              <a:rPr lang="en-US" sz="2400" dirty="0"/>
              <a:t>“referring singly and without exception to the members of a group </a:t>
            </a:r>
            <a:r>
              <a:rPr lang="en-US" sz="2400" i="1" dirty="0"/>
              <a:t>each, either, and none are distributive.” </a:t>
            </a:r>
          </a:p>
          <a:p>
            <a:pPr algn="ctr"/>
            <a:endParaRPr lang="en-US" i="1" dirty="0"/>
          </a:p>
          <a:p>
            <a:pPr algn="ctr"/>
            <a:endParaRPr lang="en-US" i="1" dirty="0"/>
          </a:p>
          <a:p>
            <a:pPr algn="ctr"/>
            <a:r>
              <a:rPr lang="en-US" dirty="0"/>
              <a:t>https://www.merriam-webster.com/dictionary/distributive</a:t>
            </a:r>
          </a:p>
          <a:p>
            <a:pPr algn="ctr"/>
            <a:endParaRPr lang="en-US" sz="2400" b="1" dirty="0">
              <a:solidFill>
                <a:schemeClr val="bg1"/>
              </a:solidFill>
            </a:endParaRPr>
          </a:p>
        </p:txBody>
      </p:sp>
      <p:sp>
        <p:nvSpPr>
          <p:cNvPr id="4" name="TextBox 3">
            <a:extLst>
              <a:ext uri="{FF2B5EF4-FFF2-40B4-BE49-F238E27FC236}">
                <a16:creationId xmlns:a16="http://schemas.microsoft.com/office/drawing/2014/main" id="{012BD2BF-6FAA-4E4B-8C7D-6672B183CDFF}"/>
              </a:ext>
            </a:extLst>
          </p:cNvPr>
          <p:cNvSpPr txBox="1"/>
          <p:nvPr/>
        </p:nvSpPr>
        <p:spPr>
          <a:xfrm>
            <a:off x="1696155" y="451556"/>
            <a:ext cx="5751689" cy="646331"/>
          </a:xfrm>
          <a:prstGeom prst="rect">
            <a:avLst/>
          </a:prstGeom>
          <a:noFill/>
        </p:spPr>
        <p:txBody>
          <a:bodyPr wrap="square" rtlCol="0">
            <a:spAutoFit/>
          </a:bodyPr>
          <a:lstStyle/>
          <a:p>
            <a:pPr algn="ctr"/>
            <a:r>
              <a:rPr lang="en-US" sz="3600" dirty="0"/>
              <a:t>The “Church” May Act in:</a:t>
            </a:r>
          </a:p>
        </p:txBody>
      </p:sp>
    </p:spTree>
    <p:extLst>
      <p:ext uri="{BB962C8B-B14F-4D97-AF65-F5344CB8AC3E}">
        <p14:creationId xmlns:p14="http://schemas.microsoft.com/office/powerpoint/2010/main" val="39862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6DCC97-DBB5-48F4-8A99-115167B54AAD}"/>
              </a:ext>
            </a:extLst>
          </p:cNvPr>
          <p:cNvSpPr/>
          <p:nvPr/>
        </p:nvSpPr>
        <p:spPr>
          <a:xfrm>
            <a:off x="666045" y="1371600"/>
            <a:ext cx="3776133" cy="4978400"/>
          </a:xfrm>
          <a:prstGeom prst="roundRect">
            <a:avLst>
              <a:gd name="adj" fmla="val 62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Collective Sense</a:t>
            </a:r>
          </a:p>
          <a:p>
            <a:pPr algn="ctr"/>
            <a:endParaRPr lang="en-US" sz="2800" b="1" dirty="0">
              <a:solidFill>
                <a:schemeClr val="bg1"/>
              </a:solidFill>
            </a:endParaRPr>
          </a:p>
          <a:p>
            <a:pPr algn="ctr"/>
            <a:r>
              <a:rPr lang="en-US" sz="2400" dirty="0">
                <a:solidFill>
                  <a:schemeClr val="bg1"/>
                </a:solidFill>
              </a:rPr>
              <a:t>“..that </a:t>
            </a:r>
            <a:r>
              <a:rPr lang="en-US" sz="2400" b="1" u="sng" dirty="0">
                <a:solidFill>
                  <a:schemeClr val="bg1"/>
                </a:solidFill>
              </a:rPr>
              <a:t>it</a:t>
            </a:r>
            <a:r>
              <a:rPr lang="en-US" sz="2400" dirty="0">
                <a:solidFill>
                  <a:schemeClr val="bg1"/>
                </a:solidFill>
              </a:rPr>
              <a:t> may relieve…”</a:t>
            </a:r>
          </a:p>
          <a:p>
            <a:pPr algn="ctr"/>
            <a:r>
              <a:rPr lang="en-US" sz="2400" dirty="0">
                <a:solidFill>
                  <a:schemeClr val="bg1"/>
                </a:solidFill>
              </a:rPr>
              <a:t>(1 Tim. 5:16)</a:t>
            </a:r>
          </a:p>
          <a:p>
            <a:pPr algn="ct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Acting as a unit</a:t>
            </a:r>
          </a:p>
        </p:txBody>
      </p:sp>
      <p:sp>
        <p:nvSpPr>
          <p:cNvPr id="3" name="Rectangle: Rounded Corners 2">
            <a:extLst>
              <a:ext uri="{FF2B5EF4-FFF2-40B4-BE49-F238E27FC236}">
                <a16:creationId xmlns:a16="http://schemas.microsoft.com/office/drawing/2014/main" id="{2DF78875-E939-4F7E-B733-1646DDC7721B}"/>
              </a:ext>
            </a:extLst>
          </p:cNvPr>
          <p:cNvSpPr/>
          <p:nvPr/>
        </p:nvSpPr>
        <p:spPr>
          <a:xfrm>
            <a:off x="4741334" y="1371600"/>
            <a:ext cx="3776133" cy="4978400"/>
          </a:xfrm>
          <a:prstGeom prst="roundRect">
            <a:avLst>
              <a:gd name="adj" fmla="val 62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Distributive Sense</a:t>
            </a:r>
          </a:p>
          <a:p>
            <a:pPr algn="ctr"/>
            <a:endParaRPr lang="en-US" sz="2800" b="1" dirty="0">
              <a:solidFill>
                <a:schemeClr val="bg1"/>
              </a:solidFill>
            </a:endParaRPr>
          </a:p>
          <a:p>
            <a:pPr algn="ctr"/>
            <a:r>
              <a:rPr lang="en-US" sz="2400" dirty="0">
                <a:solidFill>
                  <a:schemeClr val="bg1"/>
                </a:solidFill>
              </a:rPr>
              <a:t>“…church… those who were scattered…”(KJV “they”)</a:t>
            </a:r>
          </a:p>
          <a:p>
            <a:pPr algn="ctr"/>
            <a:r>
              <a:rPr lang="en-US" sz="2400" dirty="0">
                <a:solidFill>
                  <a:schemeClr val="bg1"/>
                </a:solidFill>
              </a:rPr>
              <a:t>(Acts 8:3-4)</a:t>
            </a:r>
          </a:p>
          <a:p>
            <a:pPr algn="ctr"/>
            <a:endParaRPr lang="en-US" sz="3200" dirty="0">
              <a:solidFill>
                <a:schemeClr val="bg1"/>
              </a:solidFill>
            </a:endParaRPr>
          </a:p>
          <a:p>
            <a:pPr algn="ctr"/>
            <a:r>
              <a:rPr lang="en-US" sz="2400" dirty="0">
                <a:solidFill>
                  <a:schemeClr val="bg1"/>
                </a:solidFill>
              </a:rPr>
              <a:t>Members acting – but not as a unit</a:t>
            </a:r>
          </a:p>
        </p:txBody>
      </p:sp>
      <p:sp>
        <p:nvSpPr>
          <p:cNvPr id="4" name="TextBox 3">
            <a:extLst>
              <a:ext uri="{FF2B5EF4-FFF2-40B4-BE49-F238E27FC236}">
                <a16:creationId xmlns:a16="http://schemas.microsoft.com/office/drawing/2014/main" id="{012BD2BF-6FAA-4E4B-8C7D-6672B183CDFF}"/>
              </a:ext>
            </a:extLst>
          </p:cNvPr>
          <p:cNvSpPr txBox="1"/>
          <p:nvPr/>
        </p:nvSpPr>
        <p:spPr>
          <a:xfrm>
            <a:off x="1696155" y="451556"/>
            <a:ext cx="5751689" cy="646331"/>
          </a:xfrm>
          <a:prstGeom prst="rect">
            <a:avLst/>
          </a:prstGeom>
          <a:noFill/>
        </p:spPr>
        <p:txBody>
          <a:bodyPr wrap="square" rtlCol="0">
            <a:spAutoFit/>
          </a:bodyPr>
          <a:lstStyle/>
          <a:p>
            <a:pPr algn="ctr"/>
            <a:r>
              <a:rPr lang="en-US" sz="3600" dirty="0"/>
              <a:t>The “Church” May Act in:</a:t>
            </a:r>
          </a:p>
        </p:txBody>
      </p:sp>
    </p:spTree>
    <p:extLst>
      <p:ext uri="{BB962C8B-B14F-4D97-AF65-F5344CB8AC3E}">
        <p14:creationId xmlns:p14="http://schemas.microsoft.com/office/powerpoint/2010/main" val="380862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58F3405D-73F8-466E-AF1E-A63F259388A1}"/>
              </a:ext>
            </a:extLst>
          </p:cNvPr>
          <p:cNvGrpSpPr/>
          <p:nvPr/>
        </p:nvGrpSpPr>
        <p:grpSpPr>
          <a:xfrm>
            <a:off x="381000" y="1600200"/>
            <a:ext cx="8458200" cy="4953000"/>
            <a:chOff x="381000" y="1600200"/>
            <a:chExt cx="8458200" cy="4953000"/>
          </a:xfrm>
        </p:grpSpPr>
        <p:sp>
          <p:nvSpPr>
            <p:cNvPr id="3" name="Rectangle 2">
              <a:extLst>
                <a:ext uri="{FF2B5EF4-FFF2-40B4-BE49-F238E27FC236}">
                  <a16:creationId xmlns:a16="http://schemas.microsoft.com/office/drawing/2014/main" id="{09381EFB-CBA1-4F02-B541-FAE587B559B8}"/>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F924967F-668E-4126-9B3B-8A2D9D890262}"/>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CB2CCC8D-B68E-46FD-B0E9-03C2FD4980AD}"/>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6" name="Group 29">
              <a:extLst>
                <a:ext uri="{FF2B5EF4-FFF2-40B4-BE49-F238E27FC236}">
                  <a16:creationId xmlns:a16="http://schemas.microsoft.com/office/drawing/2014/main" id="{55F26781-0B69-4B82-8A62-215EA78A2D26}"/>
                </a:ext>
              </a:extLst>
            </p:cNvPr>
            <p:cNvGrpSpPr/>
            <p:nvPr/>
          </p:nvGrpSpPr>
          <p:grpSpPr>
            <a:xfrm>
              <a:off x="4800600" y="1752600"/>
              <a:ext cx="1371600" cy="1143000"/>
              <a:chOff x="4114800" y="914400"/>
              <a:chExt cx="4648200" cy="4114800"/>
            </a:xfrm>
          </p:grpSpPr>
          <p:grpSp>
            <p:nvGrpSpPr>
              <p:cNvPr id="7" name="Group 20">
                <a:extLst>
                  <a:ext uri="{FF2B5EF4-FFF2-40B4-BE49-F238E27FC236}">
                    <a16:creationId xmlns:a16="http://schemas.microsoft.com/office/drawing/2014/main" id="{6D37838F-9CA3-42E9-B5B2-EFB53899804A}"/>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0C68F5B2-816B-4D10-8E0C-50B1F5A0A361}"/>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D1CCF7E3-2B8D-4950-B99C-DBC7E56527DB}"/>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A2196A4B-C6ED-4647-B894-F80464DE8A22}"/>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85898CC7-7835-467A-BC59-B93230EB584A}"/>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FA4B9CBE-EDB3-4F0A-B68E-D8CB209C0FB6}"/>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D6F73E98-CB9C-4C85-A649-094F003B861E}"/>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5D5BC163-EE7D-4F72-B005-12F4E9183B14}"/>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6E746974-8C4B-4B77-AD35-264A4CF6F956}"/>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CB0BA573-0DB3-4E21-84A9-726DAF453D05}"/>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26710C94-034D-4D83-8031-C5B23B7ABBAA}"/>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C1BBE262-AD6E-48C3-8F1C-49AE2930EC12}"/>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0BE5F090-3E3E-4C3C-9CA6-F6CA41BCDA4E}"/>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8F3CCCD3-4E2A-441D-8B53-9B7C36729688}"/>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82DFB0AE-8903-406A-A13B-9DCC23A83277}"/>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646CB7B5-78D0-4130-8640-61F1DF82D73B}"/>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27EED836-5C5A-40B4-86CC-B437B22A155B}"/>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ED4B2C6D-3C0E-4020-8F64-4853354DC801}"/>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5" name="TextBox 24">
            <a:extLst>
              <a:ext uri="{FF2B5EF4-FFF2-40B4-BE49-F238E27FC236}">
                <a16:creationId xmlns:a16="http://schemas.microsoft.com/office/drawing/2014/main" id="{4024B1C3-DC10-4C89-87B8-80B180CECC27}"/>
              </a:ext>
            </a:extLst>
          </p:cNvPr>
          <p:cNvSpPr txBox="1"/>
          <p:nvPr/>
        </p:nvSpPr>
        <p:spPr>
          <a:xfrm>
            <a:off x="990600" y="2967335"/>
            <a:ext cx="2971800" cy="2308324"/>
          </a:xfrm>
          <a:prstGeom prst="rect">
            <a:avLst/>
          </a:prstGeom>
          <a:noFill/>
        </p:spPr>
        <p:txBody>
          <a:bodyPr wrap="square" rtlCol="0">
            <a:spAutoFit/>
          </a:bodyPr>
          <a:lstStyle/>
          <a:p>
            <a:pPr algn="ctr"/>
            <a:r>
              <a:rPr lang="en-US" sz="2400" i="1" dirty="0">
                <a:solidFill>
                  <a:schemeClr val="accent5">
                    <a:lumMod val="75000"/>
                  </a:schemeClr>
                </a:solidFill>
              </a:rPr>
              <a:t>Member</a:t>
            </a:r>
          </a:p>
          <a:p>
            <a:pPr algn="ctr"/>
            <a:r>
              <a:rPr lang="en-US" sz="2400" i="1" dirty="0">
                <a:solidFill>
                  <a:schemeClr val="accent5">
                    <a:lumMod val="75000"/>
                  </a:schemeClr>
                </a:solidFill>
              </a:rPr>
              <a:t>Care of Own</a:t>
            </a:r>
          </a:p>
          <a:p>
            <a:pPr algn="ctr"/>
            <a:r>
              <a:rPr lang="en-US" sz="2400" i="1" dirty="0" err="1">
                <a:solidFill>
                  <a:schemeClr val="accent5">
                    <a:lumMod val="75000"/>
                  </a:schemeClr>
                </a:solidFill>
              </a:rPr>
              <a:t>Individ</a:t>
            </a:r>
            <a:r>
              <a:rPr lang="en-US" sz="2400" i="1" dirty="0">
                <a:solidFill>
                  <a:schemeClr val="accent5">
                    <a:lumMod val="75000"/>
                  </a:schemeClr>
                </a:solidFill>
              </a:rPr>
              <a:t>. Kept Private</a:t>
            </a:r>
          </a:p>
          <a:p>
            <a:pPr algn="ctr"/>
            <a:r>
              <a:rPr lang="en-US" sz="2400" i="1" dirty="0">
                <a:solidFill>
                  <a:schemeClr val="accent5">
                    <a:lumMod val="75000"/>
                  </a:schemeClr>
                </a:solidFill>
              </a:rPr>
              <a:t>Buy &amp; Sell</a:t>
            </a:r>
          </a:p>
          <a:p>
            <a:pPr algn="ctr"/>
            <a:r>
              <a:rPr lang="en-US" sz="2400" i="1" dirty="0">
                <a:solidFill>
                  <a:schemeClr val="accent5">
                    <a:lumMod val="75000"/>
                  </a:schemeClr>
                </a:solidFill>
              </a:rPr>
              <a:t>Christian</a:t>
            </a:r>
          </a:p>
          <a:p>
            <a:pPr algn="ctr"/>
            <a:r>
              <a:rPr lang="en-US" sz="2400" i="1" dirty="0" err="1">
                <a:solidFill>
                  <a:schemeClr val="accent5">
                    <a:lumMod val="75000"/>
                  </a:schemeClr>
                </a:solidFill>
              </a:rPr>
              <a:t>Diotrephes</a:t>
            </a:r>
            <a:r>
              <a:rPr lang="en-US" sz="2400" i="1" dirty="0">
                <a:solidFill>
                  <a:schemeClr val="accent5">
                    <a:lumMod val="75000"/>
                  </a:schemeClr>
                </a:solidFill>
              </a:rPr>
              <a:t> </a:t>
            </a:r>
          </a:p>
        </p:txBody>
      </p:sp>
      <p:sp>
        <p:nvSpPr>
          <p:cNvPr id="26" name="TextBox 25">
            <a:extLst>
              <a:ext uri="{FF2B5EF4-FFF2-40B4-BE49-F238E27FC236}">
                <a16:creationId xmlns:a16="http://schemas.microsoft.com/office/drawing/2014/main" id="{113686F5-33FF-4F78-9642-1FA74E76F05A}"/>
              </a:ext>
            </a:extLst>
          </p:cNvPr>
          <p:cNvSpPr txBox="1"/>
          <p:nvPr/>
        </p:nvSpPr>
        <p:spPr>
          <a:xfrm>
            <a:off x="4876800" y="2971800"/>
            <a:ext cx="3733800" cy="2308324"/>
          </a:xfrm>
          <a:prstGeom prst="rect">
            <a:avLst/>
          </a:prstGeom>
          <a:noFill/>
        </p:spPr>
        <p:txBody>
          <a:bodyPr wrap="square" rtlCol="0">
            <a:spAutoFit/>
          </a:bodyPr>
          <a:lstStyle/>
          <a:p>
            <a:pPr algn="ctr"/>
            <a:r>
              <a:rPr lang="en-US" sz="2400" i="1" dirty="0">
                <a:solidFill>
                  <a:schemeClr val="accent5">
                    <a:lumMod val="75000"/>
                  </a:schemeClr>
                </a:solidFill>
              </a:rPr>
              <a:t>Many Members</a:t>
            </a:r>
          </a:p>
          <a:p>
            <a:pPr algn="ctr"/>
            <a:r>
              <a:rPr lang="en-US" sz="2400" i="1" dirty="0">
                <a:solidFill>
                  <a:schemeClr val="accent5">
                    <a:lumMod val="75000"/>
                  </a:schemeClr>
                </a:solidFill>
              </a:rPr>
              <a:t>Church Not Burdened</a:t>
            </a:r>
          </a:p>
          <a:p>
            <a:pPr algn="ctr"/>
            <a:r>
              <a:rPr lang="en-US" sz="2400" i="1" dirty="0" err="1">
                <a:solidFill>
                  <a:schemeClr val="accent5">
                    <a:lumMod val="75000"/>
                  </a:schemeClr>
                </a:solidFill>
              </a:rPr>
              <a:t>Individ</a:t>
            </a:r>
            <a:r>
              <a:rPr lang="en-US" sz="2400" i="1" dirty="0">
                <a:solidFill>
                  <a:schemeClr val="accent5">
                    <a:lumMod val="75000"/>
                  </a:schemeClr>
                </a:solidFill>
              </a:rPr>
              <a:t>. Matters to Church</a:t>
            </a:r>
          </a:p>
          <a:p>
            <a:pPr algn="ctr"/>
            <a:r>
              <a:rPr lang="en-US" sz="2400" i="1" dirty="0">
                <a:solidFill>
                  <a:schemeClr val="accent5">
                    <a:lumMod val="75000"/>
                  </a:schemeClr>
                </a:solidFill>
              </a:rPr>
              <a:t>Contribution</a:t>
            </a:r>
          </a:p>
          <a:p>
            <a:pPr algn="ctr"/>
            <a:r>
              <a:rPr lang="en-US" sz="2400" i="1" dirty="0">
                <a:solidFill>
                  <a:schemeClr val="accent5">
                    <a:lumMod val="75000"/>
                  </a:schemeClr>
                </a:solidFill>
              </a:rPr>
              <a:t>“church of Christ”</a:t>
            </a:r>
          </a:p>
          <a:p>
            <a:pPr algn="ctr"/>
            <a:r>
              <a:rPr lang="en-US" sz="2400" i="1" dirty="0">
                <a:solidFill>
                  <a:schemeClr val="accent5">
                    <a:lumMod val="75000"/>
                  </a:schemeClr>
                </a:solidFill>
              </a:rPr>
              <a:t>Church = Them</a:t>
            </a:r>
          </a:p>
        </p:txBody>
      </p:sp>
      <p:sp>
        <p:nvSpPr>
          <p:cNvPr id="27" name="Rectangle 26">
            <a:extLst>
              <a:ext uri="{FF2B5EF4-FFF2-40B4-BE49-F238E27FC236}">
                <a16:creationId xmlns:a16="http://schemas.microsoft.com/office/drawing/2014/main" id="{0CF8A250-77F3-4637-9186-40A198FD606F}"/>
              </a:ext>
            </a:extLst>
          </p:cNvPr>
          <p:cNvSpPr/>
          <p:nvPr/>
        </p:nvSpPr>
        <p:spPr>
          <a:xfrm>
            <a:off x="0" y="229952"/>
            <a:ext cx="9144000" cy="461665"/>
          </a:xfrm>
          <a:prstGeom prst="rect">
            <a:avLst/>
          </a:prstGeom>
          <a:solidFill>
            <a:schemeClr val="bg1"/>
          </a:solidFill>
          <a:ln>
            <a:solidFill>
              <a:schemeClr val="tx1"/>
            </a:solidFill>
          </a:ln>
        </p:spPr>
        <p:txBody>
          <a:bodyPr wrap="square">
            <a:spAutoFit/>
          </a:bodyPr>
          <a:lstStyle/>
          <a:p>
            <a:pPr lvl="1" algn="ctr"/>
            <a:r>
              <a:rPr lang="en-US" sz="2400" i="1" dirty="0">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341633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a:extLst>
              <a:ext uri="{FF2B5EF4-FFF2-40B4-BE49-F238E27FC236}">
                <a16:creationId xmlns:a16="http://schemas.microsoft.com/office/drawing/2014/main" id="{58F3405D-73F8-466E-AF1E-A63F259388A1}"/>
              </a:ext>
            </a:extLst>
          </p:cNvPr>
          <p:cNvGrpSpPr/>
          <p:nvPr/>
        </p:nvGrpSpPr>
        <p:grpSpPr>
          <a:xfrm>
            <a:off x="381000" y="1600200"/>
            <a:ext cx="8458200" cy="4953000"/>
            <a:chOff x="381000" y="1600200"/>
            <a:chExt cx="8458200" cy="4953000"/>
          </a:xfrm>
        </p:grpSpPr>
        <p:sp>
          <p:nvSpPr>
            <p:cNvPr id="3" name="Rectangle 2">
              <a:extLst>
                <a:ext uri="{FF2B5EF4-FFF2-40B4-BE49-F238E27FC236}">
                  <a16:creationId xmlns:a16="http://schemas.microsoft.com/office/drawing/2014/main" id="{09381EFB-CBA1-4F02-B541-FAE587B559B8}"/>
                </a:ext>
              </a:extLst>
            </p:cNvPr>
            <p:cNvSpPr/>
            <p:nvPr/>
          </p:nvSpPr>
          <p:spPr>
            <a:xfrm>
              <a:off x="3810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Individual</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F924967F-668E-4126-9B3B-8A2D9D890262}"/>
                </a:ext>
              </a:extLst>
            </p:cNvPr>
            <p:cNvSpPr/>
            <p:nvPr/>
          </p:nvSpPr>
          <p:spPr>
            <a:xfrm>
              <a:off x="4724400" y="1600200"/>
              <a:ext cx="4114800" cy="4953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effectLst>
                    <a:outerShdw blurRad="38100" dist="38100" dir="2700000" algn="tl">
                      <a:srgbClr val="000000">
                        <a:alpha val="43137"/>
                      </a:srgbClr>
                    </a:outerShdw>
                  </a:effectLst>
                </a:rPr>
                <a:t>Church</a:t>
              </a: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a:p>
              <a:pPr algn="ctr"/>
              <a:endParaRPr lang="en-US" sz="2400" u="sng" dirty="0">
                <a:solidFill>
                  <a:schemeClr val="tx1"/>
                </a:solidFill>
                <a:effectLst>
                  <a:outerShdw blurRad="38100" dist="38100" dir="2700000" algn="tl">
                    <a:srgbClr val="000000">
                      <a:alpha val="43137"/>
                    </a:srgbClr>
                  </a:outerShdw>
                </a:effectLst>
              </a:endParaRPr>
            </a:p>
          </p:txBody>
        </p:sp>
        <p:pic>
          <p:nvPicPr>
            <p:cNvPr id="5" name="Picture 11" descr="C:\Documents and Settings\Donnie\Local Settings\Temporary Internet Files\Content.IE5\TNDCW2JQ\MCj04326250000[1].png">
              <a:extLst>
                <a:ext uri="{FF2B5EF4-FFF2-40B4-BE49-F238E27FC236}">
                  <a16:creationId xmlns:a16="http://schemas.microsoft.com/office/drawing/2014/main" id="{CB2CCC8D-B68E-46FD-B0E9-03C2FD4980AD}"/>
                </a:ext>
              </a:extLst>
            </p:cNvPr>
            <p:cNvPicPr>
              <a:picLocks noChangeAspect="1" noChangeArrowheads="1"/>
            </p:cNvPicPr>
            <p:nvPr/>
          </p:nvPicPr>
          <p:blipFill>
            <a:blip r:embed="rId2"/>
            <a:srcRect/>
            <a:stretch>
              <a:fillRect/>
            </a:stretch>
          </p:blipFill>
          <p:spPr bwMode="auto">
            <a:xfrm>
              <a:off x="533400" y="1752600"/>
              <a:ext cx="914400" cy="914400"/>
            </a:xfrm>
            <a:prstGeom prst="rect">
              <a:avLst/>
            </a:prstGeom>
            <a:noFill/>
          </p:spPr>
        </p:pic>
        <p:grpSp>
          <p:nvGrpSpPr>
            <p:cNvPr id="6" name="Group 29">
              <a:extLst>
                <a:ext uri="{FF2B5EF4-FFF2-40B4-BE49-F238E27FC236}">
                  <a16:creationId xmlns:a16="http://schemas.microsoft.com/office/drawing/2014/main" id="{55F26781-0B69-4B82-8A62-215EA78A2D26}"/>
                </a:ext>
              </a:extLst>
            </p:cNvPr>
            <p:cNvGrpSpPr/>
            <p:nvPr/>
          </p:nvGrpSpPr>
          <p:grpSpPr>
            <a:xfrm>
              <a:off x="4800600" y="1752600"/>
              <a:ext cx="1371600" cy="1143000"/>
              <a:chOff x="4114800" y="914400"/>
              <a:chExt cx="4648200" cy="4114800"/>
            </a:xfrm>
          </p:grpSpPr>
          <p:grpSp>
            <p:nvGrpSpPr>
              <p:cNvPr id="7" name="Group 20">
                <a:extLst>
                  <a:ext uri="{FF2B5EF4-FFF2-40B4-BE49-F238E27FC236}">
                    <a16:creationId xmlns:a16="http://schemas.microsoft.com/office/drawing/2014/main" id="{6D37838F-9CA3-42E9-B5B2-EFB53899804A}"/>
                  </a:ext>
                </a:extLst>
              </p:cNvPr>
              <p:cNvGrpSpPr/>
              <p:nvPr/>
            </p:nvGrpSpPr>
            <p:grpSpPr>
              <a:xfrm>
                <a:off x="4495800" y="914400"/>
                <a:ext cx="4267200" cy="2514600"/>
                <a:chOff x="4876800" y="1295400"/>
                <a:chExt cx="4267200" cy="2514600"/>
              </a:xfrm>
            </p:grpSpPr>
            <p:pic>
              <p:nvPicPr>
                <p:cNvPr id="17" name="Picture 12" descr="C:\Documents and Settings\Donnie\Local Settings\Temporary Internet Files\Content.IE5\7ZVCNS1P\MCj04326090000[1].png">
                  <a:extLst>
                    <a:ext uri="{FF2B5EF4-FFF2-40B4-BE49-F238E27FC236}">
                      <a16:creationId xmlns:a16="http://schemas.microsoft.com/office/drawing/2014/main" id="{0C68F5B2-816B-4D10-8E0C-50B1F5A0A361}"/>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8" name="Picture 11" descr="C:\Documents and Settings\Donnie\Local Settings\Temporary Internet Files\Content.IE5\TNDCW2JQ\MCj04326250000[1].png">
                  <a:extLst>
                    <a:ext uri="{FF2B5EF4-FFF2-40B4-BE49-F238E27FC236}">
                      <a16:creationId xmlns:a16="http://schemas.microsoft.com/office/drawing/2014/main" id="{D1CCF7E3-2B8D-4950-B99C-DBC7E56527DB}"/>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9" name="Picture 13" descr="C:\Documents and Settings\Donnie\Local Settings\Temporary Internet Files\Content.IE5\L1V11MNQ\MCj04316140000[1].png">
                  <a:extLst>
                    <a:ext uri="{FF2B5EF4-FFF2-40B4-BE49-F238E27FC236}">
                      <a16:creationId xmlns:a16="http://schemas.microsoft.com/office/drawing/2014/main" id="{A2196A4B-C6ED-4647-B894-F80464DE8A22}"/>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20" name="Picture 14" descr="C:\Documents and Settings\Donnie\Local Settings\Temporary Internet Files\Content.IE5\7ZVCNS1P\MCj04316010000[1].png">
                  <a:extLst>
                    <a:ext uri="{FF2B5EF4-FFF2-40B4-BE49-F238E27FC236}">
                      <a16:creationId xmlns:a16="http://schemas.microsoft.com/office/drawing/2014/main" id="{85898CC7-7835-467A-BC59-B93230EB584A}"/>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21" name="Picture 15" descr="C:\Documents and Settings\Donnie\Local Settings\Temporary Internet Files\Content.IE5\1ZRCUT1B\MCj04316410000[1].png">
                  <a:extLst>
                    <a:ext uri="{FF2B5EF4-FFF2-40B4-BE49-F238E27FC236}">
                      <a16:creationId xmlns:a16="http://schemas.microsoft.com/office/drawing/2014/main" id="{FA4B9CBE-EDB3-4F0A-B68E-D8CB209C0FB6}"/>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22" name="Picture 16" descr="C:\Documents and Settings\Donnie\Local Settings\Temporary Internet Files\Content.IE5\3J0W0GQY\MCj04326230000[1].png">
                  <a:extLst>
                    <a:ext uri="{FF2B5EF4-FFF2-40B4-BE49-F238E27FC236}">
                      <a16:creationId xmlns:a16="http://schemas.microsoft.com/office/drawing/2014/main" id="{D6F73E98-CB9C-4C85-A649-094F003B861E}"/>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23" name="Picture 17" descr="C:\Documents and Settings\Donnie\Local Settings\Temporary Internet Files\Content.IE5\TNDCW2JQ\MCj04326120000[1].png">
                  <a:extLst>
                    <a:ext uri="{FF2B5EF4-FFF2-40B4-BE49-F238E27FC236}">
                      <a16:creationId xmlns:a16="http://schemas.microsoft.com/office/drawing/2014/main" id="{5D5BC163-EE7D-4F72-B005-12F4E9183B14}"/>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4" name="Picture 18" descr="C:\Documents and Settings\Donnie\Local Settings\Temporary Internet Files\Content.IE5\E51G5CIU\MCj04326220000[1].png">
                  <a:extLst>
                    <a:ext uri="{FF2B5EF4-FFF2-40B4-BE49-F238E27FC236}">
                      <a16:creationId xmlns:a16="http://schemas.microsoft.com/office/drawing/2014/main" id="{6E746974-8C4B-4B77-AD35-264A4CF6F956}"/>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8" name="Group 21">
                <a:extLst>
                  <a:ext uri="{FF2B5EF4-FFF2-40B4-BE49-F238E27FC236}">
                    <a16:creationId xmlns:a16="http://schemas.microsoft.com/office/drawing/2014/main" id="{CB0BA573-0DB3-4E21-84A9-726DAF453D05}"/>
                  </a:ext>
                </a:extLst>
              </p:cNvPr>
              <p:cNvGrpSpPr/>
              <p:nvPr/>
            </p:nvGrpSpPr>
            <p:grpSpPr>
              <a:xfrm flipH="1">
                <a:off x="4114800" y="2514600"/>
                <a:ext cx="4267200" cy="2514600"/>
                <a:chOff x="4876800" y="1295400"/>
                <a:chExt cx="4267200" cy="2514600"/>
              </a:xfrm>
            </p:grpSpPr>
            <p:pic>
              <p:nvPicPr>
                <p:cNvPr id="9" name="Picture 12" descr="C:\Documents and Settings\Donnie\Local Settings\Temporary Internet Files\Content.IE5\7ZVCNS1P\MCj04326090000[1].png">
                  <a:extLst>
                    <a:ext uri="{FF2B5EF4-FFF2-40B4-BE49-F238E27FC236}">
                      <a16:creationId xmlns:a16="http://schemas.microsoft.com/office/drawing/2014/main" id="{26710C94-034D-4D83-8031-C5B23B7ABBAA}"/>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0" name="Picture 11" descr="C:\Documents and Settings\Donnie\Local Settings\Temporary Internet Files\Content.IE5\TNDCW2JQ\MCj04326250000[1].png">
                  <a:extLst>
                    <a:ext uri="{FF2B5EF4-FFF2-40B4-BE49-F238E27FC236}">
                      <a16:creationId xmlns:a16="http://schemas.microsoft.com/office/drawing/2014/main" id="{C1BBE262-AD6E-48C3-8F1C-49AE2930EC12}"/>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1" name="Picture 13" descr="C:\Documents and Settings\Donnie\Local Settings\Temporary Internet Files\Content.IE5\L1V11MNQ\MCj04316140000[1].png">
                  <a:extLst>
                    <a:ext uri="{FF2B5EF4-FFF2-40B4-BE49-F238E27FC236}">
                      <a16:creationId xmlns:a16="http://schemas.microsoft.com/office/drawing/2014/main" id="{0BE5F090-3E3E-4C3C-9CA6-F6CA41BCDA4E}"/>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2" name="Picture 14" descr="C:\Documents and Settings\Donnie\Local Settings\Temporary Internet Files\Content.IE5\7ZVCNS1P\MCj04316010000[1].png">
                  <a:extLst>
                    <a:ext uri="{FF2B5EF4-FFF2-40B4-BE49-F238E27FC236}">
                      <a16:creationId xmlns:a16="http://schemas.microsoft.com/office/drawing/2014/main" id="{8F3CCCD3-4E2A-441D-8B53-9B7C36729688}"/>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3" name="Picture 15" descr="C:\Documents and Settings\Donnie\Local Settings\Temporary Internet Files\Content.IE5\1ZRCUT1B\MCj04316410000[1].png">
                  <a:extLst>
                    <a:ext uri="{FF2B5EF4-FFF2-40B4-BE49-F238E27FC236}">
                      <a16:creationId xmlns:a16="http://schemas.microsoft.com/office/drawing/2014/main" id="{82DFB0AE-8903-406A-A13B-9DCC23A83277}"/>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4" name="Picture 16" descr="C:\Documents and Settings\Donnie\Local Settings\Temporary Internet Files\Content.IE5\3J0W0GQY\MCj04326230000[1].png">
                  <a:extLst>
                    <a:ext uri="{FF2B5EF4-FFF2-40B4-BE49-F238E27FC236}">
                      <a16:creationId xmlns:a16="http://schemas.microsoft.com/office/drawing/2014/main" id="{646CB7B5-78D0-4130-8640-61F1DF82D73B}"/>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5" name="Picture 17" descr="C:\Documents and Settings\Donnie\Local Settings\Temporary Internet Files\Content.IE5\TNDCW2JQ\MCj04326120000[1].png">
                  <a:extLst>
                    <a:ext uri="{FF2B5EF4-FFF2-40B4-BE49-F238E27FC236}">
                      <a16:creationId xmlns:a16="http://schemas.microsoft.com/office/drawing/2014/main" id="{27EED836-5C5A-40B4-86CC-B437B22A155B}"/>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6" name="Picture 18" descr="C:\Documents and Settings\Donnie\Local Settings\Temporary Internet Files\Content.IE5\E51G5CIU\MCj04326220000[1].png">
                  <a:extLst>
                    <a:ext uri="{FF2B5EF4-FFF2-40B4-BE49-F238E27FC236}">
                      <a16:creationId xmlns:a16="http://schemas.microsoft.com/office/drawing/2014/main" id="{ED4B2C6D-3C0E-4020-8F64-4853354DC801}"/>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grpSp>
      <p:sp>
        <p:nvSpPr>
          <p:cNvPr id="27" name="Rectangle 26">
            <a:extLst>
              <a:ext uri="{FF2B5EF4-FFF2-40B4-BE49-F238E27FC236}">
                <a16:creationId xmlns:a16="http://schemas.microsoft.com/office/drawing/2014/main" id="{0CF8A250-77F3-4637-9186-40A198FD606F}"/>
              </a:ext>
            </a:extLst>
          </p:cNvPr>
          <p:cNvSpPr/>
          <p:nvPr/>
        </p:nvSpPr>
        <p:spPr>
          <a:xfrm>
            <a:off x="0" y="229952"/>
            <a:ext cx="9144000" cy="461665"/>
          </a:xfrm>
          <a:prstGeom prst="rect">
            <a:avLst/>
          </a:prstGeom>
          <a:solidFill>
            <a:schemeClr val="bg1"/>
          </a:solidFill>
          <a:ln>
            <a:solidFill>
              <a:schemeClr val="tx1"/>
            </a:solidFill>
          </a:ln>
        </p:spPr>
        <p:txBody>
          <a:bodyPr wrap="square">
            <a:spAutoFit/>
          </a:bodyPr>
          <a:lstStyle/>
          <a:p>
            <a:pPr lvl="1" algn="ctr"/>
            <a:r>
              <a:rPr lang="en-US" sz="2400" i="1" dirty="0">
                <a:latin typeface="Arial" panose="020B0604020202020204" pitchFamily="34" charset="0"/>
                <a:cs typeface="Arial" panose="020B0604020202020204" pitchFamily="34" charset="0"/>
              </a:rPr>
              <a:t>Conclusion</a:t>
            </a:r>
          </a:p>
        </p:txBody>
      </p:sp>
      <p:sp>
        <p:nvSpPr>
          <p:cNvPr id="28" name="Rectangle: Rounded Corners 27">
            <a:extLst>
              <a:ext uri="{FF2B5EF4-FFF2-40B4-BE49-F238E27FC236}">
                <a16:creationId xmlns:a16="http://schemas.microsoft.com/office/drawing/2014/main" id="{5AB95E8D-40BB-417D-81D8-832D2A387ECF}"/>
              </a:ext>
            </a:extLst>
          </p:cNvPr>
          <p:cNvSpPr/>
          <p:nvPr/>
        </p:nvSpPr>
        <p:spPr>
          <a:xfrm>
            <a:off x="381000" y="3268133"/>
            <a:ext cx="8458200" cy="2537177"/>
          </a:xfrm>
          <a:prstGeom prst="roundRect">
            <a:avLst>
              <a:gd name="adj" fmla="val 3346"/>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j-lt"/>
            </a:endParaRPr>
          </a:p>
          <a:p>
            <a:pPr marL="342900" indent="-342900">
              <a:buFont typeface="+mj-lt"/>
              <a:buAutoNum type="arabicPeriod"/>
            </a:pPr>
            <a:r>
              <a:rPr lang="en-US" sz="2400" dirty="0">
                <a:solidFill>
                  <a:schemeClr val="bg1"/>
                </a:solidFill>
                <a:latin typeface="+mj-lt"/>
              </a:rPr>
              <a:t>The responsibility of the individual is not the responsibility of the church</a:t>
            </a:r>
          </a:p>
          <a:p>
            <a:pPr marL="342900" indent="-342900">
              <a:buFont typeface="+mj-lt"/>
              <a:buAutoNum type="arabicPeriod"/>
            </a:pPr>
            <a:endParaRPr lang="en-US" sz="1000" dirty="0">
              <a:solidFill>
                <a:schemeClr val="bg1"/>
              </a:solidFill>
              <a:latin typeface="+mj-lt"/>
            </a:endParaRPr>
          </a:p>
          <a:p>
            <a:pPr marL="342900" indent="-342900">
              <a:buFont typeface="+mj-lt"/>
              <a:buAutoNum type="arabicPeriod"/>
            </a:pPr>
            <a:r>
              <a:rPr lang="en-US" sz="2400" dirty="0">
                <a:solidFill>
                  <a:schemeClr val="bg1"/>
                </a:solidFill>
                <a:latin typeface="+mj-lt"/>
              </a:rPr>
              <a:t>What the individual does is not the actions of the church</a:t>
            </a:r>
          </a:p>
          <a:p>
            <a:pPr marL="342900" indent="-342900">
              <a:buFont typeface="+mj-lt"/>
              <a:buAutoNum type="arabicPeriod"/>
            </a:pPr>
            <a:endParaRPr lang="en-US" sz="1000" dirty="0">
              <a:solidFill>
                <a:schemeClr val="bg1"/>
              </a:solidFill>
              <a:latin typeface="+mj-lt"/>
            </a:endParaRPr>
          </a:p>
          <a:p>
            <a:pPr marL="342900" indent="-342900">
              <a:buFont typeface="+mj-lt"/>
              <a:buAutoNum type="arabicPeriod"/>
            </a:pPr>
            <a:r>
              <a:rPr lang="en-US" sz="2400" dirty="0">
                <a:solidFill>
                  <a:schemeClr val="bg1"/>
                </a:solidFill>
                <a:latin typeface="+mj-lt"/>
              </a:rPr>
              <a:t>Passages that address individual responsibility do not apply to the church</a:t>
            </a:r>
          </a:p>
        </p:txBody>
      </p:sp>
    </p:spTree>
    <p:extLst>
      <p:ext uri="{BB962C8B-B14F-4D97-AF65-F5344CB8AC3E}">
        <p14:creationId xmlns:p14="http://schemas.microsoft.com/office/powerpoint/2010/main" val="139450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D065E-6CD0-4D4B-865C-6DD513469AD8}"/>
              </a:ext>
            </a:extLst>
          </p:cNvPr>
          <p:cNvSpPr/>
          <p:nvPr/>
        </p:nvSpPr>
        <p:spPr>
          <a:xfrm>
            <a:off x="1559797" y="258002"/>
            <a:ext cx="6024406"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The Scope of</a:t>
            </a:r>
          </a:p>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Church Benevolence</a:t>
            </a:r>
          </a:p>
        </p:txBody>
      </p:sp>
      <p:sp>
        <p:nvSpPr>
          <p:cNvPr id="5" name="TextBox 4">
            <a:extLst>
              <a:ext uri="{FF2B5EF4-FFF2-40B4-BE49-F238E27FC236}">
                <a16:creationId xmlns:a16="http://schemas.microsoft.com/office/drawing/2014/main" id="{00FCE239-ED4B-4972-9212-72A7A883E5B3}"/>
              </a:ext>
            </a:extLst>
          </p:cNvPr>
          <p:cNvSpPr txBox="1"/>
          <p:nvPr/>
        </p:nvSpPr>
        <p:spPr>
          <a:xfrm>
            <a:off x="728119" y="2472265"/>
            <a:ext cx="7885288" cy="2400657"/>
          </a:xfrm>
          <a:prstGeom prst="rect">
            <a:avLst/>
          </a:prstGeom>
          <a:noFill/>
        </p:spPr>
        <p:txBody>
          <a:bodyPr wrap="square" rtlCol="0">
            <a:spAutoFit/>
          </a:bodyPr>
          <a:lstStyle/>
          <a:p>
            <a:pPr marL="571500" indent="-571500">
              <a:buFont typeface="+mj-lt"/>
              <a:buAutoNum type="romanUcPeriod"/>
            </a:pPr>
            <a:r>
              <a:rPr lang="en-US" sz="3000" dirty="0">
                <a:latin typeface="AR CENA" panose="02000000000000000000" pitchFamily="2" charset="0"/>
              </a:rPr>
              <a:t>The Issue</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Who Can The Church Help?</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Distinction Between the Individual and the Church</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Passages Used to Justify Benevolence to Non-Saints</a:t>
            </a:r>
          </a:p>
        </p:txBody>
      </p:sp>
    </p:spTree>
    <p:extLst>
      <p:ext uri="{BB962C8B-B14F-4D97-AF65-F5344CB8AC3E}">
        <p14:creationId xmlns:p14="http://schemas.microsoft.com/office/powerpoint/2010/main" val="628588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BE5FF-7070-4F81-A10B-CDC519FC4ECB}"/>
              </a:ext>
            </a:extLst>
          </p:cNvPr>
          <p:cNvSpPr txBox="1"/>
          <p:nvPr/>
        </p:nvSpPr>
        <p:spPr>
          <a:xfrm>
            <a:off x="886187" y="372532"/>
            <a:ext cx="7377289"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4"/>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Passages Used to Justify Benevolence to Non-Saints</a:t>
            </a:r>
          </a:p>
        </p:txBody>
      </p:sp>
      <p:sp>
        <p:nvSpPr>
          <p:cNvPr id="3" name="TextBox 2">
            <a:extLst>
              <a:ext uri="{FF2B5EF4-FFF2-40B4-BE49-F238E27FC236}">
                <a16:creationId xmlns:a16="http://schemas.microsoft.com/office/drawing/2014/main" id="{476C8FAE-633A-40D0-B343-FB7BAF07DCB0}"/>
              </a:ext>
            </a:extLst>
          </p:cNvPr>
          <p:cNvSpPr txBox="1"/>
          <p:nvPr/>
        </p:nvSpPr>
        <p:spPr>
          <a:xfrm>
            <a:off x="560484" y="2041538"/>
            <a:ext cx="8023031" cy="461665"/>
          </a:xfrm>
          <a:prstGeom prst="rect">
            <a:avLst/>
          </a:prstGeom>
          <a:noFill/>
        </p:spPr>
        <p:txBody>
          <a:bodyPr wrap="square" rtlCol="0">
            <a:spAutoFit/>
          </a:bodyPr>
          <a:lstStyle/>
          <a:p>
            <a:pPr marL="457200" indent="-457200">
              <a:buFont typeface="+mj-lt"/>
              <a:buAutoNum type="alphaUcPeriod"/>
            </a:pPr>
            <a:r>
              <a:rPr lang="en-US" sz="2400" b="1" u="sng" dirty="0">
                <a:latin typeface="Arial" panose="020B0604020202020204" pitchFamily="34" charset="0"/>
                <a:cs typeface="Arial" panose="020B0604020202020204" pitchFamily="34" charset="0"/>
              </a:rPr>
              <a:t>James 1:27</a:t>
            </a:r>
          </a:p>
        </p:txBody>
      </p:sp>
      <p:sp>
        <p:nvSpPr>
          <p:cNvPr id="4" name="TextBox 3">
            <a:extLst>
              <a:ext uri="{FF2B5EF4-FFF2-40B4-BE49-F238E27FC236}">
                <a16:creationId xmlns:a16="http://schemas.microsoft.com/office/drawing/2014/main" id="{54B07B61-FB62-4A63-8676-9EF3FA341715}"/>
              </a:ext>
            </a:extLst>
          </p:cNvPr>
          <p:cNvSpPr txBox="1"/>
          <p:nvPr/>
        </p:nvSpPr>
        <p:spPr>
          <a:xfrm>
            <a:off x="1174054" y="3254023"/>
            <a:ext cx="7089422" cy="1200329"/>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Pure and undefiled religion before God and the Father is this: to visit orphans and widows in their trouble,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to keep oneself unspotted from the world. </a:t>
            </a:r>
          </a:p>
        </p:txBody>
      </p:sp>
    </p:spTree>
    <p:extLst>
      <p:ext uri="{BB962C8B-B14F-4D97-AF65-F5344CB8AC3E}">
        <p14:creationId xmlns:p14="http://schemas.microsoft.com/office/powerpoint/2010/main" val="4176463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65A93-1FA1-418A-895C-1E9E37F84262}"/>
              </a:ext>
            </a:extLst>
          </p:cNvPr>
          <p:cNvSpPr txBox="1"/>
          <p:nvPr/>
        </p:nvSpPr>
        <p:spPr>
          <a:xfrm>
            <a:off x="1027289" y="657575"/>
            <a:ext cx="7089422" cy="1200329"/>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Pure and undefiled religion before God and the Father is this: to visit orphans and widows in their trouble,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to keep oneself unspotted from the world. </a:t>
            </a:r>
          </a:p>
        </p:txBody>
      </p:sp>
      <p:sp>
        <p:nvSpPr>
          <p:cNvPr id="3" name="Oval 2">
            <a:extLst>
              <a:ext uri="{FF2B5EF4-FFF2-40B4-BE49-F238E27FC236}">
                <a16:creationId xmlns:a16="http://schemas.microsoft.com/office/drawing/2014/main" id="{420CE092-CA9A-47AD-B15B-F047452279D8}"/>
              </a:ext>
            </a:extLst>
          </p:cNvPr>
          <p:cNvSpPr/>
          <p:nvPr/>
        </p:nvSpPr>
        <p:spPr>
          <a:xfrm>
            <a:off x="0" y="0"/>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Jas. 1:27</a:t>
            </a:r>
          </a:p>
        </p:txBody>
      </p:sp>
      <p:sp>
        <p:nvSpPr>
          <p:cNvPr id="4" name="TextBox 3">
            <a:extLst>
              <a:ext uri="{FF2B5EF4-FFF2-40B4-BE49-F238E27FC236}">
                <a16:creationId xmlns:a16="http://schemas.microsoft.com/office/drawing/2014/main" id="{095C1B5B-497C-4FDC-87AD-F38D97329F32}"/>
              </a:ext>
            </a:extLst>
          </p:cNvPr>
          <p:cNvSpPr txBox="1"/>
          <p:nvPr/>
        </p:nvSpPr>
        <p:spPr>
          <a:xfrm>
            <a:off x="1569156" y="2020711"/>
            <a:ext cx="6361290" cy="4503797"/>
          </a:xfrm>
          <a:prstGeom prst="rect">
            <a:avLst/>
          </a:prstGeom>
          <a:noFill/>
        </p:spPr>
        <p:txBody>
          <a:bodyPr wrap="square" rtlCol="0">
            <a:spAutoFit/>
          </a:bodyPr>
          <a:lstStyle/>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“…us…we…” (v. 18)</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“…every man…” (v. 19)</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“…man…” (v. 20)</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“…your souls….” (v. 21)</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“…yourselves…” (v. 22)</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“…anyone…he…man...his…” (v. 23)</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“…he…himself… man he….” (v. 24)</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“…he…this one… he….” (v. 25)</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“…anyone…he...his…his…one’s…” (v. 26)</a:t>
            </a:r>
          </a:p>
          <a:p>
            <a:pPr marL="342900" indent="-342900">
              <a:lnSpc>
                <a:spcPts val="2880"/>
              </a:lnSpc>
              <a:spcBef>
                <a:spcPts val="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“…oneself…” (v. 27)</a:t>
            </a:r>
          </a:p>
        </p:txBody>
      </p:sp>
    </p:spTree>
    <p:extLst>
      <p:ext uri="{BB962C8B-B14F-4D97-AF65-F5344CB8AC3E}">
        <p14:creationId xmlns:p14="http://schemas.microsoft.com/office/powerpoint/2010/main" val="80325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65A93-1FA1-418A-895C-1E9E37F84262}"/>
              </a:ext>
            </a:extLst>
          </p:cNvPr>
          <p:cNvSpPr txBox="1"/>
          <p:nvPr/>
        </p:nvSpPr>
        <p:spPr>
          <a:xfrm>
            <a:off x="1027289" y="657575"/>
            <a:ext cx="7089422" cy="1200329"/>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Pure and undefiled religion before God and the Father is this: to visit orphans and widows in their trouble, </a:t>
            </a:r>
            <a:r>
              <a:rPr lang="en-US" sz="2400" i="1" dirty="0">
                <a:latin typeface="Times New Roman" panose="02020603050405020304" pitchFamily="18" charset="0"/>
                <a:cs typeface="Times New Roman" panose="02020603050405020304" pitchFamily="18" charset="0"/>
              </a:rPr>
              <a:t>and</a:t>
            </a:r>
            <a:r>
              <a:rPr lang="en-US" sz="2400" dirty="0">
                <a:latin typeface="Times New Roman" panose="02020603050405020304" pitchFamily="18" charset="0"/>
                <a:cs typeface="Times New Roman" panose="02020603050405020304" pitchFamily="18" charset="0"/>
              </a:rPr>
              <a:t> to keep oneself unspotted from the world. </a:t>
            </a:r>
          </a:p>
        </p:txBody>
      </p:sp>
      <p:sp>
        <p:nvSpPr>
          <p:cNvPr id="3" name="Oval 2">
            <a:extLst>
              <a:ext uri="{FF2B5EF4-FFF2-40B4-BE49-F238E27FC236}">
                <a16:creationId xmlns:a16="http://schemas.microsoft.com/office/drawing/2014/main" id="{420CE092-CA9A-47AD-B15B-F047452279D8}"/>
              </a:ext>
            </a:extLst>
          </p:cNvPr>
          <p:cNvSpPr/>
          <p:nvPr/>
        </p:nvSpPr>
        <p:spPr>
          <a:xfrm>
            <a:off x="0" y="0"/>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Jas. 1:27</a:t>
            </a:r>
          </a:p>
        </p:txBody>
      </p:sp>
      <p:sp>
        <p:nvSpPr>
          <p:cNvPr id="6" name="TextBox 5">
            <a:extLst>
              <a:ext uri="{FF2B5EF4-FFF2-40B4-BE49-F238E27FC236}">
                <a16:creationId xmlns:a16="http://schemas.microsoft.com/office/drawing/2014/main" id="{1E51CAA1-37DD-4BAC-B945-6026E3E2B538}"/>
              </a:ext>
            </a:extLst>
          </p:cNvPr>
          <p:cNvSpPr txBox="1"/>
          <p:nvPr/>
        </p:nvSpPr>
        <p:spPr>
          <a:xfrm>
            <a:off x="2429933" y="2611435"/>
            <a:ext cx="6739465" cy="1200329"/>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to visit </a:t>
            </a:r>
            <a:r>
              <a:rPr lang="en-US" sz="2400" dirty="0">
                <a:latin typeface="Times New Roman" panose="02020603050405020304" pitchFamily="18" charset="0"/>
                <a:cs typeface="Times New Roman" panose="02020603050405020304" pitchFamily="18" charset="0"/>
              </a:rPr>
              <a:t>orphans and widows in their trouble, </a:t>
            </a:r>
          </a:p>
          <a:p>
            <a:pPr algn="ctr"/>
            <a:r>
              <a:rPr lang="en-US" sz="2400" i="1" dirty="0">
                <a:latin typeface="Times New Roman" panose="02020603050405020304" pitchFamily="18" charset="0"/>
                <a:cs typeface="Times New Roman" panose="02020603050405020304" pitchFamily="18" charset="0"/>
              </a:rPr>
              <a:t>and</a:t>
            </a:r>
          </a:p>
          <a:p>
            <a:pPr algn="ctr"/>
            <a:r>
              <a:rPr lang="en-US" sz="2400" b="1" u="sng" dirty="0">
                <a:latin typeface="Times New Roman" panose="02020603050405020304" pitchFamily="18" charset="0"/>
                <a:cs typeface="Times New Roman" panose="02020603050405020304" pitchFamily="18" charset="0"/>
              </a:rPr>
              <a:t>to keep </a:t>
            </a:r>
            <a:r>
              <a:rPr lang="en-US" sz="2400" dirty="0">
                <a:latin typeface="Times New Roman" panose="02020603050405020304" pitchFamily="18" charset="0"/>
                <a:cs typeface="Times New Roman" panose="02020603050405020304" pitchFamily="18" charset="0"/>
              </a:rPr>
              <a:t>oneself </a:t>
            </a:r>
            <a:r>
              <a:rPr lang="en-US" sz="2400" b="1" dirty="0">
                <a:latin typeface="Times New Roman" panose="02020603050405020304" pitchFamily="18" charset="0"/>
                <a:cs typeface="Times New Roman" panose="02020603050405020304" pitchFamily="18" charset="0"/>
              </a:rPr>
              <a:t>unspotted from the world</a:t>
            </a:r>
            <a:r>
              <a:rPr lang="en-US" sz="2400" dirty="0">
                <a:latin typeface="Times New Roman" panose="02020603050405020304" pitchFamily="18" charset="0"/>
                <a:cs typeface="Times New Roman" panose="02020603050405020304" pitchFamily="18" charset="0"/>
              </a:rPr>
              <a:t>. </a:t>
            </a:r>
          </a:p>
        </p:txBody>
      </p:sp>
      <p:sp>
        <p:nvSpPr>
          <p:cNvPr id="8" name="Left Brace 7">
            <a:extLst>
              <a:ext uri="{FF2B5EF4-FFF2-40B4-BE49-F238E27FC236}">
                <a16:creationId xmlns:a16="http://schemas.microsoft.com/office/drawing/2014/main" id="{E81AA26D-F1F1-4D03-AFF7-3E2F2E425A0D}"/>
              </a:ext>
            </a:extLst>
          </p:cNvPr>
          <p:cNvSpPr/>
          <p:nvPr/>
        </p:nvSpPr>
        <p:spPr>
          <a:xfrm>
            <a:off x="2500489" y="2656753"/>
            <a:ext cx="643466" cy="1243721"/>
          </a:xfrm>
          <a:prstGeom prst="leftBrace">
            <a:avLst>
              <a:gd name="adj1" fmla="val 28508"/>
              <a:gd name="adj2" fmla="val 4863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72CC037-DA53-44B6-B4A9-88F80FDC8C1A}"/>
              </a:ext>
            </a:extLst>
          </p:cNvPr>
          <p:cNvSpPr txBox="1"/>
          <p:nvPr/>
        </p:nvSpPr>
        <p:spPr>
          <a:xfrm>
            <a:off x="725312" y="2700145"/>
            <a:ext cx="1619955" cy="1200329"/>
          </a:xfrm>
          <a:prstGeom prst="rect">
            <a:avLst/>
          </a:prstGeom>
          <a:noFill/>
        </p:spPr>
        <p:txBody>
          <a:bodyPr wrap="square" rtlCol="0">
            <a:spAutoFit/>
          </a:bodyPr>
          <a:lstStyle/>
          <a:p>
            <a:pPr algn="ctr"/>
            <a:r>
              <a:rPr lang="en-US" sz="2400" b="1" dirty="0">
                <a:solidFill>
                  <a:srgbClr val="002060"/>
                </a:solidFill>
              </a:rPr>
              <a:t>Individual?</a:t>
            </a:r>
          </a:p>
          <a:p>
            <a:pPr algn="ctr"/>
            <a:r>
              <a:rPr lang="en-US" sz="2400" b="1" i="1" dirty="0">
                <a:solidFill>
                  <a:srgbClr val="002060"/>
                </a:solidFill>
              </a:rPr>
              <a:t>or</a:t>
            </a:r>
          </a:p>
          <a:p>
            <a:pPr algn="ctr"/>
            <a:r>
              <a:rPr lang="en-US" sz="2400" b="1" dirty="0">
                <a:solidFill>
                  <a:srgbClr val="002060"/>
                </a:solidFill>
              </a:rPr>
              <a:t>Church?</a:t>
            </a:r>
          </a:p>
        </p:txBody>
      </p:sp>
      <p:sp>
        <p:nvSpPr>
          <p:cNvPr id="12" name="Rectangle: Rounded Corners 11">
            <a:extLst>
              <a:ext uri="{FF2B5EF4-FFF2-40B4-BE49-F238E27FC236}">
                <a16:creationId xmlns:a16="http://schemas.microsoft.com/office/drawing/2014/main" id="{C8F1CFE4-AB45-483B-A7AD-DD065E2FE1A7}"/>
              </a:ext>
            </a:extLst>
          </p:cNvPr>
          <p:cNvSpPr/>
          <p:nvPr/>
        </p:nvSpPr>
        <p:spPr>
          <a:xfrm>
            <a:off x="1682044" y="1473200"/>
            <a:ext cx="1032934" cy="32173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AAB1C8D-3673-4661-970D-36125A493D91}"/>
              </a:ext>
            </a:extLst>
          </p:cNvPr>
          <p:cNvSpPr txBox="1"/>
          <p:nvPr/>
        </p:nvSpPr>
        <p:spPr>
          <a:xfrm>
            <a:off x="1651000" y="4759317"/>
            <a:ext cx="5842000" cy="523220"/>
          </a:xfrm>
          <a:prstGeom prst="rect">
            <a:avLst/>
          </a:prstGeom>
          <a:solidFill>
            <a:srgbClr val="FFFF00"/>
          </a:solidFill>
          <a:ln>
            <a:solidFill>
              <a:srgbClr val="C00000"/>
            </a:solidFill>
          </a:ln>
        </p:spPr>
        <p:txBody>
          <a:bodyPr wrap="square" rtlCol="0">
            <a:spAutoFit/>
          </a:bodyPr>
          <a:lstStyle/>
          <a:p>
            <a:pPr algn="ctr"/>
            <a:r>
              <a:rPr lang="en-US" sz="2800" dirty="0"/>
              <a:t>“oneself” (“himself” KJV) = Individual</a:t>
            </a:r>
          </a:p>
        </p:txBody>
      </p:sp>
    </p:spTree>
    <p:extLst>
      <p:ext uri="{BB962C8B-B14F-4D97-AF65-F5344CB8AC3E}">
        <p14:creationId xmlns:p14="http://schemas.microsoft.com/office/powerpoint/2010/main" val="3328363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20CE092-CA9A-47AD-B15B-F047452279D8}"/>
              </a:ext>
            </a:extLst>
          </p:cNvPr>
          <p:cNvSpPr/>
          <p:nvPr/>
        </p:nvSpPr>
        <p:spPr>
          <a:xfrm>
            <a:off x="1371600" y="428977"/>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Jas. 1:27</a:t>
            </a:r>
          </a:p>
        </p:txBody>
      </p:sp>
      <p:sp>
        <p:nvSpPr>
          <p:cNvPr id="4" name="TextBox 3">
            <a:extLst>
              <a:ext uri="{FF2B5EF4-FFF2-40B4-BE49-F238E27FC236}">
                <a16:creationId xmlns:a16="http://schemas.microsoft.com/office/drawing/2014/main" id="{095C1B5B-497C-4FDC-87AD-F38D97329F32}"/>
              </a:ext>
            </a:extLst>
          </p:cNvPr>
          <p:cNvSpPr txBox="1"/>
          <p:nvPr/>
        </p:nvSpPr>
        <p:spPr>
          <a:xfrm>
            <a:off x="417687" y="1444977"/>
            <a:ext cx="4154313" cy="4785926"/>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“…us…we…” (v. 18)</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“…every man…” (v. 19)</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“…man…” (v. 20)</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“…your souls….” (v. 21)</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“…yourselves…” (v. 22)</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“…anyone…he…man...his…” (v. 23)</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“…he…himself… man he….” (v. 24)</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“…he…this one… he….” (v. 25)</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“…anyone…he...his…his…one’s…” (v. 26)</a:t>
            </a:r>
          </a:p>
          <a:p>
            <a:pPr marL="342900" indent="-34290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“…oneself…” (v. 27)</a:t>
            </a:r>
          </a:p>
        </p:txBody>
      </p:sp>
      <p:sp>
        <p:nvSpPr>
          <p:cNvPr id="5" name="Oval 4">
            <a:extLst>
              <a:ext uri="{FF2B5EF4-FFF2-40B4-BE49-F238E27FC236}">
                <a16:creationId xmlns:a16="http://schemas.microsoft.com/office/drawing/2014/main" id="{CCAB6926-9C57-4E3D-96C5-E3E6ED48A02F}"/>
              </a:ext>
            </a:extLst>
          </p:cNvPr>
          <p:cNvSpPr/>
          <p:nvPr/>
        </p:nvSpPr>
        <p:spPr>
          <a:xfrm>
            <a:off x="5836355" y="428977"/>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John 15:5</a:t>
            </a:r>
          </a:p>
        </p:txBody>
      </p:sp>
      <p:sp>
        <p:nvSpPr>
          <p:cNvPr id="6" name="TextBox 5">
            <a:extLst>
              <a:ext uri="{FF2B5EF4-FFF2-40B4-BE49-F238E27FC236}">
                <a16:creationId xmlns:a16="http://schemas.microsoft.com/office/drawing/2014/main" id="{F072B288-D97D-4122-8579-218C778985D0}"/>
              </a:ext>
            </a:extLst>
          </p:cNvPr>
          <p:cNvSpPr txBox="1"/>
          <p:nvPr/>
        </p:nvSpPr>
        <p:spPr>
          <a:xfrm>
            <a:off x="4622799" y="1529616"/>
            <a:ext cx="4193823" cy="2939266"/>
          </a:xfrm>
          <a:prstGeom prst="rect">
            <a:avLst/>
          </a:prstGeom>
          <a:noFill/>
        </p:spPr>
        <p:txBody>
          <a:bodyPr wrap="square" rtlCol="0">
            <a:spAutoFit/>
          </a:bodyPr>
          <a:lstStyle/>
          <a:p>
            <a:pPr marL="285750" indent="-28575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“…you…you...” (v. 3)</a:t>
            </a:r>
          </a:p>
          <a:p>
            <a:pPr marL="285750" indent="-28575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“…branch...you…you…” (v. 4)</a:t>
            </a:r>
          </a:p>
          <a:p>
            <a:pPr marL="285750" indent="-28575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 are the branches…you…” (v. 5)</a:t>
            </a:r>
          </a:p>
          <a:p>
            <a:pPr marL="285750" indent="-28575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“…anyone…he…” (v. 6)</a:t>
            </a:r>
          </a:p>
          <a:p>
            <a:pPr marL="285750" indent="-28575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“…you…you, you…you.” (v. 7)</a:t>
            </a:r>
          </a:p>
          <a:p>
            <a:pPr marL="285750" indent="-285750">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“…you…you will be my disciples.” (v. 8)</a:t>
            </a:r>
          </a:p>
        </p:txBody>
      </p:sp>
      <p:cxnSp>
        <p:nvCxnSpPr>
          <p:cNvPr id="8" name="Straight Connector 7">
            <a:extLst>
              <a:ext uri="{FF2B5EF4-FFF2-40B4-BE49-F238E27FC236}">
                <a16:creationId xmlns:a16="http://schemas.microsoft.com/office/drawing/2014/main" id="{2B92D0AB-DD86-404E-B8E6-13332A70D37A}"/>
              </a:ext>
            </a:extLst>
          </p:cNvPr>
          <p:cNvCxnSpPr/>
          <p:nvPr/>
        </p:nvCxnSpPr>
        <p:spPr>
          <a:xfrm>
            <a:off x="4572000" y="428977"/>
            <a:ext cx="0" cy="61580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70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D065E-6CD0-4D4B-865C-6DD513469AD8}"/>
              </a:ext>
            </a:extLst>
          </p:cNvPr>
          <p:cNvSpPr/>
          <p:nvPr/>
        </p:nvSpPr>
        <p:spPr>
          <a:xfrm>
            <a:off x="1559797" y="258002"/>
            <a:ext cx="6024406"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The Scope of</a:t>
            </a:r>
          </a:p>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Church Benevolence</a:t>
            </a:r>
          </a:p>
        </p:txBody>
      </p:sp>
      <p:sp>
        <p:nvSpPr>
          <p:cNvPr id="5" name="TextBox 4">
            <a:extLst>
              <a:ext uri="{FF2B5EF4-FFF2-40B4-BE49-F238E27FC236}">
                <a16:creationId xmlns:a16="http://schemas.microsoft.com/office/drawing/2014/main" id="{00FCE239-ED4B-4972-9212-72A7A883E5B3}"/>
              </a:ext>
            </a:extLst>
          </p:cNvPr>
          <p:cNvSpPr txBox="1"/>
          <p:nvPr/>
        </p:nvSpPr>
        <p:spPr>
          <a:xfrm>
            <a:off x="728119" y="2472265"/>
            <a:ext cx="7885288" cy="1169551"/>
          </a:xfrm>
          <a:prstGeom prst="rect">
            <a:avLst/>
          </a:prstGeom>
          <a:noFill/>
        </p:spPr>
        <p:txBody>
          <a:bodyPr wrap="square" rtlCol="0">
            <a:spAutoFit/>
          </a:bodyPr>
          <a:lstStyle/>
          <a:p>
            <a:pPr marL="571500" indent="-571500">
              <a:buFont typeface="+mj-lt"/>
              <a:buAutoNum type="romanUcPeriod"/>
            </a:pPr>
            <a:r>
              <a:rPr lang="en-US" sz="3000" dirty="0">
                <a:latin typeface="AR CENA" panose="02000000000000000000" pitchFamily="2" charset="0"/>
              </a:rPr>
              <a:t>The Issue</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Who Can The Church Help?</a:t>
            </a:r>
          </a:p>
        </p:txBody>
      </p:sp>
    </p:spTree>
    <p:extLst>
      <p:ext uri="{BB962C8B-B14F-4D97-AF65-F5344CB8AC3E}">
        <p14:creationId xmlns:p14="http://schemas.microsoft.com/office/powerpoint/2010/main" val="75265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BE5FF-7070-4F81-A10B-CDC519FC4ECB}"/>
              </a:ext>
            </a:extLst>
          </p:cNvPr>
          <p:cNvSpPr txBox="1"/>
          <p:nvPr/>
        </p:nvSpPr>
        <p:spPr>
          <a:xfrm>
            <a:off x="886187" y="372532"/>
            <a:ext cx="7377289"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4"/>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Passages Used to Justify Benevolence to Non-Saints</a:t>
            </a:r>
          </a:p>
        </p:txBody>
      </p:sp>
      <p:sp>
        <p:nvSpPr>
          <p:cNvPr id="3" name="TextBox 2">
            <a:extLst>
              <a:ext uri="{FF2B5EF4-FFF2-40B4-BE49-F238E27FC236}">
                <a16:creationId xmlns:a16="http://schemas.microsoft.com/office/drawing/2014/main" id="{476C8FAE-633A-40D0-B343-FB7BAF07DCB0}"/>
              </a:ext>
            </a:extLst>
          </p:cNvPr>
          <p:cNvSpPr txBox="1"/>
          <p:nvPr/>
        </p:nvSpPr>
        <p:spPr>
          <a:xfrm>
            <a:off x="560484" y="2041538"/>
            <a:ext cx="8023031" cy="984885"/>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65000"/>
                  </a:schemeClr>
                </a:solidFill>
                <a:latin typeface="Arial" panose="020B0604020202020204" pitchFamily="34" charset="0"/>
                <a:cs typeface="Arial" panose="020B0604020202020204" pitchFamily="34" charset="0"/>
              </a:rPr>
              <a:t>James 1:27</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Galatians 6:10</a:t>
            </a:r>
          </a:p>
        </p:txBody>
      </p:sp>
      <p:sp>
        <p:nvSpPr>
          <p:cNvPr id="4" name="TextBox 3">
            <a:extLst>
              <a:ext uri="{FF2B5EF4-FFF2-40B4-BE49-F238E27FC236}">
                <a16:creationId xmlns:a16="http://schemas.microsoft.com/office/drawing/2014/main" id="{CEF97323-DEBE-45C1-8836-E25DF6DDB353}"/>
              </a:ext>
            </a:extLst>
          </p:cNvPr>
          <p:cNvSpPr txBox="1"/>
          <p:nvPr/>
        </p:nvSpPr>
        <p:spPr>
          <a:xfrm>
            <a:off x="1027289" y="3680178"/>
            <a:ext cx="7236187" cy="830997"/>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Therefore, as we have opportunity, let us do good to all, especially to those who are of the household of faith. </a:t>
            </a:r>
          </a:p>
        </p:txBody>
      </p:sp>
    </p:spTree>
    <p:extLst>
      <p:ext uri="{BB962C8B-B14F-4D97-AF65-F5344CB8AC3E}">
        <p14:creationId xmlns:p14="http://schemas.microsoft.com/office/powerpoint/2010/main" val="1334070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3CEFE-74CE-4F1E-A33D-35A70AD62468}"/>
              </a:ext>
            </a:extLst>
          </p:cNvPr>
          <p:cNvSpPr txBox="1"/>
          <p:nvPr/>
        </p:nvSpPr>
        <p:spPr>
          <a:xfrm>
            <a:off x="959567" y="660396"/>
            <a:ext cx="7236187" cy="830997"/>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Therefore, as we have opportunity, let us do good to all, especially to those who are of the household of faith. </a:t>
            </a:r>
          </a:p>
        </p:txBody>
      </p:sp>
      <p:sp>
        <p:nvSpPr>
          <p:cNvPr id="4" name="Oval 3">
            <a:extLst>
              <a:ext uri="{FF2B5EF4-FFF2-40B4-BE49-F238E27FC236}">
                <a16:creationId xmlns:a16="http://schemas.microsoft.com/office/drawing/2014/main" id="{244BD375-90B3-4D58-96BF-E63CFCE6CAA2}"/>
              </a:ext>
            </a:extLst>
          </p:cNvPr>
          <p:cNvSpPr/>
          <p:nvPr/>
        </p:nvSpPr>
        <p:spPr>
          <a:xfrm>
            <a:off x="0" y="0"/>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Gal. 6:10</a:t>
            </a:r>
          </a:p>
        </p:txBody>
      </p:sp>
      <p:sp>
        <p:nvSpPr>
          <p:cNvPr id="5" name="TextBox 4">
            <a:extLst>
              <a:ext uri="{FF2B5EF4-FFF2-40B4-BE49-F238E27FC236}">
                <a16:creationId xmlns:a16="http://schemas.microsoft.com/office/drawing/2014/main" id="{1B5E11F7-D888-48DB-85A5-9DDBB4F4C910}"/>
              </a:ext>
            </a:extLst>
          </p:cNvPr>
          <p:cNvSpPr txBox="1"/>
          <p:nvPr/>
        </p:nvSpPr>
        <p:spPr>
          <a:xfrm>
            <a:off x="632177" y="1728534"/>
            <a:ext cx="8015112" cy="4324261"/>
          </a:xfrm>
          <a:prstGeom prst="rect">
            <a:avLst/>
          </a:prstGeom>
          <a:noFill/>
        </p:spPr>
        <p:txBody>
          <a:bodyPr wrap="square" rtlCol="0">
            <a:spAutoFit/>
          </a:bodyPr>
          <a:lstStyle/>
          <a:p>
            <a:pPr marL="342900" indent="-342900">
              <a:spcBef>
                <a:spcPts val="600"/>
              </a:spcBef>
              <a:buFont typeface="Wingdings" panose="05000000000000000000" pitchFamily="2" charset="2"/>
              <a:buChar char="§"/>
            </a:pPr>
            <a:r>
              <a:rPr lang="en-US" sz="2400" dirty="0"/>
              <a:t>“…you who are spiritual…considering yourself lest you also be tempted (v. 1)</a:t>
            </a:r>
          </a:p>
          <a:p>
            <a:pPr marL="342900" indent="-342900">
              <a:spcBef>
                <a:spcPts val="600"/>
              </a:spcBef>
              <a:buFont typeface="Wingdings" panose="05000000000000000000" pitchFamily="2" charset="2"/>
              <a:buChar char="§"/>
            </a:pPr>
            <a:r>
              <a:rPr lang="en-US" sz="2400" dirty="0"/>
              <a:t>“…anyone…himself...he…he…” (v. 3)</a:t>
            </a:r>
          </a:p>
          <a:p>
            <a:pPr marL="342900" indent="-342900">
              <a:spcBef>
                <a:spcPts val="600"/>
              </a:spcBef>
              <a:buFont typeface="Wingdings" panose="05000000000000000000" pitchFamily="2" charset="2"/>
              <a:buChar char="§"/>
            </a:pPr>
            <a:r>
              <a:rPr lang="en-US" sz="2400" dirty="0"/>
              <a:t>“…let each one examine his own work…” (v. 4)</a:t>
            </a:r>
          </a:p>
          <a:p>
            <a:pPr marL="342900" indent="-342900">
              <a:spcBef>
                <a:spcPts val="600"/>
              </a:spcBef>
              <a:buFont typeface="Wingdings" panose="05000000000000000000" pitchFamily="2" charset="2"/>
              <a:buChar char="§"/>
            </a:pPr>
            <a:r>
              <a:rPr lang="en-US" sz="2400" dirty="0"/>
              <a:t>“…each one shall bear his own load” (v. 5)</a:t>
            </a:r>
          </a:p>
          <a:p>
            <a:pPr marL="342900" indent="-342900">
              <a:spcBef>
                <a:spcPts val="600"/>
              </a:spcBef>
              <a:buFont typeface="Wingdings" panose="05000000000000000000" pitchFamily="2" charset="2"/>
              <a:buChar char="§"/>
            </a:pPr>
            <a:r>
              <a:rPr lang="en-US" sz="2400" dirty="0"/>
              <a:t>“Let him who is taught in the word…” (v. 6)</a:t>
            </a:r>
          </a:p>
          <a:p>
            <a:pPr marL="342900" indent="-342900">
              <a:spcBef>
                <a:spcPts val="600"/>
              </a:spcBef>
              <a:buFont typeface="Wingdings" panose="05000000000000000000" pitchFamily="2" charset="2"/>
              <a:buChar char="§"/>
            </a:pPr>
            <a:r>
              <a:rPr lang="en-US" sz="2400" dirty="0"/>
              <a:t>“…whatever a man sows, that he will also reap” (v. 7)</a:t>
            </a:r>
          </a:p>
          <a:p>
            <a:pPr marL="342900" indent="-342900">
              <a:spcBef>
                <a:spcPts val="600"/>
              </a:spcBef>
              <a:buFont typeface="Wingdings" panose="05000000000000000000" pitchFamily="2" charset="2"/>
              <a:buChar char="§"/>
            </a:pPr>
            <a:r>
              <a:rPr lang="en-US" sz="2400" dirty="0"/>
              <a:t>“For he who sows to his flesh will of the flesh reap corruption…” (v. 8)</a:t>
            </a:r>
          </a:p>
          <a:p>
            <a:pPr marL="342900" indent="-342900">
              <a:spcBef>
                <a:spcPts val="600"/>
              </a:spcBef>
              <a:buFont typeface="Wingdings" panose="05000000000000000000" pitchFamily="2" charset="2"/>
              <a:buChar char="§"/>
            </a:pPr>
            <a:r>
              <a:rPr lang="en-US" sz="2400" dirty="0"/>
              <a:t>“…these would compel you to be circumcised…” (v. 12)</a:t>
            </a:r>
          </a:p>
        </p:txBody>
      </p:sp>
    </p:spTree>
    <p:extLst>
      <p:ext uri="{BB962C8B-B14F-4D97-AF65-F5344CB8AC3E}">
        <p14:creationId xmlns:p14="http://schemas.microsoft.com/office/powerpoint/2010/main" val="374681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5FA33B-FE8B-4EBF-A35A-2B502AA4B179}"/>
              </a:ext>
            </a:extLst>
          </p:cNvPr>
          <p:cNvSpPr txBox="1"/>
          <p:nvPr/>
        </p:nvSpPr>
        <p:spPr>
          <a:xfrm>
            <a:off x="1205104" y="2151789"/>
            <a:ext cx="6745111" cy="2308324"/>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“Let </a:t>
            </a:r>
            <a:r>
              <a:rPr lang="en-US" sz="2800" b="1" u="sng" dirty="0">
                <a:latin typeface="Arial" panose="020B0604020202020204" pitchFamily="34" charset="0"/>
                <a:cs typeface="Arial" panose="020B0604020202020204" pitchFamily="34" charset="0"/>
              </a:rPr>
              <a:t>us</a:t>
            </a:r>
            <a:r>
              <a:rPr lang="en-US" sz="2800" dirty="0">
                <a:latin typeface="Arial" panose="020B0604020202020204" pitchFamily="34" charset="0"/>
                <a:cs typeface="Arial" panose="020B0604020202020204" pitchFamily="34" charset="0"/>
              </a:rPr>
              <a:t> do good to all…”</a:t>
            </a:r>
          </a:p>
          <a:p>
            <a:pPr algn="ct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“Us” is first person plural </a:t>
            </a:r>
          </a:p>
          <a:p>
            <a:pPr marL="342900" indent="-342900">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The speaker is included in the noun class</a:t>
            </a:r>
          </a:p>
          <a:p>
            <a:pPr marL="342900" indent="-342900">
              <a:buFont typeface="Wingdings" panose="05000000000000000000" pitchFamily="2" charset="2"/>
              <a:buChar char="ü"/>
            </a:pPr>
            <a:endParaRPr lang="en-US" sz="1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Was Paul an individual or a church?</a:t>
            </a:r>
          </a:p>
        </p:txBody>
      </p:sp>
      <p:sp>
        <p:nvSpPr>
          <p:cNvPr id="3" name="TextBox 2">
            <a:extLst>
              <a:ext uri="{FF2B5EF4-FFF2-40B4-BE49-F238E27FC236}">
                <a16:creationId xmlns:a16="http://schemas.microsoft.com/office/drawing/2014/main" id="{E2CC79DF-3D13-4BFA-9F9E-6C03E340102B}"/>
              </a:ext>
            </a:extLst>
          </p:cNvPr>
          <p:cNvSpPr txBox="1"/>
          <p:nvPr/>
        </p:nvSpPr>
        <p:spPr>
          <a:xfrm>
            <a:off x="959567" y="660396"/>
            <a:ext cx="7236187" cy="830997"/>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Therefore, as we have opportunity, let us do good to all, especially to those who are of the household of faith. </a:t>
            </a:r>
          </a:p>
        </p:txBody>
      </p:sp>
      <p:sp>
        <p:nvSpPr>
          <p:cNvPr id="4" name="Oval 3">
            <a:extLst>
              <a:ext uri="{FF2B5EF4-FFF2-40B4-BE49-F238E27FC236}">
                <a16:creationId xmlns:a16="http://schemas.microsoft.com/office/drawing/2014/main" id="{C24FAC30-6136-4DB8-B0AF-A81AAEB649F7}"/>
              </a:ext>
            </a:extLst>
          </p:cNvPr>
          <p:cNvSpPr/>
          <p:nvPr/>
        </p:nvSpPr>
        <p:spPr>
          <a:xfrm>
            <a:off x="0" y="0"/>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Gal. 6:10</a:t>
            </a:r>
          </a:p>
        </p:txBody>
      </p:sp>
    </p:spTree>
    <p:extLst>
      <p:ext uri="{BB962C8B-B14F-4D97-AF65-F5344CB8AC3E}">
        <p14:creationId xmlns:p14="http://schemas.microsoft.com/office/powerpoint/2010/main" val="3615456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BE5FF-7070-4F81-A10B-CDC519FC4ECB}"/>
              </a:ext>
            </a:extLst>
          </p:cNvPr>
          <p:cNvSpPr txBox="1"/>
          <p:nvPr/>
        </p:nvSpPr>
        <p:spPr>
          <a:xfrm>
            <a:off x="886187" y="372532"/>
            <a:ext cx="7377289" cy="1200329"/>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4"/>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Passages Used to Justify Benevolence to Non-Saints</a:t>
            </a:r>
          </a:p>
        </p:txBody>
      </p:sp>
      <p:sp>
        <p:nvSpPr>
          <p:cNvPr id="3" name="TextBox 2">
            <a:extLst>
              <a:ext uri="{FF2B5EF4-FFF2-40B4-BE49-F238E27FC236}">
                <a16:creationId xmlns:a16="http://schemas.microsoft.com/office/drawing/2014/main" id="{476C8FAE-633A-40D0-B343-FB7BAF07DCB0}"/>
              </a:ext>
            </a:extLst>
          </p:cNvPr>
          <p:cNvSpPr txBox="1"/>
          <p:nvPr/>
        </p:nvSpPr>
        <p:spPr>
          <a:xfrm>
            <a:off x="560484" y="2041538"/>
            <a:ext cx="8023031" cy="1508105"/>
          </a:xfrm>
          <a:prstGeom prst="rect">
            <a:avLst/>
          </a:prstGeom>
          <a:noFill/>
        </p:spPr>
        <p:txBody>
          <a:bodyPr wrap="square" rtlCol="0">
            <a:spAutoFit/>
          </a:bodyPr>
          <a:lstStyle/>
          <a:p>
            <a:pPr marL="457200" indent="-457200">
              <a:buFont typeface="+mj-lt"/>
              <a:buAutoNum type="alphaUcPeriod"/>
            </a:pPr>
            <a:r>
              <a:rPr lang="en-US" sz="2400" b="1" u="sng" dirty="0">
                <a:solidFill>
                  <a:schemeClr val="bg1">
                    <a:lumMod val="65000"/>
                  </a:schemeClr>
                </a:solidFill>
                <a:latin typeface="Arial" panose="020B0604020202020204" pitchFamily="34" charset="0"/>
                <a:cs typeface="Arial" panose="020B0604020202020204" pitchFamily="34" charset="0"/>
              </a:rPr>
              <a:t>James 1:27</a:t>
            </a:r>
          </a:p>
          <a:p>
            <a:pPr marL="457200" indent="-457200">
              <a:buFont typeface="+mj-lt"/>
              <a:buAutoNum type="alphaUcPeriod"/>
            </a:pPr>
            <a:endParaRPr lang="en-US" sz="1000" b="1" u="sng" dirty="0">
              <a:solidFill>
                <a:schemeClr val="bg1">
                  <a:lumMod val="65000"/>
                </a:schemeClr>
              </a:solidFill>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solidFill>
                  <a:schemeClr val="bg1">
                    <a:lumMod val="65000"/>
                  </a:schemeClr>
                </a:solidFill>
                <a:latin typeface="Arial" panose="020B0604020202020204" pitchFamily="34" charset="0"/>
                <a:cs typeface="Arial" panose="020B0604020202020204" pitchFamily="34" charset="0"/>
              </a:rPr>
              <a:t>Galatians 6:10</a:t>
            </a:r>
          </a:p>
          <a:p>
            <a:pPr marL="457200" indent="-457200">
              <a:buFont typeface="+mj-lt"/>
              <a:buAutoNum type="alphaUcPeriod"/>
            </a:pPr>
            <a:endParaRPr lang="en-US" sz="1000" b="1" u="sng" dirty="0">
              <a:latin typeface="Arial" panose="020B0604020202020204" pitchFamily="34" charset="0"/>
              <a:cs typeface="Arial" panose="020B0604020202020204" pitchFamily="34" charset="0"/>
            </a:endParaRPr>
          </a:p>
          <a:p>
            <a:pPr marL="457200" indent="-457200">
              <a:buFont typeface="+mj-lt"/>
              <a:buAutoNum type="alphaUcPeriod"/>
            </a:pPr>
            <a:r>
              <a:rPr lang="en-US" sz="2400" b="1" u="sng" dirty="0">
                <a:latin typeface="Arial" panose="020B0604020202020204" pitchFamily="34" charset="0"/>
                <a:cs typeface="Arial" panose="020B0604020202020204" pitchFamily="34" charset="0"/>
              </a:rPr>
              <a:t>2 Corinthians 9:13</a:t>
            </a:r>
          </a:p>
        </p:txBody>
      </p:sp>
      <p:sp>
        <p:nvSpPr>
          <p:cNvPr id="4" name="TextBox 3">
            <a:extLst>
              <a:ext uri="{FF2B5EF4-FFF2-40B4-BE49-F238E27FC236}">
                <a16:creationId xmlns:a16="http://schemas.microsoft.com/office/drawing/2014/main" id="{037242F4-9BE4-4BBD-9794-9C39B04A27EA}"/>
              </a:ext>
            </a:extLst>
          </p:cNvPr>
          <p:cNvSpPr txBox="1"/>
          <p:nvPr/>
        </p:nvSpPr>
        <p:spPr>
          <a:xfrm>
            <a:off x="883354" y="3869628"/>
            <a:ext cx="7377289" cy="1200329"/>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while, through the proof of this ministry, they glorify God for the obedience of your confession to the gospel of Christ, and for your liberal sharing with them and all men, </a:t>
            </a:r>
          </a:p>
        </p:txBody>
      </p:sp>
      <p:sp>
        <p:nvSpPr>
          <p:cNvPr id="5" name="Oval 4">
            <a:extLst>
              <a:ext uri="{FF2B5EF4-FFF2-40B4-BE49-F238E27FC236}">
                <a16:creationId xmlns:a16="http://schemas.microsoft.com/office/drawing/2014/main" id="{8FD3A6DD-AACA-4926-BD46-41CE0689EFA3}"/>
              </a:ext>
            </a:extLst>
          </p:cNvPr>
          <p:cNvSpPr/>
          <p:nvPr/>
        </p:nvSpPr>
        <p:spPr>
          <a:xfrm>
            <a:off x="5825067" y="4679244"/>
            <a:ext cx="745066" cy="3668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A7C1CBA-3655-4726-80D3-DA56E1A03A38}"/>
              </a:ext>
            </a:extLst>
          </p:cNvPr>
          <p:cNvSpPr/>
          <p:nvPr/>
        </p:nvSpPr>
        <p:spPr>
          <a:xfrm>
            <a:off x="6970888" y="4679243"/>
            <a:ext cx="1207911" cy="36688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2E94987-EE1C-47CC-9AA7-4A95CCAD2004}"/>
              </a:ext>
            </a:extLst>
          </p:cNvPr>
          <p:cNvCxnSpPr>
            <a:stCxn id="5" idx="3"/>
          </p:cNvCxnSpPr>
          <p:nvPr/>
        </p:nvCxnSpPr>
        <p:spPr>
          <a:xfrm flipH="1">
            <a:off x="5345289" y="4992403"/>
            <a:ext cx="588890" cy="4431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E00F806-0F82-4D6C-9D89-263BADD711D9}"/>
              </a:ext>
            </a:extLst>
          </p:cNvPr>
          <p:cNvSpPr txBox="1"/>
          <p:nvPr/>
        </p:nvSpPr>
        <p:spPr>
          <a:xfrm>
            <a:off x="4628445" y="5336489"/>
            <a:ext cx="1196622" cy="523220"/>
          </a:xfrm>
          <a:prstGeom prst="rect">
            <a:avLst/>
          </a:prstGeom>
          <a:noFill/>
        </p:spPr>
        <p:txBody>
          <a:bodyPr wrap="square" rtlCol="0">
            <a:spAutoFit/>
          </a:bodyPr>
          <a:lstStyle/>
          <a:p>
            <a:pPr algn="ctr"/>
            <a:r>
              <a:rPr lang="en-US" sz="2800" dirty="0"/>
              <a:t>Saints</a:t>
            </a:r>
          </a:p>
        </p:txBody>
      </p:sp>
      <p:cxnSp>
        <p:nvCxnSpPr>
          <p:cNvPr id="10" name="Straight Arrow Connector 9">
            <a:extLst>
              <a:ext uri="{FF2B5EF4-FFF2-40B4-BE49-F238E27FC236}">
                <a16:creationId xmlns:a16="http://schemas.microsoft.com/office/drawing/2014/main" id="{A1A45292-3B1D-4346-9BDF-D0C3DF9B28D1}"/>
              </a:ext>
            </a:extLst>
          </p:cNvPr>
          <p:cNvCxnSpPr/>
          <p:nvPr/>
        </p:nvCxnSpPr>
        <p:spPr>
          <a:xfrm flipH="1">
            <a:off x="6960554" y="5046132"/>
            <a:ext cx="588890" cy="4431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7F3277-A0A8-41AC-9619-EB1DBA4A2B26}"/>
              </a:ext>
            </a:extLst>
          </p:cNvPr>
          <p:cNvSpPr txBox="1"/>
          <p:nvPr/>
        </p:nvSpPr>
        <p:spPr>
          <a:xfrm>
            <a:off x="6102598" y="5356352"/>
            <a:ext cx="1963311" cy="523220"/>
          </a:xfrm>
          <a:prstGeom prst="rect">
            <a:avLst/>
          </a:prstGeom>
          <a:noFill/>
        </p:spPr>
        <p:txBody>
          <a:bodyPr wrap="square" rtlCol="0">
            <a:spAutoFit/>
          </a:bodyPr>
          <a:lstStyle/>
          <a:p>
            <a:pPr algn="ctr"/>
            <a:r>
              <a:rPr lang="en-US" sz="2800" dirty="0"/>
              <a:t>Non-Saints?</a:t>
            </a:r>
          </a:p>
        </p:txBody>
      </p:sp>
    </p:spTree>
    <p:extLst>
      <p:ext uri="{BB962C8B-B14F-4D97-AF65-F5344CB8AC3E}">
        <p14:creationId xmlns:p14="http://schemas.microsoft.com/office/powerpoint/2010/main" val="2926395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A1F9E-0034-4790-8B22-6D77B7E9FF1C}"/>
              </a:ext>
            </a:extLst>
          </p:cNvPr>
          <p:cNvSpPr txBox="1"/>
          <p:nvPr/>
        </p:nvSpPr>
        <p:spPr>
          <a:xfrm>
            <a:off x="883355" y="657948"/>
            <a:ext cx="7377289" cy="1200329"/>
          </a:xfrm>
          <a:prstGeom prst="rect">
            <a:avLst/>
          </a:prstGeom>
          <a:solidFill>
            <a:schemeClr val="bg1"/>
          </a:solidFill>
          <a:ln>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while, through the proof of this ministry, they glorify God for the obedience of your confession to the gospel of Christ, and for your liberal sharing with them and all men, </a:t>
            </a:r>
          </a:p>
        </p:txBody>
      </p:sp>
      <p:sp>
        <p:nvSpPr>
          <p:cNvPr id="3" name="Oval 2">
            <a:extLst>
              <a:ext uri="{FF2B5EF4-FFF2-40B4-BE49-F238E27FC236}">
                <a16:creationId xmlns:a16="http://schemas.microsoft.com/office/drawing/2014/main" id="{53EC9F02-22D5-4B37-8B79-4B67EF6AEDB7}"/>
              </a:ext>
            </a:extLst>
          </p:cNvPr>
          <p:cNvSpPr/>
          <p:nvPr/>
        </p:nvSpPr>
        <p:spPr>
          <a:xfrm>
            <a:off x="0" y="0"/>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 Cor. 9:13</a:t>
            </a:r>
          </a:p>
        </p:txBody>
      </p:sp>
      <p:sp>
        <p:nvSpPr>
          <p:cNvPr id="4" name="TextBox 3">
            <a:extLst>
              <a:ext uri="{FF2B5EF4-FFF2-40B4-BE49-F238E27FC236}">
                <a16:creationId xmlns:a16="http://schemas.microsoft.com/office/drawing/2014/main" id="{F6FBEAEA-549F-4018-AD18-12C92C124585}"/>
              </a:ext>
            </a:extLst>
          </p:cNvPr>
          <p:cNvSpPr txBox="1"/>
          <p:nvPr/>
        </p:nvSpPr>
        <p:spPr>
          <a:xfrm>
            <a:off x="691444" y="2144867"/>
            <a:ext cx="7797801" cy="3754874"/>
          </a:xfrm>
          <a:prstGeom prst="rect">
            <a:avLst/>
          </a:prstGeom>
          <a:noFill/>
        </p:spPr>
        <p:txBody>
          <a:bodyPr wrap="square" rtlCol="0">
            <a:spAutoFit/>
          </a:bodyPr>
          <a:lstStyle/>
          <a:p>
            <a:pPr marL="457200" indent="-457200">
              <a:buFont typeface="+mj-lt"/>
              <a:buAutoNum type="arabicPeriod"/>
            </a:pPr>
            <a:r>
              <a:rPr lang="en-US" sz="2200" dirty="0">
                <a:latin typeface="Arial" panose="020B0604020202020204" pitchFamily="34" charset="0"/>
                <a:cs typeface="Arial" panose="020B0604020202020204" pitchFamily="34" charset="0"/>
              </a:rPr>
              <a:t>When money was raised, it was for poor “saints” (Rom. 15:25; 1 Cor. 16:1)</a:t>
            </a:r>
          </a:p>
          <a:p>
            <a:pPr marL="457200" indent="-457200">
              <a:buFont typeface="+mj-lt"/>
              <a:buAutoNum type="arabicPeriod"/>
            </a:pPr>
            <a:endParaRPr lang="en-US" sz="10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latin typeface="Arial" panose="020B0604020202020204" pitchFamily="34" charset="0"/>
                <a:cs typeface="Arial" panose="020B0604020202020204" pitchFamily="34" charset="0"/>
              </a:rPr>
              <a:t>Context (v. 1) – benevolence to saints</a:t>
            </a:r>
          </a:p>
          <a:p>
            <a:pPr marL="457200" indent="-457200">
              <a:buFont typeface="+mj-lt"/>
              <a:buAutoNum type="arabicPeriod"/>
            </a:pPr>
            <a:endParaRPr lang="en-US" sz="10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latin typeface="Arial" panose="020B0604020202020204" pitchFamily="34" charset="0"/>
                <a:cs typeface="Arial" panose="020B0604020202020204" pitchFamily="34" charset="0"/>
              </a:rPr>
              <a:t>Those relieved:</a:t>
            </a:r>
          </a:p>
          <a:p>
            <a:pPr marL="914400" lvl="1" indent="-457200">
              <a:buFont typeface="+mj-lt"/>
              <a:buAutoNum type="alphaLcPeriod"/>
            </a:pPr>
            <a:r>
              <a:rPr lang="en-US" sz="2200" i="1" dirty="0">
                <a:latin typeface="Arial" panose="020B0604020202020204" pitchFamily="34" charset="0"/>
                <a:cs typeface="Arial" panose="020B0604020202020204" pitchFamily="34" charset="0"/>
              </a:rPr>
              <a:t>Offered thanksgiving (v. 12)</a:t>
            </a:r>
          </a:p>
          <a:p>
            <a:pPr marL="914400" lvl="1" indent="-457200">
              <a:buFont typeface="+mj-lt"/>
              <a:buAutoNum type="alphaLcPeriod"/>
            </a:pPr>
            <a:r>
              <a:rPr lang="en-US" sz="2200" i="1" dirty="0">
                <a:latin typeface="Arial" panose="020B0604020202020204" pitchFamily="34" charset="0"/>
                <a:cs typeface="Arial" panose="020B0604020202020204" pitchFamily="34" charset="0"/>
              </a:rPr>
              <a:t>Glorified God (v. 13)</a:t>
            </a:r>
          </a:p>
          <a:p>
            <a:pPr marL="914400" lvl="1" indent="-457200">
              <a:buFont typeface="+mj-lt"/>
              <a:buAutoNum type="alphaLcPeriod"/>
            </a:pPr>
            <a:r>
              <a:rPr lang="en-US" sz="2200" i="1" dirty="0">
                <a:latin typeface="Arial" panose="020B0604020202020204" pitchFamily="34" charset="0"/>
                <a:cs typeface="Arial" panose="020B0604020202020204" pitchFamily="34" charset="0"/>
              </a:rPr>
              <a:t>Received it with prayer (v. 14)</a:t>
            </a:r>
          </a:p>
          <a:p>
            <a:pPr marL="457200" indent="-457200">
              <a:buFont typeface="+mj-lt"/>
              <a:buAutoNum type="arabicPeriod"/>
            </a:pPr>
            <a:endParaRPr lang="en-US" sz="10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latin typeface="Arial" panose="020B0604020202020204" pitchFamily="34" charset="0"/>
                <a:cs typeface="Arial" panose="020B0604020202020204" pitchFamily="34" charset="0"/>
              </a:rPr>
              <a:t>Those relieved had “fellowship” (cf. 8:4; 9:13)</a:t>
            </a:r>
          </a:p>
          <a:p>
            <a:pPr marL="457200" indent="-457200">
              <a:buFont typeface="+mj-lt"/>
              <a:buAutoNum type="arabicPeriod"/>
            </a:pPr>
            <a:endParaRPr lang="en-US" sz="1000" dirty="0">
              <a:latin typeface="Arial" panose="020B0604020202020204" pitchFamily="34" charset="0"/>
              <a:cs typeface="Arial" panose="020B0604020202020204" pitchFamily="34" charset="0"/>
            </a:endParaRPr>
          </a:p>
          <a:p>
            <a:pPr marL="457200" indent="-457200">
              <a:buFont typeface="+mj-lt"/>
              <a:buAutoNum type="arabicPeriod"/>
            </a:pPr>
            <a:r>
              <a:rPr lang="en-US" sz="2200" dirty="0">
                <a:latin typeface="Arial" panose="020B0604020202020204" pitchFamily="34" charset="0"/>
                <a:cs typeface="Arial" panose="020B0604020202020204" pitchFamily="34" charset="0"/>
              </a:rPr>
              <a:t>Is “all men” limited at all?</a:t>
            </a:r>
          </a:p>
        </p:txBody>
      </p:sp>
    </p:spTree>
    <p:extLst>
      <p:ext uri="{BB962C8B-B14F-4D97-AF65-F5344CB8AC3E}">
        <p14:creationId xmlns:p14="http://schemas.microsoft.com/office/powerpoint/2010/main" val="1380158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Effect transition="in" filter="fade">
                                      <p:cBhvr>
                                        <p:cTn id="56" dur="1000"/>
                                        <p:tgtEl>
                                          <p:spTgt spid="4">
                                            <p:txEl>
                                              <p:pRg st="11" end="11"/>
                                            </p:txEl>
                                          </p:spTgt>
                                        </p:tgtEl>
                                      </p:cBhvr>
                                    </p:animEffect>
                                    <p:anim calcmode="lin" valueType="num">
                                      <p:cBhvr>
                                        <p:cTn id="5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6CE-BE08-4470-9B73-01F3D02C2DC3}"/>
              </a:ext>
            </a:extLst>
          </p:cNvPr>
          <p:cNvSpPr txBox="1"/>
          <p:nvPr/>
        </p:nvSpPr>
        <p:spPr>
          <a:xfrm>
            <a:off x="3728155" y="3028146"/>
            <a:ext cx="1687689" cy="954107"/>
          </a:xfrm>
          <a:prstGeom prst="rect">
            <a:avLst/>
          </a:prstGeom>
          <a:solidFill>
            <a:srgbClr val="FFFF00"/>
          </a:solidFill>
          <a:ln>
            <a:solidFill>
              <a:schemeClr val="tx1"/>
            </a:solidFill>
          </a:ln>
        </p:spPr>
        <p:txBody>
          <a:bodyPr wrap="square" rtlCol="0">
            <a:spAutoFit/>
          </a:bodyPr>
          <a:lstStyle/>
          <a:p>
            <a:pPr algn="ctr"/>
            <a:r>
              <a:rPr lang="en-US" sz="2800" dirty="0">
                <a:latin typeface="Arial" panose="020B0604020202020204" pitchFamily="34" charset="0"/>
                <a:cs typeface="Arial" panose="020B0604020202020204" pitchFamily="34" charset="0"/>
              </a:rPr>
              <a:t>“all”</a:t>
            </a:r>
          </a:p>
          <a:p>
            <a:pPr algn="ctr"/>
            <a:r>
              <a:rPr lang="en-US" sz="2800" i="1" dirty="0">
                <a:latin typeface="Arial" panose="020B0604020202020204" pitchFamily="34" charset="0"/>
                <a:cs typeface="Arial" panose="020B0604020202020204" pitchFamily="34" charset="0"/>
              </a:rPr>
              <a:t>(</a:t>
            </a:r>
            <a:r>
              <a:rPr lang="en-US" sz="2800" i="1" dirty="0" err="1">
                <a:latin typeface="Arial" panose="020B0604020202020204" pitchFamily="34" charset="0"/>
                <a:cs typeface="Arial" panose="020B0604020202020204" pitchFamily="34" charset="0"/>
              </a:rPr>
              <a:t>pantas</a:t>
            </a:r>
            <a:r>
              <a:rPr lang="en-US" sz="2800" i="1"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1DA25F39-DFF0-4FF8-ABBE-0B40491DACBF}"/>
              </a:ext>
            </a:extLst>
          </p:cNvPr>
          <p:cNvSpPr txBox="1"/>
          <p:nvPr/>
        </p:nvSpPr>
        <p:spPr>
          <a:xfrm>
            <a:off x="2401711" y="434622"/>
            <a:ext cx="4205111" cy="646331"/>
          </a:xfrm>
          <a:prstGeom prst="rect">
            <a:avLst/>
          </a:prstGeom>
          <a:noFill/>
        </p:spPr>
        <p:txBody>
          <a:bodyPr wrap="square" rtlCol="0">
            <a:spAutoFit/>
          </a:bodyPr>
          <a:lstStyle/>
          <a:p>
            <a:pPr algn="ctr"/>
            <a:r>
              <a:rPr lang="en-US" sz="3600" u="sng" dirty="0"/>
              <a:t>Limited by Context</a:t>
            </a:r>
          </a:p>
        </p:txBody>
      </p:sp>
      <p:sp>
        <p:nvSpPr>
          <p:cNvPr id="4" name="TextBox 3">
            <a:extLst>
              <a:ext uri="{FF2B5EF4-FFF2-40B4-BE49-F238E27FC236}">
                <a16:creationId xmlns:a16="http://schemas.microsoft.com/office/drawing/2014/main" id="{3BFE8410-C199-446A-8195-2F733B2082DC}"/>
              </a:ext>
            </a:extLst>
          </p:cNvPr>
          <p:cNvSpPr txBox="1"/>
          <p:nvPr/>
        </p:nvSpPr>
        <p:spPr>
          <a:xfrm>
            <a:off x="649112" y="1778000"/>
            <a:ext cx="2619022" cy="2677656"/>
          </a:xfrm>
          <a:prstGeom prst="rect">
            <a:avLst/>
          </a:prstGeom>
          <a:noFill/>
        </p:spPr>
        <p:txBody>
          <a:bodyPr wrap="square" rtlCol="0">
            <a:spAutoFit/>
          </a:bodyPr>
          <a:lstStyle/>
          <a:p>
            <a:pPr algn="ctr"/>
            <a:r>
              <a:rPr lang="en-US" sz="2400" b="1" u="sng" dirty="0">
                <a:latin typeface="Arial" panose="020B0604020202020204" pitchFamily="34" charset="0"/>
                <a:cs typeface="Arial" panose="020B0604020202020204" pitchFamily="34" charset="0"/>
              </a:rPr>
              <a:t>Universal</a:t>
            </a:r>
          </a:p>
          <a:p>
            <a:pPr algn="ctr"/>
            <a:endParaRPr lang="en-US" sz="2400" b="1" u="sng"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Acts 5:11</a:t>
            </a:r>
          </a:p>
          <a:p>
            <a:pPr algn="ctr"/>
            <a:r>
              <a:rPr lang="en-US" sz="2400" dirty="0">
                <a:latin typeface="Arial" panose="020B0604020202020204" pitchFamily="34" charset="0"/>
                <a:cs typeface="Arial" panose="020B0604020202020204" pitchFamily="34" charset="0"/>
              </a:rPr>
              <a:t>Gal. 6:10</a:t>
            </a:r>
          </a:p>
          <a:p>
            <a:pPr algn="ctr"/>
            <a:r>
              <a:rPr lang="en-US" sz="2400" dirty="0">
                <a:latin typeface="Arial" panose="020B0604020202020204" pitchFamily="34" charset="0"/>
                <a:cs typeface="Arial" panose="020B0604020202020204" pitchFamily="34" charset="0"/>
              </a:rPr>
              <a:t>1 Thess. 3:12</a:t>
            </a:r>
          </a:p>
          <a:p>
            <a:pPr algn="ctr"/>
            <a:r>
              <a:rPr lang="en-US" sz="2400" dirty="0">
                <a:latin typeface="Arial" panose="020B0604020202020204" pitchFamily="34" charset="0"/>
                <a:cs typeface="Arial" panose="020B0604020202020204" pitchFamily="34" charset="0"/>
              </a:rPr>
              <a:t>1 Thess. 5:15</a:t>
            </a:r>
          </a:p>
          <a:p>
            <a:pPr algn="ctr"/>
            <a:r>
              <a:rPr lang="en-US" sz="2400" dirty="0">
                <a:latin typeface="Arial" panose="020B0604020202020204" pitchFamily="34" charset="0"/>
                <a:cs typeface="Arial" panose="020B0604020202020204" pitchFamily="34" charset="0"/>
              </a:rPr>
              <a:t>Heb. 2:9</a:t>
            </a:r>
          </a:p>
        </p:txBody>
      </p:sp>
      <p:sp>
        <p:nvSpPr>
          <p:cNvPr id="5" name="TextBox 4">
            <a:extLst>
              <a:ext uri="{FF2B5EF4-FFF2-40B4-BE49-F238E27FC236}">
                <a16:creationId xmlns:a16="http://schemas.microsoft.com/office/drawing/2014/main" id="{3DDE4E02-E94C-4B95-842E-67C9AA644539}"/>
              </a:ext>
            </a:extLst>
          </p:cNvPr>
          <p:cNvSpPr txBox="1"/>
          <p:nvPr/>
        </p:nvSpPr>
        <p:spPr>
          <a:xfrm>
            <a:off x="5661378" y="1800576"/>
            <a:ext cx="2619022" cy="2677656"/>
          </a:xfrm>
          <a:prstGeom prst="rect">
            <a:avLst/>
          </a:prstGeom>
          <a:noFill/>
        </p:spPr>
        <p:txBody>
          <a:bodyPr wrap="square" rtlCol="0">
            <a:spAutoFit/>
          </a:bodyPr>
          <a:lstStyle/>
          <a:p>
            <a:pPr algn="ctr"/>
            <a:r>
              <a:rPr lang="en-US" sz="2400" b="1" u="sng" dirty="0">
                <a:latin typeface="Arial" panose="020B0604020202020204" pitchFamily="34" charset="0"/>
                <a:cs typeface="Arial" panose="020B0604020202020204" pitchFamily="34" charset="0"/>
              </a:rPr>
              <a:t>Limited</a:t>
            </a:r>
          </a:p>
          <a:p>
            <a:pPr algn="ctr"/>
            <a:endParaRPr lang="en-US" sz="2400" b="1" u="sng"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1 Tim. 5:20</a:t>
            </a:r>
          </a:p>
          <a:p>
            <a:pPr algn="ctr"/>
            <a:r>
              <a:rPr lang="en-US" sz="2400" dirty="0">
                <a:latin typeface="Arial" panose="020B0604020202020204" pitchFamily="34" charset="0"/>
                <a:cs typeface="Arial" panose="020B0604020202020204" pitchFamily="34" charset="0"/>
              </a:rPr>
              <a:t>Acts 2:45</a:t>
            </a:r>
          </a:p>
          <a:p>
            <a:pPr algn="ctr"/>
            <a:r>
              <a:rPr lang="en-US" sz="2400" dirty="0">
                <a:latin typeface="Arial" panose="020B0604020202020204" pitchFamily="34" charset="0"/>
                <a:cs typeface="Arial" panose="020B0604020202020204" pitchFamily="34" charset="0"/>
              </a:rPr>
              <a:t>Acts 4:33</a:t>
            </a:r>
          </a:p>
          <a:p>
            <a:pPr algn="ctr"/>
            <a:r>
              <a:rPr lang="en-US" sz="2400" dirty="0">
                <a:latin typeface="Arial" panose="020B0604020202020204" pitchFamily="34" charset="0"/>
                <a:cs typeface="Arial" panose="020B0604020202020204" pitchFamily="34" charset="0"/>
              </a:rPr>
              <a:t>Heb. 8:11</a:t>
            </a:r>
          </a:p>
          <a:p>
            <a:pPr algn="ctr"/>
            <a:r>
              <a:rPr lang="en-US" sz="2400" dirty="0">
                <a:latin typeface="Arial" panose="020B0604020202020204" pitchFamily="34" charset="0"/>
                <a:cs typeface="Arial" panose="020B0604020202020204" pitchFamily="34" charset="0"/>
              </a:rPr>
              <a:t>Gal. 3:26</a:t>
            </a:r>
          </a:p>
        </p:txBody>
      </p:sp>
      <p:sp>
        <p:nvSpPr>
          <p:cNvPr id="6" name="Right Brace 5">
            <a:extLst>
              <a:ext uri="{FF2B5EF4-FFF2-40B4-BE49-F238E27FC236}">
                <a16:creationId xmlns:a16="http://schemas.microsoft.com/office/drawing/2014/main" id="{B3AA1DAF-308C-457E-86C9-2BAB4814D8D0}"/>
              </a:ext>
            </a:extLst>
          </p:cNvPr>
          <p:cNvSpPr/>
          <p:nvPr/>
        </p:nvSpPr>
        <p:spPr>
          <a:xfrm>
            <a:off x="2864556" y="2573871"/>
            <a:ext cx="581378" cy="1761067"/>
          </a:xfrm>
          <a:prstGeom prst="rightBrace">
            <a:avLst>
              <a:gd name="adj1" fmla="val 39401"/>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1CC25B45-6B7D-4537-B6B6-63AB7BB8F7C8}"/>
              </a:ext>
            </a:extLst>
          </p:cNvPr>
          <p:cNvSpPr/>
          <p:nvPr/>
        </p:nvSpPr>
        <p:spPr>
          <a:xfrm flipH="1">
            <a:off x="5661378" y="2548466"/>
            <a:ext cx="581378" cy="1761067"/>
          </a:xfrm>
          <a:prstGeom prst="rightBrace">
            <a:avLst>
              <a:gd name="adj1" fmla="val 39401"/>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D6D7CF05-6CB4-40B0-980E-71797F291D4D}"/>
              </a:ext>
            </a:extLst>
          </p:cNvPr>
          <p:cNvGrpSpPr/>
          <p:nvPr/>
        </p:nvGrpSpPr>
        <p:grpSpPr>
          <a:xfrm>
            <a:off x="3169355" y="3891209"/>
            <a:ext cx="2805290" cy="2269561"/>
            <a:chOff x="3169355" y="3891209"/>
            <a:chExt cx="2805290" cy="2269561"/>
          </a:xfrm>
        </p:grpSpPr>
        <p:sp>
          <p:nvSpPr>
            <p:cNvPr id="8" name="Oval 7">
              <a:extLst>
                <a:ext uri="{FF2B5EF4-FFF2-40B4-BE49-F238E27FC236}">
                  <a16:creationId xmlns:a16="http://schemas.microsoft.com/office/drawing/2014/main" id="{99BF391A-276A-4847-83F8-528761034DDD}"/>
                </a:ext>
              </a:extLst>
            </p:cNvPr>
            <p:cNvSpPr/>
            <p:nvPr/>
          </p:nvSpPr>
          <p:spPr>
            <a:xfrm>
              <a:off x="3169355" y="4913348"/>
              <a:ext cx="2805290" cy="1247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anose="020B0604020202020204" pitchFamily="34" charset="0"/>
                  <a:cs typeface="Arial" panose="020B0604020202020204" pitchFamily="34" charset="0"/>
                </a:rPr>
                <a:t>2 Cor. 9:13</a:t>
              </a:r>
            </a:p>
          </p:txBody>
        </p:sp>
        <p:sp>
          <p:nvSpPr>
            <p:cNvPr id="9" name="Arrow: Up 8">
              <a:extLst>
                <a:ext uri="{FF2B5EF4-FFF2-40B4-BE49-F238E27FC236}">
                  <a16:creationId xmlns:a16="http://schemas.microsoft.com/office/drawing/2014/main" id="{337B1974-D876-45AA-93F6-8862459F30D2}"/>
                </a:ext>
              </a:extLst>
            </p:cNvPr>
            <p:cNvSpPr/>
            <p:nvPr/>
          </p:nvSpPr>
          <p:spPr>
            <a:xfrm>
              <a:off x="3999089" y="3891209"/>
              <a:ext cx="1145822" cy="1174045"/>
            </a:xfrm>
            <a:prstGeom prst="upArrow">
              <a:avLst>
                <a:gd name="adj1" fmla="val 39162"/>
                <a:gd name="adj2" fmla="val 35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rPr>
                <a:t>?</a:t>
              </a:r>
            </a:p>
          </p:txBody>
        </p:sp>
      </p:grpSp>
    </p:spTree>
    <p:extLst>
      <p:ext uri="{BB962C8B-B14F-4D97-AF65-F5344CB8AC3E}">
        <p14:creationId xmlns:p14="http://schemas.microsoft.com/office/powerpoint/2010/main" val="3534941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EA4355-D706-495E-9D34-0FB4762F9C19}"/>
              </a:ext>
            </a:extLst>
          </p:cNvPr>
          <p:cNvSpPr txBox="1"/>
          <p:nvPr/>
        </p:nvSpPr>
        <p:spPr>
          <a:xfrm>
            <a:off x="632178" y="1286933"/>
            <a:ext cx="7879644" cy="135421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1 Timothy 5:20</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Those </a:t>
            </a:r>
            <a:r>
              <a:rPr lang="en-US" sz="2400" u="sng" dirty="0">
                <a:latin typeface="Times New Roman" panose="02020603050405020304" pitchFamily="18" charset="0"/>
                <a:cs typeface="Times New Roman" panose="02020603050405020304" pitchFamily="18" charset="0"/>
              </a:rPr>
              <a:t>who are sinning </a:t>
            </a:r>
            <a:r>
              <a:rPr lang="en-US" sz="2400" dirty="0">
                <a:latin typeface="Times New Roman" panose="02020603050405020304" pitchFamily="18" charset="0"/>
                <a:cs typeface="Times New Roman" panose="02020603050405020304" pitchFamily="18" charset="0"/>
              </a:rPr>
              <a:t>rebuke in the presence of </a:t>
            </a:r>
            <a:r>
              <a:rPr lang="en-US" sz="2400" u="sng" dirty="0">
                <a:latin typeface="Times New Roman" panose="02020603050405020304" pitchFamily="18" charset="0"/>
                <a:cs typeface="Times New Roman" panose="02020603050405020304" pitchFamily="18" charset="0"/>
              </a:rPr>
              <a:t>all</a:t>
            </a:r>
            <a:r>
              <a:rPr lang="en-US" sz="2400" dirty="0">
                <a:latin typeface="Times New Roman" panose="02020603050405020304" pitchFamily="18" charset="0"/>
                <a:cs typeface="Times New Roman" panose="02020603050405020304" pitchFamily="18" charset="0"/>
              </a:rPr>
              <a:t>, that the rest also may fear. </a:t>
            </a:r>
          </a:p>
        </p:txBody>
      </p:sp>
      <p:sp>
        <p:nvSpPr>
          <p:cNvPr id="3" name="TextBox 2">
            <a:extLst>
              <a:ext uri="{FF2B5EF4-FFF2-40B4-BE49-F238E27FC236}">
                <a16:creationId xmlns:a16="http://schemas.microsoft.com/office/drawing/2014/main" id="{B2065FD0-2C81-4B9A-BE34-597E2F93B44C}"/>
              </a:ext>
            </a:extLst>
          </p:cNvPr>
          <p:cNvSpPr txBox="1"/>
          <p:nvPr/>
        </p:nvSpPr>
        <p:spPr>
          <a:xfrm>
            <a:off x="2486377" y="366890"/>
            <a:ext cx="4171245" cy="584775"/>
          </a:xfrm>
          <a:prstGeom prst="rect">
            <a:avLst/>
          </a:prstGeom>
          <a:noFill/>
        </p:spPr>
        <p:txBody>
          <a:bodyPr wrap="square" rtlCol="0">
            <a:spAutoFit/>
          </a:bodyPr>
          <a:lstStyle/>
          <a:p>
            <a:pPr algn="ctr"/>
            <a:r>
              <a:rPr lang="en-US" sz="3200" dirty="0"/>
              <a:t>Parallels</a:t>
            </a:r>
          </a:p>
        </p:txBody>
      </p:sp>
      <p:sp>
        <p:nvSpPr>
          <p:cNvPr id="4" name="TextBox 3">
            <a:extLst>
              <a:ext uri="{FF2B5EF4-FFF2-40B4-BE49-F238E27FC236}">
                <a16:creationId xmlns:a16="http://schemas.microsoft.com/office/drawing/2014/main" id="{0B0D0AD2-CD74-4A3A-AA2E-A1ACED3D0BF5}"/>
              </a:ext>
            </a:extLst>
          </p:cNvPr>
          <p:cNvSpPr txBox="1"/>
          <p:nvPr/>
        </p:nvSpPr>
        <p:spPr>
          <a:xfrm>
            <a:off x="366889" y="2843898"/>
            <a:ext cx="4154311" cy="461665"/>
          </a:xfrm>
          <a:prstGeom prst="rect">
            <a:avLst/>
          </a:prstGeom>
          <a:solidFill>
            <a:schemeClr val="bg1"/>
          </a:solidFill>
          <a:ln>
            <a:solidFill>
              <a:srgbClr val="C00000"/>
            </a:solidFill>
          </a:ln>
        </p:spPr>
        <p:txBody>
          <a:bodyPr wrap="square" rtlCol="0">
            <a:spAutoFit/>
          </a:bodyPr>
          <a:lstStyle/>
          <a:p>
            <a:pPr algn="ctr"/>
            <a:r>
              <a:rPr lang="en-US" sz="2400" dirty="0"/>
              <a:t>“them” (KJV) = saints (elders)</a:t>
            </a:r>
          </a:p>
        </p:txBody>
      </p:sp>
      <p:cxnSp>
        <p:nvCxnSpPr>
          <p:cNvPr id="6" name="Straight Arrow Connector 5">
            <a:extLst>
              <a:ext uri="{FF2B5EF4-FFF2-40B4-BE49-F238E27FC236}">
                <a16:creationId xmlns:a16="http://schemas.microsoft.com/office/drawing/2014/main" id="{273AC0AF-60B1-45D1-910F-84BD97E2F680}"/>
              </a:ext>
            </a:extLst>
          </p:cNvPr>
          <p:cNvCxnSpPr/>
          <p:nvPr/>
        </p:nvCxnSpPr>
        <p:spPr>
          <a:xfrm>
            <a:off x="2376311" y="2190044"/>
            <a:ext cx="0" cy="6543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C93C10C-28D2-44FD-8200-C9C3C549F7ED}"/>
              </a:ext>
            </a:extLst>
          </p:cNvPr>
          <p:cNvCxnSpPr/>
          <p:nvPr/>
        </p:nvCxnSpPr>
        <p:spPr>
          <a:xfrm>
            <a:off x="6874933" y="2190044"/>
            <a:ext cx="0" cy="6543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9355C9-F6EF-44D1-82C2-2DCBC85B7047}"/>
              </a:ext>
            </a:extLst>
          </p:cNvPr>
          <p:cNvSpPr txBox="1"/>
          <p:nvPr/>
        </p:nvSpPr>
        <p:spPr>
          <a:xfrm>
            <a:off x="4645377" y="2836173"/>
            <a:ext cx="4154311" cy="461665"/>
          </a:xfrm>
          <a:prstGeom prst="rect">
            <a:avLst/>
          </a:prstGeom>
          <a:solidFill>
            <a:schemeClr val="bg1"/>
          </a:solidFill>
          <a:ln>
            <a:solidFill>
              <a:srgbClr val="C00000"/>
            </a:solidFill>
          </a:ln>
        </p:spPr>
        <p:txBody>
          <a:bodyPr wrap="square" rtlCol="0">
            <a:spAutoFit/>
          </a:bodyPr>
          <a:lstStyle/>
          <a:p>
            <a:pPr algn="ctr"/>
            <a:r>
              <a:rPr lang="en-US" sz="2400" dirty="0"/>
              <a:t>Does not demand non-saints</a:t>
            </a:r>
          </a:p>
        </p:txBody>
      </p:sp>
      <p:sp>
        <p:nvSpPr>
          <p:cNvPr id="11" name="TextBox 10">
            <a:extLst>
              <a:ext uri="{FF2B5EF4-FFF2-40B4-BE49-F238E27FC236}">
                <a16:creationId xmlns:a16="http://schemas.microsoft.com/office/drawing/2014/main" id="{5391B5E0-2C4F-41BA-BEFB-D46FB615EACA}"/>
              </a:ext>
            </a:extLst>
          </p:cNvPr>
          <p:cNvSpPr txBox="1"/>
          <p:nvPr/>
        </p:nvSpPr>
        <p:spPr>
          <a:xfrm>
            <a:off x="694272" y="3578136"/>
            <a:ext cx="7744178" cy="167225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2 Corinthians 9:13</a:t>
            </a:r>
          </a:p>
          <a:p>
            <a:endParaRPr lang="en-US" sz="1000" baseline="30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while, through the proof of this ministry, they glorify God for the obedience of your confession to the gospel of Christ, and for your liberal sharing with </a:t>
            </a:r>
            <a:r>
              <a:rPr lang="en-US" sz="2400" u="sng" dirty="0">
                <a:latin typeface="Times New Roman" panose="02020603050405020304" pitchFamily="18" charset="0"/>
                <a:cs typeface="Times New Roman" panose="02020603050405020304" pitchFamily="18" charset="0"/>
              </a:rPr>
              <a:t>them</a:t>
            </a:r>
            <a:r>
              <a:rPr lang="en-US" sz="2400" dirty="0">
                <a:latin typeface="Times New Roman" panose="02020603050405020304" pitchFamily="18" charset="0"/>
                <a:cs typeface="Times New Roman" panose="02020603050405020304" pitchFamily="18" charset="0"/>
              </a:rPr>
              <a:t> and </a:t>
            </a:r>
            <a:r>
              <a:rPr lang="en-US" sz="2400" u="sng" dirty="0">
                <a:latin typeface="Times New Roman" panose="02020603050405020304" pitchFamily="18" charset="0"/>
                <a:cs typeface="Times New Roman" panose="02020603050405020304" pitchFamily="18" charset="0"/>
              </a:rPr>
              <a:t>all men</a:t>
            </a:r>
            <a:r>
              <a:rPr lang="en-US" sz="2400" dirty="0">
                <a:latin typeface="Times New Roman" panose="02020603050405020304" pitchFamily="18" charset="0"/>
                <a:cs typeface="Times New Roman" panose="02020603050405020304" pitchFamily="18" charset="0"/>
              </a:rPr>
              <a:t>, </a:t>
            </a:r>
          </a:p>
        </p:txBody>
      </p:sp>
      <p:cxnSp>
        <p:nvCxnSpPr>
          <p:cNvPr id="12" name="Straight Arrow Connector 11">
            <a:extLst>
              <a:ext uri="{FF2B5EF4-FFF2-40B4-BE49-F238E27FC236}">
                <a16:creationId xmlns:a16="http://schemas.microsoft.com/office/drawing/2014/main" id="{F3808F0E-2AC5-41B7-B302-56D35EC72DAB}"/>
              </a:ext>
            </a:extLst>
          </p:cNvPr>
          <p:cNvCxnSpPr>
            <a:cxnSpLocks/>
          </p:cNvCxnSpPr>
          <p:nvPr/>
        </p:nvCxnSpPr>
        <p:spPr>
          <a:xfrm>
            <a:off x="4566361" y="5147733"/>
            <a:ext cx="0" cy="5023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0F34C55-DFB9-4545-95A1-28AE6C283D75}"/>
              </a:ext>
            </a:extLst>
          </p:cNvPr>
          <p:cNvSpPr txBox="1"/>
          <p:nvPr/>
        </p:nvSpPr>
        <p:spPr>
          <a:xfrm>
            <a:off x="3654783" y="5650089"/>
            <a:ext cx="1823155" cy="461665"/>
          </a:xfrm>
          <a:prstGeom prst="rect">
            <a:avLst/>
          </a:prstGeom>
          <a:solidFill>
            <a:schemeClr val="bg1"/>
          </a:solidFill>
          <a:ln>
            <a:solidFill>
              <a:srgbClr val="C00000"/>
            </a:solidFill>
          </a:ln>
        </p:spPr>
        <p:txBody>
          <a:bodyPr wrap="square" rtlCol="0">
            <a:spAutoFit/>
          </a:bodyPr>
          <a:lstStyle/>
          <a:p>
            <a:pPr algn="ctr"/>
            <a:r>
              <a:rPr lang="en-US" sz="2400" dirty="0"/>
              <a:t>Saints at Jer.</a:t>
            </a:r>
          </a:p>
        </p:txBody>
      </p:sp>
      <p:cxnSp>
        <p:nvCxnSpPr>
          <p:cNvPr id="15" name="Straight Arrow Connector 14">
            <a:extLst>
              <a:ext uri="{FF2B5EF4-FFF2-40B4-BE49-F238E27FC236}">
                <a16:creationId xmlns:a16="http://schemas.microsoft.com/office/drawing/2014/main" id="{8A7335F2-8D87-4974-8048-0A782481875C}"/>
              </a:ext>
            </a:extLst>
          </p:cNvPr>
          <p:cNvCxnSpPr>
            <a:cxnSpLocks/>
          </p:cNvCxnSpPr>
          <p:nvPr/>
        </p:nvCxnSpPr>
        <p:spPr>
          <a:xfrm>
            <a:off x="6022627" y="5144911"/>
            <a:ext cx="0" cy="5023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03FDC7E-AACE-4B7C-8AB7-02B8C5DDD27D}"/>
              </a:ext>
            </a:extLst>
          </p:cNvPr>
          <p:cNvSpPr txBox="1"/>
          <p:nvPr/>
        </p:nvSpPr>
        <p:spPr>
          <a:xfrm>
            <a:off x="5746044" y="5647267"/>
            <a:ext cx="2985912" cy="830997"/>
          </a:xfrm>
          <a:prstGeom prst="rect">
            <a:avLst/>
          </a:prstGeom>
          <a:solidFill>
            <a:schemeClr val="bg1"/>
          </a:solidFill>
          <a:ln>
            <a:solidFill>
              <a:srgbClr val="C00000"/>
            </a:solidFill>
          </a:ln>
        </p:spPr>
        <p:txBody>
          <a:bodyPr wrap="square" rtlCol="0">
            <a:spAutoFit/>
          </a:bodyPr>
          <a:lstStyle/>
          <a:p>
            <a:pPr algn="ctr"/>
            <a:r>
              <a:rPr lang="en-US" sz="2400" dirty="0"/>
              <a:t>Does not demand non-saints</a:t>
            </a:r>
          </a:p>
        </p:txBody>
      </p:sp>
    </p:spTree>
    <p:extLst>
      <p:ext uri="{BB962C8B-B14F-4D97-AF65-F5344CB8AC3E}">
        <p14:creationId xmlns:p14="http://schemas.microsoft.com/office/powerpoint/2010/main" val="2753469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p:bldP spid="14"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3F9F54-D989-4691-B7A2-795B6FE2B1BD}"/>
              </a:ext>
            </a:extLst>
          </p:cNvPr>
          <p:cNvSpPr txBox="1"/>
          <p:nvPr/>
        </p:nvSpPr>
        <p:spPr>
          <a:xfrm>
            <a:off x="632178" y="468489"/>
            <a:ext cx="7879644" cy="135421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Matthew 3:5 </a:t>
            </a:r>
            <a:r>
              <a:rPr lang="en-US" sz="2400" dirty="0">
                <a:latin typeface="Times New Roman" panose="02020603050405020304" pitchFamily="18" charset="0"/>
                <a:cs typeface="Times New Roman" panose="02020603050405020304" pitchFamily="18" charset="0"/>
              </a:rPr>
              <a:t>(KJV)</a:t>
            </a:r>
          </a:p>
          <a:p>
            <a:endParaRPr lang="en-US" sz="1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Then went out to him </a:t>
            </a:r>
            <a:r>
              <a:rPr lang="en-US" sz="2400" u="sng" dirty="0">
                <a:latin typeface="Times New Roman" panose="02020603050405020304" pitchFamily="18" charset="0"/>
                <a:cs typeface="Times New Roman" panose="02020603050405020304" pitchFamily="18" charset="0"/>
              </a:rPr>
              <a:t>Jerusalem, and all Judaea</a:t>
            </a:r>
            <a:r>
              <a:rPr lang="en-US" sz="2400" dirty="0">
                <a:latin typeface="Times New Roman" panose="02020603050405020304" pitchFamily="18" charset="0"/>
                <a:cs typeface="Times New Roman" panose="02020603050405020304" pitchFamily="18" charset="0"/>
              </a:rPr>
              <a:t>, and all the region round about Jordan, </a:t>
            </a:r>
          </a:p>
        </p:txBody>
      </p:sp>
      <p:sp>
        <p:nvSpPr>
          <p:cNvPr id="3" name="TextBox 2">
            <a:extLst>
              <a:ext uri="{FF2B5EF4-FFF2-40B4-BE49-F238E27FC236}">
                <a16:creationId xmlns:a16="http://schemas.microsoft.com/office/drawing/2014/main" id="{8D4F050B-FB56-40DB-B56B-A77F385AB22F}"/>
              </a:ext>
            </a:extLst>
          </p:cNvPr>
          <p:cNvSpPr txBox="1"/>
          <p:nvPr/>
        </p:nvSpPr>
        <p:spPr>
          <a:xfrm>
            <a:off x="778933" y="2161820"/>
            <a:ext cx="7586133" cy="3600986"/>
          </a:xfrm>
          <a:prstGeom prst="rect">
            <a:avLst/>
          </a:prstGeom>
          <a:solidFill>
            <a:schemeClr val="bg1"/>
          </a:solidFill>
          <a:ln>
            <a:solidFill>
              <a:srgbClr val="C00000"/>
            </a:solidFill>
          </a:ln>
        </p:spPr>
        <p:txBody>
          <a:bodyPr wrap="square" rtlCol="0">
            <a:spAutoFit/>
          </a:bodyPr>
          <a:lstStyle/>
          <a:p>
            <a:r>
              <a:rPr lang="en-US" sz="2400" dirty="0"/>
              <a:t>“An interesting grammatical parallel to this part-and-whole concept in 2 Corinthians 9:13 may be found in Matthew 3:5, which speaks of ‘Jerusalem and all Judea’ (</a:t>
            </a:r>
            <a:r>
              <a:rPr lang="en-US" sz="2400" i="1" dirty="0" err="1"/>
              <a:t>Ierosoluma</a:t>
            </a:r>
            <a:r>
              <a:rPr lang="en-US" sz="2400" i="1" dirty="0"/>
              <a:t> kai </a:t>
            </a:r>
            <a:r>
              <a:rPr lang="en-US" sz="2400" i="1" dirty="0" err="1"/>
              <a:t>pasa</a:t>
            </a:r>
            <a:r>
              <a:rPr lang="en-US" sz="2400" i="1" dirty="0"/>
              <a:t> </a:t>
            </a:r>
            <a:r>
              <a:rPr lang="en-US" sz="2400" i="1" dirty="0" err="1"/>
              <a:t>hē</a:t>
            </a:r>
            <a:r>
              <a:rPr lang="en-US" sz="2400" i="1" dirty="0"/>
              <a:t> </a:t>
            </a:r>
            <a:r>
              <a:rPr lang="en-US" sz="2400" i="1" dirty="0" err="1"/>
              <a:t>Ioudaia</a:t>
            </a:r>
            <a:r>
              <a:rPr lang="en-US" sz="2400" i="1" dirty="0"/>
              <a:t>)</a:t>
            </a:r>
            <a:r>
              <a:rPr lang="en-US" sz="2400" dirty="0"/>
              <a:t> the city of Jerusalem is located within the providence of Judea. Possibly, Paul might be using </a:t>
            </a:r>
            <a:r>
              <a:rPr lang="en-US" sz="2400" i="1" dirty="0"/>
              <a:t>kai</a:t>
            </a:r>
            <a:r>
              <a:rPr lang="en-US" sz="2400" dirty="0"/>
              <a:t> in the ascensive sense, which would yield the following translation: ‘unto them, even unto all [of them].”</a:t>
            </a:r>
          </a:p>
          <a:p>
            <a:endParaRPr lang="en-US" sz="2400" dirty="0"/>
          </a:p>
          <a:p>
            <a:r>
              <a:rPr lang="en-US" dirty="0"/>
              <a:t>Curry, Melvin, Truth Commentaries, </a:t>
            </a:r>
            <a:r>
              <a:rPr lang="en-US" i="1" dirty="0"/>
              <a:t>The Book of 2 Corinthians</a:t>
            </a:r>
            <a:r>
              <a:rPr lang="en-US" dirty="0"/>
              <a:t>, 301, Bowling Green: Guardian of Truth Foundation.</a:t>
            </a:r>
          </a:p>
        </p:txBody>
      </p:sp>
    </p:spTree>
    <p:extLst>
      <p:ext uri="{BB962C8B-B14F-4D97-AF65-F5344CB8AC3E}">
        <p14:creationId xmlns:p14="http://schemas.microsoft.com/office/powerpoint/2010/main" val="379598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0A1F9E-0034-4790-8B22-6D77B7E9FF1C}"/>
              </a:ext>
            </a:extLst>
          </p:cNvPr>
          <p:cNvSpPr txBox="1"/>
          <p:nvPr/>
        </p:nvSpPr>
        <p:spPr>
          <a:xfrm>
            <a:off x="883355" y="657948"/>
            <a:ext cx="7377289" cy="1200329"/>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while, through the proof of this ministry, they glorify God for the obedience of your confession to the gospel of Christ, and for your liberal sharing with them and all men, </a:t>
            </a:r>
          </a:p>
        </p:txBody>
      </p:sp>
      <p:sp>
        <p:nvSpPr>
          <p:cNvPr id="3" name="Oval 2">
            <a:extLst>
              <a:ext uri="{FF2B5EF4-FFF2-40B4-BE49-F238E27FC236}">
                <a16:creationId xmlns:a16="http://schemas.microsoft.com/office/drawing/2014/main" id="{53EC9F02-22D5-4B37-8B79-4B67EF6AEDB7}"/>
              </a:ext>
            </a:extLst>
          </p:cNvPr>
          <p:cNvSpPr/>
          <p:nvPr/>
        </p:nvSpPr>
        <p:spPr>
          <a:xfrm>
            <a:off x="0" y="0"/>
            <a:ext cx="2127956" cy="7732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2 Cor. 9:13</a:t>
            </a:r>
          </a:p>
        </p:txBody>
      </p:sp>
      <p:sp>
        <p:nvSpPr>
          <p:cNvPr id="4" name="TextBox 3">
            <a:extLst>
              <a:ext uri="{FF2B5EF4-FFF2-40B4-BE49-F238E27FC236}">
                <a16:creationId xmlns:a16="http://schemas.microsoft.com/office/drawing/2014/main" id="{F6FBEAEA-549F-4018-AD18-12C92C124585}"/>
              </a:ext>
            </a:extLst>
          </p:cNvPr>
          <p:cNvSpPr txBox="1"/>
          <p:nvPr/>
        </p:nvSpPr>
        <p:spPr>
          <a:xfrm>
            <a:off x="691444" y="2144867"/>
            <a:ext cx="7797801" cy="424731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When money was raised, it was for poor “saints” (Rom. 15:25; 1 Cor. 16:1)</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Context (v. 1) – benevolence to saints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Those relieved:</a:t>
            </a: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Offered thanksgiving (v. 12)</a:t>
            </a: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Glorified God (v. 13)</a:t>
            </a:r>
          </a:p>
          <a:p>
            <a:pPr marL="914400" marR="0" lvl="1" indent="-457200" algn="l" defTabSz="457200" rtl="0" eaLnBrk="1" fontAlgn="auto" latinLnBrk="0" hangingPunct="1">
              <a:lnSpc>
                <a:spcPct val="100000"/>
              </a:lnSpc>
              <a:spcBef>
                <a:spcPts val="0"/>
              </a:spcBef>
              <a:spcAft>
                <a:spcPts val="0"/>
              </a:spcAft>
              <a:buClrTx/>
              <a:buSzTx/>
              <a:buFont typeface="+mj-lt"/>
              <a:buAutoNum type="alphaLcPeriod"/>
              <a:tabLst/>
              <a:defRPr/>
            </a:pPr>
            <a:r>
              <a:rPr kumimoji="0" lang="en-US" sz="2200" b="0"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Received it with prayer (v. 14)</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Those relieved has “fellowship” (cf. 8:4; 9:13)</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Is “all men” limited at all?</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lang="en-US" sz="1000" dirty="0">
              <a:solidFill>
                <a:prstClr val="black"/>
              </a:solidFill>
              <a:latin typeface="Arial" panose="020B0604020202020204" pitchFamily="34" charset="0"/>
              <a:cs typeface="Arial" panose="020B060402020202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whom does “all men” refer?</a:t>
            </a:r>
          </a:p>
        </p:txBody>
      </p:sp>
    </p:spTree>
    <p:extLst>
      <p:ext uri="{BB962C8B-B14F-4D97-AF65-F5344CB8AC3E}">
        <p14:creationId xmlns:p14="http://schemas.microsoft.com/office/powerpoint/2010/main" val="4124474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F6803-150B-4F9E-BC5A-1BA18CE7B0C6}"/>
              </a:ext>
            </a:extLst>
          </p:cNvPr>
          <p:cNvSpPr txBox="1"/>
          <p:nvPr/>
        </p:nvSpPr>
        <p:spPr>
          <a:xfrm>
            <a:off x="1301044" y="451555"/>
            <a:ext cx="6541911" cy="707886"/>
          </a:xfrm>
          <a:prstGeom prst="rect">
            <a:avLst/>
          </a:prstGeom>
          <a:noFill/>
        </p:spPr>
        <p:txBody>
          <a:bodyPr wrap="square" rtlCol="0">
            <a:spAutoFit/>
          </a:bodyPr>
          <a:lstStyle/>
          <a:p>
            <a:pPr algn="ctr"/>
            <a:r>
              <a:rPr lang="en-US" sz="4000" dirty="0"/>
              <a:t>“</a:t>
            </a:r>
            <a:r>
              <a:rPr lang="en-US" sz="4000" u="sng" dirty="0"/>
              <a:t>them</a:t>
            </a:r>
            <a:r>
              <a:rPr lang="en-US" sz="4000" dirty="0"/>
              <a:t> and </a:t>
            </a:r>
            <a:r>
              <a:rPr lang="en-US" sz="4000" u="sng" dirty="0"/>
              <a:t>all men</a:t>
            </a:r>
            <a:r>
              <a:rPr lang="en-US" sz="4000" dirty="0"/>
              <a:t>”</a:t>
            </a:r>
          </a:p>
        </p:txBody>
      </p:sp>
      <p:cxnSp>
        <p:nvCxnSpPr>
          <p:cNvPr id="4" name="Straight Arrow Connector 3">
            <a:extLst>
              <a:ext uri="{FF2B5EF4-FFF2-40B4-BE49-F238E27FC236}">
                <a16:creationId xmlns:a16="http://schemas.microsoft.com/office/drawing/2014/main" id="{2E68A0CD-E977-4D03-B81C-98B6CE7D6CE2}"/>
              </a:ext>
            </a:extLst>
          </p:cNvPr>
          <p:cNvCxnSpPr>
            <a:cxnSpLocks/>
            <a:endCxn id="6" idx="0"/>
          </p:cNvCxnSpPr>
          <p:nvPr/>
        </p:nvCxnSpPr>
        <p:spPr>
          <a:xfrm flipH="1">
            <a:off x="2610554" y="1032933"/>
            <a:ext cx="629358" cy="6604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1D4584-E8E2-46A7-9F98-73B49EE3B7EF}"/>
              </a:ext>
            </a:extLst>
          </p:cNvPr>
          <p:cNvSpPr txBox="1"/>
          <p:nvPr/>
        </p:nvSpPr>
        <p:spPr>
          <a:xfrm>
            <a:off x="795865" y="1693334"/>
            <a:ext cx="3629378" cy="461665"/>
          </a:xfrm>
          <a:prstGeom prst="rect">
            <a:avLst/>
          </a:prstGeom>
          <a:solidFill>
            <a:schemeClr val="bg1"/>
          </a:solidFill>
          <a:ln>
            <a:solidFill>
              <a:srgbClr val="C00000"/>
            </a:solidFill>
          </a:ln>
        </p:spPr>
        <p:txBody>
          <a:bodyPr wrap="square" rtlCol="0">
            <a:spAutoFit/>
          </a:bodyPr>
          <a:lstStyle/>
          <a:p>
            <a:pPr algn="ctr"/>
            <a:r>
              <a:rPr lang="en-US" sz="2400" dirty="0"/>
              <a:t>Saints at Jerusalem</a:t>
            </a:r>
          </a:p>
        </p:txBody>
      </p:sp>
      <p:cxnSp>
        <p:nvCxnSpPr>
          <p:cNvPr id="8" name="Straight Arrow Connector 7">
            <a:extLst>
              <a:ext uri="{FF2B5EF4-FFF2-40B4-BE49-F238E27FC236}">
                <a16:creationId xmlns:a16="http://schemas.microsoft.com/office/drawing/2014/main" id="{2B16FE8A-7E09-43FC-8BFD-948EEDB5CA16}"/>
              </a:ext>
            </a:extLst>
          </p:cNvPr>
          <p:cNvCxnSpPr>
            <a:cxnSpLocks/>
          </p:cNvCxnSpPr>
          <p:nvPr/>
        </p:nvCxnSpPr>
        <p:spPr>
          <a:xfrm>
            <a:off x="5446896" y="1041399"/>
            <a:ext cx="728126" cy="643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A73D92-0A08-4465-88CE-631124B57CDC}"/>
              </a:ext>
            </a:extLst>
          </p:cNvPr>
          <p:cNvSpPr txBox="1"/>
          <p:nvPr/>
        </p:nvSpPr>
        <p:spPr>
          <a:xfrm>
            <a:off x="4741331" y="1693333"/>
            <a:ext cx="3629378" cy="461665"/>
          </a:xfrm>
          <a:prstGeom prst="rect">
            <a:avLst/>
          </a:prstGeom>
          <a:solidFill>
            <a:schemeClr val="bg1"/>
          </a:solidFill>
          <a:ln>
            <a:solidFill>
              <a:srgbClr val="C00000"/>
            </a:solidFill>
          </a:ln>
        </p:spPr>
        <p:txBody>
          <a:bodyPr wrap="square" rtlCol="0">
            <a:spAutoFit/>
          </a:bodyPr>
          <a:lstStyle/>
          <a:p>
            <a:pPr algn="ctr"/>
            <a:r>
              <a:rPr lang="en-US" sz="2400" dirty="0"/>
              <a:t>Other saints</a:t>
            </a:r>
          </a:p>
        </p:txBody>
      </p:sp>
      <p:sp>
        <p:nvSpPr>
          <p:cNvPr id="11" name="TextBox 10">
            <a:extLst>
              <a:ext uri="{FF2B5EF4-FFF2-40B4-BE49-F238E27FC236}">
                <a16:creationId xmlns:a16="http://schemas.microsoft.com/office/drawing/2014/main" id="{6EF41A03-6943-406F-8708-73107C2DDD36}"/>
              </a:ext>
            </a:extLst>
          </p:cNvPr>
          <p:cNvSpPr txBox="1"/>
          <p:nvPr/>
        </p:nvSpPr>
        <p:spPr>
          <a:xfrm>
            <a:off x="660400" y="2748844"/>
            <a:ext cx="7840133" cy="2123658"/>
          </a:xfrm>
          <a:prstGeom prst="rect">
            <a:avLst/>
          </a:prstGeom>
          <a:noFill/>
        </p:spPr>
        <p:txBody>
          <a:bodyPr wrap="square" rtlCol="0">
            <a:spAutoFit/>
          </a:bodyPr>
          <a:lstStyle/>
          <a:p>
            <a:r>
              <a:rPr lang="en-US" sz="2400" dirty="0">
                <a:latin typeface="+mj-lt"/>
              </a:rPr>
              <a:t>Secondly, the saints are seen as glorifying God “also for the single-mindedness of (your) fellowship with them and with all,” i.e., all other saints. </a:t>
            </a:r>
          </a:p>
          <a:p>
            <a:endParaRPr lang="en-US" sz="2400" dirty="0">
              <a:latin typeface="+mj-lt"/>
            </a:endParaRPr>
          </a:p>
          <a:p>
            <a:r>
              <a:rPr lang="en-US" dirty="0" err="1">
                <a:latin typeface="+mj-lt"/>
              </a:rPr>
              <a:t>Lenski</a:t>
            </a:r>
            <a:r>
              <a:rPr lang="en-US" dirty="0">
                <a:latin typeface="+mj-lt"/>
              </a:rPr>
              <a:t>, R. C. H. (1963). </a:t>
            </a:r>
            <a:r>
              <a:rPr lang="en-US" i="1" dirty="0">
                <a:latin typeface="+mj-lt"/>
              </a:rPr>
              <a:t>The interpretation of St. Paul’s First and Second epistle to the Corinthians</a:t>
            </a:r>
            <a:r>
              <a:rPr lang="en-US" dirty="0">
                <a:latin typeface="+mj-lt"/>
              </a:rPr>
              <a:t> (p. 1185). Minneapolis, MN: Augsburg Publishing House.</a:t>
            </a:r>
          </a:p>
        </p:txBody>
      </p:sp>
    </p:spTree>
    <p:extLst>
      <p:ext uri="{BB962C8B-B14F-4D97-AF65-F5344CB8AC3E}">
        <p14:creationId xmlns:p14="http://schemas.microsoft.com/office/powerpoint/2010/main" val="4220550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4647554"/>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2:44-45 – believers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4:32-35 - believer</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6:1-7 - disciples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11:27-30 – brethren</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Romans 15:25-31 -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1 Corinthians 16:1-2 -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2 Corinthians 8:1-4 -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2 Corinthians 9:1-15 - saints</a:t>
            </a:r>
          </a:p>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1 Timothy 5:16 – widow indeed</a:t>
            </a:r>
          </a:p>
        </p:txBody>
      </p:sp>
    </p:spTree>
    <p:extLst>
      <p:ext uri="{BB962C8B-B14F-4D97-AF65-F5344CB8AC3E}">
        <p14:creationId xmlns:p14="http://schemas.microsoft.com/office/powerpoint/2010/main" val="391604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F6803-150B-4F9E-BC5A-1BA18CE7B0C6}"/>
              </a:ext>
            </a:extLst>
          </p:cNvPr>
          <p:cNvSpPr txBox="1"/>
          <p:nvPr/>
        </p:nvSpPr>
        <p:spPr>
          <a:xfrm>
            <a:off x="1301044" y="451555"/>
            <a:ext cx="6541911" cy="707886"/>
          </a:xfrm>
          <a:prstGeom prst="rect">
            <a:avLst/>
          </a:prstGeom>
          <a:noFill/>
        </p:spPr>
        <p:txBody>
          <a:bodyPr wrap="square" rtlCol="0">
            <a:spAutoFit/>
          </a:bodyPr>
          <a:lstStyle/>
          <a:p>
            <a:pPr algn="ctr"/>
            <a:r>
              <a:rPr lang="en-US" sz="4000" dirty="0"/>
              <a:t>“</a:t>
            </a:r>
            <a:r>
              <a:rPr lang="en-US" sz="4000" u="sng" dirty="0"/>
              <a:t>them</a:t>
            </a:r>
            <a:r>
              <a:rPr lang="en-US" sz="4000" dirty="0"/>
              <a:t> and </a:t>
            </a:r>
            <a:r>
              <a:rPr lang="en-US" sz="4000" u="sng" dirty="0"/>
              <a:t>all men</a:t>
            </a:r>
            <a:r>
              <a:rPr lang="en-US" sz="4000" dirty="0"/>
              <a:t>”</a:t>
            </a:r>
          </a:p>
        </p:txBody>
      </p:sp>
      <p:cxnSp>
        <p:nvCxnSpPr>
          <p:cNvPr id="4" name="Straight Arrow Connector 3">
            <a:extLst>
              <a:ext uri="{FF2B5EF4-FFF2-40B4-BE49-F238E27FC236}">
                <a16:creationId xmlns:a16="http://schemas.microsoft.com/office/drawing/2014/main" id="{2E68A0CD-E977-4D03-B81C-98B6CE7D6CE2}"/>
              </a:ext>
            </a:extLst>
          </p:cNvPr>
          <p:cNvCxnSpPr>
            <a:cxnSpLocks/>
            <a:endCxn id="6" idx="0"/>
          </p:cNvCxnSpPr>
          <p:nvPr/>
        </p:nvCxnSpPr>
        <p:spPr>
          <a:xfrm flipH="1">
            <a:off x="2610554" y="1032933"/>
            <a:ext cx="629358" cy="6604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1D4584-E8E2-46A7-9F98-73B49EE3B7EF}"/>
              </a:ext>
            </a:extLst>
          </p:cNvPr>
          <p:cNvSpPr txBox="1"/>
          <p:nvPr/>
        </p:nvSpPr>
        <p:spPr>
          <a:xfrm>
            <a:off x="795865" y="1693334"/>
            <a:ext cx="3629378" cy="461665"/>
          </a:xfrm>
          <a:prstGeom prst="rect">
            <a:avLst/>
          </a:prstGeom>
          <a:solidFill>
            <a:schemeClr val="bg1"/>
          </a:solidFill>
          <a:ln>
            <a:solidFill>
              <a:srgbClr val="C00000"/>
            </a:solidFill>
          </a:ln>
        </p:spPr>
        <p:txBody>
          <a:bodyPr wrap="square" rtlCol="0">
            <a:spAutoFit/>
          </a:bodyPr>
          <a:lstStyle/>
          <a:p>
            <a:pPr algn="ctr"/>
            <a:r>
              <a:rPr lang="en-US" sz="2400" dirty="0"/>
              <a:t>Saints at Jerusalem</a:t>
            </a:r>
          </a:p>
        </p:txBody>
      </p:sp>
      <p:cxnSp>
        <p:nvCxnSpPr>
          <p:cNvPr id="8" name="Straight Arrow Connector 7">
            <a:extLst>
              <a:ext uri="{FF2B5EF4-FFF2-40B4-BE49-F238E27FC236}">
                <a16:creationId xmlns:a16="http://schemas.microsoft.com/office/drawing/2014/main" id="{2B16FE8A-7E09-43FC-8BFD-948EEDB5CA16}"/>
              </a:ext>
            </a:extLst>
          </p:cNvPr>
          <p:cNvCxnSpPr>
            <a:cxnSpLocks/>
          </p:cNvCxnSpPr>
          <p:nvPr/>
        </p:nvCxnSpPr>
        <p:spPr>
          <a:xfrm>
            <a:off x="5446896" y="1041399"/>
            <a:ext cx="728126" cy="643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A73D92-0A08-4465-88CE-631124B57CDC}"/>
              </a:ext>
            </a:extLst>
          </p:cNvPr>
          <p:cNvSpPr txBox="1"/>
          <p:nvPr/>
        </p:nvSpPr>
        <p:spPr>
          <a:xfrm>
            <a:off x="4741331" y="1693333"/>
            <a:ext cx="3629378" cy="461665"/>
          </a:xfrm>
          <a:prstGeom prst="rect">
            <a:avLst/>
          </a:prstGeom>
          <a:solidFill>
            <a:schemeClr val="bg1"/>
          </a:solidFill>
          <a:ln>
            <a:solidFill>
              <a:srgbClr val="C00000"/>
            </a:solidFill>
          </a:ln>
        </p:spPr>
        <p:txBody>
          <a:bodyPr wrap="square" rtlCol="0">
            <a:spAutoFit/>
          </a:bodyPr>
          <a:lstStyle/>
          <a:p>
            <a:pPr algn="ctr"/>
            <a:r>
              <a:rPr lang="en-US" sz="2400" dirty="0"/>
              <a:t>Other saints</a:t>
            </a:r>
          </a:p>
        </p:txBody>
      </p:sp>
      <p:sp>
        <p:nvSpPr>
          <p:cNvPr id="5" name="TextBox 4">
            <a:extLst>
              <a:ext uri="{FF2B5EF4-FFF2-40B4-BE49-F238E27FC236}">
                <a16:creationId xmlns:a16="http://schemas.microsoft.com/office/drawing/2014/main" id="{D812519D-6A6B-4988-8437-752D38DE60FA}"/>
              </a:ext>
            </a:extLst>
          </p:cNvPr>
          <p:cNvSpPr txBox="1"/>
          <p:nvPr/>
        </p:nvSpPr>
        <p:spPr>
          <a:xfrm>
            <a:off x="682979" y="2384778"/>
            <a:ext cx="7778042" cy="3785652"/>
          </a:xfrm>
          <a:prstGeom prst="rect">
            <a:avLst/>
          </a:prstGeom>
          <a:noFill/>
        </p:spPr>
        <p:txBody>
          <a:bodyPr wrap="square" rtlCol="0">
            <a:spAutoFit/>
          </a:bodyPr>
          <a:lstStyle/>
          <a:p>
            <a:r>
              <a:rPr lang="en-US" sz="2000" dirty="0">
                <a:latin typeface="+mj-lt"/>
              </a:rPr>
              <a:t>Paul uses this word, </a:t>
            </a:r>
            <a:r>
              <a:rPr lang="el-GR" sz="2000" dirty="0">
                <a:latin typeface="+mj-lt"/>
              </a:rPr>
              <a:t>κοινωνία</a:t>
            </a:r>
            <a:r>
              <a:rPr lang="en-US" sz="2000" dirty="0">
                <a:latin typeface="+mj-lt"/>
              </a:rPr>
              <a:t>, in speaking of the collection at 8:4; Rom. 15:26) </a:t>
            </a:r>
            <a:r>
              <a:rPr lang="en-US" sz="2000" b="1" dirty="0">
                <a:latin typeface="+mj-lt"/>
              </a:rPr>
              <a:t>with them, and with all</a:t>
            </a:r>
            <a:r>
              <a:rPr lang="en-US" sz="2000" dirty="0">
                <a:latin typeface="+mj-lt"/>
              </a:rPr>
              <a:t> (that is, with all Christians; Paul is not here thinking of charity beyond the bounds of the Christian society, within which there is a special mutuality of love; cf. Gal. 6:10). That is, they glorify God not simply for a share (this is behind the word </a:t>
            </a:r>
            <a:r>
              <a:rPr lang="en-US" sz="2000" i="1" dirty="0">
                <a:latin typeface="+mj-lt"/>
              </a:rPr>
              <a:t>fellowship</a:t>
            </a:r>
            <a:r>
              <a:rPr lang="en-US" sz="2000" dirty="0">
                <a:latin typeface="+mj-lt"/>
              </a:rPr>
              <a:t>) in the Corinthians’ resources, but for the quality of Christian life exemplified in it; not only because the Corinthians show this quality to them, but because they manifest it universally (though not in all cases in the same way, that is, by a gift of money). </a:t>
            </a:r>
          </a:p>
          <a:p>
            <a:endParaRPr lang="en-US" sz="2000" dirty="0">
              <a:latin typeface="+mj-lt"/>
            </a:endParaRPr>
          </a:p>
          <a:p>
            <a:r>
              <a:rPr lang="en-US" dirty="0">
                <a:latin typeface="+mj-lt"/>
              </a:rPr>
              <a:t>Barrett, C. K. (1973). </a:t>
            </a:r>
            <a:r>
              <a:rPr lang="en-US" i="1" dirty="0">
                <a:latin typeface="+mj-lt"/>
              </a:rPr>
              <a:t>The Second Epistle to the Corinthians</a:t>
            </a:r>
            <a:r>
              <a:rPr lang="en-US" dirty="0">
                <a:latin typeface="+mj-lt"/>
              </a:rPr>
              <a:t> (p. 241). London: Continuum.</a:t>
            </a:r>
          </a:p>
        </p:txBody>
      </p:sp>
    </p:spTree>
    <p:extLst>
      <p:ext uri="{BB962C8B-B14F-4D97-AF65-F5344CB8AC3E}">
        <p14:creationId xmlns:p14="http://schemas.microsoft.com/office/powerpoint/2010/main" val="3691509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F6803-150B-4F9E-BC5A-1BA18CE7B0C6}"/>
              </a:ext>
            </a:extLst>
          </p:cNvPr>
          <p:cNvSpPr txBox="1"/>
          <p:nvPr/>
        </p:nvSpPr>
        <p:spPr>
          <a:xfrm>
            <a:off x="1301044" y="451555"/>
            <a:ext cx="6541911" cy="707886"/>
          </a:xfrm>
          <a:prstGeom prst="rect">
            <a:avLst/>
          </a:prstGeom>
          <a:noFill/>
        </p:spPr>
        <p:txBody>
          <a:bodyPr wrap="square" rtlCol="0">
            <a:spAutoFit/>
          </a:bodyPr>
          <a:lstStyle/>
          <a:p>
            <a:pPr algn="ctr"/>
            <a:r>
              <a:rPr lang="en-US" sz="4000" dirty="0"/>
              <a:t>“</a:t>
            </a:r>
            <a:r>
              <a:rPr lang="en-US" sz="4000" u="sng" dirty="0"/>
              <a:t>them</a:t>
            </a:r>
            <a:r>
              <a:rPr lang="en-US" sz="4000" dirty="0"/>
              <a:t> and </a:t>
            </a:r>
            <a:r>
              <a:rPr lang="en-US" sz="4000" u="sng" dirty="0"/>
              <a:t>all men</a:t>
            </a:r>
            <a:r>
              <a:rPr lang="en-US" sz="4000" dirty="0"/>
              <a:t>”</a:t>
            </a:r>
          </a:p>
        </p:txBody>
      </p:sp>
      <p:cxnSp>
        <p:nvCxnSpPr>
          <p:cNvPr id="4" name="Straight Arrow Connector 3">
            <a:extLst>
              <a:ext uri="{FF2B5EF4-FFF2-40B4-BE49-F238E27FC236}">
                <a16:creationId xmlns:a16="http://schemas.microsoft.com/office/drawing/2014/main" id="{2E68A0CD-E977-4D03-B81C-98B6CE7D6CE2}"/>
              </a:ext>
            </a:extLst>
          </p:cNvPr>
          <p:cNvCxnSpPr>
            <a:cxnSpLocks/>
            <a:endCxn id="6" idx="0"/>
          </p:cNvCxnSpPr>
          <p:nvPr/>
        </p:nvCxnSpPr>
        <p:spPr>
          <a:xfrm flipH="1">
            <a:off x="2610554" y="1032933"/>
            <a:ext cx="629358" cy="6604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1D4584-E8E2-46A7-9F98-73B49EE3B7EF}"/>
              </a:ext>
            </a:extLst>
          </p:cNvPr>
          <p:cNvSpPr txBox="1"/>
          <p:nvPr/>
        </p:nvSpPr>
        <p:spPr>
          <a:xfrm>
            <a:off x="795865" y="1693334"/>
            <a:ext cx="3629378" cy="461665"/>
          </a:xfrm>
          <a:prstGeom prst="rect">
            <a:avLst/>
          </a:prstGeom>
          <a:solidFill>
            <a:schemeClr val="bg1"/>
          </a:solidFill>
          <a:ln>
            <a:solidFill>
              <a:srgbClr val="C00000"/>
            </a:solidFill>
          </a:ln>
        </p:spPr>
        <p:txBody>
          <a:bodyPr wrap="square" rtlCol="0">
            <a:spAutoFit/>
          </a:bodyPr>
          <a:lstStyle/>
          <a:p>
            <a:pPr algn="ctr"/>
            <a:r>
              <a:rPr lang="en-US" sz="2400" dirty="0"/>
              <a:t>Saints at Jerusalem</a:t>
            </a:r>
          </a:p>
        </p:txBody>
      </p:sp>
      <p:cxnSp>
        <p:nvCxnSpPr>
          <p:cNvPr id="8" name="Straight Arrow Connector 7">
            <a:extLst>
              <a:ext uri="{FF2B5EF4-FFF2-40B4-BE49-F238E27FC236}">
                <a16:creationId xmlns:a16="http://schemas.microsoft.com/office/drawing/2014/main" id="{2B16FE8A-7E09-43FC-8BFD-948EEDB5CA16}"/>
              </a:ext>
            </a:extLst>
          </p:cNvPr>
          <p:cNvCxnSpPr>
            <a:cxnSpLocks/>
          </p:cNvCxnSpPr>
          <p:nvPr/>
        </p:nvCxnSpPr>
        <p:spPr>
          <a:xfrm>
            <a:off x="5446896" y="1041399"/>
            <a:ext cx="728126" cy="643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A73D92-0A08-4465-88CE-631124B57CDC}"/>
              </a:ext>
            </a:extLst>
          </p:cNvPr>
          <p:cNvSpPr txBox="1"/>
          <p:nvPr/>
        </p:nvSpPr>
        <p:spPr>
          <a:xfrm>
            <a:off x="4741331" y="1693333"/>
            <a:ext cx="3629378" cy="461665"/>
          </a:xfrm>
          <a:prstGeom prst="rect">
            <a:avLst/>
          </a:prstGeom>
          <a:solidFill>
            <a:schemeClr val="bg1"/>
          </a:solidFill>
          <a:ln>
            <a:solidFill>
              <a:srgbClr val="C00000"/>
            </a:solidFill>
          </a:ln>
        </p:spPr>
        <p:txBody>
          <a:bodyPr wrap="square" rtlCol="0">
            <a:spAutoFit/>
          </a:bodyPr>
          <a:lstStyle/>
          <a:p>
            <a:pPr algn="ctr"/>
            <a:r>
              <a:rPr lang="en-US" sz="2400" dirty="0"/>
              <a:t>Other saints</a:t>
            </a:r>
          </a:p>
        </p:txBody>
      </p:sp>
      <p:sp>
        <p:nvSpPr>
          <p:cNvPr id="3" name="TextBox 2">
            <a:extLst>
              <a:ext uri="{FF2B5EF4-FFF2-40B4-BE49-F238E27FC236}">
                <a16:creationId xmlns:a16="http://schemas.microsoft.com/office/drawing/2014/main" id="{2CA2468E-D829-4E9C-AC91-316BEF20848D}"/>
              </a:ext>
            </a:extLst>
          </p:cNvPr>
          <p:cNvSpPr txBox="1"/>
          <p:nvPr/>
        </p:nvSpPr>
        <p:spPr>
          <a:xfrm>
            <a:off x="722489" y="2607734"/>
            <a:ext cx="7699020" cy="3662541"/>
          </a:xfrm>
          <a:prstGeom prst="rect">
            <a:avLst/>
          </a:prstGeom>
          <a:noFill/>
        </p:spPr>
        <p:txBody>
          <a:bodyPr wrap="square" rtlCol="0">
            <a:spAutoFit/>
          </a:bodyPr>
          <a:lstStyle/>
          <a:p>
            <a:r>
              <a:rPr lang="en-US" sz="2400" dirty="0">
                <a:latin typeface="+mj-lt"/>
              </a:rPr>
              <a:t>Seeing their obedience and fidelity to the gospel of Christ, and their liberality to the poor saints in Jerusalem in the offerings they made, prompted them to glorify God for their professed subjection to the gospel of Christ, and their beneficence to all men, for their liberality showed that they excluded no Christian from their fellowship.</a:t>
            </a:r>
          </a:p>
          <a:p>
            <a:endParaRPr lang="en-US" sz="2400" dirty="0">
              <a:latin typeface="+mj-lt"/>
            </a:endParaRPr>
          </a:p>
          <a:p>
            <a:r>
              <a:rPr lang="en-US" dirty="0">
                <a:latin typeface="+mj-lt"/>
              </a:rPr>
              <a:t>Lipscomb, David, New Testament Commentaries, </a:t>
            </a:r>
            <a:r>
              <a:rPr lang="en-US" i="1" dirty="0">
                <a:latin typeface="+mj-lt"/>
              </a:rPr>
              <a:t>II Corinthians and Galatians</a:t>
            </a:r>
            <a:r>
              <a:rPr lang="en-US" dirty="0">
                <a:latin typeface="+mj-lt"/>
              </a:rPr>
              <a:t>, 195. Nashville: Gospel Advocate Company,</a:t>
            </a:r>
          </a:p>
          <a:p>
            <a:endParaRPr lang="en-US" sz="2400" dirty="0">
              <a:latin typeface="+mj-lt"/>
            </a:endParaRPr>
          </a:p>
        </p:txBody>
      </p:sp>
    </p:spTree>
    <p:extLst>
      <p:ext uri="{BB962C8B-B14F-4D97-AF65-F5344CB8AC3E}">
        <p14:creationId xmlns:p14="http://schemas.microsoft.com/office/powerpoint/2010/main" val="1455104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F6803-150B-4F9E-BC5A-1BA18CE7B0C6}"/>
              </a:ext>
            </a:extLst>
          </p:cNvPr>
          <p:cNvSpPr txBox="1"/>
          <p:nvPr/>
        </p:nvSpPr>
        <p:spPr>
          <a:xfrm>
            <a:off x="1301044" y="451555"/>
            <a:ext cx="6541911" cy="707886"/>
          </a:xfrm>
          <a:prstGeom prst="rect">
            <a:avLst/>
          </a:prstGeom>
          <a:noFill/>
        </p:spPr>
        <p:txBody>
          <a:bodyPr wrap="square" rtlCol="0">
            <a:spAutoFit/>
          </a:bodyPr>
          <a:lstStyle/>
          <a:p>
            <a:pPr algn="ctr"/>
            <a:r>
              <a:rPr lang="en-US" sz="4000" dirty="0"/>
              <a:t>“</a:t>
            </a:r>
            <a:r>
              <a:rPr lang="en-US" sz="4000" u="sng" dirty="0"/>
              <a:t>them</a:t>
            </a:r>
            <a:r>
              <a:rPr lang="en-US" sz="4000" dirty="0"/>
              <a:t> and </a:t>
            </a:r>
            <a:r>
              <a:rPr lang="en-US" sz="4000" u="sng" dirty="0"/>
              <a:t>all men</a:t>
            </a:r>
            <a:r>
              <a:rPr lang="en-US" sz="4000" dirty="0"/>
              <a:t>”</a:t>
            </a:r>
          </a:p>
        </p:txBody>
      </p:sp>
      <p:cxnSp>
        <p:nvCxnSpPr>
          <p:cNvPr id="4" name="Straight Arrow Connector 3">
            <a:extLst>
              <a:ext uri="{FF2B5EF4-FFF2-40B4-BE49-F238E27FC236}">
                <a16:creationId xmlns:a16="http://schemas.microsoft.com/office/drawing/2014/main" id="{2E68A0CD-E977-4D03-B81C-98B6CE7D6CE2}"/>
              </a:ext>
            </a:extLst>
          </p:cNvPr>
          <p:cNvCxnSpPr>
            <a:cxnSpLocks/>
            <a:endCxn id="6" idx="0"/>
          </p:cNvCxnSpPr>
          <p:nvPr/>
        </p:nvCxnSpPr>
        <p:spPr>
          <a:xfrm flipH="1">
            <a:off x="2610554" y="1032933"/>
            <a:ext cx="629358" cy="6604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1D4584-E8E2-46A7-9F98-73B49EE3B7EF}"/>
              </a:ext>
            </a:extLst>
          </p:cNvPr>
          <p:cNvSpPr txBox="1"/>
          <p:nvPr/>
        </p:nvSpPr>
        <p:spPr>
          <a:xfrm>
            <a:off x="795865" y="1693334"/>
            <a:ext cx="3629378" cy="461665"/>
          </a:xfrm>
          <a:prstGeom prst="rect">
            <a:avLst/>
          </a:prstGeom>
          <a:solidFill>
            <a:schemeClr val="bg1"/>
          </a:solidFill>
          <a:ln>
            <a:solidFill>
              <a:srgbClr val="C00000"/>
            </a:solidFill>
          </a:ln>
        </p:spPr>
        <p:txBody>
          <a:bodyPr wrap="square" rtlCol="0">
            <a:spAutoFit/>
          </a:bodyPr>
          <a:lstStyle/>
          <a:p>
            <a:pPr algn="ctr"/>
            <a:r>
              <a:rPr lang="en-US" sz="2400" dirty="0"/>
              <a:t>Saints at Jerusalem</a:t>
            </a:r>
          </a:p>
        </p:txBody>
      </p:sp>
      <p:cxnSp>
        <p:nvCxnSpPr>
          <p:cNvPr id="8" name="Straight Arrow Connector 7">
            <a:extLst>
              <a:ext uri="{FF2B5EF4-FFF2-40B4-BE49-F238E27FC236}">
                <a16:creationId xmlns:a16="http://schemas.microsoft.com/office/drawing/2014/main" id="{2B16FE8A-7E09-43FC-8BFD-948EEDB5CA16}"/>
              </a:ext>
            </a:extLst>
          </p:cNvPr>
          <p:cNvCxnSpPr>
            <a:cxnSpLocks/>
          </p:cNvCxnSpPr>
          <p:nvPr/>
        </p:nvCxnSpPr>
        <p:spPr>
          <a:xfrm>
            <a:off x="5446896" y="1041399"/>
            <a:ext cx="728126" cy="643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A73D92-0A08-4465-88CE-631124B57CDC}"/>
              </a:ext>
            </a:extLst>
          </p:cNvPr>
          <p:cNvSpPr txBox="1"/>
          <p:nvPr/>
        </p:nvSpPr>
        <p:spPr>
          <a:xfrm>
            <a:off x="4741331" y="1693333"/>
            <a:ext cx="3629378" cy="461665"/>
          </a:xfrm>
          <a:prstGeom prst="rect">
            <a:avLst/>
          </a:prstGeom>
          <a:solidFill>
            <a:schemeClr val="bg1"/>
          </a:solidFill>
          <a:ln>
            <a:solidFill>
              <a:srgbClr val="C00000"/>
            </a:solidFill>
          </a:ln>
        </p:spPr>
        <p:txBody>
          <a:bodyPr wrap="square" rtlCol="0">
            <a:spAutoFit/>
          </a:bodyPr>
          <a:lstStyle/>
          <a:p>
            <a:pPr algn="ctr"/>
            <a:r>
              <a:rPr lang="en-US" sz="2400" dirty="0"/>
              <a:t>Other saints</a:t>
            </a:r>
          </a:p>
        </p:txBody>
      </p:sp>
      <p:sp>
        <p:nvSpPr>
          <p:cNvPr id="3" name="TextBox 2">
            <a:extLst>
              <a:ext uri="{FF2B5EF4-FFF2-40B4-BE49-F238E27FC236}">
                <a16:creationId xmlns:a16="http://schemas.microsoft.com/office/drawing/2014/main" id="{A7E14BAE-1B43-4D6B-BEBD-6175B003202A}"/>
              </a:ext>
            </a:extLst>
          </p:cNvPr>
          <p:cNvSpPr txBox="1"/>
          <p:nvPr/>
        </p:nvSpPr>
        <p:spPr>
          <a:xfrm>
            <a:off x="795865" y="2688890"/>
            <a:ext cx="7377289" cy="2677656"/>
          </a:xfrm>
          <a:prstGeom prst="rect">
            <a:avLst/>
          </a:prstGeom>
          <a:noFill/>
        </p:spPr>
        <p:txBody>
          <a:bodyPr wrap="square" rtlCol="0">
            <a:spAutoFit/>
          </a:bodyPr>
          <a:lstStyle/>
          <a:p>
            <a:r>
              <a:rPr lang="en-US" sz="2400" dirty="0">
                <a:latin typeface="+mj-lt"/>
              </a:rPr>
              <a:t>The interpolation </a:t>
            </a:r>
            <a:r>
              <a:rPr lang="en-US" sz="2400" b="1" dirty="0">
                <a:latin typeface="+mj-lt"/>
              </a:rPr>
              <a:t>all </a:t>
            </a:r>
            <a:r>
              <a:rPr lang="en-US" sz="2400" b="1" i="1" dirty="0">
                <a:latin typeface="+mj-lt"/>
              </a:rPr>
              <a:t>men</a:t>
            </a:r>
            <a:r>
              <a:rPr lang="en-US" sz="2400" dirty="0">
                <a:latin typeface="+mj-lt"/>
              </a:rPr>
              <a:t> (KJV, NKJV) unreasonably implies, contrary to the context, that Paul at the end of this discussion of the collection for the poor saints in Jerusalem suddenly includes unbelievers in the scope of benevolence.</a:t>
            </a:r>
          </a:p>
          <a:p>
            <a:endParaRPr lang="en-US" sz="2400" dirty="0">
              <a:latin typeface="+mj-lt"/>
            </a:endParaRPr>
          </a:p>
          <a:p>
            <a:r>
              <a:rPr lang="en-US" dirty="0">
                <a:latin typeface="+mj-lt"/>
              </a:rPr>
              <a:t>Curry, Melvin, </a:t>
            </a:r>
            <a:r>
              <a:rPr lang="en-US" i="1" dirty="0">
                <a:latin typeface="+mj-lt"/>
              </a:rPr>
              <a:t>ibid.</a:t>
            </a:r>
            <a:r>
              <a:rPr lang="en-US" dirty="0">
                <a:latin typeface="+mj-lt"/>
              </a:rPr>
              <a:t>, 301.</a:t>
            </a:r>
          </a:p>
        </p:txBody>
      </p:sp>
    </p:spTree>
    <p:extLst>
      <p:ext uri="{BB962C8B-B14F-4D97-AF65-F5344CB8AC3E}">
        <p14:creationId xmlns:p14="http://schemas.microsoft.com/office/powerpoint/2010/main" val="192353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F6803-150B-4F9E-BC5A-1BA18CE7B0C6}"/>
              </a:ext>
            </a:extLst>
          </p:cNvPr>
          <p:cNvSpPr txBox="1"/>
          <p:nvPr/>
        </p:nvSpPr>
        <p:spPr>
          <a:xfrm>
            <a:off x="1301044" y="451555"/>
            <a:ext cx="6541911" cy="707886"/>
          </a:xfrm>
          <a:prstGeom prst="rect">
            <a:avLst/>
          </a:prstGeom>
          <a:noFill/>
        </p:spPr>
        <p:txBody>
          <a:bodyPr wrap="square" rtlCol="0">
            <a:spAutoFit/>
          </a:bodyPr>
          <a:lstStyle/>
          <a:p>
            <a:pPr algn="ctr"/>
            <a:r>
              <a:rPr lang="en-US" sz="4000" dirty="0"/>
              <a:t>“</a:t>
            </a:r>
            <a:r>
              <a:rPr lang="en-US" sz="4000" u="sng" dirty="0"/>
              <a:t>them</a:t>
            </a:r>
            <a:r>
              <a:rPr lang="en-US" sz="4000" dirty="0"/>
              <a:t> and </a:t>
            </a:r>
            <a:r>
              <a:rPr lang="en-US" sz="4000" u="sng" dirty="0"/>
              <a:t>all men</a:t>
            </a:r>
            <a:r>
              <a:rPr lang="en-US" sz="4000" dirty="0"/>
              <a:t>”</a:t>
            </a:r>
          </a:p>
        </p:txBody>
      </p:sp>
      <p:cxnSp>
        <p:nvCxnSpPr>
          <p:cNvPr id="4" name="Straight Arrow Connector 3">
            <a:extLst>
              <a:ext uri="{FF2B5EF4-FFF2-40B4-BE49-F238E27FC236}">
                <a16:creationId xmlns:a16="http://schemas.microsoft.com/office/drawing/2014/main" id="{2E68A0CD-E977-4D03-B81C-98B6CE7D6CE2}"/>
              </a:ext>
            </a:extLst>
          </p:cNvPr>
          <p:cNvCxnSpPr>
            <a:cxnSpLocks/>
            <a:endCxn id="6" idx="0"/>
          </p:cNvCxnSpPr>
          <p:nvPr/>
        </p:nvCxnSpPr>
        <p:spPr>
          <a:xfrm flipH="1">
            <a:off x="2610554" y="1032933"/>
            <a:ext cx="629358" cy="6604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1D4584-E8E2-46A7-9F98-73B49EE3B7EF}"/>
              </a:ext>
            </a:extLst>
          </p:cNvPr>
          <p:cNvSpPr txBox="1"/>
          <p:nvPr/>
        </p:nvSpPr>
        <p:spPr>
          <a:xfrm>
            <a:off x="795865" y="1693334"/>
            <a:ext cx="3629378" cy="461665"/>
          </a:xfrm>
          <a:prstGeom prst="rect">
            <a:avLst/>
          </a:prstGeom>
          <a:solidFill>
            <a:schemeClr val="bg1"/>
          </a:solidFill>
          <a:ln>
            <a:solidFill>
              <a:srgbClr val="C00000"/>
            </a:solidFill>
          </a:ln>
        </p:spPr>
        <p:txBody>
          <a:bodyPr wrap="square" rtlCol="0">
            <a:spAutoFit/>
          </a:bodyPr>
          <a:lstStyle/>
          <a:p>
            <a:pPr algn="ctr"/>
            <a:r>
              <a:rPr lang="en-US" sz="2400" dirty="0"/>
              <a:t>Saints at Jerusalem</a:t>
            </a:r>
          </a:p>
        </p:txBody>
      </p:sp>
      <p:cxnSp>
        <p:nvCxnSpPr>
          <p:cNvPr id="8" name="Straight Arrow Connector 7">
            <a:extLst>
              <a:ext uri="{FF2B5EF4-FFF2-40B4-BE49-F238E27FC236}">
                <a16:creationId xmlns:a16="http://schemas.microsoft.com/office/drawing/2014/main" id="{2B16FE8A-7E09-43FC-8BFD-948EEDB5CA16}"/>
              </a:ext>
            </a:extLst>
          </p:cNvPr>
          <p:cNvCxnSpPr>
            <a:cxnSpLocks/>
          </p:cNvCxnSpPr>
          <p:nvPr/>
        </p:nvCxnSpPr>
        <p:spPr>
          <a:xfrm>
            <a:off x="5446896" y="1041399"/>
            <a:ext cx="728126" cy="6434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2A73D92-0A08-4465-88CE-631124B57CDC}"/>
              </a:ext>
            </a:extLst>
          </p:cNvPr>
          <p:cNvSpPr txBox="1"/>
          <p:nvPr/>
        </p:nvSpPr>
        <p:spPr>
          <a:xfrm>
            <a:off x="4741331" y="1693333"/>
            <a:ext cx="3629378" cy="461665"/>
          </a:xfrm>
          <a:prstGeom prst="rect">
            <a:avLst/>
          </a:prstGeom>
          <a:solidFill>
            <a:schemeClr val="bg1"/>
          </a:solidFill>
          <a:ln>
            <a:solidFill>
              <a:srgbClr val="C00000"/>
            </a:solidFill>
          </a:ln>
        </p:spPr>
        <p:txBody>
          <a:bodyPr wrap="square" rtlCol="0">
            <a:spAutoFit/>
          </a:bodyPr>
          <a:lstStyle/>
          <a:p>
            <a:pPr algn="ctr"/>
            <a:r>
              <a:rPr lang="en-US" sz="2400" dirty="0"/>
              <a:t>Other saints</a:t>
            </a:r>
          </a:p>
        </p:txBody>
      </p:sp>
      <p:sp>
        <p:nvSpPr>
          <p:cNvPr id="5" name="TextBox 4">
            <a:extLst>
              <a:ext uri="{FF2B5EF4-FFF2-40B4-BE49-F238E27FC236}">
                <a16:creationId xmlns:a16="http://schemas.microsoft.com/office/drawing/2014/main" id="{5C7924C4-1C49-416A-9F84-E4D1FA1E0775}"/>
              </a:ext>
            </a:extLst>
          </p:cNvPr>
          <p:cNvSpPr txBox="1"/>
          <p:nvPr/>
        </p:nvSpPr>
        <p:spPr>
          <a:xfrm>
            <a:off x="622298" y="2373981"/>
            <a:ext cx="7899401" cy="4401205"/>
          </a:xfrm>
          <a:prstGeom prst="rect">
            <a:avLst/>
          </a:prstGeom>
          <a:noFill/>
        </p:spPr>
        <p:txBody>
          <a:bodyPr wrap="square" rtlCol="0">
            <a:spAutoFit/>
          </a:bodyPr>
          <a:lstStyle/>
          <a:p>
            <a:r>
              <a:rPr lang="en-US" sz="2400" dirty="0">
                <a:latin typeface="+mj-lt"/>
              </a:rPr>
              <a:t>While the demonstration of fellowship took the form of a contribution, for Paul the contribution was a sign of fellowship. Several interpretations and translations are possible: “the sincerity of your fellowship with them”; “the generosity of your fellowship with them” (NVSR, </a:t>
            </a:r>
            <a:r>
              <a:rPr lang="en-US" sz="2400" i="1" dirty="0">
                <a:latin typeface="+mj-lt"/>
              </a:rPr>
              <a:t>TEV</a:t>
            </a:r>
            <a:r>
              <a:rPr lang="en-US" sz="2400" dirty="0">
                <a:latin typeface="+mj-lt"/>
              </a:rPr>
              <a:t>,); “the generosity with which you are united with them” (LPD, </a:t>
            </a:r>
            <a:r>
              <a:rPr lang="en-US" sz="2400" i="1" dirty="0">
                <a:latin typeface="+mj-lt"/>
              </a:rPr>
              <a:t>NBE</a:t>
            </a:r>
            <a:r>
              <a:rPr lang="en-US" sz="2400" dirty="0">
                <a:latin typeface="+mj-lt"/>
              </a:rPr>
              <a:t>).</a:t>
            </a:r>
          </a:p>
          <a:p>
            <a:r>
              <a:rPr lang="en-US" sz="2400" dirty="0">
                <a:latin typeface="+mj-lt"/>
              </a:rPr>
              <a:t>The pronoun </a:t>
            </a:r>
            <a:r>
              <a:rPr lang="en-US" sz="2400" i="1" dirty="0">
                <a:latin typeface="+mj-lt"/>
              </a:rPr>
              <a:t>them</a:t>
            </a:r>
            <a:r>
              <a:rPr lang="en-US" sz="2400" dirty="0">
                <a:latin typeface="+mj-lt"/>
              </a:rPr>
              <a:t> refers to the “saints” in Jerusalem. </a:t>
            </a:r>
            <a:r>
              <a:rPr lang="en-US" sz="2400" i="1" dirty="0">
                <a:latin typeface="+mj-lt"/>
              </a:rPr>
              <a:t>All others</a:t>
            </a:r>
            <a:r>
              <a:rPr lang="en-US" sz="2400" dirty="0">
                <a:latin typeface="+mj-lt"/>
              </a:rPr>
              <a:t> refers to Christians in other places.</a:t>
            </a:r>
          </a:p>
          <a:p>
            <a:endParaRPr lang="en-US" sz="2400" dirty="0">
              <a:latin typeface="+mj-lt"/>
            </a:endParaRPr>
          </a:p>
          <a:p>
            <a:r>
              <a:rPr lang="en-US" dirty="0" err="1">
                <a:latin typeface="+mj-lt"/>
              </a:rPr>
              <a:t>Omanson</a:t>
            </a:r>
            <a:r>
              <a:rPr lang="en-US" dirty="0">
                <a:latin typeface="+mj-lt"/>
              </a:rPr>
              <a:t>, R. L., &amp; Ellington, J. (1993). </a:t>
            </a:r>
            <a:r>
              <a:rPr lang="en-US" i="1" dirty="0">
                <a:latin typeface="+mj-lt"/>
              </a:rPr>
              <a:t>A Handbook on Paul’s Second Letter to the Corinthians</a:t>
            </a:r>
            <a:r>
              <a:rPr lang="en-US" dirty="0">
                <a:latin typeface="+mj-lt"/>
              </a:rPr>
              <a:t> (p. 172). New York: United Bible Societies.</a:t>
            </a:r>
          </a:p>
          <a:p>
            <a:endParaRPr lang="en-US" sz="2400" dirty="0">
              <a:latin typeface="+mj-lt"/>
            </a:endParaRPr>
          </a:p>
        </p:txBody>
      </p:sp>
    </p:spTree>
    <p:extLst>
      <p:ext uri="{BB962C8B-B14F-4D97-AF65-F5344CB8AC3E}">
        <p14:creationId xmlns:p14="http://schemas.microsoft.com/office/powerpoint/2010/main" val="81545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D065E-6CD0-4D4B-865C-6DD513469AD8}"/>
              </a:ext>
            </a:extLst>
          </p:cNvPr>
          <p:cNvSpPr/>
          <p:nvPr/>
        </p:nvSpPr>
        <p:spPr>
          <a:xfrm>
            <a:off x="1559797" y="258002"/>
            <a:ext cx="6024406"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The Scope of</a:t>
            </a:r>
          </a:p>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Church Benevolence</a:t>
            </a:r>
          </a:p>
        </p:txBody>
      </p:sp>
      <p:sp>
        <p:nvSpPr>
          <p:cNvPr id="5" name="TextBox 4">
            <a:extLst>
              <a:ext uri="{FF2B5EF4-FFF2-40B4-BE49-F238E27FC236}">
                <a16:creationId xmlns:a16="http://schemas.microsoft.com/office/drawing/2014/main" id="{00FCE239-ED4B-4972-9212-72A7A883E5B3}"/>
              </a:ext>
            </a:extLst>
          </p:cNvPr>
          <p:cNvSpPr txBox="1"/>
          <p:nvPr/>
        </p:nvSpPr>
        <p:spPr>
          <a:xfrm>
            <a:off x="728119" y="2472265"/>
            <a:ext cx="7885288" cy="3016210"/>
          </a:xfrm>
          <a:prstGeom prst="rect">
            <a:avLst/>
          </a:prstGeom>
          <a:noFill/>
        </p:spPr>
        <p:txBody>
          <a:bodyPr wrap="square" rtlCol="0">
            <a:spAutoFit/>
          </a:bodyPr>
          <a:lstStyle/>
          <a:p>
            <a:pPr marL="571500" indent="-571500">
              <a:buFont typeface="+mj-lt"/>
              <a:buAutoNum type="romanUcPeriod"/>
            </a:pPr>
            <a:r>
              <a:rPr lang="en-US" sz="3000" dirty="0">
                <a:latin typeface="AR CENA" panose="02000000000000000000" pitchFamily="2" charset="0"/>
              </a:rPr>
              <a:t>The Issue</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Who Can The Church Help?</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Distinction Between the Individual and the Church</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Passages Used to Justify Benevolence to Non-Saints</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All of Us Believe in Limited Benevolence</a:t>
            </a:r>
          </a:p>
        </p:txBody>
      </p:sp>
    </p:spTree>
    <p:extLst>
      <p:ext uri="{BB962C8B-B14F-4D97-AF65-F5344CB8AC3E}">
        <p14:creationId xmlns:p14="http://schemas.microsoft.com/office/powerpoint/2010/main" val="315286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FCA927-22A8-4075-A454-0314D8ED073C}"/>
              </a:ext>
            </a:extLst>
          </p:cNvPr>
          <p:cNvSpPr txBox="1"/>
          <p:nvPr/>
        </p:nvSpPr>
        <p:spPr>
          <a:xfrm>
            <a:off x="666035" y="626534"/>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5"/>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All of Us Believe in Limited Benevolence</a:t>
            </a:r>
          </a:p>
        </p:txBody>
      </p:sp>
      <p:sp>
        <p:nvSpPr>
          <p:cNvPr id="3" name="Rectangle: Rounded Corners 2">
            <a:extLst>
              <a:ext uri="{FF2B5EF4-FFF2-40B4-BE49-F238E27FC236}">
                <a16:creationId xmlns:a16="http://schemas.microsoft.com/office/drawing/2014/main" id="{A5CEC60D-A7F4-46AE-B291-2E79574A43AF}"/>
              </a:ext>
            </a:extLst>
          </p:cNvPr>
          <p:cNvSpPr/>
          <p:nvPr/>
        </p:nvSpPr>
        <p:spPr>
          <a:xfrm>
            <a:off x="1038578" y="2201351"/>
            <a:ext cx="3025422" cy="2534357"/>
          </a:xfrm>
          <a:prstGeom prst="roundRect">
            <a:avLst>
              <a:gd name="adj" fmla="val 194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Church Cannot</a:t>
            </a:r>
          </a:p>
          <a:p>
            <a:pPr algn="ctr"/>
            <a:r>
              <a:rPr lang="en-US" sz="2400" dirty="0">
                <a:solidFill>
                  <a:schemeClr val="tx1"/>
                </a:solidFill>
              </a:rPr>
              <a:t>Relieve</a:t>
            </a:r>
          </a:p>
          <a:p>
            <a:pPr algn="ctr"/>
            <a:endParaRPr lang="en-US" sz="2400" dirty="0">
              <a:solidFill>
                <a:schemeClr val="tx1"/>
              </a:solidFill>
            </a:endParaRPr>
          </a:p>
          <a:p>
            <a:pPr algn="ctr"/>
            <a:r>
              <a:rPr lang="en-US" sz="2400" b="1" u="sng" dirty="0">
                <a:solidFill>
                  <a:schemeClr val="tx1"/>
                </a:solidFill>
              </a:rPr>
              <a:t>Lazy Man</a:t>
            </a:r>
          </a:p>
          <a:p>
            <a:pPr algn="ctr"/>
            <a:r>
              <a:rPr lang="en-US" sz="2400" dirty="0">
                <a:solidFill>
                  <a:schemeClr val="tx1"/>
                </a:solidFill>
              </a:rPr>
              <a:t>(2 Thess. 3:10)</a:t>
            </a:r>
          </a:p>
        </p:txBody>
      </p:sp>
      <p:sp>
        <p:nvSpPr>
          <p:cNvPr id="4" name="Rectangle: Rounded Corners 3">
            <a:extLst>
              <a:ext uri="{FF2B5EF4-FFF2-40B4-BE49-F238E27FC236}">
                <a16:creationId xmlns:a16="http://schemas.microsoft.com/office/drawing/2014/main" id="{D707A7F6-D930-4DE0-8551-7A505DA19B6F}"/>
              </a:ext>
            </a:extLst>
          </p:cNvPr>
          <p:cNvSpPr/>
          <p:nvPr/>
        </p:nvSpPr>
        <p:spPr>
          <a:xfrm>
            <a:off x="5108222" y="2201351"/>
            <a:ext cx="3025422" cy="2534357"/>
          </a:xfrm>
          <a:prstGeom prst="roundRect">
            <a:avLst>
              <a:gd name="adj" fmla="val 194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Church Cannot</a:t>
            </a:r>
          </a:p>
          <a:p>
            <a:pPr algn="ctr"/>
            <a:r>
              <a:rPr lang="en-US" sz="2400" dirty="0">
                <a:solidFill>
                  <a:schemeClr val="tx1"/>
                </a:solidFill>
              </a:rPr>
              <a:t>Relieve</a:t>
            </a:r>
          </a:p>
          <a:p>
            <a:pPr algn="ctr"/>
            <a:endParaRPr lang="en-US" sz="2400" dirty="0">
              <a:solidFill>
                <a:schemeClr val="tx1"/>
              </a:solidFill>
            </a:endParaRPr>
          </a:p>
          <a:p>
            <a:pPr algn="ctr"/>
            <a:r>
              <a:rPr lang="en-US" sz="2400" b="1" u="sng" dirty="0">
                <a:solidFill>
                  <a:schemeClr val="tx1"/>
                </a:solidFill>
              </a:rPr>
              <a:t>Individual’s Widow</a:t>
            </a:r>
          </a:p>
          <a:p>
            <a:pPr algn="ctr"/>
            <a:r>
              <a:rPr lang="en-US" sz="2400" dirty="0">
                <a:solidFill>
                  <a:schemeClr val="tx1"/>
                </a:solidFill>
              </a:rPr>
              <a:t>(1 Tim. 5:16)</a:t>
            </a:r>
          </a:p>
        </p:txBody>
      </p:sp>
      <p:sp>
        <p:nvSpPr>
          <p:cNvPr id="5" name="Arrow: Left-Right 4">
            <a:extLst>
              <a:ext uri="{FF2B5EF4-FFF2-40B4-BE49-F238E27FC236}">
                <a16:creationId xmlns:a16="http://schemas.microsoft.com/office/drawing/2014/main" id="{D3402BBF-1F33-46B1-8206-4C799769C4AA}"/>
              </a:ext>
            </a:extLst>
          </p:cNvPr>
          <p:cNvSpPr/>
          <p:nvPr/>
        </p:nvSpPr>
        <p:spPr>
          <a:xfrm>
            <a:off x="3550359" y="2644456"/>
            <a:ext cx="2057400" cy="120789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All Agree</a:t>
            </a:r>
          </a:p>
        </p:txBody>
      </p:sp>
      <p:sp>
        <p:nvSpPr>
          <p:cNvPr id="6" name="TextBox 5">
            <a:extLst>
              <a:ext uri="{FF2B5EF4-FFF2-40B4-BE49-F238E27FC236}">
                <a16:creationId xmlns:a16="http://schemas.microsoft.com/office/drawing/2014/main" id="{E390B6C2-4FEE-4B14-ABB0-C6D5CC91E9C1}"/>
              </a:ext>
            </a:extLst>
          </p:cNvPr>
          <p:cNvSpPr txBox="1"/>
          <p:nvPr/>
        </p:nvSpPr>
        <p:spPr>
          <a:xfrm>
            <a:off x="886178" y="4879364"/>
            <a:ext cx="755791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Doesn’t mean that anyone is heartless</a:t>
            </a:r>
          </a:p>
          <a:p>
            <a:pPr marL="342900" indent="-342900">
              <a:buFont typeface="Arial" panose="020B0604020202020204" pitchFamily="34" charset="0"/>
              <a:buChar char="•"/>
            </a:pPr>
            <a:r>
              <a:rPr lang="en-US" sz="2400" dirty="0"/>
              <a:t>Doesn’t mean we don’t believe in helping the needy</a:t>
            </a:r>
          </a:p>
          <a:p>
            <a:pPr marL="342900" indent="-342900">
              <a:buFont typeface="Arial" panose="020B0604020202020204" pitchFamily="34" charset="0"/>
              <a:buChar char="•"/>
            </a:pPr>
            <a:r>
              <a:rPr lang="en-US" sz="2400" dirty="0"/>
              <a:t>Doesn’t mean that church can’t relieve some</a:t>
            </a:r>
          </a:p>
          <a:p>
            <a:pPr marL="342900" indent="-342900">
              <a:buFont typeface="Arial" panose="020B0604020202020204" pitchFamily="34" charset="0"/>
              <a:buChar char="•"/>
            </a:pPr>
            <a:r>
              <a:rPr lang="en-US" sz="2400" dirty="0"/>
              <a:t>Emotional pleas – will apply to these as well!</a:t>
            </a:r>
          </a:p>
        </p:txBody>
      </p:sp>
    </p:spTree>
    <p:extLst>
      <p:ext uri="{BB962C8B-B14F-4D97-AF65-F5344CB8AC3E}">
        <p14:creationId xmlns:p14="http://schemas.microsoft.com/office/powerpoint/2010/main" val="85266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1D065E-6CD0-4D4B-865C-6DD513469AD8}"/>
              </a:ext>
            </a:extLst>
          </p:cNvPr>
          <p:cNvSpPr/>
          <p:nvPr/>
        </p:nvSpPr>
        <p:spPr>
          <a:xfrm>
            <a:off x="1559797" y="258002"/>
            <a:ext cx="6024406"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The Scope of</a:t>
            </a:r>
          </a:p>
          <a:p>
            <a:pPr algn="ctr"/>
            <a:r>
              <a:rPr lang="en-US" sz="6600" b="1" cap="none" spc="0" dirty="0">
                <a:ln/>
                <a:solidFill>
                  <a:schemeClr val="accent4">
                    <a:lumMod val="75000"/>
                  </a:schemeClr>
                </a:solidFill>
                <a:effectLst>
                  <a:outerShdw blurRad="38100" dist="38100" dir="2700000" algn="tl">
                    <a:srgbClr val="000000">
                      <a:alpha val="43137"/>
                    </a:srgbClr>
                  </a:outerShdw>
                </a:effectLst>
                <a:latin typeface="AR CENA" panose="02000000000000000000" pitchFamily="2" charset="0"/>
              </a:rPr>
              <a:t>Church Benevolence</a:t>
            </a:r>
          </a:p>
        </p:txBody>
      </p:sp>
      <p:sp>
        <p:nvSpPr>
          <p:cNvPr id="5" name="TextBox 4">
            <a:extLst>
              <a:ext uri="{FF2B5EF4-FFF2-40B4-BE49-F238E27FC236}">
                <a16:creationId xmlns:a16="http://schemas.microsoft.com/office/drawing/2014/main" id="{00FCE239-ED4B-4972-9212-72A7A883E5B3}"/>
              </a:ext>
            </a:extLst>
          </p:cNvPr>
          <p:cNvSpPr txBox="1"/>
          <p:nvPr/>
        </p:nvSpPr>
        <p:spPr>
          <a:xfrm>
            <a:off x="728119" y="2472265"/>
            <a:ext cx="7885288" cy="3016210"/>
          </a:xfrm>
          <a:prstGeom prst="rect">
            <a:avLst/>
          </a:prstGeom>
          <a:noFill/>
        </p:spPr>
        <p:txBody>
          <a:bodyPr wrap="square" rtlCol="0">
            <a:spAutoFit/>
          </a:bodyPr>
          <a:lstStyle/>
          <a:p>
            <a:pPr marL="571500" indent="-571500">
              <a:buFont typeface="+mj-lt"/>
              <a:buAutoNum type="romanUcPeriod"/>
            </a:pPr>
            <a:r>
              <a:rPr lang="en-US" sz="3000" dirty="0">
                <a:latin typeface="AR CENA" panose="02000000000000000000" pitchFamily="2" charset="0"/>
              </a:rPr>
              <a:t>The Issue</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Who Can The Church Help?</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Distinction Between the Individual and the Church</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Passages Used to Justify Benevolence to Non-Saints</a:t>
            </a:r>
          </a:p>
          <a:p>
            <a:pPr marL="571500" indent="-571500">
              <a:buFont typeface="+mj-lt"/>
              <a:buAutoNum type="romanUcPeriod"/>
            </a:pPr>
            <a:endParaRPr lang="en-US" sz="1000" dirty="0">
              <a:latin typeface="AR CENA" panose="02000000000000000000" pitchFamily="2" charset="0"/>
            </a:endParaRPr>
          </a:p>
          <a:p>
            <a:pPr marL="571500" indent="-571500">
              <a:buFont typeface="+mj-lt"/>
              <a:buAutoNum type="romanUcPeriod"/>
            </a:pPr>
            <a:r>
              <a:rPr lang="en-US" sz="3000" dirty="0">
                <a:latin typeface="AR CENA" panose="02000000000000000000" pitchFamily="2" charset="0"/>
              </a:rPr>
              <a:t>All of Us Believe in Limited Benevolence</a:t>
            </a:r>
          </a:p>
        </p:txBody>
      </p:sp>
    </p:spTree>
    <p:extLst>
      <p:ext uri="{BB962C8B-B14F-4D97-AF65-F5344CB8AC3E}">
        <p14:creationId xmlns:p14="http://schemas.microsoft.com/office/powerpoint/2010/main" val="361508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843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E7166CC-BA63-4191-A2B7-22D59273D3A9}"/>
              </a:ext>
            </a:extLst>
          </p:cNvPr>
          <p:cNvPicPr>
            <a:picLocks noChangeAspect="1"/>
          </p:cNvPicPr>
          <p:nvPr/>
        </p:nvPicPr>
        <p:blipFill>
          <a:blip r:embed="rId2"/>
          <a:stretch>
            <a:fillRect/>
          </a:stretch>
        </p:blipFill>
        <p:spPr>
          <a:xfrm>
            <a:off x="5708552" y="1189733"/>
            <a:ext cx="2493007" cy="1502197"/>
          </a:xfrm>
          <a:prstGeom prst="rect">
            <a:avLst/>
          </a:prstGeom>
        </p:spPr>
      </p:pic>
      <p:sp>
        <p:nvSpPr>
          <p:cNvPr id="1029" name="Arrow: Right 1028">
            <a:extLst>
              <a:ext uri="{FF2B5EF4-FFF2-40B4-BE49-F238E27FC236}">
                <a16:creationId xmlns:a16="http://schemas.microsoft.com/office/drawing/2014/main" id="{E3C49EB7-9B62-4B43-95AC-E4F1FFCA13B7}"/>
              </a:ext>
            </a:extLst>
          </p:cNvPr>
          <p:cNvSpPr/>
          <p:nvPr/>
        </p:nvSpPr>
        <p:spPr>
          <a:xfrm>
            <a:off x="3373223" y="2138169"/>
            <a:ext cx="2713608" cy="802353"/>
          </a:xfrm>
          <a:prstGeom prst="rightArrow">
            <a:avLst>
              <a:gd name="adj1" fmla="val 50000"/>
              <a:gd name="adj2" fmla="val 6212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rPr>
              <a:t>Therefore</a:t>
            </a:r>
          </a:p>
        </p:txBody>
      </p:sp>
      <p:grpSp>
        <p:nvGrpSpPr>
          <p:cNvPr id="2" name="Group 29">
            <a:extLst>
              <a:ext uri="{FF2B5EF4-FFF2-40B4-BE49-F238E27FC236}">
                <a16:creationId xmlns:a16="http://schemas.microsoft.com/office/drawing/2014/main" id="{4050723A-A2F7-4620-A892-34C4B04C21DC}"/>
              </a:ext>
            </a:extLst>
          </p:cNvPr>
          <p:cNvGrpSpPr/>
          <p:nvPr/>
        </p:nvGrpSpPr>
        <p:grpSpPr>
          <a:xfrm>
            <a:off x="2507540" y="4106269"/>
            <a:ext cx="1371600" cy="1143000"/>
            <a:chOff x="4114800" y="914400"/>
            <a:chExt cx="4648200" cy="4114800"/>
          </a:xfrm>
        </p:grpSpPr>
        <p:grpSp>
          <p:nvGrpSpPr>
            <p:cNvPr id="3" name="Group 20">
              <a:extLst>
                <a:ext uri="{FF2B5EF4-FFF2-40B4-BE49-F238E27FC236}">
                  <a16:creationId xmlns:a16="http://schemas.microsoft.com/office/drawing/2014/main" id="{40DD141C-563F-4602-A165-2B5D2EC7B880}"/>
                </a:ext>
              </a:extLst>
            </p:cNvPr>
            <p:cNvGrpSpPr/>
            <p:nvPr/>
          </p:nvGrpSpPr>
          <p:grpSpPr>
            <a:xfrm>
              <a:off x="4495800" y="914400"/>
              <a:ext cx="4267200" cy="2514600"/>
              <a:chOff x="4876800" y="1295400"/>
              <a:chExt cx="4267200" cy="2514600"/>
            </a:xfrm>
          </p:grpSpPr>
          <p:pic>
            <p:nvPicPr>
              <p:cNvPr id="13" name="Picture 12" descr="C:\Documents and Settings\Donnie\Local Settings\Temporary Internet Files\Content.IE5\7ZVCNS1P\MCj04326090000[1].png">
                <a:extLst>
                  <a:ext uri="{FF2B5EF4-FFF2-40B4-BE49-F238E27FC236}">
                    <a16:creationId xmlns:a16="http://schemas.microsoft.com/office/drawing/2014/main" id="{9BF6FAE0-F82E-4F71-A02E-BB7C17EB08AB}"/>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4" name="Picture 11" descr="C:\Documents and Settings\Donnie\Local Settings\Temporary Internet Files\Content.IE5\TNDCW2JQ\MCj04326250000[1].png">
                <a:extLst>
                  <a:ext uri="{FF2B5EF4-FFF2-40B4-BE49-F238E27FC236}">
                    <a16:creationId xmlns:a16="http://schemas.microsoft.com/office/drawing/2014/main" id="{149B94E2-222B-4D5B-9B70-7ED9106C0C1C}"/>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5" name="Picture 13" descr="C:\Documents and Settings\Donnie\Local Settings\Temporary Internet Files\Content.IE5\L1V11MNQ\MCj04316140000[1].png">
                <a:extLst>
                  <a:ext uri="{FF2B5EF4-FFF2-40B4-BE49-F238E27FC236}">
                    <a16:creationId xmlns:a16="http://schemas.microsoft.com/office/drawing/2014/main" id="{3B99BB97-3F9D-4C67-B2E3-F7E0940EA8A5}"/>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6" name="Picture 14" descr="C:\Documents and Settings\Donnie\Local Settings\Temporary Internet Files\Content.IE5\7ZVCNS1P\MCj04316010000[1].png">
                <a:extLst>
                  <a:ext uri="{FF2B5EF4-FFF2-40B4-BE49-F238E27FC236}">
                    <a16:creationId xmlns:a16="http://schemas.microsoft.com/office/drawing/2014/main" id="{9DEEBE2A-C1F5-4B80-87D0-6DFB8BE4282C}"/>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7" name="Picture 15" descr="C:\Documents and Settings\Donnie\Local Settings\Temporary Internet Files\Content.IE5\1ZRCUT1B\MCj04316410000[1].png">
                <a:extLst>
                  <a:ext uri="{FF2B5EF4-FFF2-40B4-BE49-F238E27FC236}">
                    <a16:creationId xmlns:a16="http://schemas.microsoft.com/office/drawing/2014/main" id="{2BFB4DE6-446E-4326-B9F2-A1B47EB5E818}"/>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8" name="Picture 16" descr="C:\Documents and Settings\Donnie\Local Settings\Temporary Internet Files\Content.IE5\3J0W0GQY\MCj04326230000[1].png">
                <a:extLst>
                  <a:ext uri="{FF2B5EF4-FFF2-40B4-BE49-F238E27FC236}">
                    <a16:creationId xmlns:a16="http://schemas.microsoft.com/office/drawing/2014/main" id="{80AD2522-7F63-4E59-92B9-70F67CAC29AE}"/>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9" name="Picture 17" descr="C:\Documents and Settings\Donnie\Local Settings\Temporary Internet Files\Content.IE5\TNDCW2JQ\MCj04326120000[1].png">
                <a:extLst>
                  <a:ext uri="{FF2B5EF4-FFF2-40B4-BE49-F238E27FC236}">
                    <a16:creationId xmlns:a16="http://schemas.microsoft.com/office/drawing/2014/main" id="{D932FAC3-C4C5-4F76-9A08-A9DB99A4DBC3}"/>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0" name="Picture 18" descr="C:\Documents and Settings\Donnie\Local Settings\Temporary Internet Files\Content.IE5\E51G5CIU\MCj04326220000[1].png">
                <a:extLst>
                  <a:ext uri="{FF2B5EF4-FFF2-40B4-BE49-F238E27FC236}">
                    <a16:creationId xmlns:a16="http://schemas.microsoft.com/office/drawing/2014/main" id="{0B5F66BD-68EE-4099-9AC4-A12EFA904E5C}"/>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4" name="Group 21">
              <a:extLst>
                <a:ext uri="{FF2B5EF4-FFF2-40B4-BE49-F238E27FC236}">
                  <a16:creationId xmlns:a16="http://schemas.microsoft.com/office/drawing/2014/main" id="{38EA024C-7851-4297-834F-85AE7F25CEA6}"/>
                </a:ext>
              </a:extLst>
            </p:cNvPr>
            <p:cNvGrpSpPr/>
            <p:nvPr/>
          </p:nvGrpSpPr>
          <p:grpSpPr>
            <a:xfrm flipH="1">
              <a:off x="4114800" y="2514600"/>
              <a:ext cx="4267200" cy="2514600"/>
              <a:chOff x="4876800" y="1295400"/>
              <a:chExt cx="4267200" cy="2514600"/>
            </a:xfrm>
          </p:grpSpPr>
          <p:pic>
            <p:nvPicPr>
              <p:cNvPr id="5" name="Picture 12" descr="C:\Documents and Settings\Donnie\Local Settings\Temporary Internet Files\Content.IE5\7ZVCNS1P\MCj04326090000[1].png">
                <a:extLst>
                  <a:ext uri="{FF2B5EF4-FFF2-40B4-BE49-F238E27FC236}">
                    <a16:creationId xmlns:a16="http://schemas.microsoft.com/office/drawing/2014/main" id="{986965C9-3AB8-46E3-8637-F243D4DA077E}"/>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6" name="Picture 11" descr="C:\Documents and Settings\Donnie\Local Settings\Temporary Internet Files\Content.IE5\TNDCW2JQ\MCj04326250000[1].png">
                <a:extLst>
                  <a:ext uri="{FF2B5EF4-FFF2-40B4-BE49-F238E27FC236}">
                    <a16:creationId xmlns:a16="http://schemas.microsoft.com/office/drawing/2014/main" id="{A367A77B-DA85-495D-90D1-32A6189C607F}"/>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7" name="Picture 13" descr="C:\Documents and Settings\Donnie\Local Settings\Temporary Internet Files\Content.IE5\L1V11MNQ\MCj04316140000[1].png">
                <a:extLst>
                  <a:ext uri="{FF2B5EF4-FFF2-40B4-BE49-F238E27FC236}">
                    <a16:creationId xmlns:a16="http://schemas.microsoft.com/office/drawing/2014/main" id="{7D000395-C78A-46C2-88AF-CEAF02CB5C9A}"/>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8" name="Picture 14" descr="C:\Documents and Settings\Donnie\Local Settings\Temporary Internet Files\Content.IE5\7ZVCNS1P\MCj04316010000[1].png">
                <a:extLst>
                  <a:ext uri="{FF2B5EF4-FFF2-40B4-BE49-F238E27FC236}">
                    <a16:creationId xmlns:a16="http://schemas.microsoft.com/office/drawing/2014/main" id="{02041E3B-C152-4C7A-A0C2-A7C8F0B4C0AA}"/>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9" name="Picture 15" descr="C:\Documents and Settings\Donnie\Local Settings\Temporary Internet Files\Content.IE5\1ZRCUT1B\MCj04316410000[1].png">
                <a:extLst>
                  <a:ext uri="{FF2B5EF4-FFF2-40B4-BE49-F238E27FC236}">
                    <a16:creationId xmlns:a16="http://schemas.microsoft.com/office/drawing/2014/main" id="{09943CDB-04D3-445B-9EF7-F6306158D09A}"/>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0" name="Picture 16" descr="C:\Documents and Settings\Donnie\Local Settings\Temporary Internet Files\Content.IE5\3J0W0GQY\MCj04326230000[1].png">
                <a:extLst>
                  <a:ext uri="{FF2B5EF4-FFF2-40B4-BE49-F238E27FC236}">
                    <a16:creationId xmlns:a16="http://schemas.microsoft.com/office/drawing/2014/main" id="{7980298A-FEA5-4DBC-8FE4-48B9511BDDE2}"/>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1" name="Picture 17" descr="C:\Documents and Settings\Donnie\Local Settings\Temporary Internet Files\Content.IE5\TNDCW2JQ\MCj04326120000[1].png">
                <a:extLst>
                  <a:ext uri="{FF2B5EF4-FFF2-40B4-BE49-F238E27FC236}">
                    <a16:creationId xmlns:a16="http://schemas.microsoft.com/office/drawing/2014/main" id="{694F9A66-2FA0-47E3-ADDB-721A4BAF100B}"/>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2" name="Picture 18" descr="C:\Documents and Settings\Donnie\Local Settings\Temporary Internet Files\Content.IE5\E51G5CIU\MCj04326220000[1].png">
                <a:extLst>
                  <a:ext uri="{FF2B5EF4-FFF2-40B4-BE49-F238E27FC236}">
                    <a16:creationId xmlns:a16="http://schemas.microsoft.com/office/drawing/2014/main" id="{93CC16CA-3E03-4127-8F4C-F4D66F5C98A9}"/>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pic>
        <p:nvPicPr>
          <p:cNvPr id="21" name="Picture 11" descr="C:\Documents and Settings\Donnie\Local Settings\Temporary Internet Files\Content.IE5\TNDCW2JQ\MCj04326250000[1].png">
            <a:extLst>
              <a:ext uri="{FF2B5EF4-FFF2-40B4-BE49-F238E27FC236}">
                <a16:creationId xmlns:a16="http://schemas.microsoft.com/office/drawing/2014/main" id="{B88F5F7C-F520-4511-ABAE-CA3AF754B561}"/>
              </a:ext>
            </a:extLst>
          </p:cNvPr>
          <p:cNvPicPr>
            <a:picLocks noChangeAspect="1" noChangeArrowheads="1"/>
          </p:cNvPicPr>
          <p:nvPr/>
        </p:nvPicPr>
        <p:blipFill>
          <a:blip r:embed="rId11"/>
          <a:srcRect/>
          <a:stretch>
            <a:fillRect/>
          </a:stretch>
        </p:blipFill>
        <p:spPr bwMode="auto">
          <a:xfrm>
            <a:off x="563681" y="4146245"/>
            <a:ext cx="914400" cy="914400"/>
          </a:xfrm>
          <a:prstGeom prst="rect">
            <a:avLst/>
          </a:prstGeom>
          <a:noFill/>
        </p:spPr>
      </p:pic>
      <p:sp>
        <p:nvSpPr>
          <p:cNvPr id="22" name="TextBox 21">
            <a:extLst>
              <a:ext uri="{FF2B5EF4-FFF2-40B4-BE49-F238E27FC236}">
                <a16:creationId xmlns:a16="http://schemas.microsoft.com/office/drawing/2014/main" id="{7AEC8C1D-E5F6-4996-B6A5-97FE61ADD0F8}"/>
              </a:ext>
            </a:extLst>
          </p:cNvPr>
          <p:cNvSpPr txBox="1"/>
          <p:nvPr/>
        </p:nvSpPr>
        <p:spPr>
          <a:xfrm>
            <a:off x="1400291" y="393291"/>
            <a:ext cx="6359013" cy="584775"/>
          </a:xfrm>
          <a:prstGeom prst="rect">
            <a:avLst/>
          </a:prstGeom>
          <a:noFill/>
        </p:spPr>
        <p:txBody>
          <a:bodyPr wrap="square" rtlCol="0">
            <a:spAutoFit/>
          </a:bodyPr>
          <a:lstStyle/>
          <a:p>
            <a:pPr algn="ctr"/>
            <a:r>
              <a:rPr lang="en-US" sz="3200" b="1" u="sng" dirty="0"/>
              <a:t>The Premise</a:t>
            </a:r>
          </a:p>
        </p:txBody>
      </p:sp>
      <p:pic>
        <p:nvPicPr>
          <p:cNvPr id="27" name="Picture 26">
            <a:extLst>
              <a:ext uri="{FF2B5EF4-FFF2-40B4-BE49-F238E27FC236}">
                <a16:creationId xmlns:a16="http://schemas.microsoft.com/office/drawing/2014/main" id="{8CEBBBA2-5AD2-4697-BFF7-4F399327011C}"/>
              </a:ext>
            </a:extLst>
          </p:cNvPr>
          <p:cNvPicPr>
            <a:picLocks noChangeAspect="1"/>
          </p:cNvPicPr>
          <p:nvPr/>
        </p:nvPicPr>
        <p:blipFill>
          <a:blip r:embed="rId2"/>
          <a:stretch>
            <a:fillRect/>
          </a:stretch>
        </p:blipFill>
        <p:spPr>
          <a:xfrm>
            <a:off x="782327" y="1217828"/>
            <a:ext cx="2493007" cy="1502197"/>
          </a:xfrm>
          <a:prstGeom prst="rect">
            <a:avLst/>
          </a:prstGeom>
        </p:spPr>
      </p:pic>
      <p:sp>
        <p:nvSpPr>
          <p:cNvPr id="29" name="TextBox 28">
            <a:extLst>
              <a:ext uri="{FF2B5EF4-FFF2-40B4-BE49-F238E27FC236}">
                <a16:creationId xmlns:a16="http://schemas.microsoft.com/office/drawing/2014/main" id="{F291B66F-B67E-4A08-B8E8-F0AFC26A756A}"/>
              </a:ext>
            </a:extLst>
          </p:cNvPr>
          <p:cNvSpPr txBox="1"/>
          <p:nvPr/>
        </p:nvSpPr>
        <p:spPr>
          <a:xfrm>
            <a:off x="1020881" y="2244094"/>
            <a:ext cx="2005781" cy="1015663"/>
          </a:xfrm>
          <a:prstGeom prst="rect">
            <a:avLst/>
          </a:prstGeom>
          <a:solidFill>
            <a:schemeClr val="bg1"/>
          </a:solidFill>
          <a:ln w="28575">
            <a:solidFill>
              <a:schemeClr val="tx1"/>
            </a:solidFill>
          </a:ln>
        </p:spPr>
        <p:txBody>
          <a:bodyPr wrap="square" rtlCol="0">
            <a:spAutoFit/>
          </a:bodyPr>
          <a:lstStyle/>
          <a:p>
            <a:pPr algn="ctr"/>
            <a:r>
              <a:rPr lang="en-US" sz="2000" b="1" dirty="0"/>
              <a:t>1 Cor. 11</a:t>
            </a:r>
          </a:p>
          <a:p>
            <a:pPr algn="ctr"/>
            <a:r>
              <a:rPr lang="en-US" sz="2000" b="1" dirty="0"/>
              <a:t>Instructions</a:t>
            </a:r>
          </a:p>
          <a:p>
            <a:pPr algn="ctr"/>
            <a:r>
              <a:rPr lang="en-US" sz="2000" b="1" dirty="0"/>
              <a:t>Lord’s Supper</a:t>
            </a:r>
          </a:p>
        </p:txBody>
      </p:sp>
      <p:cxnSp>
        <p:nvCxnSpPr>
          <p:cNvPr id="31" name="Straight Arrow Connector 30">
            <a:extLst>
              <a:ext uri="{FF2B5EF4-FFF2-40B4-BE49-F238E27FC236}">
                <a16:creationId xmlns:a16="http://schemas.microsoft.com/office/drawing/2014/main" id="{B0790348-235A-4D7A-B9D0-328B5F939164}"/>
              </a:ext>
            </a:extLst>
          </p:cNvPr>
          <p:cNvCxnSpPr>
            <a:stCxn id="29" idx="2"/>
          </p:cNvCxnSpPr>
          <p:nvPr/>
        </p:nvCxnSpPr>
        <p:spPr>
          <a:xfrm flipH="1">
            <a:off x="1288026" y="3259757"/>
            <a:ext cx="735746" cy="6731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078D5D5F-8F0F-4283-92DC-CC4CC88211D8}"/>
              </a:ext>
            </a:extLst>
          </p:cNvPr>
          <p:cNvCxnSpPr>
            <a:stCxn id="29" idx="2"/>
          </p:cNvCxnSpPr>
          <p:nvPr/>
        </p:nvCxnSpPr>
        <p:spPr>
          <a:xfrm>
            <a:off x="2023772" y="3259757"/>
            <a:ext cx="686136" cy="6959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8" name="TextBox 1027">
            <a:extLst>
              <a:ext uri="{FF2B5EF4-FFF2-40B4-BE49-F238E27FC236}">
                <a16:creationId xmlns:a16="http://schemas.microsoft.com/office/drawing/2014/main" id="{83BB214B-D7B8-439B-943D-44C586904A79}"/>
              </a:ext>
            </a:extLst>
          </p:cNvPr>
          <p:cNvSpPr txBox="1"/>
          <p:nvPr/>
        </p:nvSpPr>
        <p:spPr>
          <a:xfrm>
            <a:off x="455526" y="5238686"/>
            <a:ext cx="1022555" cy="461665"/>
          </a:xfrm>
          <a:prstGeom prst="rect">
            <a:avLst/>
          </a:prstGeom>
          <a:noFill/>
        </p:spPr>
        <p:txBody>
          <a:bodyPr wrap="square" rtlCol="0">
            <a:spAutoFit/>
          </a:bodyPr>
          <a:lstStyle/>
          <a:p>
            <a:pPr algn="ctr"/>
            <a:r>
              <a:rPr lang="en-US" sz="2400" dirty="0"/>
              <a:t>V. 28</a:t>
            </a:r>
          </a:p>
        </p:txBody>
      </p:sp>
      <p:sp>
        <p:nvSpPr>
          <p:cNvPr id="38" name="TextBox 37">
            <a:extLst>
              <a:ext uri="{FF2B5EF4-FFF2-40B4-BE49-F238E27FC236}">
                <a16:creationId xmlns:a16="http://schemas.microsoft.com/office/drawing/2014/main" id="{213BE33B-A9CA-4B8D-9577-EB643DAFCD35}"/>
              </a:ext>
            </a:extLst>
          </p:cNvPr>
          <p:cNvSpPr txBox="1"/>
          <p:nvPr/>
        </p:nvSpPr>
        <p:spPr>
          <a:xfrm>
            <a:off x="2530447" y="5331256"/>
            <a:ext cx="1022555" cy="461665"/>
          </a:xfrm>
          <a:prstGeom prst="rect">
            <a:avLst/>
          </a:prstGeom>
          <a:noFill/>
        </p:spPr>
        <p:txBody>
          <a:bodyPr wrap="square" rtlCol="0">
            <a:spAutoFit/>
          </a:bodyPr>
          <a:lstStyle/>
          <a:p>
            <a:pPr algn="ctr"/>
            <a:r>
              <a:rPr lang="en-US" sz="2400" dirty="0"/>
              <a:t>V. 33</a:t>
            </a:r>
          </a:p>
        </p:txBody>
      </p:sp>
      <p:sp>
        <p:nvSpPr>
          <p:cNvPr id="41" name="TextBox 40">
            <a:extLst>
              <a:ext uri="{FF2B5EF4-FFF2-40B4-BE49-F238E27FC236}">
                <a16:creationId xmlns:a16="http://schemas.microsoft.com/office/drawing/2014/main" id="{0D31A492-5DD9-470E-AB79-1CFB3B4E78A3}"/>
              </a:ext>
            </a:extLst>
          </p:cNvPr>
          <p:cNvSpPr txBox="1"/>
          <p:nvPr/>
        </p:nvSpPr>
        <p:spPr>
          <a:xfrm>
            <a:off x="6008378" y="2253802"/>
            <a:ext cx="2005781" cy="707886"/>
          </a:xfrm>
          <a:prstGeom prst="rect">
            <a:avLst/>
          </a:prstGeom>
          <a:solidFill>
            <a:schemeClr val="bg1"/>
          </a:solidFill>
          <a:ln w="28575">
            <a:solidFill>
              <a:schemeClr val="tx1"/>
            </a:solidFill>
          </a:ln>
        </p:spPr>
        <p:txBody>
          <a:bodyPr wrap="square" rtlCol="0">
            <a:spAutoFit/>
          </a:bodyPr>
          <a:lstStyle/>
          <a:p>
            <a:pPr algn="ctr"/>
            <a:r>
              <a:rPr lang="en-US" sz="2000" b="1" dirty="0"/>
              <a:t>Jas. 1:27</a:t>
            </a:r>
          </a:p>
          <a:p>
            <a:pPr algn="ctr"/>
            <a:r>
              <a:rPr lang="en-US" sz="2000" b="1" dirty="0"/>
              <a:t>Gal. 6:10</a:t>
            </a:r>
          </a:p>
        </p:txBody>
      </p:sp>
      <p:grpSp>
        <p:nvGrpSpPr>
          <p:cNvPr id="42" name="Group 29">
            <a:extLst>
              <a:ext uri="{FF2B5EF4-FFF2-40B4-BE49-F238E27FC236}">
                <a16:creationId xmlns:a16="http://schemas.microsoft.com/office/drawing/2014/main" id="{04A14599-72AD-43A4-AB45-83AD9C10364A}"/>
              </a:ext>
            </a:extLst>
          </p:cNvPr>
          <p:cNvGrpSpPr/>
          <p:nvPr/>
        </p:nvGrpSpPr>
        <p:grpSpPr>
          <a:xfrm>
            <a:off x="7349930" y="3860864"/>
            <a:ext cx="1371600" cy="1143000"/>
            <a:chOff x="4114800" y="914400"/>
            <a:chExt cx="4648200" cy="4114800"/>
          </a:xfrm>
        </p:grpSpPr>
        <p:grpSp>
          <p:nvGrpSpPr>
            <p:cNvPr id="43" name="Group 20">
              <a:extLst>
                <a:ext uri="{FF2B5EF4-FFF2-40B4-BE49-F238E27FC236}">
                  <a16:creationId xmlns:a16="http://schemas.microsoft.com/office/drawing/2014/main" id="{40B97555-1B67-412B-B968-92351CEEF24B}"/>
                </a:ext>
              </a:extLst>
            </p:cNvPr>
            <p:cNvGrpSpPr/>
            <p:nvPr/>
          </p:nvGrpSpPr>
          <p:grpSpPr>
            <a:xfrm>
              <a:off x="4495800" y="914400"/>
              <a:ext cx="4267200" cy="2514600"/>
              <a:chOff x="4876800" y="1295400"/>
              <a:chExt cx="4267200" cy="2514600"/>
            </a:xfrm>
          </p:grpSpPr>
          <p:pic>
            <p:nvPicPr>
              <p:cNvPr id="53" name="Picture 52" descr="C:\Documents and Settings\Donnie\Local Settings\Temporary Internet Files\Content.IE5\7ZVCNS1P\MCj04326090000[1].png">
                <a:extLst>
                  <a:ext uri="{FF2B5EF4-FFF2-40B4-BE49-F238E27FC236}">
                    <a16:creationId xmlns:a16="http://schemas.microsoft.com/office/drawing/2014/main" id="{623E654C-5C60-4453-9C3B-FA85F0C501A2}"/>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54" name="Picture 11" descr="C:\Documents and Settings\Donnie\Local Settings\Temporary Internet Files\Content.IE5\TNDCW2JQ\MCj04326250000[1].png">
                <a:extLst>
                  <a:ext uri="{FF2B5EF4-FFF2-40B4-BE49-F238E27FC236}">
                    <a16:creationId xmlns:a16="http://schemas.microsoft.com/office/drawing/2014/main" id="{EC262C44-8E5E-4325-A183-5C63CC7656B2}"/>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55" name="Picture 13" descr="C:\Documents and Settings\Donnie\Local Settings\Temporary Internet Files\Content.IE5\L1V11MNQ\MCj04316140000[1].png">
                <a:extLst>
                  <a:ext uri="{FF2B5EF4-FFF2-40B4-BE49-F238E27FC236}">
                    <a16:creationId xmlns:a16="http://schemas.microsoft.com/office/drawing/2014/main" id="{82DC9512-96F5-49F9-B452-E9ACB3F9E4C3}"/>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56" name="Picture 14" descr="C:\Documents and Settings\Donnie\Local Settings\Temporary Internet Files\Content.IE5\7ZVCNS1P\MCj04316010000[1].png">
                <a:extLst>
                  <a:ext uri="{FF2B5EF4-FFF2-40B4-BE49-F238E27FC236}">
                    <a16:creationId xmlns:a16="http://schemas.microsoft.com/office/drawing/2014/main" id="{BB44288B-45E2-409A-B849-AE3F5E9DA778}"/>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57" name="Picture 15" descr="C:\Documents and Settings\Donnie\Local Settings\Temporary Internet Files\Content.IE5\1ZRCUT1B\MCj04316410000[1].png">
                <a:extLst>
                  <a:ext uri="{FF2B5EF4-FFF2-40B4-BE49-F238E27FC236}">
                    <a16:creationId xmlns:a16="http://schemas.microsoft.com/office/drawing/2014/main" id="{6FED6A3D-D61E-4725-8A07-C705FAB5E9AA}"/>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58" name="Picture 16" descr="C:\Documents and Settings\Donnie\Local Settings\Temporary Internet Files\Content.IE5\3J0W0GQY\MCj04326230000[1].png">
                <a:extLst>
                  <a:ext uri="{FF2B5EF4-FFF2-40B4-BE49-F238E27FC236}">
                    <a16:creationId xmlns:a16="http://schemas.microsoft.com/office/drawing/2014/main" id="{D3C60AF3-3130-4019-98E0-05C817798D58}"/>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59" name="Picture 17" descr="C:\Documents and Settings\Donnie\Local Settings\Temporary Internet Files\Content.IE5\TNDCW2JQ\MCj04326120000[1].png">
                <a:extLst>
                  <a:ext uri="{FF2B5EF4-FFF2-40B4-BE49-F238E27FC236}">
                    <a16:creationId xmlns:a16="http://schemas.microsoft.com/office/drawing/2014/main" id="{200AB1CD-3C88-4C55-8581-05C2EC384056}"/>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60" name="Picture 18" descr="C:\Documents and Settings\Donnie\Local Settings\Temporary Internet Files\Content.IE5\E51G5CIU\MCj04326220000[1].png">
                <a:extLst>
                  <a:ext uri="{FF2B5EF4-FFF2-40B4-BE49-F238E27FC236}">
                    <a16:creationId xmlns:a16="http://schemas.microsoft.com/office/drawing/2014/main" id="{3B69D459-1159-40A9-A820-9A32330C2CB2}"/>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44" name="Group 21">
              <a:extLst>
                <a:ext uri="{FF2B5EF4-FFF2-40B4-BE49-F238E27FC236}">
                  <a16:creationId xmlns:a16="http://schemas.microsoft.com/office/drawing/2014/main" id="{8BB53BD1-D407-4410-A97F-280EC8EA71D7}"/>
                </a:ext>
              </a:extLst>
            </p:cNvPr>
            <p:cNvGrpSpPr/>
            <p:nvPr/>
          </p:nvGrpSpPr>
          <p:grpSpPr>
            <a:xfrm flipH="1">
              <a:off x="4114800" y="2514600"/>
              <a:ext cx="4267200" cy="2514600"/>
              <a:chOff x="4876800" y="1295400"/>
              <a:chExt cx="4267200" cy="2514600"/>
            </a:xfrm>
          </p:grpSpPr>
          <p:pic>
            <p:nvPicPr>
              <p:cNvPr id="45" name="Picture 12" descr="C:\Documents and Settings\Donnie\Local Settings\Temporary Internet Files\Content.IE5\7ZVCNS1P\MCj04326090000[1].png">
                <a:extLst>
                  <a:ext uri="{FF2B5EF4-FFF2-40B4-BE49-F238E27FC236}">
                    <a16:creationId xmlns:a16="http://schemas.microsoft.com/office/drawing/2014/main" id="{E16A7545-6055-4186-98AE-47313FC41D49}"/>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46" name="Picture 11" descr="C:\Documents and Settings\Donnie\Local Settings\Temporary Internet Files\Content.IE5\TNDCW2JQ\MCj04326250000[1].png">
                <a:extLst>
                  <a:ext uri="{FF2B5EF4-FFF2-40B4-BE49-F238E27FC236}">
                    <a16:creationId xmlns:a16="http://schemas.microsoft.com/office/drawing/2014/main" id="{97F291C1-FA03-450B-B25C-F31C9156D5A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7" name="Picture 13" descr="C:\Documents and Settings\Donnie\Local Settings\Temporary Internet Files\Content.IE5\L1V11MNQ\MCj04316140000[1].png">
                <a:extLst>
                  <a:ext uri="{FF2B5EF4-FFF2-40B4-BE49-F238E27FC236}">
                    <a16:creationId xmlns:a16="http://schemas.microsoft.com/office/drawing/2014/main" id="{84E77133-9EDC-4E56-AD31-F4EC795FAC33}"/>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48" name="Picture 14" descr="C:\Documents and Settings\Donnie\Local Settings\Temporary Internet Files\Content.IE5\7ZVCNS1P\MCj04316010000[1].png">
                <a:extLst>
                  <a:ext uri="{FF2B5EF4-FFF2-40B4-BE49-F238E27FC236}">
                    <a16:creationId xmlns:a16="http://schemas.microsoft.com/office/drawing/2014/main" id="{D3613A62-1AF5-4C47-B094-2AD4E2678093}"/>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9" name="Picture 15" descr="C:\Documents and Settings\Donnie\Local Settings\Temporary Internet Files\Content.IE5\1ZRCUT1B\MCj04316410000[1].png">
                <a:extLst>
                  <a:ext uri="{FF2B5EF4-FFF2-40B4-BE49-F238E27FC236}">
                    <a16:creationId xmlns:a16="http://schemas.microsoft.com/office/drawing/2014/main" id="{9D58DC2A-2A60-412D-9592-9B433AC405AB}"/>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50" name="Picture 16" descr="C:\Documents and Settings\Donnie\Local Settings\Temporary Internet Files\Content.IE5\3J0W0GQY\MCj04326230000[1].png">
                <a:extLst>
                  <a:ext uri="{FF2B5EF4-FFF2-40B4-BE49-F238E27FC236}">
                    <a16:creationId xmlns:a16="http://schemas.microsoft.com/office/drawing/2014/main" id="{D5EE7EED-58B1-442A-A235-E9BDB02984FB}"/>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51" name="Picture 17" descr="C:\Documents and Settings\Donnie\Local Settings\Temporary Internet Files\Content.IE5\TNDCW2JQ\MCj04326120000[1].png">
                <a:extLst>
                  <a:ext uri="{FF2B5EF4-FFF2-40B4-BE49-F238E27FC236}">
                    <a16:creationId xmlns:a16="http://schemas.microsoft.com/office/drawing/2014/main" id="{4E848496-AD3C-4636-85F7-30CBD5FAF72B}"/>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52" name="Picture 18" descr="C:\Documents and Settings\Donnie\Local Settings\Temporary Internet Files\Content.IE5\E51G5CIU\MCj04326220000[1].png">
                <a:extLst>
                  <a:ext uri="{FF2B5EF4-FFF2-40B4-BE49-F238E27FC236}">
                    <a16:creationId xmlns:a16="http://schemas.microsoft.com/office/drawing/2014/main" id="{386EFC08-7209-4245-AA8B-92EADCED4703}"/>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pic>
        <p:nvPicPr>
          <p:cNvPr id="61" name="Picture 11" descr="C:\Documents and Settings\Donnie\Local Settings\Temporary Internet Files\Content.IE5\TNDCW2JQ\MCj04326250000[1].png">
            <a:extLst>
              <a:ext uri="{FF2B5EF4-FFF2-40B4-BE49-F238E27FC236}">
                <a16:creationId xmlns:a16="http://schemas.microsoft.com/office/drawing/2014/main" id="{2364E0FC-93B8-46CF-9380-3817BBF604BA}"/>
              </a:ext>
            </a:extLst>
          </p:cNvPr>
          <p:cNvPicPr>
            <a:picLocks noChangeAspect="1" noChangeArrowheads="1"/>
          </p:cNvPicPr>
          <p:nvPr/>
        </p:nvPicPr>
        <p:blipFill>
          <a:blip r:embed="rId11"/>
          <a:srcRect/>
          <a:stretch>
            <a:fillRect/>
          </a:stretch>
        </p:blipFill>
        <p:spPr bwMode="auto">
          <a:xfrm>
            <a:off x="5666949" y="3826869"/>
            <a:ext cx="914400" cy="914400"/>
          </a:xfrm>
          <a:prstGeom prst="rect">
            <a:avLst/>
          </a:prstGeom>
          <a:noFill/>
        </p:spPr>
      </p:pic>
      <p:cxnSp>
        <p:nvCxnSpPr>
          <p:cNvPr id="62" name="Straight Arrow Connector 61">
            <a:extLst>
              <a:ext uri="{FF2B5EF4-FFF2-40B4-BE49-F238E27FC236}">
                <a16:creationId xmlns:a16="http://schemas.microsoft.com/office/drawing/2014/main" id="{5F0449F8-CD9E-43AF-BE23-5C0026D2DBF7}"/>
              </a:ext>
            </a:extLst>
          </p:cNvPr>
          <p:cNvCxnSpPr/>
          <p:nvPr/>
        </p:nvCxnSpPr>
        <p:spPr>
          <a:xfrm flipH="1">
            <a:off x="6184720" y="2926815"/>
            <a:ext cx="735746" cy="6731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724DDE5-66E3-47B4-914A-59F27E4F268D}"/>
              </a:ext>
            </a:extLst>
          </p:cNvPr>
          <p:cNvCxnSpPr/>
          <p:nvPr/>
        </p:nvCxnSpPr>
        <p:spPr>
          <a:xfrm>
            <a:off x="6933617" y="2943472"/>
            <a:ext cx="686136" cy="6959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604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left)">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up)">
                                      <p:cBhvr>
                                        <p:cTn id="24" dur="500"/>
                                        <p:tgtEl>
                                          <p:spTgt spid="62"/>
                                        </p:tgtEl>
                                      </p:cBhvr>
                                    </p:animEffect>
                                  </p:childTnLst>
                                </p:cTn>
                              </p:par>
                              <p:par>
                                <p:cTn id="25" presetID="2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par>
                                <p:cTn id="33" presetID="22" presetClass="entr" presetSubtype="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4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71E611-96BE-48D4-A0D4-373F587467C6}"/>
              </a:ext>
            </a:extLst>
          </p:cNvPr>
          <p:cNvSpPr txBox="1"/>
          <p:nvPr/>
        </p:nvSpPr>
        <p:spPr>
          <a:xfrm>
            <a:off x="2113690" y="423799"/>
            <a:ext cx="4916620" cy="1077218"/>
          </a:xfrm>
          <a:prstGeom prst="rect">
            <a:avLst/>
          </a:prstGeom>
          <a:noFill/>
        </p:spPr>
        <p:txBody>
          <a:bodyPr wrap="square" rtlCol="0">
            <a:spAutoFit/>
          </a:bodyPr>
          <a:lstStyle/>
          <a:p>
            <a:pPr algn="ctr"/>
            <a:r>
              <a:rPr lang="en-US" sz="3200" b="1" dirty="0">
                <a:latin typeface="Abadi" panose="020B0604020104020204" pitchFamily="34" charset="0"/>
              </a:rPr>
              <a:t>Command to Observe</a:t>
            </a:r>
          </a:p>
          <a:p>
            <a:pPr algn="ctr"/>
            <a:r>
              <a:rPr lang="en-US" sz="3200" b="1" dirty="0">
                <a:latin typeface="Abadi" panose="020B0604020104020204" pitchFamily="34" charset="0"/>
              </a:rPr>
              <a:t>the Lord’s Supper</a:t>
            </a:r>
          </a:p>
        </p:txBody>
      </p:sp>
      <p:grpSp>
        <p:nvGrpSpPr>
          <p:cNvPr id="3" name="Group 29">
            <a:extLst>
              <a:ext uri="{FF2B5EF4-FFF2-40B4-BE49-F238E27FC236}">
                <a16:creationId xmlns:a16="http://schemas.microsoft.com/office/drawing/2014/main" id="{41EF4F58-6DFA-4963-9A1B-09BCCA136261}"/>
              </a:ext>
            </a:extLst>
          </p:cNvPr>
          <p:cNvGrpSpPr/>
          <p:nvPr/>
        </p:nvGrpSpPr>
        <p:grpSpPr>
          <a:xfrm>
            <a:off x="7012662" y="426739"/>
            <a:ext cx="1371600" cy="1143000"/>
            <a:chOff x="4114800" y="914400"/>
            <a:chExt cx="4648200" cy="4114800"/>
          </a:xfrm>
        </p:grpSpPr>
        <p:grpSp>
          <p:nvGrpSpPr>
            <p:cNvPr id="4" name="Group 20">
              <a:extLst>
                <a:ext uri="{FF2B5EF4-FFF2-40B4-BE49-F238E27FC236}">
                  <a16:creationId xmlns:a16="http://schemas.microsoft.com/office/drawing/2014/main" id="{31AAB17B-5DAB-41D0-A71E-F4DE1F57EB5F}"/>
                </a:ext>
              </a:extLst>
            </p:cNvPr>
            <p:cNvGrpSpPr/>
            <p:nvPr/>
          </p:nvGrpSpPr>
          <p:grpSpPr>
            <a:xfrm>
              <a:off x="4495800" y="914400"/>
              <a:ext cx="4267200" cy="2514600"/>
              <a:chOff x="4876800" y="1295400"/>
              <a:chExt cx="4267200" cy="2514600"/>
            </a:xfrm>
          </p:grpSpPr>
          <p:pic>
            <p:nvPicPr>
              <p:cNvPr id="14" name="Picture 13" descr="C:\Documents and Settings\Donnie\Local Settings\Temporary Internet Files\Content.IE5\7ZVCNS1P\MCj04326090000[1].png">
                <a:extLst>
                  <a:ext uri="{FF2B5EF4-FFF2-40B4-BE49-F238E27FC236}">
                    <a16:creationId xmlns:a16="http://schemas.microsoft.com/office/drawing/2014/main" id="{0D33BF8D-C256-4A49-92CB-308F5FB8C21D}"/>
                  </a:ext>
                </a:extLst>
              </p:cNvPr>
              <p:cNvPicPr>
                <a:picLocks noChangeAspect="1" noChangeArrowheads="1"/>
              </p:cNvPicPr>
              <p:nvPr/>
            </p:nvPicPr>
            <p:blipFill>
              <a:blip r:embed="rId2"/>
              <a:srcRect/>
              <a:stretch>
                <a:fillRect/>
              </a:stretch>
            </p:blipFill>
            <p:spPr bwMode="auto">
              <a:xfrm>
                <a:off x="5562600" y="1295400"/>
                <a:ext cx="1828800" cy="1828800"/>
              </a:xfrm>
              <a:prstGeom prst="rect">
                <a:avLst/>
              </a:prstGeom>
              <a:noFill/>
            </p:spPr>
          </p:pic>
          <p:pic>
            <p:nvPicPr>
              <p:cNvPr id="15" name="Picture 11" descr="C:\Documents and Settings\Donnie\Local Settings\Temporary Internet Files\Content.IE5\TNDCW2JQ\MCj04326250000[1].png">
                <a:extLst>
                  <a:ext uri="{FF2B5EF4-FFF2-40B4-BE49-F238E27FC236}">
                    <a16:creationId xmlns:a16="http://schemas.microsoft.com/office/drawing/2014/main" id="{065A17D5-66A5-4201-9B1E-2EFF3933C76E}"/>
                  </a:ext>
                </a:extLst>
              </p:cNvPr>
              <p:cNvPicPr>
                <a:picLocks noChangeAspect="1" noChangeArrowheads="1"/>
              </p:cNvPicPr>
              <p:nvPr/>
            </p:nvPicPr>
            <p:blipFill>
              <a:blip r:embed="rId3" cstate="print"/>
              <a:srcRect/>
              <a:stretch>
                <a:fillRect/>
              </a:stretch>
            </p:blipFill>
            <p:spPr bwMode="auto">
              <a:xfrm>
                <a:off x="4876800" y="1447800"/>
                <a:ext cx="1600200" cy="1600200"/>
              </a:xfrm>
              <a:prstGeom prst="rect">
                <a:avLst/>
              </a:prstGeom>
              <a:noFill/>
            </p:spPr>
          </p:pic>
          <p:pic>
            <p:nvPicPr>
              <p:cNvPr id="16" name="Picture 13" descr="C:\Documents and Settings\Donnie\Local Settings\Temporary Internet Files\Content.IE5\L1V11MNQ\MCj04316140000[1].png">
                <a:extLst>
                  <a:ext uri="{FF2B5EF4-FFF2-40B4-BE49-F238E27FC236}">
                    <a16:creationId xmlns:a16="http://schemas.microsoft.com/office/drawing/2014/main" id="{637E44CA-E41A-4ECC-B451-48C3A343C37F}"/>
                  </a:ext>
                </a:extLst>
              </p:cNvPr>
              <p:cNvPicPr>
                <a:picLocks noChangeAspect="1" noChangeArrowheads="1"/>
              </p:cNvPicPr>
              <p:nvPr/>
            </p:nvPicPr>
            <p:blipFill>
              <a:blip r:embed="rId4"/>
              <a:srcRect/>
              <a:stretch>
                <a:fillRect/>
              </a:stretch>
            </p:blipFill>
            <p:spPr bwMode="auto">
              <a:xfrm>
                <a:off x="6467475" y="1371600"/>
                <a:ext cx="1828800" cy="1828800"/>
              </a:xfrm>
              <a:prstGeom prst="rect">
                <a:avLst/>
              </a:prstGeom>
              <a:noFill/>
            </p:spPr>
          </p:pic>
          <p:pic>
            <p:nvPicPr>
              <p:cNvPr id="17" name="Picture 14" descr="C:\Documents and Settings\Donnie\Local Settings\Temporary Internet Files\Content.IE5\7ZVCNS1P\MCj04316010000[1].png">
                <a:extLst>
                  <a:ext uri="{FF2B5EF4-FFF2-40B4-BE49-F238E27FC236}">
                    <a16:creationId xmlns:a16="http://schemas.microsoft.com/office/drawing/2014/main" id="{1CE9E5C3-F9A4-4563-B6DB-B2C2DF3B3026}"/>
                  </a:ext>
                </a:extLst>
              </p:cNvPr>
              <p:cNvPicPr>
                <a:picLocks noChangeAspect="1" noChangeArrowheads="1"/>
              </p:cNvPicPr>
              <p:nvPr/>
            </p:nvPicPr>
            <p:blipFill>
              <a:blip r:embed="rId5" cstate="print"/>
              <a:srcRect/>
              <a:stretch>
                <a:fillRect/>
              </a:stretch>
            </p:blipFill>
            <p:spPr bwMode="auto">
              <a:xfrm>
                <a:off x="7315200" y="1371600"/>
                <a:ext cx="1828800" cy="1828800"/>
              </a:xfrm>
              <a:prstGeom prst="rect">
                <a:avLst/>
              </a:prstGeom>
              <a:noFill/>
            </p:spPr>
          </p:pic>
          <p:pic>
            <p:nvPicPr>
              <p:cNvPr id="18" name="Picture 15" descr="C:\Documents and Settings\Donnie\Local Settings\Temporary Internet Files\Content.IE5\1ZRCUT1B\MCj04316410000[1].png">
                <a:extLst>
                  <a:ext uri="{FF2B5EF4-FFF2-40B4-BE49-F238E27FC236}">
                    <a16:creationId xmlns:a16="http://schemas.microsoft.com/office/drawing/2014/main" id="{FAEE019C-B435-42EF-B7A4-47CDE9EF3FE4}"/>
                  </a:ext>
                </a:extLst>
              </p:cNvPr>
              <p:cNvPicPr>
                <a:picLocks noChangeAspect="1" noChangeArrowheads="1"/>
              </p:cNvPicPr>
              <p:nvPr/>
            </p:nvPicPr>
            <p:blipFill>
              <a:blip r:embed="rId6" cstate="print"/>
              <a:srcRect/>
              <a:stretch>
                <a:fillRect/>
              </a:stretch>
            </p:blipFill>
            <p:spPr bwMode="auto">
              <a:xfrm flipH="1">
                <a:off x="7429500" y="2057400"/>
                <a:ext cx="1714500" cy="1714500"/>
              </a:xfrm>
              <a:prstGeom prst="rect">
                <a:avLst/>
              </a:prstGeom>
              <a:noFill/>
            </p:spPr>
          </p:pic>
          <p:pic>
            <p:nvPicPr>
              <p:cNvPr id="19" name="Picture 16" descr="C:\Documents and Settings\Donnie\Local Settings\Temporary Internet Files\Content.IE5\3J0W0GQY\MCj04326230000[1].png">
                <a:extLst>
                  <a:ext uri="{FF2B5EF4-FFF2-40B4-BE49-F238E27FC236}">
                    <a16:creationId xmlns:a16="http://schemas.microsoft.com/office/drawing/2014/main" id="{6AAD9E5C-008C-465E-B59B-C2EBCFC42C6B}"/>
                  </a:ext>
                </a:extLst>
              </p:cNvPr>
              <p:cNvPicPr>
                <a:picLocks noChangeAspect="1" noChangeArrowheads="1"/>
              </p:cNvPicPr>
              <p:nvPr/>
            </p:nvPicPr>
            <p:blipFill>
              <a:blip r:embed="rId7" cstate="print"/>
              <a:srcRect/>
              <a:stretch>
                <a:fillRect/>
              </a:stretch>
            </p:blipFill>
            <p:spPr bwMode="auto">
              <a:xfrm>
                <a:off x="5334000" y="1981200"/>
                <a:ext cx="1828800" cy="1828800"/>
              </a:xfrm>
              <a:prstGeom prst="rect">
                <a:avLst/>
              </a:prstGeom>
              <a:noFill/>
            </p:spPr>
          </p:pic>
          <p:pic>
            <p:nvPicPr>
              <p:cNvPr id="20" name="Picture 17" descr="C:\Documents and Settings\Donnie\Local Settings\Temporary Internet Files\Content.IE5\TNDCW2JQ\MCj04326120000[1].png">
                <a:extLst>
                  <a:ext uri="{FF2B5EF4-FFF2-40B4-BE49-F238E27FC236}">
                    <a16:creationId xmlns:a16="http://schemas.microsoft.com/office/drawing/2014/main" id="{B5B957F1-61BC-414F-80BD-8EB34D21441B}"/>
                  </a:ext>
                </a:extLst>
              </p:cNvPr>
              <p:cNvPicPr>
                <a:picLocks noChangeAspect="1" noChangeArrowheads="1"/>
              </p:cNvPicPr>
              <p:nvPr/>
            </p:nvPicPr>
            <p:blipFill>
              <a:blip r:embed="rId8" cstate="print"/>
              <a:srcRect/>
              <a:stretch>
                <a:fillRect/>
              </a:stretch>
            </p:blipFill>
            <p:spPr bwMode="auto">
              <a:xfrm>
                <a:off x="6019800" y="2057400"/>
                <a:ext cx="1725612" cy="1725612"/>
              </a:xfrm>
              <a:prstGeom prst="rect">
                <a:avLst/>
              </a:prstGeom>
              <a:noFill/>
            </p:spPr>
          </p:pic>
          <p:pic>
            <p:nvPicPr>
              <p:cNvPr id="21" name="Picture 18" descr="C:\Documents and Settings\Donnie\Local Settings\Temporary Internet Files\Content.IE5\E51G5CIU\MCj04326220000[1].png">
                <a:extLst>
                  <a:ext uri="{FF2B5EF4-FFF2-40B4-BE49-F238E27FC236}">
                    <a16:creationId xmlns:a16="http://schemas.microsoft.com/office/drawing/2014/main" id="{BC75ABC7-B739-4AA3-9237-AF6F7A0D0494}"/>
                  </a:ext>
                </a:extLst>
              </p:cNvPr>
              <p:cNvPicPr>
                <a:picLocks noChangeAspect="1" noChangeArrowheads="1"/>
              </p:cNvPicPr>
              <p:nvPr/>
            </p:nvPicPr>
            <p:blipFill>
              <a:blip r:embed="rId9" cstate="print"/>
              <a:srcRect/>
              <a:stretch>
                <a:fillRect/>
              </a:stretch>
            </p:blipFill>
            <p:spPr bwMode="auto">
              <a:xfrm flipH="1">
                <a:off x="6781799" y="2133600"/>
                <a:ext cx="1676400" cy="1676400"/>
              </a:xfrm>
              <a:prstGeom prst="rect">
                <a:avLst/>
              </a:prstGeom>
              <a:noFill/>
            </p:spPr>
          </p:pic>
        </p:grpSp>
        <p:grpSp>
          <p:nvGrpSpPr>
            <p:cNvPr id="5" name="Group 21">
              <a:extLst>
                <a:ext uri="{FF2B5EF4-FFF2-40B4-BE49-F238E27FC236}">
                  <a16:creationId xmlns:a16="http://schemas.microsoft.com/office/drawing/2014/main" id="{F1987829-BFD7-485D-91A0-DB1C98A19BAC}"/>
                </a:ext>
              </a:extLst>
            </p:cNvPr>
            <p:cNvGrpSpPr/>
            <p:nvPr/>
          </p:nvGrpSpPr>
          <p:grpSpPr>
            <a:xfrm flipH="1">
              <a:off x="4114800" y="2514600"/>
              <a:ext cx="4267200" cy="2514600"/>
              <a:chOff x="4876800" y="1295400"/>
              <a:chExt cx="4267200" cy="2514600"/>
            </a:xfrm>
          </p:grpSpPr>
          <p:pic>
            <p:nvPicPr>
              <p:cNvPr id="6" name="Picture 12" descr="C:\Documents and Settings\Donnie\Local Settings\Temporary Internet Files\Content.IE5\7ZVCNS1P\MCj04326090000[1].png">
                <a:extLst>
                  <a:ext uri="{FF2B5EF4-FFF2-40B4-BE49-F238E27FC236}">
                    <a16:creationId xmlns:a16="http://schemas.microsoft.com/office/drawing/2014/main" id="{697EC2D1-8644-4422-9901-FC43BF4E2F9A}"/>
                  </a:ext>
                </a:extLst>
              </p:cNvPr>
              <p:cNvPicPr>
                <a:picLocks noChangeAspect="1" noChangeArrowheads="1"/>
              </p:cNvPicPr>
              <p:nvPr/>
            </p:nvPicPr>
            <p:blipFill>
              <a:blip r:embed="rId2"/>
              <a:srcRect/>
              <a:stretch>
                <a:fillRect/>
              </a:stretch>
            </p:blipFill>
            <p:spPr bwMode="auto">
              <a:xfrm>
                <a:off x="5562600" y="1295400"/>
                <a:ext cx="1828800" cy="1828800"/>
              </a:xfrm>
              <a:prstGeom prst="rect">
                <a:avLst/>
              </a:prstGeom>
              <a:noFill/>
            </p:spPr>
          </p:pic>
          <p:pic>
            <p:nvPicPr>
              <p:cNvPr id="7" name="Picture 11" descr="C:\Documents and Settings\Donnie\Local Settings\Temporary Internet Files\Content.IE5\TNDCW2JQ\MCj04326250000[1].png">
                <a:extLst>
                  <a:ext uri="{FF2B5EF4-FFF2-40B4-BE49-F238E27FC236}">
                    <a16:creationId xmlns:a16="http://schemas.microsoft.com/office/drawing/2014/main" id="{9F19B03C-0A29-40E9-8576-21739BAB7B55}"/>
                  </a:ext>
                </a:extLst>
              </p:cNvPr>
              <p:cNvPicPr>
                <a:picLocks noChangeAspect="1" noChangeArrowheads="1"/>
              </p:cNvPicPr>
              <p:nvPr/>
            </p:nvPicPr>
            <p:blipFill>
              <a:blip r:embed="rId3" cstate="print"/>
              <a:srcRect/>
              <a:stretch>
                <a:fillRect/>
              </a:stretch>
            </p:blipFill>
            <p:spPr bwMode="auto">
              <a:xfrm>
                <a:off x="4876800" y="1447800"/>
                <a:ext cx="1600200" cy="1600200"/>
              </a:xfrm>
              <a:prstGeom prst="rect">
                <a:avLst/>
              </a:prstGeom>
              <a:noFill/>
            </p:spPr>
          </p:pic>
          <p:pic>
            <p:nvPicPr>
              <p:cNvPr id="8" name="Picture 13" descr="C:\Documents and Settings\Donnie\Local Settings\Temporary Internet Files\Content.IE5\L1V11MNQ\MCj04316140000[1].png">
                <a:extLst>
                  <a:ext uri="{FF2B5EF4-FFF2-40B4-BE49-F238E27FC236}">
                    <a16:creationId xmlns:a16="http://schemas.microsoft.com/office/drawing/2014/main" id="{544B02A7-5149-4974-A2DF-099796A2D229}"/>
                  </a:ext>
                </a:extLst>
              </p:cNvPr>
              <p:cNvPicPr>
                <a:picLocks noChangeAspect="1" noChangeArrowheads="1"/>
              </p:cNvPicPr>
              <p:nvPr/>
            </p:nvPicPr>
            <p:blipFill>
              <a:blip r:embed="rId4"/>
              <a:srcRect/>
              <a:stretch>
                <a:fillRect/>
              </a:stretch>
            </p:blipFill>
            <p:spPr bwMode="auto">
              <a:xfrm>
                <a:off x="6467475" y="1371600"/>
                <a:ext cx="1828800" cy="1828800"/>
              </a:xfrm>
              <a:prstGeom prst="rect">
                <a:avLst/>
              </a:prstGeom>
              <a:noFill/>
            </p:spPr>
          </p:pic>
          <p:pic>
            <p:nvPicPr>
              <p:cNvPr id="9" name="Picture 14" descr="C:\Documents and Settings\Donnie\Local Settings\Temporary Internet Files\Content.IE5\7ZVCNS1P\MCj04316010000[1].png">
                <a:extLst>
                  <a:ext uri="{FF2B5EF4-FFF2-40B4-BE49-F238E27FC236}">
                    <a16:creationId xmlns:a16="http://schemas.microsoft.com/office/drawing/2014/main" id="{E87D8AFC-B7DD-4CE6-9F99-4B4EFADF98D2}"/>
                  </a:ext>
                </a:extLst>
              </p:cNvPr>
              <p:cNvPicPr>
                <a:picLocks noChangeAspect="1" noChangeArrowheads="1"/>
              </p:cNvPicPr>
              <p:nvPr/>
            </p:nvPicPr>
            <p:blipFill>
              <a:blip r:embed="rId5" cstate="print"/>
              <a:srcRect/>
              <a:stretch>
                <a:fillRect/>
              </a:stretch>
            </p:blipFill>
            <p:spPr bwMode="auto">
              <a:xfrm>
                <a:off x="7315200" y="1371600"/>
                <a:ext cx="1828800" cy="1828800"/>
              </a:xfrm>
              <a:prstGeom prst="rect">
                <a:avLst/>
              </a:prstGeom>
              <a:noFill/>
            </p:spPr>
          </p:pic>
          <p:pic>
            <p:nvPicPr>
              <p:cNvPr id="10" name="Picture 15" descr="C:\Documents and Settings\Donnie\Local Settings\Temporary Internet Files\Content.IE5\1ZRCUT1B\MCj04316410000[1].png">
                <a:extLst>
                  <a:ext uri="{FF2B5EF4-FFF2-40B4-BE49-F238E27FC236}">
                    <a16:creationId xmlns:a16="http://schemas.microsoft.com/office/drawing/2014/main" id="{5F234908-1AB9-4586-81D7-9898515E2195}"/>
                  </a:ext>
                </a:extLst>
              </p:cNvPr>
              <p:cNvPicPr>
                <a:picLocks noChangeAspect="1" noChangeArrowheads="1"/>
              </p:cNvPicPr>
              <p:nvPr/>
            </p:nvPicPr>
            <p:blipFill>
              <a:blip r:embed="rId6" cstate="print"/>
              <a:srcRect/>
              <a:stretch>
                <a:fillRect/>
              </a:stretch>
            </p:blipFill>
            <p:spPr bwMode="auto">
              <a:xfrm flipH="1">
                <a:off x="7429500" y="2057400"/>
                <a:ext cx="1714500" cy="1714500"/>
              </a:xfrm>
              <a:prstGeom prst="rect">
                <a:avLst/>
              </a:prstGeom>
              <a:noFill/>
            </p:spPr>
          </p:pic>
          <p:pic>
            <p:nvPicPr>
              <p:cNvPr id="11" name="Picture 16" descr="C:\Documents and Settings\Donnie\Local Settings\Temporary Internet Files\Content.IE5\3J0W0GQY\MCj04326230000[1].png">
                <a:extLst>
                  <a:ext uri="{FF2B5EF4-FFF2-40B4-BE49-F238E27FC236}">
                    <a16:creationId xmlns:a16="http://schemas.microsoft.com/office/drawing/2014/main" id="{930DEBF3-297B-47DC-B984-C4EFCD80DFE7}"/>
                  </a:ext>
                </a:extLst>
              </p:cNvPr>
              <p:cNvPicPr>
                <a:picLocks noChangeAspect="1" noChangeArrowheads="1"/>
              </p:cNvPicPr>
              <p:nvPr/>
            </p:nvPicPr>
            <p:blipFill>
              <a:blip r:embed="rId7" cstate="print"/>
              <a:srcRect/>
              <a:stretch>
                <a:fillRect/>
              </a:stretch>
            </p:blipFill>
            <p:spPr bwMode="auto">
              <a:xfrm>
                <a:off x="5334000" y="1981200"/>
                <a:ext cx="1828800" cy="1828800"/>
              </a:xfrm>
              <a:prstGeom prst="rect">
                <a:avLst/>
              </a:prstGeom>
              <a:noFill/>
            </p:spPr>
          </p:pic>
          <p:pic>
            <p:nvPicPr>
              <p:cNvPr id="12" name="Picture 17" descr="C:\Documents and Settings\Donnie\Local Settings\Temporary Internet Files\Content.IE5\TNDCW2JQ\MCj04326120000[1].png">
                <a:extLst>
                  <a:ext uri="{FF2B5EF4-FFF2-40B4-BE49-F238E27FC236}">
                    <a16:creationId xmlns:a16="http://schemas.microsoft.com/office/drawing/2014/main" id="{8C1F7154-1216-410C-B90D-865B8FD15F2D}"/>
                  </a:ext>
                </a:extLst>
              </p:cNvPr>
              <p:cNvPicPr>
                <a:picLocks noChangeAspect="1" noChangeArrowheads="1"/>
              </p:cNvPicPr>
              <p:nvPr/>
            </p:nvPicPr>
            <p:blipFill>
              <a:blip r:embed="rId8" cstate="print"/>
              <a:srcRect/>
              <a:stretch>
                <a:fillRect/>
              </a:stretch>
            </p:blipFill>
            <p:spPr bwMode="auto">
              <a:xfrm>
                <a:off x="6019800" y="2057400"/>
                <a:ext cx="1725612" cy="1725612"/>
              </a:xfrm>
              <a:prstGeom prst="rect">
                <a:avLst/>
              </a:prstGeom>
              <a:noFill/>
            </p:spPr>
          </p:pic>
          <p:pic>
            <p:nvPicPr>
              <p:cNvPr id="13" name="Picture 18" descr="C:\Documents and Settings\Donnie\Local Settings\Temporary Internet Files\Content.IE5\E51G5CIU\MCj04326220000[1].png">
                <a:extLst>
                  <a:ext uri="{FF2B5EF4-FFF2-40B4-BE49-F238E27FC236}">
                    <a16:creationId xmlns:a16="http://schemas.microsoft.com/office/drawing/2014/main" id="{AED2318B-64B4-4EC0-86D3-CCEC086D727C}"/>
                  </a:ext>
                </a:extLst>
              </p:cNvPr>
              <p:cNvPicPr>
                <a:picLocks noChangeAspect="1" noChangeArrowheads="1"/>
              </p:cNvPicPr>
              <p:nvPr/>
            </p:nvPicPr>
            <p:blipFill>
              <a:blip r:embed="rId9" cstate="print"/>
              <a:srcRect/>
              <a:stretch>
                <a:fillRect/>
              </a:stretch>
            </p:blipFill>
            <p:spPr bwMode="auto">
              <a:xfrm flipH="1">
                <a:off x="6781799" y="2133600"/>
                <a:ext cx="1676400" cy="1676400"/>
              </a:xfrm>
              <a:prstGeom prst="rect">
                <a:avLst/>
              </a:prstGeom>
              <a:noFill/>
            </p:spPr>
          </p:pic>
        </p:grpSp>
      </p:grpSp>
      <p:pic>
        <p:nvPicPr>
          <p:cNvPr id="22" name="Picture 11" descr="C:\Documents and Settings\Donnie\Local Settings\Temporary Internet Files\Content.IE5\TNDCW2JQ\MCj04326250000[1].png">
            <a:extLst>
              <a:ext uri="{FF2B5EF4-FFF2-40B4-BE49-F238E27FC236}">
                <a16:creationId xmlns:a16="http://schemas.microsoft.com/office/drawing/2014/main" id="{CBECC7E6-2F6F-4D22-B615-5777C06D15A2}"/>
              </a:ext>
            </a:extLst>
          </p:cNvPr>
          <p:cNvPicPr>
            <a:picLocks noChangeAspect="1" noChangeArrowheads="1"/>
          </p:cNvPicPr>
          <p:nvPr/>
        </p:nvPicPr>
        <p:blipFill>
          <a:blip r:embed="rId10"/>
          <a:srcRect/>
          <a:stretch>
            <a:fillRect/>
          </a:stretch>
        </p:blipFill>
        <p:spPr bwMode="auto">
          <a:xfrm>
            <a:off x="979763" y="505208"/>
            <a:ext cx="914400" cy="914400"/>
          </a:xfrm>
          <a:prstGeom prst="rect">
            <a:avLst/>
          </a:prstGeom>
          <a:noFill/>
        </p:spPr>
      </p:pic>
      <p:sp>
        <p:nvSpPr>
          <p:cNvPr id="23" name="Arrow: Curved Up 22">
            <a:extLst>
              <a:ext uri="{FF2B5EF4-FFF2-40B4-BE49-F238E27FC236}">
                <a16:creationId xmlns:a16="http://schemas.microsoft.com/office/drawing/2014/main" id="{2F16EE86-510C-4D94-B7A2-D6B347BAB6CA}"/>
              </a:ext>
            </a:extLst>
          </p:cNvPr>
          <p:cNvSpPr/>
          <p:nvPr/>
        </p:nvSpPr>
        <p:spPr>
          <a:xfrm>
            <a:off x="5521396" y="1459892"/>
            <a:ext cx="2204446" cy="632583"/>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Up 23">
            <a:extLst>
              <a:ext uri="{FF2B5EF4-FFF2-40B4-BE49-F238E27FC236}">
                <a16:creationId xmlns:a16="http://schemas.microsoft.com/office/drawing/2014/main" id="{843A72F0-A9F7-47BA-9775-0DEFB36E181C}"/>
              </a:ext>
            </a:extLst>
          </p:cNvPr>
          <p:cNvSpPr/>
          <p:nvPr/>
        </p:nvSpPr>
        <p:spPr>
          <a:xfrm flipH="1">
            <a:off x="1367910" y="1400406"/>
            <a:ext cx="2204446" cy="632583"/>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7EA4FAA6-786B-494B-BCCD-6B23A89CE700}"/>
              </a:ext>
            </a:extLst>
          </p:cNvPr>
          <p:cNvSpPr/>
          <p:nvPr/>
        </p:nvSpPr>
        <p:spPr>
          <a:xfrm>
            <a:off x="3385430" y="1419608"/>
            <a:ext cx="2307448" cy="45839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02060"/>
                </a:solidFill>
              </a:rPr>
              <a:t>Applies</a:t>
            </a:r>
          </a:p>
        </p:txBody>
      </p:sp>
      <p:sp>
        <p:nvSpPr>
          <p:cNvPr id="26" name="TextBox 25">
            <a:extLst>
              <a:ext uri="{FF2B5EF4-FFF2-40B4-BE49-F238E27FC236}">
                <a16:creationId xmlns:a16="http://schemas.microsoft.com/office/drawing/2014/main" id="{919C2BA8-3364-4F78-A583-A7199F2F1C2F}"/>
              </a:ext>
            </a:extLst>
          </p:cNvPr>
          <p:cNvSpPr txBox="1"/>
          <p:nvPr/>
        </p:nvSpPr>
        <p:spPr>
          <a:xfrm>
            <a:off x="570349" y="2334679"/>
            <a:ext cx="8318011" cy="3577903"/>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a:t>Some commands (by their nature) involve individual responsibility, yet done in conjunction with others</a:t>
            </a:r>
          </a:p>
          <a:p>
            <a:pPr marL="800100" lvl="1" indent="-342900">
              <a:buFont typeface="Wingdings" panose="05000000000000000000" pitchFamily="2" charset="2"/>
              <a:buChar char="ü"/>
            </a:pPr>
            <a:r>
              <a:rPr lang="en-US" sz="2400" dirty="0"/>
              <a:t>Lord’s Supper</a:t>
            </a:r>
          </a:p>
          <a:p>
            <a:pPr marL="800100" lvl="1" indent="-342900">
              <a:buFont typeface="Wingdings" panose="05000000000000000000" pitchFamily="2" charset="2"/>
              <a:buChar char="ü"/>
            </a:pPr>
            <a:r>
              <a:rPr lang="en-US" sz="2400" dirty="0"/>
              <a:t>Singing</a:t>
            </a:r>
          </a:p>
          <a:p>
            <a:pPr marL="800100" lvl="1" indent="-342900">
              <a:buFont typeface="Wingdings" panose="05000000000000000000" pitchFamily="2" charset="2"/>
              <a:buChar char="ü"/>
            </a:pPr>
            <a:r>
              <a:rPr lang="en-US" sz="2400" dirty="0"/>
              <a:t>Giving</a:t>
            </a:r>
          </a:p>
          <a:p>
            <a:pPr marL="800100" lvl="1" indent="-342900">
              <a:buFont typeface="Wingdings" panose="05000000000000000000" pitchFamily="2" charset="2"/>
              <a:buChar char="ü"/>
            </a:pPr>
            <a:r>
              <a:rPr lang="en-US" sz="2400" dirty="0"/>
              <a:t>Praying</a:t>
            </a:r>
          </a:p>
          <a:p>
            <a:pPr marL="800100" lvl="1" indent="-342900">
              <a:buFont typeface="Wingdings" panose="05000000000000000000" pitchFamily="2" charset="2"/>
              <a:buChar char="ü"/>
            </a:pPr>
            <a:r>
              <a:rPr lang="en-US" sz="2400" dirty="0"/>
              <a:t>Withdrawing</a:t>
            </a:r>
          </a:p>
          <a:p>
            <a:pPr marL="800100" lvl="1" indent="-342900">
              <a:buFont typeface="Wingdings" panose="05000000000000000000" pitchFamily="2" charset="2"/>
              <a:buChar char="ü"/>
            </a:pPr>
            <a:endParaRPr lang="en-US" sz="1200" dirty="0"/>
          </a:p>
          <a:p>
            <a:pPr marL="342900" indent="-342900">
              <a:buFont typeface="Wingdings" panose="05000000000000000000" pitchFamily="2" charset="2"/>
              <a:buChar char="§"/>
            </a:pPr>
            <a:r>
              <a:rPr lang="en-US" sz="2400" b="1" dirty="0"/>
              <a:t>Nothing in Jas. 1:27 or Gal. 6:10 – that shows these are done in the assembly or in conjunction with others!</a:t>
            </a:r>
          </a:p>
        </p:txBody>
      </p:sp>
    </p:spTree>
    <p:extLst>
      <p:ext uri="{BB962C8B-B14F-4D97-AF65-F5344CB8AC3E}">
        <p14:creationId xmlns:p14="http://schemas.microsoft.com/office/powerpoint/2010/main" val="3771775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79D41-B26F-48BB-A928-DE214790BF36}"/>
              </a:ext>
            </a:extLst>
          </p:cNvPr>
          <p:cNvSpPr txBox="1"/>
          <p:nvPr/>
        </p:nvSpPr>
        <p:spPr>
          <a:xfrm>
            <a:off x="629356" y="626535"/>
            <a:ext cx="7885288" cy="646331"/>
          </a:xfrm>
          <a:prstGeom prst="rect">
            <a:avLst/>
          </a:prstGeom>
          <a:noFill/>
          <a:effectLst>
            <a:outerShdw blurRad="50800" dist="50800" dir="5400000" algn="ctr" rotWithShape="0">
              <a:schemeClr val="tx1"/>
            </a:outerShdw>
          </a:effectLst>
        </p:spPr>
        <p:txBody>
          <a:bodyPr wrap="square" rtlCol="0">
            <a:spAutoFit/>
          </a:bodyPr>
          <a:lstStyle/>
          <a:p>
            <a:pPr marL="571500" indent="-571500" algn="ctr">
              <a:buFont typeface="+mj-lt"/>
              <a:buAutoNum type="romanUcPeriod" startAt="2"/>
            </a:pPr>
            <a:r>
              <a:rPr lang="en-US" sz="3600" dirty="0">
                <a:solidFill>
                  <a:schemeClr val="bg1"/>
                </a:solidFill>
                <a:effectLst>
                  <a:outerShdw blurRad="38100" dist="38100" dir="2700000" algn="tl">
                    <a:srgbClr val="000000">
                      <a:alpha val="43137"/>
                    </a:srgbClr>
                  </a:outerShdw>
                </a:effectLst>
                <a:latin typeface="AR CENA" panose="02000000000000000000" pitchFamily="2" charset="0"/>
              </a:rPr>
              <a:t>Who Can The Church Help?</a:t>
            </a:r>
          </a:p>
        </p:txBody>
      </p:sp>
      <p:sp>
        <p:nvSpPr>
          <p:cNvPr id="3" name="TextBox 2">
            <a:extLst>
              <a:ext uri="{FF2B5EF4-FFF2-40B4-BE49-F238E27FC236}">
                <a16:creationId xmlns:a16="http://schemas.microsoft.com/office/drawing/2014/main" id="{AA667A6A-C12E-4042-A0CA-1BE3A763CB47}"/>
              </a:ext>
            </a:extLst>
          </p:cNvPr>
          <p:cNvSpPr txBox="1"/>
          <p:nvPr/>
        </p:nvSpPr>
        <p:spPr>
          <a:xfrm>
            <a:off x="835833" y="1838335"/>
            <a:ext cx="8023031" cy="441275"/>
          </a:xfrm>
          <a:prstGeom prst="rect">
            <a:avLst/>
          </a:prstGeom>
          <a:noFill/>
        </p:spPr>
        <p:txBody>
          <a:bodyPr wrap="square" rtlCol="0">
            <a:spAutoFit/>
          </a:bodyPr>
          <a:lstStyle/>
          <a:p>
            <a:pPr marL="457200" indent="-457200">
              <a:lnSpc>
                <a:spcPts val="2880"/>
              </a:lnSpc>
              <a:spcBef>
                <a:spcPts val="1200"/>
              </a:spcBef>
              <a:buFont typeface="+mj-lt"/>
              <a:buAutoNum type="alphaUcPeriod"/>
            </a:pPr>
            <a:r>
              <a:rPr lang="en-US" sz="2400" dirty="0">
                <a:latin typeface="Arial" panose="020B0604020202020204" pitchFamily="34" charset="0"/>
                <a:cs typeface="Arial" panose="020B0604020202020204" pitchFamily="34" charset="0"/>
              </a:rPr>
              <a:t>Acts 2:44-45 – believers</a:t>
            </a:r>
          </a:p>
        </p:txBody>
      </p:sp>
    </p:spTree>
    <p:extLst>
      <p:ext uri="{BB962C8B-B14F-4D97-AF65-F5344CB8AC3E}">
        <p14:creationId xmlns:p14="http://schemas.microsoft.com/office/powerpoint/2010/main" val="3770066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66E01E-C500-492F-B9E7-0E8C397FA12D}"/>
              </a:ext>
            </a:extLst>
          </p:cNvPr>
          <p:cNvSpPr txBox="1"/>
          <p:nvPr/>
        </p:nvSpPr>
        <p:spPr>
          <a:xfrm>
            <a:off x="580104" y="428178"/>
            <a:ext cx="4316361" cy="6001643"/>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1 Corinthians 11:26–28 </a:t>
            </a:r>
          </a:p>
          <a:p>
            <a:endParaRPr lang="en-US" sz="2400" baseline="30000" dirty="0">
              <a:latin typeface="Times New Roman" panose="02020603050405020304" pitchFamily="18" charset="0"/>
              <a:cs typeface="Times New Roman" panose="02020603050405020304" pitchFamily="18" charset="0"/>
            </a:endParaRPr>
          </a:p>
          <a:p>
            <a:r>
              <a:rPr lang="en-US" sz="2400" baseline="30000" dirty="0">
                <a:latin typeface="Times New Roman" panose="02020603050405020304" pitchFamily="18" charset="0"/>
                <a:cs typeface="Times New Roman" panose="02020603050405020304" pitchFamily="18" charset="0"/>
              </a:rPr>
              <a:t>26 </a:t>
            </a:r>
            <a:r>
              <a:rPr lang="en-US" sz="2400" dirty="0">
                <a:latin typeface="Times New Roman" panose="02020603050405020304" pitchFamily="18" charset="0"/>
                <a:cs typeface="Times New Roman" panose="02020603050405020304" pitchFamily="18" charset="0"/>
              </a:rPr>
              <a:t>For as often as you </a:t>
            </a:r>
            <a:r>
              <a:rPr lang="en-US" sz="2400" u="sng" dirty="0">
                <a:latin typeface="Times New Roman" panose="02020603050405020304" pitchFamily="18" charset="0"/>
                <a:cs typeface="Times New Roman" panose="02020603050405020304" pitchFamily="18" charset="0"/>
              </a:rPr>
              <a:t>eat this brea</a:t>
            </a:r>
            <a:r>
              <a:rPr lang="en-US" sz="2400" dirty="0">
                <a:latin typeface="Times New Roman" panose="02020603050405020304" pitchFamily="18" charset="0"/>
                <a:cs typeface="Times New Roman" panose="02020603050405020304" pitchFamily="18" charset="0"/>
              </a:rPr>
              <a:t>d and </a:t>
            </a:r>
            <a:r>
              <a:rPr lang="en-US" sz="2400" u="sng" dirty="0">
                <a:latin typeface="Times New Roman" panose="02020603050405020304" pitchFamily="18" charset="0"/>
                <a:cs typeface="Times New Roman" panose="02020603050405020304" pitchFamily="18" charset="0"/>
              </a:rPr>
              <a:t>drink this cup</a:t>
            </a:r>
            <a:r>
              <a:rPr lang="en-US" sz="2400" dirty="0">
                <a:latin typeface="Times New Roman" panose="02020603050405020304" pitchFamily="18" charset="0"/>
                <a:cs typeface="Times New Roman" panose="02020603050405020304" pitchFamily="18" charset="0"/>
              </a:rPr>
              <a:t>, you proclaim the Lord’s death till He comes. </a:t>
            </a:r>
          </a:p>
          <a:p>
            <a:endParaRPr lang="en-US" sz="2400" baseline="30000" dirty="0">
              <a:latin typeface="Times New Roman" panose="02020603050405020304" pitchFamily="18" charset="0"/>
              <a:cs typeface="Times New Roman" panose="02020603050405020304" pitchFamily="18" charset="0"/>
            </a:endParaRPr>
          </a:p>
          <a:p>
            <a:r>
              <a:rPr lang="en-US" sz="2400" baseline="30000" dirty="0">
                <a:latin typeface="Times New Roman" panose="02020603050405020304" pitchFamily="18" charset="0"/>
                <a:cs typeface="Times New Roman" panose="02020603050405020304" pitchFamily="18" charset="0"/>
              </a:rPr>
              <a:t>27 </a:t>
            </a:r>
            <a:r>
              <a:rPr lang="en-US" sz="2400" dirty="0">
                <a:latin typeface="Times New Roman" panose="02020603050405020304" pitchFamily="18" charset="0"/>
                <a:cs typeface="Times New Roman" panose="02020603050405020304" pitchFamily="18" charset="0"/>
              </a:rPr>
              <a:t>Therefore whoever eats this bread or drinks </a:t>
            </a:r>
            <a:r>
              <a:rPr lang="en-US" sz="2400" i="1" dirty="0">
                <a:latin typeface="Times New Roman" panose="02020603050405020304" pitchFamily="18" charset="0"/>
                <a:cs typeface="Times New Roman" panose="02020603050405020304" pitchFamily="18" charset="0"/>
              </a:rPr>
              <a:t>this</a:t>
            </a:r>
            <a:r>
              <a:rPr lang="en-US" sz="2400" dirty="0">
                <a:latin typeface="Times New Roman" panose="02020603050405020304" pitchFamily="18" charset="0"/>
                <a:cs typeface="Times New Roman" panose="02020603050405020304" pitchFamily="18" charset="0"/>
              </a:rPr>
              <a:t> cup of the Lord in an unworthy manner will be guilty of the body and blood of the Lord. </a:t>
            </a:r>
          </a:p>
          <a:p>
            <a:endParaRPr lang="en-US" sz="2400" baseline="30000" dirty="0">
              <a:latin typeface="Times New Roman" panose="02020603050405020304" pitchFamily="18" charset="0"/>
              <a:cs typeface="Times New Roman" panose="02020603050405020304" pitchFamily="18" charset="0"/>
            </a:endParaRPr>
          </a:p>
          <a:p>
            <a:r>
              <a:rPr lang="en-US" sz="2400" baseline="30000" dirty="0">
                <a:latin typeface="Times New Roman" panose="02020603050405020304" pitchFamily="18" charset="0"/>
                <a:cs typeface="Times New Roman" panose="02020603050405020304" pitchFamily="18" charset="0"/>
              </a:rPr>
              <a:t>28 </a:t>
            </a:r>
            <a:r>
              <a:rPr lang="en-US" sz="2400" dirty="0">
                <a:latin typeface="Times New Roman" panose="02020603050405020304" pitchFamily="18" charset="0"/>
                <a:cs typeface="Times New Roman" panose="02020603050405020304" pitchFamily="18" charset="0"/>
              </a:rPr>
              <a:t>But let </a:t>
            </a:r>
            <a:r>
              <a:rPr lang="en-US" sz="2400" u="sng" dirty="0">
                <a:latin typeface="Times New Roman" panose="02020603050405020304" pitchFamily="18" charset="0"/>
                <a:cs typeface="Times New Roman" panose="02020603050405020304" pitchFamily="18" charset="0"/>
              </a:rPr>
              <a:t>a man examine himself</a:t>
            </a:r>
            <a:r>
              <a:rPr lang="en-US" sz="2400" dirty="0">
                <a:latin typeface="Times New Roman" panose="02020603050405020304" pitchFamily="18" charset="0"/>
                <a:cs typeface="Times New Roman" panose="02020603050405020304" pitchFamily="18" charset="0"/>
              </a:rPr>
              <a:t>, and so let </a:t>
            </a:r>
            <a:r>
              <a:rPr lang="en-US" sz="2400" u="sng" dirty="0">
                <a:latin typeface="Times New Roman" panose="02020603050405020304" pitchFamily="18" charset="0"/>
                <a:cs typeface="Times New Roman" panose="02020603050405020304" pitchFamily="18" charset="0"/>
              </a:rPr>
              <a:t>him eat </a:t>
            </a:r>
            <a:r>
              <a:rPr lang="en-US" sz="2400" dirty="0">
                <a:latin typeface="Times New Roman" panose="02020603050405020304" pitchFamily="18" charset="0"/>
                <a:cs typeface="Times New Roman" panose="02020603050405020304" pitchFamily="18" charset="0"/>
              </a:rPr>
              <a:t>of the bread and drink of the cup. </a:t>
            </a: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B7DE2DA-8AEB-4A64-BD05-17A7274F16CB}"/>
              </a:ext>
            </a:extLst>
          </p:cNvPr>
          <p:cNvSpPr txBox="1"/>
          <p:nvPr/>
        </p:nvSpPr>
        <p:spPr>
          <a:xfrm>
            <a:off x="5122606" y="428178"/>
            <a:ext cx="3185652" cy="4524315"/>
          </a:xfrm>
          <a:prstGeom prst="rect">
            <a:avLst/>
          </a:prstGeom>
          <a:noFill/>
        </p:spPr>
        <p:txBody>
          <a:bodyPr wrap="square" rtlCol="0">
            <a:spAutoFit/>
          </a:bodyPr>
          <a:lstStyle/>
          <a:p>
            <a:pPr algn="ctr"/>
            <a:r>
              <a:rPr lang="en-US" sz="3200" dirty="0">
                <a:latin typeface="+mj-lt"/>
              </a:rPr>
              <a:t>While Done In The Assembly</a:t>
            </a:r>
          </a:p>
          <a:p>
            <a:pPr algn="ctr"/>
            <a:endParaRPr lang="en-US" sz="3200" dirty="0">
              <a:latin typeface="+mj-lt"/>
            </a:endParaRPr>
          </a:p>
          <a:p>
            <a:pPr algn="ctr"/>
            <a:r>
              <a:rPr lang="en-US" sz="3200" b="1" u="sng" dirty="0">
                <a:latin typeface="+mj-lt"/>
              </a:rPr>
              <a:t>Eating</a:t>
            </a:r>
          </a:p>
          <a:p>
            <a:pPr algn="ctr"/>
            <a:r>
              <a:rPr lang="en-US" sz="3200" dirty="0">
                <a:latin typeface="+mj-lt"/>
              </a:rPr>
              <a:t>&amp;</a:t>
            </a:r>
          </a:p>
          <a:p>
            <a:pPr algn="ctr"/>
            <a:r>
              <a:rPr lang="en-US" sz="3200" b="1" u="sng" dirty="0">
                <a:latin typeface="+mj-lt"/>
              </a:rPr>
              <a:t>Examining</a:t>
            </a:r>
          </a:p>
          <a:p>
            <a:pPr algn="ctr"/>
            <a:endParaRPr lang="en-US" sz="3200" dirty="0">
              <a:latin typeface="+mj-lt"/>
            </a:endParaRPr>
          </a:p>
          <a:p>
            <a:pPr algn="ctr"/>
            <a:r>
              <a:rPr lang="en-US" sz="3200" dirty="0">
                <a:latin typeface="+mj-lt"/>
              </a:rPr>
              <a:t>Are Individual Actions!</a:t>
            </a:r>
          </a:p>
        </p:txBody>
      </p:sp>
      <p:sp>
        <p:nvSpPr>
          <p:cNvPr id="4" name="Oval 3">
            <a:extLst>
              <a:ext uri="{FF2B5EF4-FFF2-40B4-BE49-F238E27FC236}">
                <a16:creationId xmlns:a16="http://schemas.microsoft.com/office/drawing/2014/main" id="{FC50E14F-C972-45D2-99F2-191C3884788A}"/>
              </a:ext>
            </a:extLst>
          </p:cNvPr>
          <p:cNvSpPr/>
          <p:nvPr/>
        </p:nvSpPr>
        <p:spPr>
          <a:xfrm>
            <a:off x="4827638" y="4952493"/>
            <a:ext cx="3873910" cy="1556462"/>
          </a:xfrm>
          <a:prstGeom prst="ellips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Or</a:t>
            </a:r>
          </a:p>
          <a:p>
            <a:pPr algn="ctr"/>
            <a:r>
              <a:rPr lang="en-US" sz="2400" dirty="0">
                <a:solidFill>
                  <a:schemeClr val="bg1"/>
                </a:solidFill>
              </a:rPr>
              <a:t>Is the Examination</a:t>
            </a:r>
          </a:p>
          <a:p>
            <a:pPr algn="ctr"/>
            <a:r>
              <a:rPr lang="en-US" sz="2400" dirty="0">
                <a:solidFill>
                  <a:schemeClr val="bg1"/>
                </a:solidFill>
              </a:rPr>
              <a:t>Done Collectively?</a:t>
            </a:r>
          </a:p>
        </p:txBody>
      </p:sp>
    </p:spTree>
    <p:extLst>
      <p:ext uri="{BB962C8B-B14F-4D97-AF65-F5344CB8AC3E}">
        <p14:creationId xmlns:p14="http://schemas.microsoft.com/office/powerpoint/2010/main" val="1200002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9E7166CC-BA63-4191-A2B7-22D59273D3A9}"/>
              </a:ext>
            </a:extLst>
          </p:cNvPr>
          <p:cNvPicPr>
            <a:picLocks noChangeAspect="1"/>
          </p:cNvPicPr>
          <p:nvPr/>
        </p:nvPicPr>
        <p:blipFill>
          <a:blip r:embed="rId2"/>
          <a:stretch>
            <a:fillRect/>
          </a:stretch>
        </p:blipFill>
        <p:spPr>
          <a:xfrm>
            <a:off x="5708552" y="1189733"/>
            <a:ext cx="2493007" cy="1502197"/>
          </a:xfrm>
          <a:prstGeom prst="rect">
            <a:avLst/>
          </a:prstGeom>
        </p:spPr>
      </p:pic>
      <p:sp>
        <p:nvSpPr>
          <p:cNvPr id="1029" name="Arrow: Right 1028">
            <a:extLst>
              <a:ext uri="{FF2B5EF4-FFF2-40B4-BE49-F238E27FC236}">
                <a16:creationId xmlns:a16="http://schemas.microsoft.com/office/drawing/2014/main" id="{E3C49EB7-9B62-4B43-95AC-E4F1FFCA13B7}"/>
              </a:ext>
            </a:extLst>
          </p:cNvPr>
          <p:cNvSpPr/>
          <p:nvPr/>
        </p:nvSpPr>
        <p:spPr>
          <a:xfrm>
            <a:off x="3274903" y="2138169"/>
            <a:ext cx="2713608" cy="802353"/>
          </a:xfrm>
          <a:prstGeom prst="rightArrow">
            <a:avLst>
              <a:gd name="adj1" fmla="val 50000"/>
              <a:gd name="adj2" fmla="val 6212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rPr>
              <a:t>Therefore</a:t>
            </a:r>
          </a:p>
        </p:txBody>
      </p:sp>
      <p:grpSp>
        <p:nvGrpSpPr>
          <p:cNvPr id="2" name="Group 29">
            <a:extLst>
              <a:ext uri="{FF2B5EF4-FFF2-40B4-BE49-F238E27FC236}">
                <a16:creationId xmlns:a16="http://schemas.microsoft.com/office/drawing/2014/main" id="{4050723A-A2F7-4620-A892-34C4B04C21DC}"/>
              </a:ext>
            </a:extLst>
          </p:cNvPr>
          <p:cNvGrpSpPr/>
          <p:nvPr/>
        </p:nvGrpSpPr>
        <p:grpSpPr>
          <a:xfrm>
            <a:off x="2507540" y="4106269"/>
            <a:ext cx="1371600" cy="1143000"/>
            <a:chOff x="4114800" y="914400"/>
            <a:chExt cx="4648200" cy="4114800"/>
          </a:xfrm>
        </p:grpSpPr>
        <p:grpSp>
          <p:nvGrpSpPr>
            <p:cNvPr id="3" name="Group 20">
              <a:extLst>
                <a:ext uri="{FF2B5EF4-FFF2-40B4-BE49-F238E27FC236}">
                  <a16:creationId xmlns:a16="http://schemas.microsoft.com/office/drawing/2014/main" id="{40DD141C-563F-4602-A165-2B5D2EC7B880}"/>
                </a:ext>
              </a:extLst>
            </p:cNvPr>
            <p:cNvGrpSpPr/>
            <p:nvPr/>
          </p:nvGrpSpPr>
          <p:grpSpPr>
            <a:xfrm>
              <a:off x="4495800" y="914400"/>
              <a:ext cx="4267200" cy="2514600"/>
              <a:chOff x="4876800" y="1295400"/>
              <a:chExt cx="4267200" cy="2514600"/>
            </a:xfrm>
          </p:grpSpPr>
          <p:pic>
            <p:nvPicPr>
              <p:cNvPr id="13" name="Picture 12" descr="C:\Documents and Settings\Donnie\Local Settings\Temporary Internet Files\Content.IE5\7ZVCNS1P\MCj04326090000[1].png">
                <a:extLst>
                  <a:ext uri="{FF2B5EF4-FFF2-40B4-BE49-F238E27FC236}">
                    <a16:creationId xmlns:a16="http://schemas.microsoft.com/office/drawing/2014/main" id="{9BF6FAE0-F82E-4F71-A02E-BB7C17EB08AB}"/>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14" name="Picture 11" descr="C:\Documents and Settings\Donnie\Local Settings\Temporary Internet Files\Content.IE5\TNDCW2JQ\MCj04326250000[1].png">
                <a:extLst>
                  <a:ext uri="{FF2B5EF4-FFF2-40B4-BE49-F238E27FC236}">
                    <a16:creationId xmlns:a16="http://schemas.microsoft.com/office/drawing/2014/main" id="{149B94E2-222B-4D5B-9B70-7ED9106C0C1C}"/>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15" name="Picture 13" descr="C:\Documents and Settings\Donnie\Local Settings\Temporary Internet Files\Content.IE5\L1V11MNQ\MCj04316140000[1].png">
                <a:extLst>
                  <a:ext uri="{FF2B5EF4-FFF2-40B4-BE49-F238E27FC236}">
                    <a16:creationId xmlns:a16="http://schemas.microsoft.com/office/drawing/2014/main" id="{3B99BB97-3F9D-4C67-B2E3-F7E0940EA8A5}"/>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16" name="Picture 14" descr="C:\Documents and Settings\Donnie\Local Settings\Temporary Internet Files\Content.IE5\7ZVCNS1P\MCj04316010000[1].png">
                <a:extLst>
                  <a:ext uri="{FF2B5EF4-FFF2-40B4-BE49-F238E27FC236}">
                    <a16:creationId xmlns:a16="http://schemas.microsoft.com/office/drawing/2014/main" id="{9DEEBE2A-C1F5-4B80-87D0-6DFB8BE4282C}"/>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17" name="Picture 15" descr="C:\Documents and Settings\Donnie\Local Settings\Temporary Internet Files\Content.IE5\1ZRCUT1B\MCj04316410000[1].png">
                <a:extLst>
                  <a:ext uri="{FF2B5EF4-FFF2-40B4-BE49-F238E27FC236}">
                    <a16:creationId xmlns:a16="http://schemas.microsoft.com/office/drawing/2014/main" id="{2BFB4DE6-446E-4326-B9F2-A1B47EB5E818}"/>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8" name="Picture 16" descr="C:\Documents and Settings\Donnie\Local Settings\Temporary Internet Files\Content.IE5\3J0W0GQY\MCj04326230000[1].png">
                <a:extLst>
                  <a:ext uri="{FF2B5EF4-FFF2-40B4-BE49-F238E27FC236}">
                    <a16:creationId xmlns:a16="http://schemas.microsoft.com/office/drawing/2014/main" id="{80AD2522-7F63-4E59-92B9-70F67CAC29AE}"/>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9" name="Picture 17" descr="C:\Documents and Settings\Donnie\Local Settings\Temporary Internet Files\Content.IE5\TNDCW2JQ\MCj04326120000[1].png">
                <a:extLst>
                  <a:ext uri="{FF2B5EF4-FFF2-40B4-BE49-F238E27FC236}">
                    <a16:creationId xmlns:a16="http://schemas.microsoft.com/office/drawing/2014/main" id="{D932FAC3-C4C5-4F76-9A08-A9DB99A4DBC3}"/>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20" name="Picture 18" descr="C:\Documents and Settings\Donnie\Local Settings\Temporary Internet Files\Content.IE5\E51G5CIU\MCj04326220000[1].png">
                <a:extLst>
                  <a:ext uri="{FF2B5EF4-FFF2-40B4-BE49-F238E27FC236}">
                    <a16:creationId xmlns:a16="http://schemas.microsoft.com/office/drawing/2014/main" id="{0B5F66BD-68EE-4099-9AC4-A12EFA904E5C}"/>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4" name="Group 21">
              <a:extLst>
                <a:ext uri="{FF2B5EF4-FFF2-40B4-BE49-F238E27FC236}">
                  <a16:creationId xmlns:a16="http://schemas.microsoft.com/office/drawing/2014/main" id="{38EA024C-7851-4297-834F-85AE7F25CEA6}"/>
                </a:ext>
              </a:extLst>
            </p:cNvPr>
            <p:cNvGrpSpPr/>
            <p:nvPr/>
          </p:nvGrpSpPr>
          <p:grpSpPr>
            <a:xfrm flipH="1">
              <a:off x="4114800" y="2514600"/>
              <a:ext cx="4267200" cy="2514600"/>
              <a:chOff x="4876800" y="1295400"/>
              <a:chExt cx="4267200" cy="2514600"/>
            </a:xfrm>
          </p:grpSpPr>
          <p:pic>
            <p:nvPicPr>
              <p:cNvPr id="5" name="Picture 12" descr="C:\Documents and Settings\Donnie\Local Settings\Temporary Internet Files\Content.IE5\7ZVCNS1P\MCj04326090000[1].png">
                <a:extLst>
                  <a:ext uri="{FF2B5EF4-FFF2-40B4-BE49-F238E27FC236}">
                    <a16:creationId xmlns:a16="http://schemas.microsoft.com/office/drawing/2014/main" id="{986965C9-3AB8-46E3-8637-F243D4DA077E}"/>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6" name="Picture 11" descr="C:\Documents and Settings\Donnie\Local Settings\Temporary Internet Files\Content.IE5\TNDCW2JQ\MCj04326250000[1].png">
                <a:extLst>
                  <a:ext uri="{FF2B5EF4-FFF2-40B4-BE49-F238E27FC236}">
                    <a16:creationId xmlns:a16="http://schemas.microsoft.com/office/drawing/2014/main" id="{A367A77B-DA85-495D-90D1-32A6189C607F}"/>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7" name="Picture 13" descr="C:\Documents and Settings\Donnie\Local Settings\Temporary Internet Files\Content.IE5\L1V11MNQ\MCj04316140000[1].png">
                <a:extLst>
                  <a:ext uri="{FF2B5EF4-FFF2-40B4-BE49-F238E27FC236}">
                    <a16:creationId xmlns:a16="http://schemas.microsoft.com/office/drawing/2014/main" id="{7D000395-C78A-46C2-88AF-CEAF02CB5C9A}"/>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8" name="Picture 14" descr="C:\Documents and Settings\Donnie\Local Settings\Temporary Internet Files\Content.IE5\7ZVCNS1P\MCj04316010000[1].png">
                <a:extLst>
                  <a:ext uri="{FF2B5EF4-FFF2-40B4-BE49-F238E27FC236}">
                    <a16:creationId xmlns:a16="http://schemas.microsoft.com/office/drawing/2014/main" id="{02041E3B-C152-4C7A-A0C2-A7C8F0B4C0AA}"/>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9" name="Picture 15" descr="C:\Documents and Settings\Donnie\Local Settings\Temporary Internet Files\Content.IE5\1ZRCUT1B\MCj04316410000[1].png">
                <a:extLst>
                  <a:ext uri="{FF2B5EF4-FFF2-40B4-BE49-F238E27FC236}">
                    <a16:creationId xmlns:a16="http://schemas.microsoft.com/office/drawing/2014/main" id="{09943CDB-04D3-445B-9EF7-F6306158D09A}"/>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10" name="Picture 16" descr="C:\Documents and Settings\Donnie\Local Settings\Temporary Internet Files\Content.IE5\3J0W0GQY\MCj04326230000[1].png">
                <a:extLst>
                  <a:ext uri="{FF2B5EF4-FFF2-40B4-BE49-F238E27FC236}">
                    <a16:creationId xmlns:a16="http://schemas.microsoft.com/office/drawing/2014/main" id="{7980298A-FEA5-4DBC-8FE4-48B9511BDDE2}"/>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11" name="Picture 17" descr="C:\Documents and Settings\Donnie\Local Settings\Temporary Internet Files\Content.IE5\TNDCW2JQ\MCj04326120000[1].png">
                <a:extLst>
                  <a:ext uri="{FF2B5EF4-FFF2-40B4-BE49-F238E27FC236}">
                    <a16:creationId xmlns:a16="http://schemas.microsoft.com/office/drawing/2014/main" id="{694F9A66-2FA0-47E3-ADDB-721A4BAF100B}"/>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12" name="Picture 18" descr="C:\Documents and Settings\Donnie\Local Settings\Temporary Internet Files\Content.IE5\E51G5CIU\MCj04326220000[1].png">
                <a:extLst>
                  <a:ext uri="{FF2B5EF4-FFF2-40B4-BE49-F238E27FC236}">
                    <a16:creationId xmlns:a16="http://schemas.microsoft.com/office/drawing/2014/main" id="{93CC16CA-3E03-4127-8F4C-F4D66F5C98A9}"/>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pic>
        <p:nvPicPr>
          <p:cNvPr id="21" name="Picture 11" descr="C:\Documents and Settings\Donnie\Local Settings\Temporary Internet Files\Content.IE5\TNDCW2JQ\MCj04326250000[1].png">
            <a:extLst>
              <a:ext uri="{FF2B5EF4-FFF2-40B4-BE49-F238E27FC236}">
                <a16:creationId xmlns:a16="http://schemas.microsoft.com/office/drawing/2014/main" id="{B88F5F7C-F520-4511-ABAE-CA3AF754B561}"/>
              </a:ext>
            </a:extLst>
          </p:cNvPr>
          <p:cNvPicPr>
            <a:picLocks noChangeAspect="1" noChangeArrowheads="1"/>
          </p:cNvPicPr>
          <p:nvPr/>
        </p:nvPicPr>
        <p:blipFill>
          <a:blip r:embed="rId11"/>
          <a:srcRect/>
          <a:stretch>
            <a:fillRect/>
          </a:stretch>
        </p:blipFill>
        <p:spPr bwMode="auto">
          <a:xfrm>
            <a:off x="563681" y="4146245"/>
            <a:ext cx="914400" cy="914400"/>
          </a:xfrm>
          <a:prstGeom prst="rect">
            <a:avLst/>
          </a:prstGeom>
          <a:noFill/>
        </p:spPr>
      </p:pic>
      <p:sp>
        <p:nvSpPr>
          <p:cNvPr id="22" name="TextBox 21">
            <a:extLst>
              <a:ext uri="{FF2B5EF4-FFF2-40B4-BE49-F238E27FC236}">
                <a16:creationId xmlns:a16="http://schemas.microsoft.com/office/drawing/2014/main" id="{7AEC8C1D-E5F6-4996-B6A5-97FE61ADD0F8}"/>
              </a:ext>
            </a:extLst>
          </p:cNvPr>
          <p:cNvSpPr txBox="1"/>
          <p:nvPr/>
        </p:nvSpPr>
        <p:spPr>
          <a:xfrm>
            <a:off x="1400291" y="393291"/>
            <a:ext cx="6359013" cy="584775"/>
          </a:xfrm>
          <a:prstGeom prst="rect">
            <a:avLst/>
          </a:prstGeom>
          <a:noFill/>
        </p:spPr>
        <p:txBody>
          <a:bodyPr wrap="square" rtlCol="0">
            <a:spAutoFit/>
          </a:bodyPr>
          <a:lstStyle/>
          <a:p>
            <a:pPr algn="ctr"/>
            <a:r>
              <a:rPr lang="en-US" sz="3200" b="1" u="sng" dirty="0"/>
              <a:t>The Premise Applied</a:t>
            </a:r>
          </a:p>
        </p:txBody>
      </p:sp>
      <p:pic>
        <p:nvPicPr>
          <p:cNvPr id="27" name="Picture 26">
            <a:extLst>
              <a:ext uri="{FF2B5EF4-FFF2-40B4-BE49-F238E27FC236}">
                <a16:creationId xmlns:a16="http://schemas.microsoft.com/office/drawing/2014/main" id="{8CEBBBA2-5AD2-4697-BFF7-4F399327011C}"/>
              </a:ext>
            </a:extLst>
          </p:cNvPr>
          <p:cNvPicPr>
            <a:picLocks noChangeAspect="1"/>
          </p:cNvPicPr>
          <p:nvPr/>
        </p:nvPicPr>
        <p:blipFill>
          <a:blip r:embed="rId2"/>
          <a:stretch>
            <a:fillRect/>
          </a:stretch>
        </p:blipFill>
        <p:spPr>
          <a:xfrm>
            <a:off x="782327" y="1217828"/>
            <a:ext cx="2493007" cy="1502197"/>
          </a:xfrm>
          <a:prstGeom prst="rect">
            <a:avLst/>
          </a:prstGeom>
        </p:spPr>
      </p:pic>
      <p:sp>
        <p:nvSpPr>
          <p:cNvPr id="29" name="TextBox 28">
            <a:extLst>
              <a:ext uri="{FF2B5EF4-FFF2-40B4-BE49-F238E27FC236}">
                <a16:creationId xmlns:a16="http://schemas.microsoft.com/office/drawing/2014/main" id="{F291B66F-B67E-4A08-B8E8-F0AFC26A756A}"/>
              </a:ext>
            </a:extLst>
          </p:cNvPr>
          <p:cNvSpPr txBox="1"/>
          <p:nvPr/>
        </p:nvSpPr>
        <p:spPr>
          <a:xfrm>
            <a:off x="1020881" y="2244094"/>
            <a:ext cx="2005781" cy="1015663"/>
          </a:xfrm>
          <a:prstGeom prst="rect">
            <a:avLst/>
          </a:prstGeom>
          <a:solidFill>
            <a:schemeClr val="bg1"/>
          </a:solidFill>
          <a:ln w="28575">
            <a:solidFill>
              <a:schemeClr val="tx1"/>
            </a:solidFill>
          </a:ln>
        </p:spPr>
        <p:txBody>
          <a:bodyPr wrap="square" rtlCol="0">
            <a:spAutoFit/>
          </a:bodyPr>
          <a:lstStyle/>
          <a:p>
            <a:pPr algn="ctr"/>
            <a:r>
              <a:rPr lang="en-US" sz="2000" b="1" dirty="0"/>
              <a:t>1 Cor. 11</a:t>
            </a:r>
          </a:p>
          <a:p>
            <a:pPr algn="ctr"/>
            <a:r>
              <a:rPr lang="en-US" sz="2000" b="1" dirty="0"/>
              <a:t>Instructions</a:t>
            </a:r>
          </a:p>
          <a:p>
            <a:pPr algn="ctr"/>
            <a:r>
              <a:rPr lang="en-US" sz="2000" b="1" dirty="0"/>
              <a:t>Lord’s Supper</a:t>
            </a:r>
          </a:p>
        </p:txBody>
      </p:sp>
      <p:cxnSp>
        <p:nvCxnSpPr>
          <p:cNvPr id="31" name="Straight Arrow Connector 30">
            <a:extLst>
              <a:ext uri="{FF2B5EF4-FFF2-40B4-BE49-F238E27FC236}">
                <a16:creationId xmlns:a16="http://schemas.microsoft.com/office/drawing/2014/main" id="{B0790348-235A-4D7A-B9D0-328B5F939164}"/>
              </a:ext>
            </a:extLst>
          </p:cNvPr>
          <p:cNvCxnSpPr>
            <a:stCxn id="29" idx="2"/>
          </p:cNvCxnSpPr>
          <p:nvPr/>
        </p:nvCxnSpPr>
        <p:spPr>
          <a:xfrm flipH="1">
            <a:off x="1288026" y="3259757"/>
            <a:ext cx="735746" cy="6731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078D5D5F-8F0F-4283-92DC-CC4CC88211D8}"/>
              </a:ext>
            </a:extLst>
          </p:cNvPr>
          <p:cNvCxnSpPr>
            <a:stCxn id="29" idx="2"/>
          </p:cNvCxnSpPr>
          <p:nvPr/>
        </p:nvCxnSpPr>
        <p:spPr>
          <a:xfrm>
            <a:off x="2023772" y="3259757"/>
            <a:ext cx="686136" cy="6959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8" name="TextBox 1027">
            <a:extLst>
              <a:ext uri="{FF2B5EF4-FFF2-40B4-BE49-F238E27FC236}">
                <a16:creationId xmlns:a16="http://schemas.microsoft.com/office/drawing/2014/main" id="{83BB214B-D7B8-439B-943D-44C586904A79}"/>
              </a:ext>
            </a:extLst>
          </p:cNvPr>
          <p:cNvSpPr txBox="1"/>
          <p:nvPr/>
        </p:nvSpPr>
        <p:spPr>
          <a:xfrm>
            <a:off x="455526" y="5238686"/>
            <a:ext cx="1022555" cy="461665"/>
          </a:xfrm>
          <a:prstGeom prst="rect">
            <a:avLst/>
          </a:prstGeom>
          <a:noFill/>
        </p:spPr>
        <p:txBody>
          <a:bodyPr wrap="square" rtlCol="0">
            <a:spAutoFit/>
          </a:bodyPr>
          <a:lstStyle/>
          <a:p>
            <a:pPr algn="ctr"/>
            <a:r>
              <a:rPr lang="en-US" sz="2400" dirty="0"/>
              <a:t>V. 28</a:t>
            </a:r>
          </a:p>
        </p:txBody>
      </p:sp>
      <p:sp>
        <p:nvSpPr>
          <p:cNvPr id="38" name="TextBox 37">
            <a:extLst>
              <a:ext uri="{FF2B5EF4-FFF2-40B4-BE49-F238E27FC236}">
                <a16:creationId xmlns:a16="http://schemas.microsoft.com/office/drawing/2014/main" id="{213BE33B-A9CA-4B8D-9577-EB643DAFCD35}"/>
              </a:ext>
            </a:extLst>
          </p:cNvPr>
          <p:cNvSpPr txBox="1"/>
          <p:nvPr/>
        </p:nvSpPr>
        <p:spPr>
          <a:xfrm>
            <a:off x="2530447" y="5331256"/>
            <a:ext cx="1022555" cy="461665"/>
          </a:xfrm>
          <a:prstGeom prst="rect">
            <a:avLst/>
          </a:prstGeom>
          <a:noFill/>
        </p:spPr>
        <p:txBody>
          <a:bodyPr wrap="square" rtlCol="0">
            <a:spAutoFit/>
          </a:bodyPr>
          <a:lstStyle/>
          <a:p>
            <a:pPr algn="ctr"/>
            <a:r>
              <a:rPr lang="en-US" sz="2400" dirty="0"/>
              <a:t>V. 33</a:t>
            </a:r>
          </a:p>
        </p:txBody>
      </p:sp>
      <p:sp>
        <p:nvSpPr>
          <p:cNvPr id="41" name="TextBox 40">
            <a:extLst>
              <a:ext uri="{FF2B5EF4-FFF2-40B4-BE49-F238E27FC236}">
                <a16:creationId xmlns:a16="http://schemas.microsoft.com/office/drawing/2014/main" id="{0D31A492-5DD9-470E-AB79-1CFB3B4E78A3}"/>
              </a:ext>
            </a:extLst>
          </p:cNvPr>
          <p:cNvSpPr txBox="1"/>
          <p:nvPr/>
        </p:nvSpPr>
        <p:spPr>
          <a:xfrm>
            <a:off x="6008378" y="2253802"/>
            <a:ext cx="2072323" cy="2246769"/>
          </a:xfrm>
          <a:prstGeom prst="rect">
            <a:avLst/>
          </a:prstGeom>
          <a:solidFill>
            <a:schemeClr val="bg1"/>
          </a:solidFill>
          <a:ln w="28575">
            <a:solidFill>
              <a:schemeClr val="tx1"/>
            </a:solidFill>
          </a:ln>
        </p:spPr>
        <p:txBody>
          <a:bodyPr wrap="square" rtlCol="0">
            <a:spAutoFit/>
          </a:bodyPr>
          <a:lstStyle/>
          <a:p>
            <a:pPr algn="ctr"/>
            <a:r>
              <a:rPr lang="en-US" sz="2000" b="1" dirty="0"/>
              <a:t>Care Own Widow</a:t>
            </a:r>
          </a:p>
          <a:p>
            <a:pPr algn="ctr"/>
            <a:r>
              <a:rPr lang="en-US" sz="2000" b="1" dirty="0"/>
              <a:t>(1 Tim. 5:16)</a:t>
            </a:r>
          </a:p>
          <a:p>
            <a:pPr algn="ctr"/>
            <a:endParaRPr lang="en-US" sz="1000" b="1" dirty="0"/>
          </a:p>
          <a:p>
            <a:pPr algn="ctr"/>
            <a:r>
              <a:rPr lang="en-US" sz="2000" b="1" dirty="0"/>
              <a:t>Love wife</a:t>
            </a:r>
          </a:p>
          <a:p>
            <a:pPr algn="ctr"/>
            <a:r>
              <a:rPr lang="en-US" sz="2000" b="1" dirty="0"/>
              <a:t>(Eph. 5:25)</a:t>
            </a:r>
          </a:p>
          <a:p>
            <a:pPr algn="ctr"/>
            <a:endParaRPr lang="en-US" sz="1000" b="1" dirty="0"/>
          </a:p>
          <a:p>
            <a:pPr algn="ctr"/>
            <a:r>
              <a:rPr lang="en-US" sz="2000" b="1" dirty="0"/>
              <a:t>Name Christian</a:t>
            </a:r>
          </a:p>
          <a:p>
            <a:pPr algn="ctr"/>
            <a:r>
              <a:rPr lang="en-US" sz="2000" b="1" dirty="0"/>
              <a:t>(1 Pet. 4:16)</a:t>
            </a:r>
          </a:p>
        </p:txBody>
      </p:sp>
      <p:grpSp>
        <p:nvGrpSpPr>
          <p:cNvPr id="42" name="Group 29">
            <a:extLst>
              <a:ext uri="{FF2B5EF4-FFF2-40B4-BE49-F238E27FC236}">
                <a16:creationId xmlns:a16="http://schemas.microsoft.com/office/drawing/2014/main" id="{04A14599-72AD-43A4-AB45-83AD9C10364A}"/>
              </a:ext>
            </a:extLst>
          </p:cNvPr>
          <p:cNvGrpSpPr/>
          <p:nvPr/>
        </p:nvGrpSpPr>
        <p:grpSpPr>
          <a:xfrm>
            <a:off x="7383792" y="5443634"/>
            <a:ext cx="1371600" cy="1143000"/>
            <a:chOff x="4114800" y="914400"/>
            <a:chExt cx="4648200" cy="4114800"/>
          </a:xfrm>
        </p:grpSpPr>
        <p:grpSp>
          <p:nvGrpSpPr>
            <p:cNvPr id="43" name="Group 20">
              <a:extLst>
                <a:ext uri="{FF2B5EF4-FFF2-40B4-BE49-F238E27FC236}">
                  <a16:creationId xmlns:a16="http://schemas.microsoft.com/office/drawing/2014/main" id="{40B97555-1B67-412B-B968-92351CEEF24B}"/>
                </a:ext>
              </a:extLst>
            </p:cNvPr>
            <p:cNvGrpSpPr/>
            <p:nvPr/>
          </p:nvGrpSpPr>
          <p:grpSpPr>
            <a:xfrm>
              <a:off x="4495800" y="914400"/>
              <a:ext cx="4267200" cy="2514600"/>
              <a:chOff x="4876800" y="1295400"/>
              <a:chExt cx="4267200" cy="2514600"/>
            </a:xfrm>
          </p:grpSpPr>
          <p:pic>
            <p:nvPicPr>
              <p:cNvPr id="53" name="Picture 52" descr="C:\Documents and Settings\Donnie\Local Settings\Temporary Internet Files\Content.IE5\7ZVCNS1P\MCj04326090000[1].png">
                <a:extLst>
                  <a:ext uri="{FF2B5EF4-FFF2-40B4-BE49-F238E27FC236}">
                    <a16:creationId xmlns:a16="http://schemas.microsoft.com/office/drawing/2014/main" id="{623E654C-5C60-4453-9C3B-FA85F0C501A2}"/>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54" name="Picture 11" descr="C:\Documents and Settings\Donnie\Local Settings\Temporary Internet Files\Content.IE5\TNDCW2JQ\MCj04326250000[1].png">
                <a:extLst>
                  <a:ext uri="{FF2B5EF4-FFF2-40B4-BE49-F238E27FC236}">
                    <a16:creationId xmlns:a16="http://schemas.microsoft.com/office/drawing/2014/main" id="{EC262C44-8E5E-4325-A183-5C63CC7656B2}"/>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55" name="Picture 13" descr="C:\Documents and Settings\Donnie\Local Settings\Temporary Internet Files\Content.IE5\L1V11MNQ\MCj04316140000[1].png">
                <a:extLst>
                  <a:ext uri="{FF2B5EF4-FFF2-40B4-BE49-F238E27FC236}">
                    <a16:creationId xmlns:a16="http://schemas.microsoft.com/office/drawing/2014/main" id="{82DC9512-96F5-49F9-B452-E9ACB3F9E4C3}"/>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56" name="Picture 14" descr="C:\Documents and Settings\Donnie\Local Settings\Temporary Internet Files\Content.IE5\7ZVCNS1P\MCj04316010000[1].png">
                <a:extLst>
                  <a:ext uri="{FF2B5EF4-FFF2-40B4-BE49-F238E27FC236}">
                    <a16:creationId xmlns:a16="http://schemas.microsoft.com/office/drawing/2014/main" id="{BB44288B-45E2-409A-B849-AE3F5E9DA778}"/>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57" name="Picture 15" descr="C:\Documents and Settings\Donnie\Local Settings\Temporary Internet Files\Content.IE5\1ZRCUT1B\MCj04316410000[1].png">
                <a:extLst>
                  <a:ext uri="{FF2B5EF4-FFF2-40B4-BE49-F238E27FC236}">
                    <a16:creationId xmlns:a16="http://schemas.microsoft.com/office/drawing/2014/main" id="{6FED6A3D-D61E-4725-8A07-C705FAB5E9AA}"/>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58" name="Picture 16" descr="C:\Documents and Settings\Donnie\Local Settings\Temporary Internet Files\Content.IE5\3J0W0GQY\MCj04326230000[1].png">
                <a:extLst>
                  <a:ext uri="{FF2B5EF4-FFF2-40B4-BE49-F238E27FC236}">
                    <a16:creationId xmlns:a16="http://schemas.microsoft.com/office/drawing/2014/main" id="{D3C60AF3-3130-4019-98E0-05C817798D58}"/>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59" name="Picture 17" descr="C:\Documents and Settings\Donnie\Local Settings\Temporary Internet Files\Content.IE5\TNDCW2JQ\MCj04326120000[1].png">
                <a:extLst>
                  <a:ext uri="{FF2B5EF4-FFF2-40B4-BE49-F238E27FC236}">
                    <a16:creationId xmlns:a16="http://schemas.microsoft.com/office/drawing/2014/main" id="{200AB1CD-3C88-4C55-8581-05C2EC384056}"/>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60" name="Picture 18" descr="C:\Documents and Settings\Donnie\Local Settings\Temporary Internet Files\Content.IE5\E51G5CIU\MCj04326220000[1].png">
                <a:extLst>
                  <a:ext uri="{FF2B5EF4-FFF2-40B4-BE49-F238E27FC236}">
                    <a16:creationId xmlns:a16="http://schemas.microsoft.com/office/drawing/2014/main" id="{3B69D459-1159-40A9-A820-9A32330C2CB2}"/>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nvGrpSpPr>
            <p:cNvPr id="44" name="Group 21">
              <a:extLst>
                <a:ext uri="{FF2B5EF4-FFF2-40B4-BE49-F238E27FC236}">
                  <a16:creationId xmlns:a16="http://schemas.microsoft.com/office/drawing/2014/main" id="{8BB53BD1-D407-4410-A97F-280EC8EA71D7}"/>
                </a:ext>
              </a:extLst>
            </p:cNvPr>
            <p:cNvGrpSpPr/>
            <p:nvPr/>
          </p:nvGrpSpPr>
          <p:grpSpPr>
            <a:xfrm flipH="1">
              <a:off x="4114800" y="2514600"/>
              <a:ext cx="4267200" cy="2514600"/>
              <a:chOff x="4876800" y="1295400"/>
              <a:chExt cx="4267200" cy="2514600"/>
            </a:xfrm>
          </p:grpSpPr>
          <p:pic>
            <p:nvPicPr>
              <p:cNvPr id="45" name="Picture 12" descr="C:\Documents and Settings\Donnie\Local Settings\Temporary Internet Files\Content.IE5\7ZVCNS1P\MCj04326090000[1].png">
                <a:extLst>
                  <a:ext uri="{FF2B5EF4-FFF2-40B4-BE49-F238E27FC236}">
                    <a16:creationId xmlns:a16="http://schemas.microsoft.com/office/drawing/2014/main" id="{E16A7545-6055-4186-98AE-47313FC41D49}"/>
                  </a:ext>
                </a:extLst>
              </p:cNvPr>
              <p:cNvPicPr>
                <a:picLocks noChangeAspect="1" noChangeArrowheads="1"/>
              </p:cNvPicPr>
              <p:nvPr/>
            </p:nvPicPr>
            <p:blipFill>
              <a:blip r:embed="rId3"/>
              <a:srcRect/>
              <a:stretch>
                <a:fillRect/>
              </a:stretch>
            </p:blipFill>
            <p:spPr bwMode="auto">
              <a:xfrm>
                <a:off x="5562600" y="1295400"/>
                <a:ext cx="1828800" cy="1828800"/>
              </a:xfrm>
              <a:prstGeom prst="rect">
                <a:avLst/>
              </a:prstGeom>
              <a:noFill/>
            </p:spPr>
          </p:pic>
          <p:pic>
            <p:nvPicPr>
              <p:cNvPr id="46" name="Picture 11" descr="C:\Documents and Settings\Donnie\Local Settings\Temporary Internet Files\Content.IE5\TNDCW2JQ\MCj04326250000[1].png">
                <a:extLst>
                  <a:ext uri="{FF2B5EF4-FFF2-40B4-BE49-F238E27FC236}">
                    <a16:creationId xmlns:a16="http://schemas.microsoft.com/office/drawing/2014/main" id="{97F291C1-FA03-450B-B25C-F31C9156D5A3}"/>
                  </a:ext>
                </a:extLst>
              </p:cNvPr>
              <p:cNvPicPr>
                <a:picLocks noChangeAspect="1" noChangeArrowheads="1"/>
              </p:cNvPicPr>
              <p:nvPr/>
            </p:nvPicPr>
            <p:blipFill>
              <a:blip r:embed="rId4" cstate="print"/>
              <a:srcRect/>
              <a:stretch>
                <a:fillRect/>
              </a:stretch>
            </p:blipFill>
            <p:spPr bwMode="auto">
              <a:xfrm>
                <a:off x="4876800" y="1447800"/>
                <a:ext cx="1600200" cy="1600200"/>
              </a:xfrm>
              <a:prstGeom prst="rect">
                <a:avLst/>
              </a:prstGeom>
              <a:noFill/>
            </p:spPr>
          </p:pic>
          <p:pic>
            <p:nvPicPr>
              <p:cNvPr id="47" name="Picture 13" descr="C:\Documents and Settings\Donnie\Local Settings\Temporary Internet Files\Content.IE5\L1V11MNQ\MCj04316140000[1].png">
                <a:extLst>
                  <a:ext uri="{FF2B5EF4-FFF2-40B4-BE49-F238E27FC236}">
                    <a16:creationId xmlns:a16="http://schemas.microsoft.com/office/drawing/2014/main" id="{84E77133-9EDC-4E56-AD31-F4EC795FAC33}"/>
                  </a:ext>
                </a:extLst>
              </p:cNvPr>
              <p:cNvPicPr>
                <a:picLocks noChangeAspect="1" noChangeArrowheads="1"/>
              </p:cNvPicPr>
              <p:nvPr/>
            </p:nvPicPr>
            <p:blipFill>
              <a:blip r:embed="rId5"/>
              <a:srcRect/>
              <a:stretch>
                <a:fillRect/>
              </a:stretch>
            </p:blipFill>
            <p:spPr bwMode="auto">
              <a:xfrm>
                <a:off x="6467475" y="1371600"/>
                <a:ext cx="1828800" cy="1828800"/>
              </a:xfrm>
              <a:prstGeom prst="rect">
                <a:avLst/>
              </a:prstGeom>
              <a:noFill/>
            </p:spPr>
          </p:pic>
          <p:pic>
            <p:nvPicPr>
              <p:cNvPr id="48" name="Picture 14" descr="C:\Documents and Settings\Donnie\Local Settings\Temporary Internet Files\Content.IE5\7ZVCNS1P\MCj04316010000[1].png">
                <a:extLst>
                  <a:ext uri="{FF2B5EF4-FFF2-40B4-BE49-F238E27FC236}">
                    <a16:creationId xmlns:a16="http://schemas.microsoft.com/office/drawing/2014/main" id="{D3613A62-1AF5-4C47-B094-2AD4E2678093}"/>
                  </a:ext>
                </a:extLst>
              </p:cNvPr>
              <p:cNvPicPr>
                <a:picLocks noChangeAspect="1" noChangeArrowheads="1"/>
              </p:cNvPicPr>
              <p:nvPr/>
            </p:nvPicPr>
            <p:blipFill>
              <a:blip r:embed="rId6" cstate="print"/>
              <a:srcRect/>
              <a:stretch>
                <a:fillRect/>
              </a:stretch>
            </p:blipFill>
            <p:spPr bwMode="auto">
              <a:xfrm>
                <a:off x="7315200" y="1371600"/>
                <a:ext cx="1828800" cy="1828800"/>
              </a:xfrm>
              <a:prstGeom prst="rect">
                <a:avLst/>
              </a:prstGeom>
              <a:noFill/>
            </p:spPr>
          </p:pic>
          <p:pic>
            <p:nvPicPr>
              <p:cNvPr id="49" name="Picture 15" descr="C:\Documents and Settings\Donnie\Local Settings\Temporary Internet Files\Content.IE5\1ZRCUT1B\MCj04316410000[1].png">
                <a:extLst>
                  <a:ext uri="{FF2B5EF4-FFF2-40B4-BE49-F238E27FC236}">
                    <a16:creationId xmlns:a16="http://schemas.microsoft.com/office/drawing/2014/main" id="{9D58DC2A-2A60-412D-9592-9B433AC405AB}"/>
                  </a:ext>
                </a:extLst>
              </p:cNvPr>
              <p:cNvPicPr>
                <a:picLocks noChangeAspect="1" noChangeArrowheads="1"/>
              </p:cNvPicPr>
              <p:nvPr/>
            </p:nvPicPr>
            <p:blipFill>
              <a:blip r:embed="rId7" cstate="print"/>
              <a:srcRect/>
              <a:stretch>
                <a:fillRect/>
              </a:stretch>
            </p:blipFill>
            <p:spPr bwMode="auto">
              <a:xfrm flipH="1">
                <a:off x="7429500" y="2057400"/>
                <a:ext cx="1714500" cy="1714500"/>
              </a:xfrm>
              <a:prstGeom prst="rect">
                <a:avLst/>
              </a:prstGeom>
              <a:noFill/>
            </p:spPr>
          </p:pic>
          <p:pic>
            <p:nvPicPr>
              <p:cNvPr id="50" name="Picture 16" descr="C:\Documents and Settings\Donnie\Local Settings\Temporary Internet Files\Content.IE5\3J0W0GQY\MCj04326230000[1].png">
                <a:extLst>
                  <a:ext uri="{FF2B5EF4-FFF2-40B4-BE49-F238E27FC236}">
                    <a16:creationId xmlns:a16="http://schemas.microsoft.com/office/drawing/2014/main" id="{D5EE7EED-58B1-442A-A235-E9BDB02984FB}"/>
                  </a:ext>
                </a:extLst>
              </p:cNvPr>
              <p:cNvPicPr>
                <a:picLocks noChangeAspect="1" noChangeArrowheads="1"/>
              </p:cNvPicPr>
              <p:nvPr/>
            </p:nvPicPr>
            <p:blipFill>
              <a:blip r:embed="rId8" cstate="print"/>
              <a:srcRect/>
              <a:stretch>
                <a:fillRect/>
              </a:stretch>
            </p:blipFill>
            <p:spPr bwMode="auto">
              <a:xfrm>
                <a:off x="5334000" y="1981200"/>
                <a:ext cx="1828800" cy="1828800"/>
              </a:xfrm>
              <a:prstGeom prst="rect">
                <a:avLst/>
              </a:prstGeom>
              <a:noFill/>
            </p:spPr>
          </p:pic>
          <p:pic>
            <p:nvPicPr>
              <p:cNvPr id="51" name="Picture 17" descr="C:\Documents and Settings\Donnie\Local Settings\Temporary Internet Files\Content.IE5\TNDCW2JQ\MCj04326120000[1].png">
                <a:extLst>
                  <a:ext uri="{FF2B5EF4-FFF2-40B4-BE49-F238E27FC236}">
                    <a16:creationId xmlns:a16="http://schemas.microsoft.com/office/drawing/2014/main" id="{4E848496-AD3C-4636-85F7-30CBD5FAF72B}"/>
                  </a:ext>
                </a:extLst>
              </p:cNvPr>
              <p:cNvPicPr>
                <a:picLocks noChangeAspect="1" noChangeArrowheads="1"/>
              </p:cNvPicPr>
              <p:nvPr/>
            </p:nvPicPr>
            <p:blipFill>
              <a:blip r:embed="rId9" cstate="print"/>
              <a:srcRect/>
              <a:stretch>
                <a:fillRect/>
              </a:stretch>
            </p:blipFill>
            <p:spPr bwMode="auto">
              <a:xfrm>
                <a:off x="6019800" y="2057400"/>
                <a:ext cx="1725612" cy="1725612"/>
              </a:xfrm>
              <a:prstGeom prst="rect">
                <a:avLst/>
              </a:prstGeom>
              <a:noFill/>
            </p:spPr>
          </p:pic>
          <p:pic>
            <p:nvPicPr>
              <p:cNvPr id="52" name="Picture 18" descr="C:\Documents and Settings\Donnie\Local Settings\Temporary Internet Files\Content.IE5\E51G5CIU\MCj04326220000[1].png">
                <a:extLst>
                  <a:ext uri="{FF2B5EF4-FFF2-40B4-BE49-F238E27FC236}">
                    <a16:creationId xmlns:a16="http://schemas.microsoft.com/office/drawing/2014/main" id="{386EFC08-7209-4245-AA8B-92EADCED4703}"/>
                  </a:ext>
                </a:extLst>
              </p:cNvPr>
              <p:cNvPicPr>
                <a:picLocks noChangeAspect="1" noChangeArrowheads="1"/>
              </p:cNvPicPr>
              <p:nvPr/>
            </p:nvPicPr>
            <p:blipFill>
              <a:blip r:embed="rId10" cstate="print"/>
              <a:srcRect/>
              <a:stretch>
                <a:fillRect/>
              </a:stretch>
            </p:blipFill>
            <p:spPr bwMode="auto">
              <a:xfrm flipH="1">
                <a:off x="6781799" y="2133600"/>
                <a:ext cx="1676400" cy="1676400"/>
              </a:xfrm>
              <a:prstGeom prst="rect">
                <a:avLst/>
              </a:prstGeom>
              <a:noFill/>
            </p:spPr>
          </p:pic>
        </p:grpSp>
      </p:grpSp>
      <p:pic>
        <p:nvPicPr>
          <p:cNvPr id="61" name="Picture 11" descr="C:\Documents and Settings\Donnie\Local Settings\Temporary Internet Files\Content.IE5\TNDCW2JQ\MCj04326250000[1].png">
            <a:extLst>
              <a:ext uri="{FF2B5EF4-FFF2-40B4-BE49-F238E27FC236}">
                <a16:creationId xmlns:a16="http://schemas.microsoft.com/office/drawing/2014/main" id="{2364E0FC-93B8-46CF-9380-3817BBF604BA}"/>
              </a:ext>
            </a:extLst>
          </p:cNvPr>
          <p:cNvPicPr>
            <a:picLocks noChangeAspect="1" noChangeArrowheads="1"/>
          </p:cNvPicPr>
          <p:nvPr/>
        </p:nvPicPr>
        <p:blipFill>
          <a:blip r:embed="rId11"/>
          <a:srcRect/>
          <a:stretch>
            <a:fillRect/>
          </a:stretch>
        </p:blipFill>
        <p:spPr bwMode="auto">
          <a:xfrm>
            <a:off x="5467980" y="5464801"/>
            <a:ext cx="914400" cy="914400"/>
          </a:xfrm>
          <a:prstGeom prst="rect">
            <a:avLst/>
          </a:prstGeom>
          <a:noFill/>
        </p:spPr>
      </p:pic>
      <p:cxnSp>
        <p:nvCxnSpPr>
          <p:cNvPr id="62" name="Straight Arrow Connector 61">
            <a:extLst>
              <a:ext uri="{FF2B5EF4-FFF2-40B4-BE49-F238E27FC236}">
                <a16:creationId xmlns:a16="http://schemas.microsoft.com/office/drawing/2014/main" id="{5F0449F8-CD9E-43AF-BE23-5C0026D2DBF7}"/>
              </a:ext>
            </a:extLst>
          </p:cNvPr>
          <p:cNvCxnSpPr>
            <a:cxnSpLocks/>
            <a:stCxn id="41" idx="2"/>
          </p:cNvCxnSpPr>
          <p:nvPr/>
        </p:nvCxnSpPr>
        <p:spPr>
          <a:xfrm flipH="1">
            <a:off x="6064590" y="4500571"/>
            <a:ext cx="979950" cy="8306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724DDE5-66E3-47B4-914A-59F27E4F268D}"/>
              </a:ext>
            </a:extLst>
          </p:cNvPr>
          <p:cNvCxnSpPr>
            <a:cxnSpLocks/>
            <a:stCxn id="41" idx="2"/>
          </p:cNvCxnSpPr>
          <p:nvPr/>
        </p:nvCxnSpPr>
        <p:spPr>
          <a:xfrm>
            <a:off x="7044540" y="4500571"/>
            <a:ext cx="751950" cy="89014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513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03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DDBEE-7CDF-42FC-B1CB-33F328D4E65A}"/>
              </a:ext>
            </a:extLst>
          </p:cNvPr>
          <p:cNvSpPr txBox="1"/>
          <p:nvPr/>
        </p:nvSpPr>
        <p:spPr>
          <a:xfrm>
            <a:off x="599768" y="580103"/>
            <a:ext cx="3549446" cy="830997"/>
          </a:xfrm>
          <a:prstGeom prst="rect">
            <a:avLst/>
          </a:prstGeom>
          <a:noFill/>
          <a:ln>
            <a:solidFill>
              <a:schemeClr val="tx1"/>
            </a:solidFill>
          </a:ln>
        </p:spPr>
        <p:txBody>
          <a:bodyPr wrap="square" rtlCol="0">
            <a:spAutoFit/>
          </a:bodyPr>
          <a:lstStyle/>
          <a:p>
            <a:pPr algn="ctr"/>
            <a:r>
              <a:rPr lang="en-US" sz="2400" dirty="0"/>
              <a:t>If Jas. 1:27</a:t>
            </a:r>
          </a:p>
          <a:p>
            <a:pPr algn="ctr"/>
            <a:r>
              <a:rPr lang="en-US" sz="2400" dirty="0"/>
              <a:t>Is Only Individual Action</a:t>
            </a:r>
          </a:p>
        </p:txBody>
      </p:sp>
      <p:sp>
        <p:nvSpPr>
          <p:cNvPr id="3" name="Arrow: Down 2">
            <a:extLst>
              <a:ext uri="{FF2B5EF4-FFF2-40B4-BE49-F238E27FC236}">
                <a16:creationId xmlns:a16="http://schemas.microsoft.com/office/drawing/2014/main" id="{7A7E2618-AAF6-48B7-96F6-D8E3B0B3CE0D}"/>
              </a:ext>
            </a:extLst>
          </p:cNvPr>
          <p:cNvSpPr/>
          <p:nvPr/>
        </p:nvSpPr>
        <p:spPr>
          <a:xfrm>
            <a:off x="1484671" y="1543665"/>
            <a:ext cx="1779639" cy="570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B9819D-206A-4295-B15D-8A1A3C465CED}"/>
              </a:ext>
            </a:extLst>
          </p:cNvPr>
          <p:cNvSpPr txBox="1"/>
          <p:nvPr/>
        </p:nvSpPr>
        <p:spPr>
          <a:xfrm>
            <a:off x="452283" y="2113936"/>
            <a:ext cx="4306529" cy="3724096"/>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person must provide for fatherless and widows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Those unable to do so are not able to exhibit such religion before God</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Terms are plural: thus each individual must provide for a plurality of widows and orphans</a:t>
            </a:r>
          </a:p>
        </p:txBody>
      </p:sp>
      <p:sp>
        <p:nvSpPr>
          <p:cNvPr id="5" name="TextBox 4">
            <a:extLst>
              <a:ext uri="{FF2B5EF4-FFF2-40B4-BE49-F238E27FC236}">
                <a16:creationId xmlns:a16="http://schemas.microsoft.com/office/drawing/2014/main" id="{22A0A50E-BA86-4D62-A778-C3085C6974FC}"/>
              </a:ext>
            </a:extLst>
          </p:cNvPr>
          <p:cNvSpPr txBox="1"/>
          <p:nvPr/>
        </p:nvSpPr>
        <p:spPr>
          <a:xfrm>
            <a:off x="4911214" y="580103"/>
            <a:ext cx="3549446" cy="830997"/>
          </a:xfrm>
          <a:prstGeom prst="rect">
            <a:avLst/>
          </a:prstGeom>
          <a:noFill/>
          <a:ln>
            <a:solidFill>
              <a:schemeClr val="tx1"/>
            </a:solidFill>
          </a:ln>
        </p:spPr>
        <p:txBody>
          <a:bodyPr wrap="square" rtlCol="0">
            <a:spAutoFit/>
          </a:bodyPr>
          <a:lstStyle/>
          <a:p>
            <a:pPr algn="ctr"/>
            <a:r>
              <a:rPr lang="en-US" sz="2400" dirty="0"/>
              <a:t>If Jas. 1:27</a:t>
            </a:r>
          </a:p>
          <a:p>
            <a:pPr algn="ctr"/>
            <a:r>
              <a:rPr lang="en-US" sz="2400" dirty="0"/>
              <a:t>Applies to Church Action</a:t>
            </a:r>
          </a:p>
        </p:txBody>
      </p:sp>
      <p:sp>
        <p:nvSpPr>
          <p:cNvPr id="6" name="Arrow: Down 5">
            <a:extLst>
              <a:ext uri="{FF2B5EF4-FFF2-40B4-BE49-F238E27FC236}">
                <a16:creationId xmlns:a16="http://schemas.microsoft.com/office/drawing/2014/main" id="{6613E2A2-0B96-462B-BCA1-D1199FB65B61}"/>
              </a:ext>
            </a:extLst>
          </p:cNvPr>
          <p:cNvSpPr/>
          <p:nvPr/>
        </p:nvSpPr>
        <p:spPr>
          <a:xfrm>
            <a:off x="5796117" y="1548752"/>
            <a:ext cx="1779639" cy="570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0408E8-3149-4E33-BFA7-2A4321499302}"/>
              </a:ext>
            </a:extLst>
          </p:cNvPr>
          <p:cNvSpPr txBox="1"/>
          <p:nvPr/>
        </p:nvSpPr>
        <p:spPr>
          <a:xfrm>
            <a:off x="4532671" y="2113936"/>
            <a:ext cx="4306529" cy="3724096"/>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church must provide for fatherless and widows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Those unable to do so are not able to exhibit such religion before God</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Terms are plural: thus each church must provide for a plurality of widows and orphans</a:t>
            </a:r>
          </a:p>
        </p:txBody>
      </p:sp>
    </p:spTree>
    <p:extLst>
      <p:ext uri="{BB962C8B-B14F-4D97-AF65-F5344CB8AC3E}">
        <p14:creationId xmlns:p14="http://schemas.microsoft.com/office/powerpoint/2010/main" val="299698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DDBEE-7CDF-42FC-B1CB-33F328D4E65A}"/>
              </a:ext>
            </a:extLst>
          </p:cNvPr>
          <p:cNvSpPr txBox="1"/>
          <p:nvPr/>
        </p:nvSpPr>
        <p:spPr>
          <a:xfrm>
            <a:off x="599768" y="580103"/>
            <a:ext cx="3549446" cy="830997"/>
          </a:xfrm>
          <a:prstGeom prst="rect">
            <a:avLst/>
          </a:prstGeom>
          <a:noFill/>
          <a:ln>
            <a:solidFill>
              <a:schemeClr val="tx1"/>
            </a:solidFill>
          </a:ln>
        </p:spPr>
        <p:txBody>
          <a:bodyPr wrap="square" rtlCol="0">
            <a:spAutoFit/>
          </a:bodyPr>
          <a:lstStyle/>
          <a:p>
            <a:pPr algn="ctr"/>
            <a:r>
              <a:rPr lang="en-US" sz="2400" dirty="0"/>
              <a:t>If Jas. 1:27</a:t>
            </a:r>
          </a:p>
          <a:p>
            <a:pPr algn="ctr"/>
            <a:r>
              <a:rPr lang="en-US" sz="2400" dirty="0"/>
              <a:t>Is Only Individual Action</a:t>
            </a:r>
          </a:p>
        </p:txBody>
      </p:sp>
      <p:sp>
        <p:nvSpPr>
          <p:cNvPr id="3" name="Arrow: Down 2">
            <a:extLst>
              <a:ext uri="{FF2B5EF4-FFF2-40B4-BE49-F238E27FC236}">
                <a16:creationId xmlns:a16="http://schemas.microsoft.com/office/drawing/2014/main" id="{7A7E2618-AAF6-48B7-96F6-D8E3B0B3CE0D}"/>
              </a:ext>
            </a:extLst>
          </p:cNvPr>
          <p:cNvSpPr/>
          <p:nvPr/>
        </p:nvSpPr>
        <p:spPr>
          <a:xfrm>
            <a:off x="1484671" y="1543665"/>
            <a:ext cx="1779639" cy="570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B9819D-206A-4295-B15D-8A1A3C465CED}"/>
              </a:ext>
            </a:extLst>
          </p:cNvPr>
          <p:cNvSpPr txBox="1"/>
          <p:nvPr/>
        </p:nvSpPr>
        <p:spPr>
          <a:xfrm>
            <a:off x="452283" y="2113936"/>
            <a:ext cx="4306529" cy="3724096"/>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person must provide for fatherless and widows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Those unable to do so are not able to exhibit such religion before God</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Terms are plural: thus each individual must provide for a plurality of widows and orphans</a:t>
            </a:r>
          </a:p>
        </p:txBody>
      </p:sp>
      <p:sp>
        <p:nvSpPr>
          <p:cNvPr id="5" name="TextBox 4">
            <a:extLst>
              <a:ext uri="{FF2B5EF4-FFF2-40B4-BE49-F238E27FC236}">
                <a16:creationId xmlns:a16="http://schemas.microsoft.com/office/drawing/2014/main" id="{22A0A50E-BA86-4D62-A778-C3085C6974FC}"/>
              </a:ext>
            </a:extLst>
          </p:cNvPr>
          <p:cNvSpPr txBox="1"/>
          <p:nvPr/>
        </p:nvSpPr>
        <p:spPr>
          <a:xfrm>
            <a:off x="4911214" y="580103"/>
            <a:ext cx="3549446" cy="830997"/>
          </a:xfrm>
          <a:prstGeom prst="rect">
            <a:avLst/>
          </a:prstGeom>
          <a:noFill/>
          <a:ln>
            <a:solidFill>
              <a:schemeClr val="tx1"/>
            </a:solidFill>
          </a:ln>
        </p:spPr>
        <p:txBody>
          <a:bodyPr wrap="square" rtlCol="0">
            <a:spAutoFit/>
          </a:bodyPr>
          <a:lstStyle/>
          <a:p>
            <a:pPr algn="ctr"/>
            <a:r>
              <a:rPr lang="en-US" sz="2400" dirty="0"/>
              <a:t> If 1 Tim. 5:16a</a:t>
            </a:r>
          </a:p>
          <a:p>
            <a:pPr algn="ctr"/>
            <a:r>
              <a:rPr lang="en-US" sz="2400" dirty="0"/>
              <a:t>Is Only Individual Action</a:t>
            </a:r>
          </a:p>
        </p:txBody>
      </p:sp>
      <p:sp>
        <p:nvSpPr>
          <p:cNvPr id="6" name="Arrow: Down 5">
            <a:extLst>
              <a:ext uri="{FF2B5EF4-FFF2-40B4-BE49-F238E27FC236}">
                <a16:creationId xmlns:a16="http://schemas.microsoft.com/office/drawing/2014/main" id="{6613E2A2-0B96-462B-BCA1-D1199FB65B61}"/>
              </a:ext>
            </a:extLst>
          </p:cNvPr>
          <p:cNvSpPr/>
          <p:nvPr/>
        </p:nvSpPr>
        <p:spPr>
          <a:xfrm>
            <a:off x="5796117" y="1548752"/>
            <a:ext cx="1779639" cy="570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F7C3F0-79A0-460C-8525-B98B3D5B366B}"/>
              </a:ext>
            </a:extLst>
          </p:cNvPr>
          <p:cNvSpPr txBox="1"/>
          <p:nvPr/>
        </p:nvSpPr>
        <p:spPr>
          <a:xfrm>
            <a:off x="4532671" y="2113936"/>
            <a:ext cx="4306529" cy="2246769"/>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person must provide for widows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Term “widows” is plural: thus each individual must provide for a plurality of widows</a:t>
            </a:r>
          </a:p>
        </p:txBody>
      </p:sp>
    </p:spTree>
    <p:extLst>
      <p:ext uri="{BB962C8B-B14F-4D97-AF65-F5344CB8AC3E}">
        <p14:creationId xmlns:p14="http://schemas.microsoft.com/office/powerpoint/2010/main" val="11156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DDBEE-7CDF-42FC-B1CB-33F328D4E65A}"/>
              </a:ext>
            </a:extLst>
          </p:cNvPr>
          <p:cNvSpPr txBox="1"/>
          <p:nvPr/>
        </p:nvSpPr>
        <p:spPr>
          <a:xfrm>
            <a:off x="599768" y="580103"/>
            <a:ext cx="3549446" cy="830997"/>
          </a:xfrm>
          <a:prstGeom prst="rect">
            <a:avLst/>
          </a:prstGeom>
          <a:noFill/>
          <a:ln>
            <a:solidFill>
              <a:schemeClr val="tx1"/>
            </a:solidFill>
          </a:ln>
        </p:spPr>
        <p:txBody>
          <a:bodyPr wrap="square" rtlCol="0">
            <a:spAutoFit/>
          </a:bodyPr>
          <a:lstStyle/>
          <a:p>
            <a:pPr algn="ctr"/>
            <a:r>
              <a:rPr lang="en-US" sz="2400" dirty="0"/>
              <a:t>If Jas. 1:27</a:t>
            </a:r>
          </a:p>
          <a:p>
            <a:pPr algn="ctr"/>
            <a:r>
              <a:rPr lang="en-US" sz="2400" dirty="0"/>
              <a:t>Is Only Individual Action</a:t>
            </a:r>
          </a:p>
        </p:txBody>
      </p:sp>
      <p:sp>
        <p:nvSpPr>
          <p:cNvPr id="3" name="Arrow: Down 2">
            <a:extLst>
              <a:ext uri="{FF2B5EF4-FFF2-40B4-BE49-F238E27FC236}">
                <a16:creationId xmlns:a16="http://schemas.microsoft.com/office/drawing/2014/main" id="{7A7E2618-AAF6-48B7-96F6-D8E3B0B3CE0D}"/>
              </a:ext>
            </a:extLst>
          </p:cNvPr>
          <p:cNvSpPr/>
          <p:nvPr/>
        </p:nvSpPr>
        <p:spPr>
          <a:xfrm>
            <a:off x="1484671" y="1543665"/>
            <a:ext cx="1779639" cy="5702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B9819D-206A-4295-B15D-8A1A3C465CED}"/>
              </a:ext>
            </a:extLst>
          </p:cNvPr>
          <p:cNvSpPr txBox="1"/>
          <p:nvPr/>
        </p:nvSpPr>
        <p:spPr>
          <a:xfrm>
            <a:off x="452283" y="2113936"/>
            <a:ext cx="4306529" cy="3724096"/>
          </a:xfrm>
          <a:prstGeom prst="rect">
            <a:avLst/>
          </a:prstGeom>
          <a:noFill/>
        </p:spPr>
        <p:txBody>
          <a:bodyPr wrap="square" rtlCol="0">
            <a:spAutoFit/>
          </a:bodyPr>
          <a:lstStyle/>
          <a:p>
            <a:pPr marL="285750" indent="-285750">
              <a:buFont typeface="Arial" panose="020B0604020202020204" pitchFamily="34" charset="0"/>
              <a:buChar char="•"/>
            </a:pPr>
            <a:r>
              <a:rPr lang="en-US" sz="2400" dirty="0"/>
              <a:t>Each person must provide for fatherless and widows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Those unable to do so are not able to exhibit such religion before God</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a:t>Terms are plural: thus each individual must provide for a plurality of widows and orphans</a:t>
            </a:r>
          </a:p>
        </p:txBody>
      </p:sp>
      <p:sp>
        <p:nvSpPr>
          <p:cNvPr id="8" name="Right Brace 7">
            <a:extLst>
              <a:ext uri="{FF2B5EF4-FFF2-40B4-BE49-F238E27FC236}">
                <a16:creationId xmlns:a16="http://schemas.microsoft.com/office/drawing/2014/main" id="{794D51DB-4932-4905-8BB1-E2D167443AE9}"/>
              </a:ext>
            </a:extLst>
          </p:cNvPr>
          <p:cNvSpPr/>
          <p:nvPr/>
        </p:nvSpPr>
        <p:spPr>
          <a:xfrm>
            <a:off x="4296697" y="580103"/>
            <a:ext cx="983226" cy="5515897"/>
          </a:xfrm>
          <a:prstGeom prst="rightBrace">
            <a:avLst>
              <a:gd name="adj1" fmla="val 29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E8FA6623-0CAD-4C1A-B1A4-B430757F3970}"/>
              </a:ext>
            </a:extLst>
          </p:cNvPr>
          <p:cNvSpPr txBox="1"/>
          <p:nvPr/>
        </p:nvSpPr>
        <p:spPr>
          <a:xfrm>
            <a:off x="5034115" y="580103"/>
            <a:ext cx="3411794" cy="584775"/>
          </a:xfrm>
          <a:prstGeom prst="rect">
            <a:avLst/>
          </a:prstGeom>
          <a:noFill/>
        </p:spPr>
        <p:txBody>
          <a:bodyPr wrap="square" rtlCol="0">
            <a:spAutoFit/>
          </a:bodyPr>
          <a:lstStyle/>
          <a:p>
            <a:pPr algn="ctr"/>
            <a:r>
              <a:rPr lang="en-US" sz="3200" b="1" u="sng" dirty="0"/>
              <a:t>What is the Point?</a:t>
            </a:r>
          </a:p>
        </p:txBody>
      </p:sp>
      <p:sp>
        <p:nvSpPr>
          <p:cNvPr id="10" name="TextBox 9">
            <a:extLst>
              <a:ext uri="{FF2B5EF4-FFF2-40B4-BE49-F238E27FC236}">
                <a16:creationId xmlns:a16="http://schemas.microsoft.com/office/drawing/2014/main" id="{36BCFDB0-C69B-4D29-B195-76D63410FF50}"/>
              </a:ext>
            </a:extLst>
          </p:cNvPr>
          <p:cNvSpPr txBox="1"/>
          <p:nvPr/>
        </p:nvSpPr>
        <p:spPr>
          <a:xfrm>
            <a:off x="5034115" y="1543665"/>
            <a:ext cx="3726425" cy="1815882"/>
          </a:xfrm>
          <a:prstGeom prst="rect">
            <a:avLst/>
          </a:prstGeom>
          <a:noFill/>
        </p:spPr>
        <p:txBody>
          <a:bodyPr wrap="square" rtlCol="0">
            <a:spAutoFit/>
          </a:bodyPr>
          <a:lstStyle/>
          <a:p>
            <a:pPr algn="ctr"/>
            <a:r>
              <a:rPr lang="en-US" sz="2800" dirty="0"/>
              <a:t>Sounds like saying that Jas. 1:27 </a:t>
            </a:r>
            <a:r>
              <a:rPr lang="en-US" sz="2800" u="sng" dirty="0"/>
              <a:t>cannot</a:t>
            </a:r>
            <a:r>
              <a:rPr lang="en-US" sz="2800" dirty="0"/>
              <a:t> be fulfilled unless it is applied to </a:t>
            </a:r>
            <a:r>
              <a:rPr lang="en-US" sz="2800" u="sng" dirty="0"/>
              <a:t>church!</a:t>
            </a:r>
          </a:p>
        </p:txBody>
      </p:sp>
      <p:sp>
        <p:nvSpPr>
          <p:cNvPr id="11" name="TextBox 10">
            <a:extLst>
              <a:ext uri="{FF2B5EF4-FFF2-40B4-BE49-F238E27FC236}">
                <a16:creationId xmlns:a16="http://schemas.microsoft.com/office/drawing/2014/main" id="{907EAF56-176B-466A-B401-7FC5AF7AD3A0}"/>
              </a:ext>
            </a:extLst>
          </p:cNvPr>
          <p:cNvSpPr txBox="1"/>
          <p:nvPr/>
        </p:nvSpPr>
        <p:spPr>
          <a:xfrm>
            <a:off x="5157019" y="3975984"/>
            <a:ext cx="3411794" cy="1815882"/>
          </a:xfrm>
          <a:prstGeom prst="rect">
            <a:avLst/>
          </a:prstGeom>
          <a:noFill/>
        </p:spPr>
        <p:txBody>
          <a:bodyPr wrap="square" rtlCol="0">
            <a:spAutoFit/>
          </a:bodyPr>
          <a:lstStyle/>
          <a:p>
            <a:pPr algn="ctr"/>
            <a:r>
              <a:rPr lang="en-US" sz="2800" dirty="0"/>
              <a:t>“James tell us WHAT IS TO BE DONE, and Paul tell us WHO IS TO DO IT!”</a:t>
            </a:r>
          </a:p>
        </p:txBody>
      </p:sp>
    </p:spTree>
    <p:extLst>
      <p:ext uri="{BB962C8B-B14F-4D97-AF65-F5344CB8AC3E}">
        <p14:creationId xmlns:p14="http://schemas.microsoft.com/office/powerpoint/2010/main" val="2244548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652F2-982A-4436-AA6E-B0C6A4F07D50}"/>
              </a:ext>
            </a:extLst>
          </p:cNvPr>
          <p:cNvSpPr txBox="1"/>
          <p:nvPr/>
        </p:nvSpPr>
        <p:spPr>
          <a:xfrm>
            <a:off x="422790" y="422787"/>
            <a:ext cx="8347587" cy="2585323"/>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Acts 2:44–45</a:t>
            </a:r>
          </a:p>
          <a:p>
            <a:endParaRPr lang="en-US" sz="14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44 </a:t>
            </a:r>
            <a:r>
              <a:rPr lang="en-US" sz="2800" dirty="0">
                <a:latin typeface="Times New Roman" panose="02020603050405020304" pitchFamily="18" charset="0"/>
                <a:cs typeface="Times New Roman" panose="02020603050405020304" pitchFamily="18" charset="0"/>
              </a:rPr>
              <a:t>Now all who </a:t>
            </a:r>
            <a:r>
              <a:rPr lang="en-US" sz="2800" b="1" u="sng" dirty="0">
                <a:latin typeface="Times New Roman" panose="02020603050405020304" pitchFamily="18" charset="0"/>
                <a:cs typeface="Times New Roman" panose="02020603050405020304" pitchFamily="18" charset="0"/>
              </a:rPr>
              <a:t>believed</a:t>
            </a:r>
            <a:r>
              <a:rPr lang="en-US" sz="2800" dirty="0">
                <a:latin typeface="Times New Roman" panose="02020603050405020304" pitchFamily="18" charset="0"/>
                <a:cs typeface="Times New Roman" panose="02020603050405020304" pitchFamily="18" charset="0"/>
              </a:rPr>
              <a:t> were together, and had all things in common, </a:t>
            </a:r>
          </a:p>
          <a:p>
            <a:endParaRPr lang="en-US" sz="800" dirty="0">
              <a:latin typeface="Times New Roman" panose="02020603050405020304" pitchFamily="18" charset="0"/>
              <a:cs typeface="Times New Roman" panose="02020603050405020304" pitchFamily="18" charset="0"/>
            </a:endParaRPr>
          </a:p>
          <a:p>
            <a:r>
              <a:rPr lang="en-US" sz="2800" baseline="30000" dirty="0">
                <a:latin typeface="Times New Roman" panose="02020603050405020304" pitchFamily="18" charset="0"/>
                <a:cs typeface="Times New Roman" panose="02020603050405020304" pitchFamily="18" charset="0"/>
              </a:rPr>
              <a:t>45 </a:t>
            </a:r>
            <a:r>
              <a:rPr lang="en-US" sz="2800" dirty="0">
                <a:latin typeface="Times New Roman" panose="02020603050405020304" pitchFamily="18" charset="0"/>
                <a:cs typeface="Times New Roman" panose="02020603050405020304" pitchFamily="18" charset="0"/>
              </a:rPr>
              <a:t>and sold their possessions and goods, and divided them among all, as anyone had need. </a:t>
            </a:r>
          </a:p>
        </p:txBody>
      </p:sp>
    </p:spTree>
    <p:extLst>
      <p:ext uri="{BB962C8B-B14F-4D97-AF65-F5344CB8AC3E}">
        <p14:creationId xmlns:p14="http://schemas.microsoft.com/office/powerpoint/2010/main" val="634367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Sing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2086</TotalTime>
  <Words>4192</Words>
  <Application>Microsoft Office PowerPoint</Application>
  <PresentationFormat>On-screen Show (4:3)</PresentationFormat>
  <Paragraphs>930</Paragraphs>
  <Slides>85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85</vt:i4>
      </vt:variant>
    </vt:vector>
  </HeadingPairs>
  <TitlesOfParts>
    <vt:vector size="95" baseType="lpstr">
      <vt:lpstr>Times New Roman</vt:lpstr>
      <vt:lpstr>Calibri Light</vt:lpstr>
      <vt:lpstr>Wingdings</vt:lpstr>
      <vt:lpstr>Arial</vt:lpstr>
      <vt:lpstr>Calibri</vt:lpstr>
      <vt:lpstr>Abadi</vt:lpstr>
      <vt:lpstr>AR CENA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 V. Rader</dc:creator>
  <cp:lastModifiedBy>Donnie V. Rader</cp:lastModifiedBy>
  <cp:revision>74</cp:revision>
  <dcterms:created xsi:type="dcterms:W3CDTF">2017-09-25T18:40:28Z</dcterms:created>
  <dcterms:modified xsi:type="dcterms:W3CDTF">2017-10-03T16:15:47Z</dcterms:modified>
</cp:coreProperties>
</file>