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61" r:id="rId3"/>
    <p:sldId id="264" r:id="rId4"/>
    <p:sldId id="265" r:id="rId5"/>
    <p:sldId id="266" r:id="rId6"/>
    <p:sldId id="268" r:id="rId7"/>
    <p:sldId id="267" r:id="rId8"/>
    <p:sldId id="269" r:id="rId9"/>
    <p:sldId id="270" r:id="rId10"/>
    <p:sldId id="271" r:id="rId11"/>
    <p:sldId id="272" r:id="rId12"/>
    <p:sldId id="277" r:id="rId13"/>
    <p:sldId id="273" r:id="rId14"/>
    <p:sldId id="274" r:id="rId15"/>
    <p:sldId id="275" r:id="rId16"/>
    <p:sldId id="276" r:id="rId17"/>
    <p:sldId id="257" r:id="rId18"/>
    <p:sldId id="278" r:id="rId19"/>
    <p:sldId id="279" r:id="rId20"/>
    <p:sldId id="280" r:id="rId21"/>
    <p:sldId id="281"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89" d="100"/>
          <a:sy n="89" d="100"/>
        </p:scale>
        <p:origin x="-19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29539-E165-8B40-9481-2061291A289C}" type="datetimeFigureOut">
              <a:rPr lang="en-US" smtClean="0"/>
              <a:t>10/1/18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C3347-31C1-E944-A0E4-4E43F782A25E}" type="slidenum">
              <a:rPr lang="en-US" smtClean="0"/>
              <a:t>‹#›</a:t>
            </a:fld>
            <a:endParaRPr lang="en-US"/>
          </a:p>
        </p:txBody>
      </p:sp>
    </p:spTree>
    <p:extLst>
      <p:ext uri="{BB962C8B-B14F-4D97-AF65-F5344CB8AC3E}">
        <p14:creationId xmlns:p14="http://schemas.microsoft.com/office/powerpoint/2010/main" val="3880036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C3AD9AF-F5E5-444A-9573-47C7DCE3B331}"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544455" y="4584479"/>
            <a:ext cx="2089727" cy="345565"/>
          </a:xfrm>
        </p:spPr>
        <p:txBody>
          <a:bodyPr>
            <a:noAutofit/>
          </a:bodyPr>
          <a:lstStyle>
            <a:lvl1pPr>
              <a:defRPr sz="14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544455" y="4584479"/>
            <a:ext cx="2089727" cy="345565"/>
          </a:xfrm>
        </p:spPr>
        <p:txBody>
          <a:bodyPr>
            <a:noAutofit/>
          </a:bodyPr>
          <a:lstStyle>
            <a:lvl1pPr>
              <a:defRPr sz="1400"/>
            </a:lvl1pPr>
          </a:lstStyle>
          <a:p>
            <a:pPr lvl="0"/>
            <a:r>
              <a:rPr lang="en-US" dirty="0" smtClean="0"/>
              <a:t>Add Your Subtitle</a:t>
            </a:r>
            <a:endParaRPr lang="en-US" dirty="0"/>
          </a:p>
        </p:txBody>
      </p:sp>
      <p:sp>
        <p:nvSpPr>
          <p:cNvPr id="7" name="Title 1"/>
          <p:cNvSpPr>
            <a:spLocks noGrp="1"/>
          </p:cNvSpPr>
          <p:nvPr>
            <p:ph type="title" hasCustomPrompt="1"/>
          </p:nvPr>
        </p:nvSpPr>
        <p:spPr>
          <a:xfrm>
            <a:off x="2089726" y="1612323"/>
            <a:ext cx="5114637" cy="2603555"/>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41911" y="1105804"/>
            <a:ext cx="8613741" cy="54368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41911" y="1105804"/>
            <a:ext cx="8613741" cy="54368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41911" y="1105804"/>
            <a:ext cx="8613741" cy="543686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979482" y="182276"/>
            <a:ext cx="4425609" cy="568179"/>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505F318-19FD-E043-B47B-902883ACAAB5}" type="datetimeFigureOut">
              <a:rPr lang="en-US"/>
              <a:pPr/>
              <a:t>10/1/18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9B4684-8DE8-F949-8649-04F7A309EF38}" type="slidenum">
              <a:rPr lang="en-US"/>
              <a:pPr/>
              <a:t>‹#›</a:t>
            </a:fld>
            <a:endParaRPr lang="en-US"/>
          </a:p>
        </p:txBody>
      </p:sp>
    </p:spTree>
    <p:extLst>
      <p:ext uri="{BB962C8B-B14F-4D97-AF65-F5344CB8AC3E}">
        <p14:creationId xmlns:p14="http://schemas.microsoft.com/office/powerpoint/2010/main" val="3620181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098850" y="3388281"/>
            <a:ext cx="6949867" cy="1369816"/>
          </a:xfrm>
        </p:spPr>
        <p:txBody>
          <a:bodyPr/>
          <a:lstStyle/>
          <a:p>
            <a:r>
              <a:rPr lang="en-US" sz="3200" i="1" dirty="0" smtClean="0"/>
              <a:t>The Gender Inclusive Movement</a:t>
            </a:r>
            <a:endParaRPr lang="en-US" sz="3200" i="1" dirty="0"/>
          </a:p>
        </p:txBody>
      </p:sp>
      <p:sp>
        <p:nvSpPr>
          <p:cNvPr id="6" name="Title 5"/>
          <p:cNvSpPr>
            <a:spLocks noGrp="1"/>
          </p:cNvSpPr>
          <p:nvPr>
            <p:ph type="title"/>
          </p:nvPr>
        </p:nvSpPr>
        <p:spPr>
          <a:xfrm>
            <a:off x="328228" y="756188"/>
            <a:ext cx="8562466" cy="2603555"/>
          </a:xfrm>
        </p:spPr>
        <p:txBody>
          <a:bodyPr>
            <a:noAutofit/>
          </a:bodyPr>
          <a:lstStyle/>
          <a:p>
            <a:r>
              <a:rPr lang="en-US" sz="6600" b="1" dirty="0" smtClean="0"/>
              <a:t>The Role of Women In The Local Church</a:t>
            </a:r>
            <a:endParaRPr lang="en-US" sz="6600" b="1" dirty="0"/>
          </a:p>
        </p:txBody>
      </p:sp>
    </p:spTree>
    <p:extLst>
      <p:ext uri="{BB962C8B-B14F-4D97-AF65-F5344CB8AC3E}">
        <p14:creationId xmlns:p14="http://schemas.microsoft.com/office/powerpoint/2010/main" val="38938567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1145" y="1457106"/>
            <a:ext cx="8419362" cy="5400894"/>
          </a:xfrm>
        </p:spPr>
        <p:txBody>
          <a:bodyPr>
            <a:normAutofit lnSpcReduction="10000"/>
          </a:bodyPr>
          <a:lstStyle/>
          <a:p>
            <a:pPr marL="571500" indent="-571500" algn="l">
              <a:buFont typeface="Arial"/>
              <a:buChar char="•"/>
            </a:pPr>
            <a:r>
              <a:rPr lang="en-US" sz="3600" dirty="0">
                <a:solidFill>
                  <a:srgbClr val="FFFFFF"/>
                </a:solidFill>
              </a:rPr>
              <a:t>She went on to report the following in the article, </a:t>
            </a:r>
            <a:r>
              <a:rPr lang="en-US" sz="3600" i="1" dirty="0">
                <a:solidFill>
                  <a:srgbClr val="FFFFFF"/>
                </a:solidFill>
              </a:rPr>
              <a:t>“The openly gay Episcopal bishop whose ordination threatens to fracture the worldwide Anglican Communion said Wednesday he ‘genuinely and deeply regrets’ the pain this caused some believers, but he sees no need to repent because ‘the Holy Spirit led us’” (Grossman, 2004).</a:t>
            </a:r>
            <a:r>
              <a:rPr lang="en-US" sz="3600" dirty="0">
                <a:solidFill>
                  <a:srgbClr val="FFFFFF"/>
                </a:solidFill>
              </a:rPr>
              <a:t> </a:t>
            </a:r>
          </a:p>
          <a:p>
            <a:pPr marL="571500" indent="-571500" algn="l">
              <a:buFont typeface="Arial"/>
              <a:buChar char="•"/>
            </a:pPr>
            <a:endParaRPr lang="en-US" sz="3600" i="1" dirty="0">
              <a:solidFill>
                <a:srgbClr val="FFFFFF"/>
              </a:solidFill>
            </a:endParaRP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How Did We Get To This Place?</a:t>
            </a:r>
            <a:endParaRPr lang="en-US" sz="3600" b="1" dirty="0"/>
          </a:p>
        </p:txBody>
      </p:sp>
    </p:spTree>
    <p:extLst>
      <p:ext uri="{BB962C8B-B14F-4D97-AF65-F5344CB8AC3E}">
        <p14:creationId xmlns:p14="http://schemas.microsoft.com/office/powerpoint/2010/main" val="4241492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9500" y="1457106"/>
            <a:ext cx="8633819" cy="5400894"/>
          </a:xfrm>
        </p:spPr>
        <p:txBody>
          <a:bodyPr>
            <a:normAutofit fontScale="92500"/>
          </a:bodyPr>
          <a:lstStyle/>
          <a:p>
            <a:pPr marL="571500" indent="-571500" algn="l">
              <a:buFont typeface="Arial"/>
              <a:buChar char="•"/>
            </a:pPr>
            <a:r>
              <a:rPr lang="en-US" sz="3600" i="1" dirty="0" smtClean="0">
                <a:solidFill>
                  <a:srgbClr val="FFFFFF"/>
                </a:solidFill>
              </a:rPr>
              <a:t>The Need To Emphasize the Significant Role of Godly Women:</a:t>
            </a:r>
          </a:p>
          <a:p>
            <a:pPr marL="1485900" lvl="1" indent="-571500"/>
            <a:r>
              <a:rPr lang="en-US" sz="3600" i="1" dirty="0">
                <a:solidFill>
                  <a:srgbClr val="FFFFFF"/>
                </a:solidFill>
              </a:rPr>
              <a:t>P</a:t>
            </a:r>
            <a:r>
              <a:rPr lang="en-US" sz="3600" i="1" dirty="0" smtClean="0">
                <a:solidFill>
                  <a:srgbClr val="FFFFFF"/>
                </a:solidFill>
              </a:rPr>
              <a:t>rophesied (Acts 2:17-18; 21:9;        I Cor. 11:5).</a:t>
            </a:r>
          </a:p>
          <a:p>
            <a:pPr marL="1485900" lvl="1" indent="-571500"/>
            <a:r>
              <a:rPr lang="en-US" sz="3600" i="1" dirty="0" smtClean="0">
                <a:solidFill>
                  <a:srgbClr val="FFFFFF"/>
                </a:solidFill>
              </a:rPr>
              <a:t>Offered correction (Acts 18:26).</a:t>
            </a:r>
          </a:p>
          <a:p>
            <a:pPr marL="1485900" lvl="1" indent="-571500"/>
            <a:r>
              <a:rPr lang="en-US" sz="3600" i="1" dirty="0" smtClean="0">
                <a:solidFill>
                  <a:srgbClr val="FFFFFF"/>
                </a:solidFill>
              </a:rPr>
              <a:t>Mentor younger women (Tit. 2:6-8). </a:t>
            </a:r>
          </a:p>
          <a:p>
            <a:pPr marL="1485900" lvl="1" indent="-571500"/>
            <a:r>
              <a:rPr lang="en-US" sz="3600" i="1" dirty="0" smtClean="0">
                <a:solidFill>
                  <a:srgbClr val="FFFFFF"/>
                </a:solidFill>
              </a:rPr>
              <a:t>Co-workers and supporters of preachers (Rom. 16:2, 6, 12; Phil. 4:2, 3 I Tim. 5:3-16).</a:t>
            </a:r>
            <a:endParaRPr lang="en-US" sz="3600" i="1" dirty="0">
              <a:solidFill>
                <a:srgbClr val="FFFFFF"/>
              </a:solidFill>
            </a:endParaRP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How Did We Get To This Place?</a:t>
            </a:r>
            <a:endParaRPr lang="en-US" sz="3600" b="1" dirty="0"/>
          </a:p>
        </p:txBody>
      </p:sp>
    </p:spTree>
    <p:extLst>
      <p:ext uri="{BB962C8B-B14F-4D97-AF65-F5344CB8AC3E}">
        <p14:creationId xmlns:p14="http://schemas.microsoft.com/office/powerpoint/2010/main" val="2968706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500"/>
                                        <p:tgtEl>
                                          <p:spTgt spid="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ssolve">
                                      <p:cBhvr>
                                        <p:cTn id="16" dur="500"/>
                                        <p:tgtEl>
                                          <p:spTgt spid="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57200" y="228600"/>
            <a:ext cx="3008313" cy="793750"/>
          </a:xfrm>
        </p:spPr>
        <p:txBody>
          <a:bodyPr>
            <a:normAutofit fontScale="90000"/>
          </a:bodyPr>
          <a:lstStyle/>
          <a:p>
            <a:r>
              <a:rPr lang="en-US" sz="2400">
                <a:latin typeface="Calibri" charset="0"/>
              </a:rPr>
              <a:t>A Possible List of Women Preachers?</a:t>
            </a:r>
          </a:p>
        </p:txBody>
      </p:sp>
      <p:sp>
        <p:nvSpPr>
          <p:cNvPr id="2051" name="Content Placeholder 4"/>
          <p:cNvSpPr>
            <a:spLocks noGrp="1"/>
          </p:cNvSpPr>
          <p:nvPr>
            <p:ph idx="1"/>
          </p:nvPr>
        </p:nvSpPr>
        <p:spPr>
          <a:xfrm>
            <a:off x="3581400" y="1498098"/>
            <a:ext cx="5111750" cy="5745163"/>
          </a:xfrm>
        </p:spPr>
        <p:txBody>
          <a:bodyPr/>
          <a:lstStyle/>
          <a:p>
            <a:pPr marL="457200" indent="-457200" algn="l">
              <a:buFont typeface="Arial"/>
              <a:buChar char="•"/>
            </a:pPr>
            <a:r>
              <a:rPr lang="en-US" sz="2800" b="1" dirty="0">
                <a:latin typeface="Calibri" charset="0"/>
              </a:rPr>
              <a:t>When did any of these women preach in an assembly of the local church?</a:t>
            </a:r>
          </a:p>
          <a:p>
            <a:pPr marL="457200" indent="-457200" algn="l">
              <a:buFont typeface="Arial"/>
              <a:buChar char="•"/>
            </a:pPr>
            <a:r>
              <a:rPr lang="en-US" sz="2800" b="1" dirty="0">
                <a:latin typeface="Calibri" charset="0"/>
              </a:rPr>
              <a:t>Which did the work of an evangelist (II Timothy 4:5)?</a:t>
            </a:r>
          </a:p>
          <a:p>
            <a:pPr marL="457200" indent="-457200" algn="l">
              <a:buFont typeface="Arial"/>
              <a:buChar char="•"/>
            </a:pPr>
            <a:r>
              <a:rPr lang="en-US" sz="2800" b="1" dirty="0">
                <a:latin typeface="Calibri" charset="0"/>
              </a:rPr>
              <a:t>Which ever taught  over a man </a:t>
            </a:r>
            <a:r>
              <a:rPr lang="en-US" sz="2800" b="1" dirty="0" smtClean="0">
                <a:latin typeface="Calibri" charset="0"/>
              </a:rPr>
              <a:t>(I </a:t>
            </a:r>
            <a:r>
              <a:rPr lang="en-US" sz="2800" b="1" dirty="0">
                <a:latin typeface="Calibri" charset="0"/>
              </a:rPr>
              <a:t>Timothy 2:12)?</a:t>
            </a:r>
          </a:p>
          <a:p>
            <a:pPr marL="457200" indent="-457200" algn="l">
              <a:buFont typeface="Arial"/>
              <a:buChar char="•"/>
            </a:pPr>
            <a:r>
              <a:rPr lang="en-US" sz="2800" b="1" dirty="0">
                <a:latin typeface="Calibri" charset="0"/>
              </a:rPr>
              <a:t>Which of them taught with </a:t>
            </a:r>
            <a:r>
              <a:rPr lang="ja-JP" altLang="en-US" sz="2800" b="1" dirty="0">
                <a:latin typeface="Calibri" charset="0"/>
              </a:rPr>
              <a:t>“</a:t>
            </a:r>
            <a:r>
              <a:rPr lang="en-US" sz="2800" b="1" dirty="0">
                <a:latin typeface="Calibri" charset="0"/>
              </a:rPr>
              <a:t>all </a:t>
            </a:r>
            <a:r>
              <a:rPr lang="en-US" sz="2800" b="1" dirty="0" smtClean="0">
                <a:latin typeface="Calibri" charset="0"/>
              </a:rPr>
              <a:t>authority? (</a:t>
            </a:r>
            <a:r>
              <a:rPr lang="en-US" sz="2800" b="1" dirty="0">
                <a:latin typeface="Calibri" charset="0"/>
              </a:rPr>
              <a:t>Titus 2:15)?</a:t>
            </a:r>
          </a:p>
          <a:p>
            <a:pPr marL="457200" indent="-457200" algn="l">
              <a:buFont typeface="Arial"/>
              <a:buChar char="•"/>
            </a:pPr>
            <a:r>
              <a:rPr lang="en-US" sz="2800" b="1" dirty="0" smtClean="0">
                <a:latin typeface="Calibri" charset="0"/>
              </a:rPr>
              <a:t>When did a woman take on the office and work of an elder?</a:t>
            </a:r>
          </a:p>
          <a:p>
            <a:pPr marL="457200" indent="-457200" algn="l">
              <a:buFont typeface="Arial"/>
              <a:buChar char="•"/>
            </a:pPr>
            <a:endParaRPr lang="en-US" sz="2800" dirty="0">
              <a:latin typeface="Calibri" charset="0"/>
            </a:endParaRPr>
          </a:p>
          <a:p>
            <a:pPr marL="457200" indent="-457200" algn="l">
              <a:buFont typeface="Arial"/>
              <a:buChar char="•"/>
            </a:pPr>
            <a:endParaRPr lang="en-US" sz="2800" dirty="0">
              <a:latin typeface="Calibri" charset="0"/>
            </a:endParaRPr>
          </a:p>
          <a:p>
            <a:pPr marL="457200" indent="-457200" algn="l">
              <a:buFont typeface="Arial"/>
              <a:buChar char="•"/>
            </a:pPr>
            <a:endParaRPr lang="en-US" sz="2800" dirty="0">
              <a:latin typeface="Calibri" charset="0"/>
            </a:endParaRPr>
          </a:p>
          <a:p>
            <a:pPr marL="457200" indent="-457200" algn="l">
              <a:buFont typeface="Arial"/>
              <a:buChar char="•"/>
            </a:pPr>
            <a:endParaRPr lang="en-US" dirty="0">
              <a:latin typeface="Calibri" charset="0"/>
            </a:endParaRPr>
          </a:p>
        </p:txBody>
      </p:sp>
      <p:sp>
        <p:nvSpPr>
          <p:cNvPr id="2052" name="Text Placeholder 5"/>
          <p:cNvSpPr>
            <a:spLocks noGrp="1"/>
          </p:cNvSpPr>
          <p:nvPr>
            <p:ph type="body" sz="half" idx="2"/>
          </p:nvPr>
        </p:nvSpPr>
        <p:spPr>
          <a:xfrm>
            <a:off x="457200" y="228600"/>
            <a:ext cx="2895600" cy="6400800"/>
          </a:xfrm>
          <a:ln w="28575">
            <a:solidFill>
              <a:schemeClr val="tx1"/>
            </a:solidFill>
            <a:miter lim="800000"/>
            <a:headEnd/>
            <a:tailEnd/>
          </a:ln>
        </p:spPr>
        <p:txBody>
          <a:bodyPr/>
          <a:lstStyle/>
          <a:p>
            <a:endParaRPr lang="en-US" sz="1100" dirty="0">
              <a:latin typeface="Calibri" charset="0"/>
            </a:endParaRPr>
          </a:p>
          <a:p>
            <a:pPr>
              <a:spcBef>
                <a:spcPts val="1200"/>
              </a:spcBef>
            </a:pPr>
            <a:endParaRPr lang="en-US" sz="1500" dirty="0">
              <a:latin typeface="Calibri" charset="0"/>
            </a:endParaRPr>
          </a:p>
          <a:p>
            <a:pPr>
              <a:spcBef>
                <a:spcPts val="1800"/>
              </a:spcBef>
            </a:pPr>
            <a:r>
              <a:rPr lang="en-US" sz="1500" dirty="0">
                <a:latin typeface="Calibri" charset="0"/>
              </a:rPr>
              <a:t>Mary of Nazareth</a:t>
            </a:r>
          </a:p>
          <a:p>
            <a:r>
              <a:rPr lang="en-US" sz="1500" dirty="0">
                <a:latin typeface="Calibri" charset="0"/>
              </a:rPr>
              <a:t>Anna, a prophetess</a:t>
            </a:r>
          </a:p>
          <a:p>
            <a:r>
              <a:rPr lang="en-US" sz="1500" dirty="0">
                <a:latin typeface="Calibri" charset="0"/>
              </a:rPr>
              <a:t>Four women at the tomb</a:t>
            </a:r>
          </a:p>
          <a:p>
            <a:r>
              <a:rPr lang="en-US" sz="1500" dirty="0">
                <a:latin typeface="Calibri" charset="0"/>
              </a:rPr>
              <a:t>Samaritan Woman </a:t>
            </a:r>
          </a:p>
          <a:p>
            <a:r>
              <a:rPr lang="en-US" sz="1500" dirty="0">
                <a:latin typeface="Calibri" charset="0"/>
              </a:rPr>
              <a:t>Joanna and Susanna</a:t>
            </a:r>
          </a:p>
          <a:p>
            <a:r>
              <a:rPr lang="en-US" sz="1500" dirty="0">
                <a:latin typeface="Calibri" charset="0"/>
              </a:rPr>
              <a:t>Martha and Mary</a:t>
            </a:r>
          </a:p>
          <a:p>
            <a:r>
              <a:rPr lang="en-US" sz="1500" dirty="0">
                <a:latin typeface="Calibri" charset="0"/>
              </a:rPr>
              <a:t>Mary Magdalene</a:t>
            </a:r>
          </a:p>
          <a:p>
            <a:r>
              <a:rPr lang="en-US" sz="1500" dirty="0">
                <a:latin typeface="Calibri" charset="0"/>
              </a:rPr>
              <a:t>Tabitha</a:t>
            </a:r>
          </a:p>
          <a:p>
            <a:r>
              <a:rPr lang="en-US" sz="1500" dirty="0">
                <a:latin typeface="Calibri" charset="0"/>
              </a:rPr>
              <a:t>Mary, John Mark's mother</a:t>
            </a:r>
          </a:p>
          <a:p>
            <a:r>
              <a:rPr lang="en-US" sz="1500" dirty="0">
                <a:latin typeface="Calibri" charset="0"/>
              </a:rPr>
              <a:t>Lydia</a:t>
            </a:r>
          </a:p>
          <a:p>
            <a:r>
              <a:rPr lang="en-US" sz="1500" dirty="0">
                <a:latin typeface="Calibri" charset="0"/>
              </a:rPr>
              <a:t>Priscilla</a:t>
            </a:r>
          </a:p>
          <a:p>
            <a:r>
              <a:rPr lang="en-US" sz="1500" dirty="0">
                <a:latin typeface="Calibri" charset="0"/>
              </a:rPr>
              <a:t>Philip's four daughters</a:t>
            </a:r>
          </a:p>
          <a:p>
            <a:r>
              <a:rPr lang="en-US" sz="1500" dirty="0">
                <a:latin typeface="Calibri" charset="0"/>
              </a:rPr>
              <a:t>Mary of Rome</a:t>
            </a:r>
          </a:p>
          <a:p>
            <a:r>
              <a:rPr lang="en-US" sz="1500" dirty="0" err="1">
                <a:latin typeface="Calibri" charset="0"/>
              </a:rPr>
              <a:t>Tryphena</a:t>
            </a:r>
            <a:r>
              <a:rPr lang="en-US" sz="1500" dirty="0">
                <a:latin typeface="Calibri" charset="0"/>
              </a:rPr>
              <a:t> and </a:t>
            </a:r>
            <a:r>
              <a:rPr lang="en-US" sz="1500" dirty="0" err="1">
                <a:latin typeface="Calibri" charset="0"/>
              </a:rPr>
              <a:t>Tryphosa</a:t>
            </a:r>
            <a:endParaRPr lang="en-US" sz="1500" dirty="0">
              <a:latin typeface="Calibri" charset="0"/>
            </a:endParaRPr>
          </a:p>
          <a:p>
            <a:r>
              <a:rPr lang="en-US" sz="1500" dirty="0">
                <a:latin typeface="Calibri" charset="0"/>
              </a:rPr>
              <a:t>Rufus' mother</a:t>
            </a:r>
          </a:p>
          <a:p>
            <a:r>
              <a:rPr lang="en-US" sz="1500" dirty="0" err="1">
                <a:latin typeface="Calibri" charset="0"/>
              </a:rPr>
              <a:t>Euodia</a:t>
            </a:r>
            <a:r>
              <a:rPr lang="en-US" sz="1500" dirty="0">
                <a:latin typeface="Calibri" charset="0"/>
              </a:rPr>
              <a:t> and </a:t>
            </a:r>
            <a:r>
              <a:rPr lang="en-US" sz="1500" dirty="0" err="1">
                <a:latin typeface="Calibri" charset="0"/>
              </a:rPr>
              <a:t>Syntyche</a:t>
            </a:r>
            <a:endParaRPr lang="en-US" sz="1500" dirty="0">
              <a:latin typeface="Calibri" charset="0"/>
            </a:endParaRPr>
          </a:p>
          <a:p>
            <a:r>
              <a:rPr lang="en-US" sz="1500" dirty="0">
                <a:latin typeface="Calibri" charset="0"/>
              </a:rPr>
              <a:t>Prophet</a:t>
            </a:r>
            <a:r>
              <a:rPr lang="ja-JP" altLang="en-US" sz="1500" dirty="0">
                <a:latin typeface="Calibri" charset="0"/>
              </a:rPr>
              <a:t>’</a:t>
            </a:r>
            <a:r>
              <a:rPr lang="en-US" sz="1500" dirty="0">
                <a:latin typeface="Calibri" charset="0"/>
              </a:rPr>
              <a:t>s wives </a:t>
            </a:r>
          </a:p>
          <a:p>
            <a:r>
              <a:rPr lang="en-US" sz="1500" dirty="0">
                <a:latin typeface="Calibri" charset="0"/>
              </a:rPr>
              <a:t>Eunice &amp; Lois </a:t>
            </a:r>
          </a:p>
          <a:p>
            <a:r>
              <a:rPr lang="en-US" sz="1500" dirty="0">
                <a:latin typeface="Calibri" charset="0"/>
              </a:rPr>
              <a:t>Aged women</a:t>
            </a:r>
          </a:p>
          <a:p>
            <a:endParaRPr lang="en-US" sz="1600" dirty="0">
              <a:latin typeface="Calibri" charset="0"/>
            </a:endParaRPr>
          </a:p>
        </p:txBody>
      </p:sp>
    </p:spTree>
    <p:extLst>
      <p:ext uri="{BB962C8B-B14F-4D97-AF65-F5344CB8AC3E}">
        <p14:creationId xmlns:p14="http://schemas.microsoft.com/office/powerpoint/2010/main" val="1345041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animEffect transition="in" filter="dissolve">
                                      <p:cBhvr>
                                        <p:cTn id="11" dur="500"/>
                                        <p:tgtEl>
                                          <p:spTgt spid="2051">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animEffect transition="in" filter="dissolve">
                                      <p:cBhvr>
                                        <p:cTn id="15" dur="500"/>
                                        <p:tgtEl>
                                          <p:spTgt spid="2051">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animEffect transition="in" filter="dissolve">
                                      <p:cBhvr>
                                        <p:cTn id="19" dur="500"/>
                                        <p:tgtEl>
                                          <p:spTgt spid="2051">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animEffect transition="in" filter="dissolve">
                                      <p:cBhvr>
                                        <p:cTn id="23"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13562" y="1342955"/>
            <a:ext cx="8633819" cy="5400894"/>
          </a:xfrm>
        </p:spPr>
        <p:txBody>
          <a:bodyPr>
            <a:normAutofit/>
          </a:bodyPr>
          <a:lstStyle/>
          <a:p>
            <a:r>
              <a:rPr lang="en-US" sz="6600" i="1" dirty="0" smtClean="0">
                <a:solidFill>
                  <a:srgbClr val="FFFFFF"/>
                </a:solidFill>
              </a:rPr>
              <a:t>The Word of God Must Determine Our Belief and Practice</a:t>
            </a:r>
            <a:endParaRPr lang="en-US" sz="6600" i="1" dirty="0">
              <a:solidFill>
                <a:srgbClr val="FFFFFF"/>
              </a:solidFill>
            </a:endParaRP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How Did We Get To This Place?</a:t>
            </a:r>
            <a:endParaRPr lang="en-US" sz="3600" b="1" dirty="0"/>
          </a:p>
        </p:txBody>
      </p:sp>
    </p:spTree>
    <p:extLst>
      <p:ext uri="{BB962C8B-B14F-4D97-AF65-F5344CB8AC3E}">
        <p14:creationId xmlns:p14="http://schemas.microsoft.com/office/powerpoint/2010/main" val="879964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9500" y="1457106"/>
            <a:ext cx="8633819" cy="5400894"/>
          </a:xfrm>
        </p:spPr>
        <p:txBody>
          <a:bodyPr>
            <a:normAutofit/>
          </a:bodyPr>
          <a:lstStyle/>
          <a:p>
            <a:pPr marL="857250" indent="-857250" algn="l">
              <a:buFont typeface="Arial"/>
              <a:buChar char="•"/>
            </a:pPr>
            <a:r>
              <a:rPr lang="en-US" sz="3200" i="1" dirty="0" smtClean="0">
                <a:solidFill>
                  <a:srgbClr val="FFFFFF"/>
                </a:solidFill>
              </a:rPr>
              <a:t>The Issue Is Not:</a:t>
            </a:r>
          </a:p>
          <a:p>
            <a:pPr marL="1771650" lvl="1" indent="-857250"/>
            <a:r>
              <a:rPr lang="en-US" sz="3200" i="1" dirty="0" smtClean="0">
                <a:solidFill>
                  <a:srgbClr val="FFFFFF"/>
                </a:solidFill>
              </a:rPr>
              <a:t>Are women and men of equal value in the sight of God?</a:t>
            </a:r>
          </a:p>
          <a:p>
            <a:pPr marL="1771650" lvl="1" indent="-857250"/>
            <a:r>
              <a:rPr lang="en-US" sz="3200" i="1" dirty="0" smtClean="0">
                <a:solidFill>
                  <a:srgbClr val="FFFFFF"/>
                </a:solidFill>
              </a:rPr>
              <a:t>Are women gifted by God’s providence?</a:t>
            </a:r>
          </a:p>
          <a:p>
            <a:pPr marL="1771650" lvl="1" indent="-857250"/>
            <a:r>
              <a:rPr lang="en-US" sz="3200" i="1" dirty="0" smtClean="0">
                <a:solidFill>
                  <a:srgbClr val="FFFFFF"/>
                </a:solidFill>
              </a:rPr>
              <a:t>Are women an integral part of the well being of a local church?</a:t>
            </a:r>
          </a:p>
          <a:p>
            <a:pPr marL="1771650" lvl="1" indent="-857250"/>
            <a:r>
              <a:rPr lang="en-US" sz="3200" i="1" dirty="0" smtClean="0">
                <a:solidFill>
                  <a:srgbClr val="FFFFFF"/>
                </a:solidFill>
              </a:rPr>
              <a:t>Are women insightful and knowledgeable bible students?</a:t>
            </a:r>
            <a:endParaRPr lang="en-US" sz="3200" i="1" dirty="0">
              <a:solidFill>
                <a:srgbClr val="FFFFFF"/>
              </a:solidFill>
            </a:endParaRP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What Is The Issue?</a:t>
            </a:r>
            <a:endParaRPr lang="en-US" sz="3600" b="1" dirty="0"/>
          </a:p>
        </p:txBody>
      </p:sp>
    </p:spTree>
    <p:extLst>
      <p:ext uri="{BB962C8B-B14F-4D97-AF65-F5344CB8AC3E}">
        <p14:creationId xmlns:p14="http://schemas.microsoft.com/office/powerpoint/2010/main" val="1786356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9500" y="1457106"/>
            <a:ext cx="8633819" cy="5400894"/>
          </a:xfrm>
        </p:spPr>
        <p:txBody>
          <a:bodyPr>
            <a:normAutofit/>
          </a:bodyPr>
          <a:lstStyle/>
          <a:p>
            <a:pPr marL="857250" indent="-857250" algn="l">
              <a:buFont typeface="Arial"/>
              <a:buChar char="•"/>
            </a:pPr>
            <a:r>
              <a:rPr lang="en-US" sz="3400" i="1" dirty="0" smtClean="0">
                <a:solidFill>
                  <a:srgbClr val="FFFFFF"/>
                </a:solidFill>
              </a:rPr>
              <a:t>The Issue Is:</a:t>
            </a:r>
          </a:p>
          <a:p>
            <a:pPr marL="1771650" lvl="1" indent="-857250"/>
            <a:r>
              <a:rPr lang="en-US" sz="3400" i="1" dirty="0" smtClean="0">
                <a:solidFill>
                  <a:srgbClr val="FFFFFF"/>
                </a:solidFill>
              </a:rPr>
              <a:t>Understanding God prescribed and authorized will for various roles within the local church.</a:t>
            </a:r>
          </a:p>
          <a:p>
            <a:pPr marL="1771650" lvl="1" indent="-857250"/>
            <a:r>
              <a:rPr lang="en-US" sz="3400" i="1" dirty="0" smtClean="0">
                <a:solidFill>
                  <a:srgbClr val="FFFFFF"/>
                </a:solidFill>
              </a:rPr>
              <a:t>Recognizing the power and freedom of submission          (Phil. 2:5-8).</a:t>
            </a:r>
          </a:p>
          <a:p>
            <a:pPr marL="1771650" lvl="1" indent="-857250"/>
            <a:r>
              <a:rPr lang="en-US" sz="3400" i="1" dirty="0" smtClean="0">
                <a:solidFill>
                  <a:srgbClr val="FFFFFF"/>
                </a:solidFill>
              </a:rPr>
              <a:t>God’s design and purpose               (I Tim. 2:9-15).</a:t>
            </a: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What Is The Issue?</a:t>
            </a:r>
            <a:endParaRPr lang="en-US" sz="3600" b="1" dirty="0"/>
          </a:p>
        </p:txBody>
      </p:sp>
    </p:spTree>
    <p:extLst>
      <p:ext uri="{BB962C8B-B14F-4D97-AF65-F5344CB8AC3E}">
        <p14:creationId xmlns:p14="http://schemas.microsoft.com/office/powerpoint/2010/main" val="1602289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9500" y="1457106"/>
            <a:ext cx="8633819" cy="5400894"/>
          </a:xfrm>
        </p:spPr>
        <p:txBody>
          <a:bodyPr>
            <a:normAutofit fontScale="92500" lnSpcReduction="20000"/>
          </a:bodyPr>
          <a:lstStyle/>
          <a:p>
            <a:pPr marL="857250" indent="-857250" algn="l">
              <a:buFont typeface="Arial"/>
              <a:buChar char="•"/>
            </a:pPr>
            <a:r>
              <a:rPr lang="en-US" sz="3400" i="1" dirty="0" smtClean="0">
                <a:solidFill>
                  <a:srgbClr val="FFFFFF"/>
                </a:solidFill>
              </a:rPr>
              <a:t>Does Oneness in Nature and Purpose  Deny Diversity of Function?</a:t>
            </a:r>
          </a:p>
          <a:p>
            <a:pPr marL="1771650" lvl="1" indent="-857250"/>
            <a:r>
              <a:rPr lang="en-US" sz="3400" i="1" dirty="0" smtClean="0">
                <a:solidFill>
                  <a:srgbClr val="FFFFFF"/>
                </a:solidFill>
              </a:rPr>
              <a:t>Examination of Galatians 3:28</a:t>
            </a:r>
          </a:p>
          <a:p>
            <a:pPr marL="1771650" lvl="1" indent="-857250"/>
            <a:r>
              <a:rPr lang="en-US" sz="3400" i="1" dirty="0" smtClean="0">
                <a:solidFill>
                  <a:srgbClr val="FFFFFF"/>
                </a:solidFill>
              </a:rPr>
              <a:t>Jesus is equal to the Father in nature, but submits to Him in function (Heb. 1:3, 8; John 14:28).</a:t>
            </a:r>
          </a:p>
          <a:p>
            <a:pPr marL="1771650" lvl="1" indent="-857250"/>
            <a:r>
              <a:rPr lang="en-US" sz="3400" i="1" dirty="0" smtClean="0">
                <a:solidFill>
                  <a:srgbClr val="FFFFFF"/>
                </a:solidFill>
              </a:rPr>
              <a:t>Submit to civil authorities         (Rom. 13:1).</a:t>
            </a:r>
          </a:p>
          <a:p>
            <a:pPr marL="1771650" lvl="1" indent="-857250"/>
            <a:r>
              <a:rPr lang="en-US" sz="3400" i="1" dirty="0" smtClean="0">
                <a:solidFill>
                  <a:srgbClr val="FFFFFF"/>
                </a:solidFill>
              </a:rPr>
              <a:t>Members submit to shepherds    (Heb. 13:17)</a:t>
            </a:r>
          </a:p>
          <a:p>
            <a:pPr marL="1771650" lvl="1" indent="-857250"/>
            <a:r>
              <a:rPr lang="en-US" sz="3400" i="1" dirty="0" smtClean="0">
                <a:solidFill>
                  <a:srgbClr val="FFFFFF"/>
                </a:solidFill>
              </a:rPr>
              <a:t>Godly wife submits to her husband   (I Peter 3:7; Eph. 5:22-33).</a:t>
            </a: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Equality In Christ</a:t>
            </a:r>
            <a:endParaRPr lang="en-US" sz="3600" b="1" dirty="0"/>
          </a:p>
        </p:txBody>
      </p:sp>
    </p:spTree>
    <p:extLst>
      <p:ext uri="{BB962C8B-B14F-4D97-AF65-F5344CB8AC3E}">
        <p14:creationId xmlns:p14="http://schemas.microsoft.com/office/powerpoint/2010/main" val="1475338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57668645"/>
              </p:ext>
            </p:extLst>
          </p:nvPr>
        </p:nvGraphicFramePr>
        <p:xfrm>
          <a:off x="0" y="87916"/>
          <a:ext cx="9144000" cy="7316242"/>
        </p:xfrm>
        <a:graphic>
          <a:graphicData uri="http://schemas.openxmlformats.org/drawingml/2006/table">
            <a:tbl>
              <a:tblPr firstRow="1" bandRow="1">
                <a:tableStyleId>{3C2FFA5D-87B4-456A-9821-1D502468CF0F}</a:tableStyleId>
              </a:tblPr>
              <a:tblGrid>
                <a:gridCol w="3048000"/>
                <a:gridCol w="3048000"/>
                <a:gridCol w="3048000"/>
              </a:tblGrid>
              <a:tr h="641123">
                <a:tc>
                  <a:txBody>
                    <a:bodyPr/>
                    <a:lstStyle/>
                    <a:p>
                      <a:pPr algn="ctr"/>
                      <a:r>
                        <a:rPr lang="en-US" sz="3200" dirty="0" smtClean="0">
                          <a:solidFill>
                            <a:schemeClr val="bg1"/>
                          </a:solidFill>
                        </a:rPr>
                        <a:t>Acts</a:t>
                      </a:r>
                      <a:r>
                        <a:rPr lang="en-US" sz="3200" baseline="0" dirty="0" smtClean="0">
                          <a:solidFill>
                            <a:schemeClr val="bg1"/>
                          </a:solidFill>
                        </a:rPr>
                        <a:t> 18:24</a:t>
                      </a:r>
                      <a:r>
                        <a:rPr lang="en-US" sz="3200" baseline="0" dirty="0" smtClean="0">
                          <a:solidFill>
                            <a:srgbClr val="000000"/>
                          </a:solidFill>
                        </a:rPr>
                        <a:t>-26</a:t>
                      </a:r>
                      <a:endParaRPr lang="en-US" sz="3200" dirty="0">
                        <a:solidFill>
                          <a:srgbClr val="000000"/>
                        </a:solidFill>
                      </a:endParaRPr>
                    </a:p>
                  </a:txBody>
                  <a:tcPr>
                    <a:lnR w="38100" cap="flat" cmpd="sng" algn="ctr">
                      <a:solidFill>
                        <a:scrgbClr r="0" g="0" b="0"/>
                      </a:solidFill>
                      <a:prstDash val="solid"/>
                      <a:round/>
                      <a:headEnd type="none" w="med" len="med"/>
                      <a:tailEnd type="none" w="med" len="med"/>
                    </a:lnR>
                  </a:tcPr>
                </a:tc>
                <a:tc>
                  <a:txBody>
                    <a:bodyPr/>
                    <a:lstStyle/>
                    <a:p>
                      <a:pPr algn="ctr"/>
                      <a:r>
                        <a:rPr lang="en-US" sz="3200" dirty="0" smtClean="0">
                          <a:solidFill>
                            <a:srgbClr val="000000"/>
                          </a:solidFill>
                        </a:rPr>
                        <a:t>I Tim. 2:11-13</a:t>
                      </a:r>
                      <a:endParaRPr lang="en-US" sz="3200"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lang="en-US" sz="3200" dirty="0" smtClean="0">
                          <a:solidFill>
                            <a:srgbClr val="000000"/>
                          </a:solidFill>
                        </a:rPr>
                        <a:t>I Cor. 14</a:t>
                      </a:r>
                      <a:endParaRPr lang="en-US" sz="3200" dirty="0">
                        <a:solidFill>
                          <a:srgbClr val="000000"/>
                        </a:solidFill>
                      </a:endParaRPr>
                    </a:p>
                  </a:txBody>
                  <a:tcPr>
                    <a:lnL w="38100" cap="flat" cmpd="sng" algn="ctr">
                      <a:solidFill>
                        <a:scrgbClr r="0" g="0" b="0"/>
                      </a:solidFill>
                      <a:prstDash val="solid"/>
                      <a:round/>
                      <a:headEnd type="none" w="med" len="med"/>
                      <a:tailEnd type="none" w="med" len="med"/>
                    </a:lnL>
                  </a:tcPr>
                </a:tc>
              </a:tr>
              <a:tr h="6128961">
                <a:tc>
                  <a:txBody>
                    <a:bodyPr/>
                    <a:lstStyle/>
                    <a:p>
                      <a:pPr algn="ctr"/>
                      <a:endParaRPr lang="en-US" sz="2400" dirty="0" smtClean="0"/>
                    </a:p>
                    <a:p>
                      <a:pPr algn="ctr"/>
                      <a:endParaRPr lang="en-US" sz="2400" dirty="0" smtClean="0"/>
                    </a:p>
                    <a:p>
                      <a:pPr algn="ctr"/>
                      <a:endParaRPr lang="en-US" sz="2400" dirty="0" smtClean="0"/>
                    </a:p>
                    <a:p>
                      <a:pPr algn="ctr"/>
                      <a:r>
                        <a:rPr lang="en-US" sz="2400" dirty="0" smtClean="0"/>
                        <a:t>Teaching outside of the assembly</a:t>
                      </a:r>
                    </a:p>
                    <a:p>
                      <a:pPr algn="ctr"/>
                      <a:endParaRPr lang="en-US" sz="2400" dirty="0" smtClean="0"/>
                    </a:p>
                    <a:p>
                      <a:pPr algn="ctr"/>
                      <a:r>
                        <a:rPr lang="en-US" sz="2400" dirty="0" smtClean="0"/>
                        <a:t>Aquila</a:t>
                      </a:r>
                      <a:r>
                        <a:rPr lang="en-US" sz="2400" baseline="0" dirty="0" smtClean="0"/>
                        <a:t> and Priscilla both explained the truth to </a:t>
                      </a:r>
                      <a:r>
                        <a:rPr lang="en-US" sz="2400" baseline="0" dirty="0" err="1" smtClean="0"/>
                        <a:t>Apollos</a:t>
                      </a:r>
                      <a:endParaRPr lang="en-US" sz="2400" baseline="0" dirty="0" smtClean="0"/>
                    </a:p>
                    <a:p>
                      <a:pPr algn="ctr"/>
                      <a:endParaRPr lang="en-US" sz="2400" baseline="0" dirty="0" smtClean="0"/>
                    </a:p>
                    <a:p>
                      <a:pPr algn="ctr"/>
                      <a:r>
                        <a:rPr lang="en-US" sz="2400" baseline="0" dirty="0" smtClean="0"/>
                        <a:t>Priscilla is permitted to submissively teach a man</a:t>
                      </a:r>
                      <a:endParaRPr lang="en-US" sz="2400" dirty="0"/>
                    </a:p>
                  </a:txBody>
                  <a:tcPr>
                    <a:lnR w="38100" cap="flat" cmpd="sng" algn="ctr">
                      <a:solidFill>
                        <a:scrgbClr r="0" g="0" b="0"/>
                      </a:solidFill>
                      <a:prstDash val="solid"/>
                      <a:round/>
                      <a:headEnd type="none" w="med" len="med"/>
                      <a:tailEnd type="none" w="med" len="med"/>
                    </a:lnR>
                  </a:tcPr>
                </a:tc>
                <a:tc>
                  <a:txBody>
                    <a:bodyPr/>
                    <a:lstStyle/>
                    <a:p>
                      <a:endParaRPr lang="en-US" sz="1600" dirty="0" smtClean="0"/>
                    </a:p>
                    <a:p>
                      <a:pPr algn="ctr"/>
                      <a:r>
                        <a:rPr lang="en-US" sz="2400" dirty="0" smtClean="0"/>
                        <a:t>Demeanor of godliness</a:t>
                      </a:r>
                    </a:p>
                    <a:p>
                      <a:pPr algn="ctr"/>
                      <a:endParaRPr lang="en-US" sz="2400" dirty="0" smtClean="0"/>
                    </a:p>
                    <a:p>
                      <a:pPr algn="ctr"/>
                      <a:r>
                        <a:rPr lang="en-US" sz="2400" dirty="0" smtClean="0"/>
                        <a:t>Modest</a:t>
                      </a:r>
                      <a:r>
                        <a:rPr lang="en-US" sz="2400" baseline="0" dirty="0" smtClean="0"/>
                        <a:t> behavior</a:t>
                      </a:r>
                    </a:p>
                    <a:p>
                      <a:pPr algn="ctr"/>
                      <a:endParaRPr lang="en-US" sz="2400" baseline="0" dirty="0" smtClean="0"/>
                    </a:p>
                    <a:p>
                      <a:pPr algn="ctr"/>
                      <a:r>
                        <a:rPr lang="en-US" sz="2400" baseline="0" dirty="0" smtClean="0"/>
                        <a:t>Learn in quietness </a:t>
                      </a:r>
                    </a:p>
                    <a:p>
                      <a:pPr algn="ctr"/>
                      <a:endParaRPr lang="en-US" sz="2400" baseline="0" dirty="0" smtClean="0"/>
                    </a:p>
                    <a:p>
                      <a:pPr algn="ctr"/>
                      <a:r>
                        <a:rPr lang="en-US" sz="2400" baseline="0" dirty="0" smtClean="0"/>
                        <a:t>Do not usurp authority over a man in spiritual matters</a:t>
                      </a:r>
                    </a:p>
                    <a:p>
                      <a:pPr algn="ctr"/>
                      <a:endParaRPr lang="en-US" sz="2400" baseline="0" dirty="0" smtClean="0"/>
                    </a:p>
                    <a:p>
                      <a:pPr algn="ctr"/>
                      <a:r>
                        <a:rPr lang="en-US" sz="2400" baseline="0" dirty="0" smtClean="0"/>
                        <a:t>Includes, but is not exhausted by the assembly</a:t>
                      </a:r>
                      <a:endParaRPr lang="en-US" sz="2400"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tcPr>
                </a:tc>
                <a:tc>
                  <a:txBody>
                    <a:bodyPr/>
                    <a:lstStyle/>
                    <a:p>
                      <a:pPr algn="ctr"/>
                      <a:r>
                        <a:rPr lang="en-US" sz="2400" dirty="0" smtClean="0"/>
                        <a:t>“When you come together as a church”</a:t>
                      </a:r>
                    </a:p>
                    <a:p>
                      <a:pPr algn="ctr"/>
                      <a:r>
                        <a:rPr lang="en-US" sz="2400" dirty="0" smtClean="0"/>
                        <a:t>(11:18; 14:23)</a:t>
                      </a:r>
                    </a:p>
                    <a:p>
                      <a:pPr algn="ctr"/>
                      <a:endParaRPr lang="en-US" sz="2400" dirty="0" smtClean="0"/>
                    </a:p>
                    <a:p>
                      <a:pPr algn="ctr"/>
                      <a:r>
                        <a:rPr lang="en-US" sz="2400" dirty="0" smtClean="0"/>
                        <a:t>“In the church”</a:t>
                      </a:r>
                    </a:p>
                    <a:p>
                      <a:pPr algn="ctr"/>
                      <a:r>
                        <a:rPr lang="en-US" sz="2400" dirty="0" smtClean="0"/>
                        <a:t>Congregational</a:t>
                      </a:r>
                      <a:r>
                        <a:rPr lang="en-US" sz="2400" baseline="0" dirty="0" smtClean="0"/>
                        <a:t> assembly</a:t>
                      </a:r>
                    </a:p>
                    <a:p>
                      <a:pPr algn="ctr"/>
                      <a:r>
                        <a:rPr lang="en-US" sz="2400" baseline="0" dirty="0" smtClean="0"/>
                        <a:t>(11:18, 22; 12:28; 14:4, 5, 12, 19, 23, 28, 35)</a:t>
                      </a:r>
                    </a:p>
                    <a:p>
                      <a:pPr algn="ctr"/>
                      <a:endParaRPr lang="en-US" sz="2400" baseline="0" dirty="0" smtClean="0"/>
                    </a:p>
                    <a:p>
                      <a:pPr algn="ctr"/>
                      <a:r>
                        <a:rPr lang="en-US" sz="2400" baseline="0" dirty="0" smtClean="0"/>
                        <a:t>Women are to be silent in the assembly</a:t>
                      </a:r>
                    </a:p>
                    <a:p>
                      <a:pPr algn="ctr"/>
                      <a:r>
                        <a:rPr lang="en-US" sz="2400" baseline="0" dirty="0" smtClean="0"/>
                        <a:t>(34, 35)</a:t>
                      </a:r>
                    </a:p>
                    <a:p>
                      <a:pPr algn="ctr"/>
                      <a:endParaRPr lang="en-US" sz="2400" baseline="0" dirty="0" smtClean="0"/>
                    </a:p>
                    <a:p>
                      <a:pPr algn="ctr"/>
                      <a:endParaRPr lang="en-US" sz="2400" dirty="0"/>
                    </a:p>
                  </a:txBody>
                  <a:tcPr>
                    <a:lnL w="38100" cap="flat" cmpd="sng" algn="ctr">
                      <a:solidFill>
                        <a:scrgbClr r="0" g="0" b="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8772539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9500" y="1457106"/>
            <a:ext cx="8633819" cy="5400894"/>
          </a:xfrm>
        </p:spPr>
        <p:txBody>
          <a:bodyPr>
            <a:normAutofit/>
          </a:bodyPr>
          <a:lstStyle/>
          <a:p>
            <a:pPr marL="857250" indent="-857250" algn="l">
              <a:buFont typeface="Arial"/>
              <a:buChar char="•"/>
            </a:pPr>
            <a:r>
              <a:rPr lang="en-US" sz="3400" i="1" dirty="0" smtClean="0">
                <a:solidFill>
                  <a:srgbClr val="FFFFFF"/>
                </a:solidFill>
              </a:rPr>
              <a:t>Tongue speaker without an interpreter is to be silent (14:28).</a:t>
            </a:r>
          </a:p>
          <a:p>
            <a:pPr marL="857250" indent="-857250" algn="l">
              <a:buFont typeface="Arial"/>
              <a:buChar char="•"/>
            </a:pPr>
            <a:r>
              <a:rPr lang="en-US" sz="3400" i="1" dirty="0" smtClean="0">
                <a:solidFill>
                  <a:srgbClr val="FFFFFF"/>
                </a:solidFill>
              </a:rPr>
              <a:t>Prophet was to be silent until the other prophet finished speaking (14:30).</a:t>
            </a:r>
          </a:p>
          <a:p>
            <a:pPr marL="857250" indent="-857250" algn="l">
              <a:buFont typeface="Arial"/>
              <a:buChar char="•"/>
            </a:pPr>
            <a:r>
              <a:rPr lang="en-US" sz="3400" i="1" dirty="0" smtClean="0">
                <a:solidFill>
                  <a:srgbClr val="FFFFFF"/>
                </a:solidFill>
              </a:rPr>
              <a:t>Women are to be silent (14:34, 35).</a:t>
            </a:r>
          </a:p>
          <a:p>
            <a:pPr marL="1771650" lvl="1" indent="-857250"/>
            <a:r>
              <a:rPr lang="en-US" sz="3400" i="1" dirty="0" smtClean="0">
                <a:solidFill>
                  <a:srgbClr val="FFFFFF"/>
                </a:solidFill>
              </a:rPr>
              <a:t>Exceptions: Singing (Col. 3:16; Eph. 5:19); confessing faith (Matt. 10:32, 33; Rom. 10:9-10).</a:t>
            </a: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Restrictions of Text</a:t>
            </a:r>
            <a:endParaRPr lang="en-US" sz="3600" b="1" dirty="0"/>
          </a:p>
        </p:txBody>
      </p:sp>
    </p:spTree>
    <p:extLst>
      <p:ext uri="{BB962C8B-B14F-4D97-AF65-F5344CB8AC3E}">
        <p14:creationId xmlns:p14="http://schemas.microsoft.com/office/powerpoint/2010/main" val="1581807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9500" y="1457106"/>
            <a:ext cx="8633819" cy="5400894"/>
          </a:xfrm>
        </p:spPr>
        <p:txBody>
          <a:bodyPr>
            <a:normAutofit fontScale="92500" lnSpcReduction="20000"/>
          </a:bodyPr>
          <a:lstStyle/>
          <a:p>
            <a:pPr marL="857250" indent="-857250" algn="l">
              <a:buFont typeface="Arial"/>
              <a:buChar char="•"/>
            </a:pPr>
            <a:r>
              <a:rPr lang="en-US" sz="3400" i="1" dirty="0" smtClean="0">
                <a:solidFill>
                  <a:srgbClr val="FFFFFF"/>
                </a:solidFill>
              </a:rPr>
              <a:t>Universal (Matt. 16:18; Acts 2:47).</a:t>
            </a:r>
          </a:p>
          <a:p>
            <a:pPr marL="857250" indent="-857250" algn="l">
              <a:buFont typeface="Arial"/>
              <a:buChar char="•"/>
            </a:pPr>
            <a:r>
              <a:rPr lang="en-US" sz="3400" i="1" dirty="0" smtClean="0">
                <a:solidFill>
                  <a:srgbClr val="FFFFFF"/>
                </a:solidFill>
              </a:rPr>
              <a:t>Local (Phil. 1:1; I Cor. 1:2; Acts 9:26).</a:t>
            </a:r>
          </a:p>
          <a:p>
            <a:pPr marL="857250" indent="-857250" algn="l">
              <a:buFont typeface="Arial"/>
              <a:buChar char="•"/>
            </a:pPr>
            <a:r>
              <a:rPr lang="en-US" sz="3400" i="1" dirty="0" smtClean="0">
                <a:solidFill>
                  <a:srgbClr val="FFFFFF"/>
                </a:solidFill>
              </a:rPr>
              <a:t>Assembly (Matthew 18:17; Col. 4:16;   I Cor. 11:18; 14:28, 34, 35).</a:t>
            </a:r>
          </a:p>
          <a:p>
            <a:pPr marL="1771650" lvl="1" indent="-857250"/>
            <a:r>
              <a:rPr lang="en-US" sz="3400" i="1" dirty="0" smtClean="0">
                <a:solidFill>
                  <a:srgbClr val="FFFFFF"/>
                </a:solidFill>
              </a:rPr>
              <a:t>Not merely individual believers (Matt. 18:15-17; I Tim. 5:16).</a:t>
            </a:r>
          </a:p>
          <a:p>
            <a:pPr marL="1771650" lvl="1" indent="-857250"/>
            <a:r>
              <a:rPr lang="en-US" sz="3400" i="1" dirty="0" smtClean="0">
                <a:solidFill>
                  <a:srgbClr val="FFFFFF"/>
                </a:solidFill>
              </a:rPr>
              <a:t>Not merely a group of Christians participating in an act.</a:t>
            </a:r>
          </a:p>
          <a:p>
            <a:pPr marL="1771650" lvl="1" indent="-857250"/>
            <a:r>
              <a:rPr lang="en-US" sz="3400" i="1" dirty="0" smtClean="0">
                <a:solidFill>
                  <a:srgbClr val="FFFFFF"/>
                </a:solidFill>
              </a:rPr>
              <a:t>If the stated purpose of an assembly is that a congregation has “come together as a church” the principles of I Cor. 14:34, 35 must be applied.</a:t>
            </a:r>
          </a:p>
        </p:txBody>
      </p:sp>
      <p:sp>
        <p:nvSpPr>
          <p:cNvPr id="6" name="Title 5"/>
          <p:cNvSpPr>
            <a:spLocks noGrp="1"/>
          </p:cNvSpPr>
          <p:nvPr>
            <p:ph type="title"/>
          </p:nvPr>
        </p:nvSpPr>
        <p:spPr>
          <a:xfrm>
            <a:off x="4307710" y="207689"/>
            <a:ext cx="4425609" cy="568179"/>
          </a:xfrm>
        </p:spPr>
        <p:txBody>
          <a:bodyPr>
            <a:noAutofit/>
          </a:bodyPr>
          <a:lstStyle/>
          <a:p>
            <a:r>
              <a:rPr lang="en-US" sz="3600" b="1" dirty="0" smtClean="0"/>
              <a:t>When Are We In The Church?</a:t>
            </a:r>
            <a:endParaRPr lang="en-US" sz="3600" b="1" dirty="0"/>
          </a:p>
        </p:txBody>
      </p:sp>
    </p:spTree>
    <p:extLst>
      <p:ext uri="{BB962C8B-B14F-4D97-AF65-F5344CB8AC3E}">
        <p14:creationId xmlns:p14="http://schemas.microsoft.com/office/powerpoint/2010/main" val="1176475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449960" y="1162809"/>
            <a:ext cx="5694040" cy="5229932"/>
          </a:xfrm>
        </p:spPr>
        <p:txBody>
          <a:bodyPr/>
          <a:lstStyle/>
          <a:p>
            <a:r>
              <a:rPr lang="en-US" dirty="0" smtClean="0"/>
              <a:t>“If history is any indication what begins in the mainstream doesn’t take long to creep in even among those who once were the most conservative. May we prepare ourselves to face this emotional and culturally explosive issue with love, courage, and a fervent love for God and His word.”</a:t>
            </a:r>
            <a:endParaRPr lang="en-US" dirty="0"/>
          </a:p>
        </p:txBody>
      </p:sp>
      <p:sp>
        <p:nvSpPr>
          <p:cNvPr id="6" name="Title 5"/>
          <p:cNvSpPr>
            <a:spLocks noGrp="1"/>
          </p:cNvSpPr>
          <p:nvPr>
            <p:ph type="title"/>
          </p:nvPr>
        </p:nvSpPr>
        <p:spPr>
          <a:xfrm>
            <a:off x="4264898" y="319167"/>
            <a:ext cx="4425609" cy="568179"/>
          </a:xfrm>
        </p:spPr>
        <p:txBody>
          <a:bodyPr>
            <a:noAutofit/>
          </a:bodyPr>
          <a:lstStyle/>
          <a:p>
            <a:r>
              <a:rPr lang="en-US" sz="3200" dirty="0" smtClean="0"/>
              <a:t>The Role of Women  in the Local Church</a:t>
            </a:r>
            <a:endParaRPr lang="en-US" sz="3200" dirty="0"/>
          </a:p>
        </p:txBody>
      </p:sp>
      <p:pic>
        <p:nvPicPr>
          <p:cNvPr id="2" name="Picture 1"/>
          <p:cNvPicPr>
            <a:picLocks noChangeAspect="1"/>
          </p:cNvPicPr>
          <p:nvPr/>
        </p:nvPicPr>
        <p:blipFill>
          <a:blip r:embed="rId2"/>
          <a:stretch>
            <a:fillRect/>
          </a:stretch>
        </p:blipFill>
        <p:spPr>
          <a:xfrm>
            <a:off x="260556" y="1312741"/>
            <a:ext cx="3621096" cy="4737281"/>
          </a:xfrm>
          <a:prstGeom prst="rect">
            <a:avLst/>
          </a:prstGeom>
          <a:scene3d>
            <a:camera prst="perspectiveContrastingRightFacing"/>
            <a:lightRig rig="threePt" dir="t"/>
          </a:scene3d>
          <a:sp3d>
            <a:bevelT w="139700" h="139700" prst="divot"/>
          </a:sp3d>
        </p:spPr>
      </p:pic>
    </p:spTree>
    <p:extLst>
      <p:ext uri="{BB962C8B-B14F-4D97-AF65-F5344CB8AC3E}">
        <p14:creationId xmlns:p14="http://schemas.microsoft.com/office/powerpoint/2010/main" val="1405483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9500" y="1457106"/>
            <a:ext cx="8633819" cy="5400894"/>
          </a:xfrm>
        </p:spPr>
        <p:txBody>
          <a:bodyPr>
            <a:normAutofit/>
          </a:bodyPr>
          <a:lstStyle/>
          <a:p>
            <a:pPr marL="857250" indent="-857250" algn="l">
              <a:buFont typeface="Arial"/>
              <a:buChar char="•"/>
            </a:pPr>
            <a:r>
              <a:rPr lang="en-US" sz="3400" i="1" dirty="0" smtClean="0">
                <a:solidFill>
                  <a:srgbClr val="FFFFFF"/>
                </a:solidFill>
              </a:rPr>
              <a:t>Elders and Deacons must be the “husband of one wife” (I Tim. 3:2, 12).</a:t>
            </a:r>
          </a:p>
          <a:p>
            <a:pPr marL="857250" indent="-857250" algn="l">
              <a:buFont typeface="Arial"/>
              <a:buChar char="•"/>
            </a:pPr>
            <a:r>
              <a:rPr lang="en-US" sz="3400" i="1" dirty="0" smtClean="0">
                <a:solidFill>
                  <a:srgbClr val="FFFFFF"/>
                </a:solidFill>
              </a:rPr>
              <a:t>Were there deaconesses in the N.T.</a:t>
            </a:r>
          </a:p>
          <a:p>
            <a:pPr marL="1771650" lvl="1" indent="-857250"/>
            <a:r>
              <a:rPr lang="en-US" sz="3400" i="1" dirty="0" smtClean="0">
                <a:solidFill>
                  <a:srgbClr val="FFFFFF"/>
                </a:solidFill>
              </a:rPr>
              <a:t>Technical vs. Non-technical usage of the term.</a:t>
            </a:r>
          </a:p>
          <a:p>
            <a:pPr marL="1771650" lvl="1" indent="-857250"/>
            <a:r>
              <a:rPr lang="en-US" sz="3400" i="1" dirty="0" smtClean="0">
                <a:solidFill>
                  <a:srgbClr val="FFFFFF"/>
                </a:solidFill>
              </a:rPr>
              <a:t>Phoebe was a servant of the church in a non-technical and generic sense.</a:t>
            </a:r>
          </a:p>
        </p:txBody>
      </p:sp>
      <p:sp>
        <p:nvSpPr>
          <p:cNvPr id="6" name="Title 5"/>
          <p:cNvSpPr>
            <a:spLocks noGrp="1"/>
          </p:cNvSpPr>
          <p:nvPr>
            <p:ph type="title"/>
          </p:nvPr>
        </p:nvSpPr>
        <p:spPr>
          <a:xfrm>
            <a:off x="4307710" y="207689"/>
            <a:ext cx="4836290" cy="568179"/>
          </a:xfrm>
        </p:spPr>
        <p:txBody>
          <a:bodyPr>
            <a:noAutofit/>
          </a:bodyPr>
          <a:lstStyle/>
          <a:p>
            <a:r>
              <a:rPr lang="en-US" sz="3600" b="1" dirty="0" smtClean="0"/>
              <a:t>Women as </a:t>
            </a:r>
            <a:br>
              <a:rPr lang="en-US" sz="3600" b="1" dirty="0" smtClean="0"/>
            </a:br>
            <a:r>
              <a:rPr lang="en-US" sz="3600" b="1" dirty="0" smtClean="0"/>
              <a:t>Elders and Deacons?</a:t>
            </a:r>
            <a:endParaRPr lang="en-US" sz="3600" b="1" dirty="0"/>
          </a:p>
        </p:txBody>
      </p:sp>
    </p:spTree>
    <p:extLst>
      <p:ext uri="{BB962C8B-B14F-4D97-AF65-F5344CB8AC3E}">
        <p14:creationId xmlns:p14="http://schemas.microsoft.com/office/powerpoint/2010/main" val="2707352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dissolve">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9500" y="1457106"/>
            <a:ext cx="8633819" cy="5400894"/>
          </a:xfrm>
        </p:spPr>
        <p:txBody>
          <a:bodyPr>
            <a:normAutofit/>
          </a:bodyPr>
          <a:lstStyle/>
          <a:p>
            <a:r>
              <a:rPr lang="en-US" sz="4400" i="1" dirty="0" smtClean="0">
                <a:solidFill>
                  <a:srgbClr val="FFFFFF"/>
                </a:solidFill>
              </a:rPr>
              <a:t>“Do not sharply rebuke an older man, but rather appeal to him as a father, to the younger men as brothers, the older women as mothers, and the younger women as sisters in all purity”   </a:t>
            </a:r>
          </a:p>
          <a:p>
            <a:r>
              <a:rPr lang="en-US" sz="3200" i="1" dirty="0" smtClean="0">
                <a:solidFill>
                  <a:srgbClr val="FFFFFF"/>
                </a:solidFill>
              </a:rPr>
              <a:t>(I Timothy 5:1, 2).</a:t>
            </a:r>
            <a:endParaRPr lang="en-US" sz="4400" i="1" dirty="0" smtClean="0">
              <a:solidFill>
                <a:srgbClr val="FFFFFF"/>
              </a:solidFill>
            </a:endParaRPr>
          </a:p>
        </p:txBody>
      </p:sp>
    </p:spTree>
    <p:extLst>
      <p:ext uri="{BB962C8B-B14F-4D97-AF65-F5344CB8AC3E}">
        <p14:creationId xmlns:p14="http://schemas.microsoft.com/office/powerpoint/2010/main" val="4160892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442581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42708" y="1448188"/>
            <a:ext cx="9001292" cy="5229932"/>
          </a:xfrm>
        </p:spPr>
        <p:txBody>
          <a:bodyPr>
            <a:normAutofit/>
          </a:bodyPr>
          <a:lstStyle/>
          <a:p>
            <a:r>
              <a:rPr lang="en-US" sz="4000" dirty="0" smtClean="0"/>
              <a:t>Website: </a:t>
            </a:r>
          </a:p>
          <a:p>
            <a:r>
              <a:rPr lang="en-US" sz="4000" dirty="0" smtClean="0"/>
              <a:t>“Where the Spirit Leads” maintained by Willy Clarkson expresses the objectives of the movement which he describes as a call to “Gender Equality and Inclusivity in the Churches of Christ.”</a:t>
            </a:r>
          </a:p>
          <a:p>
            <a:pPr algn="l"/>
            <a:endParaRPr lang="en-US" sz="4400" dirty="0"/>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Is There A Threat?</a:t>
            </a:r>
            <a:endParaRPr lang="en-US" sz="3600" b="1" dirty="0"/>
          </a:p>
        </p:txBody>
      </p:sp>
    </p:spTree>
    <p:extLst>
      <p:ext uri="{BB962C8B-B14F-4D97-AF65-F5344CB8AC3E}">
        <p14:creationId xmlns:p14="http://schemas.microsoft.com/office/powerpoint/2010/main" val="12480227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42708" y="1134271"/>
            <a:ext cx="9001292" cy="5543584"/>
          </a:xfrm>
        </p:spPr>
        <p:txBody>
          <a:bodyPr>
            <a:normAutofit fontScale="55000" lnSpcReduction="20000"/>
          </a:bodyPr>
          <a:lstStyle/>
          <a:p>
            <a:pPr marL="457200" indent="-457200" algn="l">
              <a:buFont typeface="Arial"/>
              <a:buChar char="•"/>
            </a:pPr>
            <a:r>
              <a:rPr lang="en-US" sz="5800" dirty="0" smtClean="0"/>
              <a:t>Criteria to be met to be on the list:</a:t>
            </a:r>
          </a:p>
          <a:p>
            <a:pPr marL="1371600" lvl="1"/>
            <a:r>
              <a:rPr lang="en-US" sz="4500" dirty="0"/>
              <a:t>Does this church use women in the worship to help lead by leading prayer, giving communion talks, leading singing, etc.</a:t>
            </a:r>
            <a:r>
              <a:rPr lang="en-US" sz="4500" dirty="0" smtClean="0"/>
              <a:t>?</a:t>
            </a:r>
            <a:endParaRPr lang="en-US" sz="4500" dirty="0"/>
          </a:p>
          <a:p>
            <a:pPr marL="1371600" lvl="2" indent="-457200">
              <a:buFont typeface="Arial"/>
              <a:buChar char="•"/>
            </a:pPr>
            <a:r>
              <a:rPr lang="en-US" sz="4500" dirty="0" smtClean="0"/>
              <a:t>Are </a:t>
            </a:r>
            <a:r>
              <a:rPr lang="en-US" sz="4500" dirty="0"/>
              <a:t>women used to their fullest capabilities to teach all groups regardless of gender in Bible classes</a:t>
            </a:r>
            <a:r>
              <a:rPr lang="en-US" sz="4500" dirty="0" smtClean="0"/>
              <a:t>?</a:t>
            </a:r>
            <a:endParaRPr lang="en-US" sz="4500" dirty="0"/>
          </a:p>
          <a:p>
            <a:pPr marL="1371600" lvl="2" indent="-457200">
              <a:buFont typeface="Arial"/>
              <a:buChar char="•"/>
            </a:pPr>
            <a:r>
              <a:rPr lang="en-US" sz="4500" dirty="0" smtClean="0"/>
              <a:t>Do </a:t>
            </a:r>
            <a:r>
              <a:rPr lang="en-US" sz="4500" dirty="0"/>
              <a:t>women serve in leadership positions such as pulpit minister, worship leader, deacon, and elder</a:t>
            </a:r>
            <a:r>
              <a:rPr lang="en-US" sz="4500" dirty="0" smtClean="0"/>
              <a:t>?</a:t>
            </a:r>
            <a:endParaRPr lang="en-US" sz="4500" dirty="0"/>
          </a:p>
          <a:p>
            <a:pPr marL="1371600" lvl="2" indent="-457200">
              <a:buFont typeface="Arial"/>
              <a:buChar char="•"/>
            </a:pPr>
            <a:r>
              <a:rPr lang="en-US" sz="4500" dirty="0" smtClean="0"/>
              <a:t>Does </a:t>
            </a:r>
            <a:r>
              <a:rPr lang="en-US" sz="4500" dirty="0"/>
              <a:t>the church publish a clear statement of purpose to be an egalitarian church or gender inclusive church on their website</a:t>
            </a:r>
            <a:r>
              <a:rPr lang="en-US" sz="4500" dirty="0" smtClean="0"/>
              <a:t>?</a:t>
            </a:r>
            <a:endParaRPr lang="en-US" sz="4500" dirty="0"/>
          </a:p>
          <a:p>
            <a:pPr marL="1371600" lvl="2" indent="-457200">
              <a:buFont typeface="Arial"/>
              <a:buChar char="•"/>
            </a:pPr>
            <a:r>
              <a:rPr lang="en-US" sz="4500" dirty="0" smtClean="0"/>
              <a:t>Is </a:t>
            </a:r>
            <a:r>
              <a:rPr lang="en-US" sz="4500" dirty="0"/>
              <a:t>a woman serving only in the position of Children’s Minister or Women’s Minister and none of the above apply?</a:t>
            </a:r>
          </a:p>
          <a:p>
            <a:pPr lvl="1" indent="0">
              <a:buNone/>
            </a:pPr>
            <a:endParaRPr lang="en-US" sz="4500" dirty="0"/>
          </a:p>
        </p:txBody>
      </p:sp>
      <p:sp>
        <p:nvSpPr>
          <p:cNvPr id="6" name="Title 5"/>
          <p:cNvSpPr>
            <a:spLocks noGrp="1"/>
          </p:cNvSpPr>
          <p:nvPr>
            <p:ph type="title"/>
          </p:nvPr>
        </p:nvSpPr>
        <p:spPr>
          <a:xfrm>
            <a:off x="4264898" y="319167"/>
            <a:ext cx="4425609" cy="568179"/>
          </a:xfrm>
        </p:spPr>
        <p:txBody>
          <a:bodyPr>
            <a:noAutofit/>
          </a:bodyPr>
          <a:lstStyle/>
          <a:p>
            <a:r>
              <a:rPr lang="en-US" sz="3200" dirty="0" smtClean="0"/>
              <a:t>Is There A Threat?</a:t>
            </a:r>
            <a:endParaRPr lang="en-US" sz="3200" dirty="0"/>
          </a:p>
        </p:txBody>
      </p:sp>
    </p:spTree>
    <p:extLst>
      <p:ext uri="{BB962C8B-B14F-4D97-AF65-F5344CB8AC3E}">
        <p14:creationId xmlns:p14="http://schemas.microsoft.com/office/powerpoint/2010/main" val="552907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56769" y="1234154"/>
            <a:ext cx="8491111" cy="5229932"/>
          </a:xfrm>
        </p:spPr>
        <p:txBody>
          <a:bodyPr>
            <a:normAutofit/>
          </a:bodyPr>
          <a:lstStyle/>
          <a:p>
            <a:r>
              <a:rPr lang="en-US" sz="3600" dirty="0" smtClean="0"/>
              <a:t>Clarkson predicts, “The issue of women’s roles in the teaching, worship, ministry and leadership of the Churches of Christ…will be the single most discussed and divisive issue in the first few years of the 21</a:t>
            </a:r>
            <a:r>
              <a:rPr lang="en-US" sz="3600" baseline="30000" dirty="0" smtClean="0"/>
              <a:t>st</a:t>
            </a:r>
            <a:r>
              <a:rPr lang="en-US" sz="3600" dirty="0" smtClean="0"/>
              <a:t> Century.”</a:t>
            </a:r>
            <a:endParaRPr lang="en-US" sz="3600" dirty="0"/>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Is There A Threat?</a:t>
            </a:r>
            <a:endParaRPr lang="en-US" sz="3600" b="1" dirty="0"/>
          </a:p>
        </p:txBody>
      </p:sp>
    </p:spTree>
    <p:extLst>
      <p:ext uri="{BB962C8B-B14F-4D97-AF65-F5344CB8AC3E}">
        <p14:creationId xmlns:p14="http://schemas.microsoft.com/office/powerpoint/2010/main" val="1730342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99685" y="1505263"/>
            <a:ext cx="8390821" cy="5229932"/>
          </a:xfrm>
        </p:spPr>
        <p:txBody>
          <a:bodyPr>
            <a:normAutofit/>
          </a:bodyPr>
          <a:lstStyle/>
          <a:p>
            <a:pPr marL="0" lvl="2"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Royce Money</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Is it coincidence that we developed a controversy about the role of women in the assembly about the time we developed the idea of a new hermeneutic? It is certainly true that you cannot biblically justify the leadership role of women in the assembly by using the old hermeneutic! If you cannot prove that it is right to do something with the old hermeneutic, you must adopt a new one, or abandon the idea”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(Christian Chronicle, 5/93).</a:t>
            </a:r>
          </a:p>
          <a:p>
            <a:pPr marL="571500" indent="-571500" algn="l">
              <a:buFont typeface="Arial"/>
              <a:buChar char="•"/>
            </a:pP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How Did We Get To This Place?</a:t>
            </a:r>
            <a:endParaRPr lang="en-US" sz="3600" b="1" dirty="0"/>
          </a:p>
        </p:txBody>
      </p:sp>
    </p:spTree>
    <p:extLst>
      <p:ext uri="{BB962C8B-B14F-4D97-AF65-F5344CB8AC3E}">
        <p14:creationId xmlns:p14="http://schemas.microsoft.com/office/powerpoint/2010/main" val="2952872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1234154"/>
            <a:ext cx="6293413" cy="5229932"/>
          </a:xfrm>
        </p:spPr>
        <p:txBody>
          <a:bodyPr>
            <a:normAutofit lnSpcReduction="10000"/>
          </a:bodyPr>
          <a:lstStyle/>
          <a:p>
            <a:pPr marL="571500" indent="-571500" algn="l">
              <a:buFont typeface="Arial"/>
              <a:buChar char="•"/>
            </a:pPr>
            <a:r>
              <a:rPr lang="en-US" sz="3600" dirty="0" smtClean="0"/>
              <a:t>Tragedy of an Emotionally Driven Hermeneutic:</a:t>
            </a:r>
          </a:p>
          <a:p>
            <a:pPr marL="1485900" lvl="1" indent="-571500"/>
            <a:r>
              <a:rPr lang="en-US" sz="2800" i="1" dirty="0"/>
              <a:t>“The Lord made it very clear to me through prayer and discernment that I should put an emphasis on preaching…the way I perceive the Lord’s will is when I have peace…when I have peace the Lord is telling me ‘Yes.’” </a:t>
            </a:r>
            <a:r>
              <a:rPr lang="en-US" sz="3600" dirty="0"/>
              <a:t>	</a:t>
            </a: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How Did We Get To This Place?</a:t>
            </a:r>
            <a:endParaRPr lang="en-US" sz="3600" b="1" dirty="0"/>
          </a:p>
        </p:txBody>
      </p:sp>
      <p:pic>
        <p:nvPicPr>
          <p:cNvPr id="3" name="Picture 2"/>
          <p:cNvPicPr>
            <a:picLocks noChangeAspect="1"/>
          </p:cNvPicPr>
          <p:nvPr/>
        </p:nvPicPr>
        <p:blipFill>
          <a:blip r:embed="rId2"/>
          <a:stretch>
            <a:fillRect/>
          </a:stretch>
        </p:blipFill>
        <p:spPr>
          <a:xfrm>
            <a:off x="6293413" y="1569581"/>
            <a:ext cx="2679338" cy="4708644"/>
          </a:xfrm>
          <a:prstGeom prst="rect">
            <a:avLst/>
          </a:prstGeom>
          <a:ln>
            <a:noFill/>
          </a:ln>
          <a:effectLst>
            <a:softEdge rad="112500"/>
          </a:effectLst>
        </p:spPr>
      </p:pic>
    </p:spTree>
    <p:extLst>
      <p:ext uri="{BB962C8B-B14F-4D97-AF65-F5344CB8AC3E}">
        <p14:creationId xmlns:p14="http://schemas.microsoft.com/office/powerpoint/2010/main" val="3684016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5415" y="1234154"/>
            <a:ext cx="6065079" cy="5229932"/>
          </a:xfrm>
        </p:spPr>
        <p:txBody>
          <a:bodyPr>
            <a:normAutofit fontScale="77500" lnSpcReduction="20000"/>
          </a:bodyPr>
          <a:lstStyle/>
          <a:p>
            <a:pPr marL="571500" indent="-571500" algn="l">
              <a:buFont typeface="Arial"/>
              <a:buChar char="•"/>
            </a:pPr>
            <a:r>
              <a:rPr lang="en-US" sz="3600" dirty="0"/>
              <a:t>Rick </a:t>
            </a:r>
            <a:r>
              <a:rPr lang="en-US" sz="3600" dirty="0" err="1"/>
              <a:t>Atchley</a:t>
            </a:r>
            <a:r>
              <a:rPr lang="en-US" sz="3600" dirty="0"/>
              <a:t> made the following statement regarding his reasoning: </a:t>
            </a:r>
            <a:r>
              <a:rPr lang="en-US" sz="3600" i="1" dirty="0"/>
              <a:t>“Right there at that spot about 1994 the Holy Spirit said to me in the middle of my sermon, ‘and that is what you and all the preachers like you were doing, who have not for years believed that the worship of God with instruments is wrong. But you continue by your silence to let people think its wrong…’” </a:t>
            </a:r>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How Did We Get To This Place?</a:t>
            </a:r>
            <a:endParaRPr lang="en-US" sz="3600" b="1" dirty="0"/>
          </a:p>
        </p:txBody>
      </p:sp>
      <p:pic>
        <p:nvPicPr>
          <p:cNvPr id="2" name="Picture 1"/>
          <p:cNvPicPr>
            <a:picLocks noChangeAspect="1"/>
          </p:cNvPicPr>
          <p:nvPr/>
        </p:nvPicPr>
        <p:blipFill>
          <a:blip r:embed="rId2"/>
          <a:stretch>
            <a:fillRect/>
          </a:stretch>
        </p:blipFill>
        <p:spPr>
          <a:xfrm>
            <a:off x="6007998" y="1469698"/>
            <a:ext cx="2993295" cy="4811489"/>
          </a:xfrm>
          <a:prstGeom prst="rect">
            <a:avLst/>
          </a:prstGeom>
          <a:ln>
            <a:noFill/>
          </a:ln>
          <a:effectLst>
            <a:softEdge rad="112500"/>
          </a:effectLst>
        </p:spPr>
      </p:pic>
    </p:spTree>
    <p:extLst>
      <p:ext uri="{BB962C8B-B14F-4D97-AF65-F5344CB8AC3E}">
        <p14:creationId xmlns:p14="http://schemas.microsoft.com/office/powerpoint/2010/main" val="1543727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1146" y="1234154"/>
            <a:ext cx="8419362" cy="5400894"/>
          </a:xfrm>
        </p:spPr>
        <p:txBody>
          <a:bodyPr>
            <a:normAutofit fontScale="77500" lnSpcReduction="20000"/>
          </a:bodyPr>
          <a:lstStyle/>
          <a:p>
            <a:pPr marL="342900" indent="-342900" algn="l">
              <a:buFont typeface="Arial" charset="0"/>
              <a:buChar char="•"/>
            </a:pPr>
            <a:r>
              <a:rPr lang="en-US" sz="3600" dirty="0"/>
              <a:t>“</a:t>
            </a:r>
            <a:r>
              <a:rPr lang="en-US" altLang="ja-JP" sz="3600" i="1" dirty="0"/>
              <a:t>Is there any doubt in your minds that the Holy Spirit is alive and well and calling God</a:t>
            </a:r>
            <a:r>
              <a:rPr lang="en-US" sz="3600" i="1" dirty="0"/>
              <a:t>’</a:t>
            </a:r>
            <a:r>
              <a:rPr lang="en-US" altLang="ja-JP" sz="3600" i="1" dirty="0"/>
              <a:t>s Church to open itself to all those whom Jesus loves? We don</a:t>
            </a:r>
            <a:r>
              <a:rPr lang="en-US" sz="3600" i="1" dirty="0"/>
              <a:t>’</a:t>
            </a:r>
            <a:r>
              <a:rPr lang="en-US" altLang="ja-JP" sz="3600" i="1" dirty="0"/>
              <a:t>t worship a God who is all locked up in Scripture 2000 years ago</a:t>
            </a:r>
            <a:r>
              <a:rPr lang="en-US" sz="3600" i="1" dirty="0"/>
              <a:t>”</a:t>
            </a:r>
            <a:r>
              <a:rPr lang="en-US" altLang="ja-JP" sz="3600" i="1" dirty="0"/>
              <a:t> </a:t>
            </a:r>
            <a:r>
              <a:rPr lang="en-US" altLang="ja-JP" sz="3600" dirty="0"/>
              <a:t>(Robinson, 2006)</a:t>
            </a:r>
          </a:p>
          <a:p>
            <a:pPr marL="342900" indent="-342900" algn="l">
              <a:buFont typeface="Arial" charset="0"/>
              <a:buChar char="•"/>
            </a:pPr>
            <a:r>
              <a:rPr lang="en-US" sz="3600" dirty="0"/>
              <a:t>Robinson once again attributed his position regarding homosexuality, in spite of scriptural condemnation of such conduct to the progressive leading of the Holy Spirit, according to Cathy Lynn Grossman of USA Today in an article entitled, </a:t>
            </a:r>
            <a:r>
              <a:rPr lang="en-US" sz="3600" b="1" i="1" dirty="0"/>
              <a:t>“Gay Episcopal Bishop says, ‘Holy Spirit Led Us.’” </a:t>
            </a:r>
            <a:endParaRPr lang="en-US" sz="2800" dirty="0"/>
          </a:p>
          <a:p>
            <a:pPr marL="571500" indent="-571500" algn="l">
              <a:buFont typeface="Arial"/>
              <a:buChar char="•"/>
            </a:pPr>
            <a:endParaRPr lang="en-US" sz="3600" i="1" dirty="0"/>
          </a:p>
        </p:txBody>
      </p:sp>
      <p:sp>
        <p:nvSpPr>
          <p:cNvPr id="6" name="Title 5"/>
          <p:cNvSpPr>
            <a:spLocks noGrp="1"/>
          </p:cNvSpPr>
          <p:nvPr>
            <p:ph type="title"/>
          </p:nvPr>
        </p:nvSpPr>
        <p:spPr>
          <a:xfrm>
            <a:off x="4264898" y="319167"/>
            <a:ext cx="4425609" cy="568179"/>
          </a:xfrm>
        </p:spPr>
        <p:txBody>
          <a:bodyPr>
            <a:noAutofit/>
          </a:bodyPr>
          <a:lstStyle/>
          <a:p>
            <a:r>
              <a:rPr lang="en-US" sz="3600" b="1" dirty="0" smtClean="0"/>
              <a:t>How Did We Get To This Place?</a:t>
            </a:r>
            <a:endParaRPr lang="en-US" sz="3600" b="1" dirty="0"/>
          </a:p>
        </p:txBody>
      </p:sp>
    </p:spTree>
    <p:extLst>
      <p:ext uri="{BB962C8B-B14F-4D97-AF65-F5344CB8AC3E}">
        <p14:creationId xmlns:p14="http://schemas.microsoft.com/office/powerpoint/2010/main" val="4122596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327</TotalTime>
  <Words>1634</Words>
  <Application>Microsoft Macintosh PowerPoint</Application>
  <PresentationFormat>On-screen Show (4:3)</PresentationFormat>
  <Paragraphs>133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The Role of Women In The Local Church</vt:lpstr>
      <vt:lpstr>The Role of Women  in the Local Church</vt:lpstr>
      <vt:lpstr>Is There A Threat?</vt:lpstr>
      <vt:lpstr>Is There A Threat?</vt:lpstr>
      <vt:lpstr>Is There A Threat?</vt:lpstr>
      <vt:lpstr>How Did We Get To This Place?</vt:lpstr>
      <vt:lpstr>How Did We Get To This Place?</vt:lpstr>
      <vt:lpstr>How Did We Get To This Place?</vt:lpstr>
      <vt:lpstr>How Did We Get To This Place?</vt:lpstr>
      <vt:lpstr>How Did We Get To This Place?</vt:lpstr>
      <vt:lpstr>How Did We Get To This Place?</vt:lpstr>
      <vt:lpstr>A Possible List of Women Preachers?</vt:lpstr>
      <vt:lpstr>How Did We Get To This Place?</vt:lpstr>
      <vt:lpstr>What Is The Issue?</vt:lpstr>
      <vt:lpstr>What Is The Issue?</vt:lpstr>
      <vt:lpstr>Equality In Christ</vt:lpstr>
      <vt:lpstr>PowerPoint Presentation</vt:lpstr>
      <vt:lpstr>Restrictions of Text</vt:lpstr>
      <vt:lpstr>When Are We In The Church?</vt:lpstr>
      <vt:lpstr>Women as  Elders and Deacons?</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Bruce Reeves</cp:lastModifiedBy>
  <cp:revision>38</cp:revision>
  <dcterms:created xsi:type="dcterms:W3CDTF">2014-03-26T14:03:34Z</dcterms:created>
  <dcterms:modified xsi:type="dcterms:W3CDTF">2018-10-01T19:58:57Z</dcterms:modified>
</cp:coreProperties>
</file>