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image" Target="../media/image2.png"/><Relationship Id="rId3" Type="http://schemas.openxmlformats.org/officeDocument/2006/relationships/image" Target="../media/image3.png"/></Relationships>

</file>

<file path=ppt/charts/_rels/chart10.xml.rels><?xml version="1.0" encoding="UTF-8"?>
<Relationships xmlns="http://schemas.openxmlformats.org/package/2006/relationships"><Relationship Id="rId1" Type="http://schemas.openxmlformats.org/officeDocument/2006/relationships/package" Target="../embeddings/Microsoft_Excel_Sheet10.xlsx"/><Relationship Id="rId2" Type="http://schemas.openxmlformats.org/officeDocument/2006/relationships/image" Target="../media/image12.jpeg"/><Relationship Id="rId3" Type="http://schemas.openxmlformats.org/officeDocument/2006/relationships/image" Target="../media/image12.png"/></Relationships>

</file>

<file path=ppt/charts/_rels/chart11.xml.rels><?xml version="1.0" encoding="UTF-8"?>
<Relationships xmlns="http://schemas.openxmlformats.org/package/2006/relationships"><Relationship Id="rId1" Type="http://schemas.openxmlformats.org/officeDocument/2006/relationships/package" Target="../embeddings/Microsoft_Excel_Sheet11.xlsx"/><Relationship Id="rId2" Type="http://schemas.openxmlformats.org/officeDocument/2006/relationships/image" Target="../media/image13.jpeg"/><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jpeg"/></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image" Target="../media/image4.jpeg"/></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image" Target="../media/image6.png"/></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image" Target="../media/image5.jpeg"/><Relationship Id="rId3" Type="http://schemas.openxmlformats.org/officeDocument/2006/relationships/image" Target="../media/image7.png"/></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image" Target="../media/image6.jpeg"/><Relationship Id="rId3" Type="http://schemas.openxmlformats.org/officeDocument/2006/relationships/image" Target="../media/image8.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s>

</file>

<file path=ppt/charts/_rels/chart7.xml.rels><?xml version="1.0" encoding="UTF-8"?>
<Relationships xmlns="http://schemas.openxmlformats.org/package/2006/relationships"><Relationship Id="rId1" Type="http://schemas.openxmlformats.org/officeDocument/2006/relationships/package" Target="../embeddings/Microsoft_Excel_Sheet7.xlsx"/><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0.jpeg"/></Relationships>

</file>

<file path=ppt/charts/_rels/chart8.xml.rels><?xml version="1.0" encoding="UTF-8"?>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image" Target="../media/image11.jpeg"/></Relationships>

</file>

<file path=ppt/charts/_rels/chart9.xml.rels><?xml version="1.0" encoding="UTF-8"?>
<Relationships xmlns="http://schemas.openxmlformats.org/package/2006/relationships"><Relationship Id="rId1" Type="http://schemas.openxmlformats.org/officeDocument/2006/relationships/package" Target="../embeddings/Microsoft_Excel_Sheet9.xlsx"/><Relationship Id="rId2" Type="http://schemas.openxmlformats.org/officeDocument/2006/relationships/image" Target="../media/image11.png"/></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8788"/>
          <c:y val="0.234142"/>
          <c:w val="0.927121"/>
          <c:h val="0.688312"/>
        </c:manualLayout>
      </c:layout>
      <c:barChart>
        <c:barDir val="col"/>
        <c:grouping val="clustered"/>
        <c:varyColors val="0"/>
        <c:ser>
          <c:idx val="0"/>
          <c:order val="0"/>
          <c:tx>
            <c:strRef>
              <c:f>Sheet1!$A$2</c:f>
              <c:strCache>
                <c:ptCount val="1"/>
                <c:pt idx="0">
                  <c:v>God</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Sheet1!$B$2:$F$2</c:f>
              <c:numCache>
                <c:ptCount val="5"/>
                <c:pt idx="0">
                  <c:v>100.000000</c:v>
                </c:pt>
                <c:pt idx="1">
                  <c:v>100.000000</c:v>
                </c:pt>
                <c:pt idx="2">
                  <c:v>100.000000</c:v>
                </c:pt>
                <c:pt idx="3">
                  <c:v>100.000000</c:v>
                </c:pt>
                <c:pt idx="4">
                  <c:v>100.000000</c:v>
                </c:pt>
              </c:numCache>
            </c:numRef>
          </c:val>
        </c:ser>
        <c:ser>
          <c:idx val="1"/>
          <c:order val="1"/>
          <c:tx>
            <c:strRef>
              <c:f>Sheet1!$A$3</c:f>
              <c:strCache>
                <c:ptCount val="1"/>
                <c:pt idx="0">
                  <c:v>Christ</c:v>
                </c:pt>
              </c:strCache>
            </c:strRef>
          </c:tx>
          <c:spPr>
            <a:blipFill rotWithShape="1">
              <a:blip r:embed="rId3"/>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Sheet1!$B$3:$F$3</c:f>
              <c:numCache>
                <c:ptCount val="5"/>
                <c:pt idx="0">
                  <c:v>100.000000</c:v>
                </c:pt>
                <c:pt idx="1">
                  <c:v>100.000000</c:v>
                </c:pt>
                <c:pt idx="2">
                  <c:v>100.000000</c:v>
                </c:pt>
                <c:pt idx="3">
                  <c:v>100.000000</c:v>
                </c:pt>
                <c:pt idx="4">
                  <c:v>100.000000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legend>
      <c:legendPos val="t"/>
      <c:layout>
        <c:manualLayout>
          <c:xMode val="edge"/>
          <c:yMode val="edge"/>
          <c:x val="0"/>
          <c:y val="0"/>
          <c:w val="1"/>
          <c:h val="0.0734433"/>
        </c:manualLayout>
      </c:layout>
      <c:overlay val="1"/>
      <c:spPr>
        <a:noFill/>
        <a:ln w="12700" cap="flat">
          <a:noFill/>
          <a:miter lim="400000"/>
        </a:ln>
        <a:effectLst/>
      </c:spPr>
      <c:txPr>
        <a:bodyPr rot="0"/>
        <a:lstStyle/>
        <a:p>
          <a:pPr>
            <a:defRPr b="0" i="0" strike="noStrike" sz="2600" u="none">
              <a:solidFill>
                <a:srgbClr val="000000"/>
              </a:solidFill>
              <a:latin typeface="Gill Sans"/>
            </a:defRPr>
          </a:pPr>
        </a:p>
      </c:txPr>
    </c:legend>
    <c:plotVisOnly val="1"/>
    <c:dispBlanksAs val="gap"/>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8788"/>
          <c:y val="0.234142"/>
          <c:w val="0.927121"/>
          <c:h val="0.688312"/>
        </c:manualLayout>
      </c:layout>
      <c:barChart>
        <c:barDir val="col"/>
        <c:grouping val="clustered"/>
        <c:varyColors val="0"/>
        <c:ser>
          <c:idx val="0"/>
          <c:order val="0"/>
          <c:tx>
            <c:strRef>
              <c:f>Sheet1!$A$2</c:f>
              <c:strCache>
                <c:ptCount val="1"/>
                <c:pt idx="0">
                  <c:v>Church 1</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Sheet1!$B$2:$F$2</c:f>
              <c:numCache>
                <c:ptCount val="5"/>
                <c:pt idx="0">
                  <c:v>17.000000</c:v>
                </c:pt>
                <c:pt idx="1">
                  <c:v>26.000000</c:v>
                </c:pt>
                <c:pt idx="2">
                  <c:v>53.000000</c:v>
                </c:pt>
                <c:pt idx="3">
                  <c:v>96.000000</c:v>
                </c:pt>
                <c:pt idx="4">
                  <c:v>66.000000</c:v>
                </c:pt>
              </c:numCache>
            </c:numRef>
          </c:val>
        </c:ser>
        <c:ser>
          <c:idx val="1"/>
          <c:order val="1"/>
          <c:tx>
            <c:strRef>
              <c:f>Sheet1!$A$3</c:f>
              <c:strCache>
                <c:ptCount val="1"/>
                <c:pt idx="0">
                  <c:v>Church2</c:v>
                </c:pt>
              </c:strCache>
            </c:strRef>
          </c:tx>
          <c:spPr>
            <a:blipFill rotWithShape="1">
              <a:blip r:embed="rId3"/>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Sheet1!$B$3:$F$3</c:f>
              <c:numCache>
                <c:ptCount val="5"/>
                <c:pt idx="0">
                  <c:v>55.000000</c:v>
                </c:pt>
                <c:pt idx="1">
                  <c:v>43.000000</c:v>
                </c:pt>
                <c:pt idx="2">
                  <c:v>70.000000</c:v>
                </c:pt>
                <c:pt idx="3">
                  <c:v>58.000000</c:v>
                </c:pt>
                <c:pt idx="4">
                  <c:v>66.000000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legend>
      <c:legendPos val="t"/>
      <c:layout>
        <c:manualLayout>
          <c:xMode val="edge"/>
          <c:yMode val="edge"/>
          <c:x val="0"/>
          <c:y val="0"/>
          <c:w val="1"/>
          <c:h val="0.0734433"/>
        </c:manualLayout>
      </c:layout>
      <c:overlay val="1"/>
      <c:spPr>
        <a:noFill/>
        <a:ln w="12700" cap="flat">
          <a:noFill/>
          <a:miter lim="400000"/>
        </a:ln>
        <a:effectLst/>
      </c:spPr>
      <c:txPr>
        <a:bodyPr rot="0"/>
        <a:lstStyle/>
        <a:p>
          <a:pPr>
            <a:defRPr b="0" i="0" strike="noStrike" sz="2600" u="none">
              <a:solidFill>
                <a:srgbClr val="000000"/>
              </a:solidFill>
              <a:latin typeface="Gill Sans"/>
            </a:defRPr>
          </a:pPr>
        </a:p>
      </c:txPr>
    </c:legend>
    <c:plotVisOnly val="1"/>
    <c:dispBlanksAs val="gap"/>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8788"/>
          <c:y val="0.234142"/>
          <c:w val="0.927121"/>
          <c:h val="0.688312"/>
        </c:manualLayout>
      </c:layout>
      <c:barChart>
        <c:barDir val="col"/>
        <c:grouping val="clustered"/>
        <c:varyColors val="0"/>
        <c:ser>
          <c:idx val="0"/>
          <c:order val="0"/>
          <c:tx>
            <c:strRef>
              <c:f>Sheet1!$B$1</c:f>
              <c:strCache>
                <c:ptCount val="1"/>
                <c:pt idx="0">
                  <c:v>Reason</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Sheet1!$A$2:$A$3</c:f>
              <c:strCache>
                <c:ptCount val="2"/>
                <c:pt idx="0">
                  <c:v>Joe</c:v>
                </c:pt>
                <c:pt idx="1">
                  <c:v>Bill</c:v>
                </c:pt>
              </c:strCache>
            </c:strRef>
          </c:cat>
          <c:val>
            <c:numRef>
              <c:f>Sheet1!$B$2:$B$3</c:f>
              <c:numCache>
                <c:ptCount val="2"/>
                <c:pt idx="0">
                  <c:v>17.000000</c:v>
                </c:pt>
                <c:pt idx="1">
                  <c:v>55.000000</c:v>
                </c:pt>
              </c:numCache>
            </c:numRef>
          </c:val>
        </c:ser>
        <c:ser>
          <c:idx val="1"/>
          <c:order val="1"/>
          <c:tx>
            <c:strRef>
              <c:f>Sheet1!$C$1</c:f>
              <c:strCache>
                <c:ptCount val="1"/>
                <c:pt idx="0">
                  <c:v>Emotion</c:v>
                </c:pt>
              </c:strCache>
            </c:strRef>
          </c:tx>
          <c:spPr>
            <a:blipFill rotWithShape="1">
              <a:blip r:embed="rId3"/>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Sheet1!$A$2:$A$3</c:f>
              <c:strCache>
                <c:ptCount val="2"/>
                <c:pt idx="0">
                  <c:v>Joe</c:v>
                </c:pt>
                <c:pt idx="1">
                  <c:v>Bill</c:v>
                </c:pt>
              </c:strCache>
            </c:strRef>
          </c:cat>
          <c:val>
            <c:numRef>
              <c:f>Sheet1!$C$2:$C$3</c:f>
              <c:numCache>
                <c:ptCount val="2"/>
                <c:pt idx="0">
                  <c:v>26.000000</c:v>
                </c:pt>
                <c:pt idx="1">
                  <c:v>43.000000</c:v>
                </c:pt>
              </c:numCache>
            </c:numRef>
          </c:val>
        </c:ser>
        <c:ser>
          <c:idx val="2"/>
          <c:order val="2"/>
          <c:tx>
            <c:strRef>
              <c:f>Sheet1!$D$1</c:f>
              <c:strCache>
                <c:ptCount val="1"/>
                <c:pt idx="0">
                  <c:v>Morals</c:v>
                </c:pt>
              </c:strCache>
            </c:strRef>
          </c:tx>
          <c:spPr>
            <a:blipFill rotWithShape="1">
              <a:blip r:embed="rId4"/>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Sheet1!$A$2:$A$3</c:f>
              <c:strCache>
                <c:ptCount val="2"/>
                <c:pt idx="0">
                  <c:v>Joe</c:v>
                </c:pt>
                <c:pt idx="1">
                  <c:v>Bill</c:v>
                </c:pt>
              </c:strCache>
            </c:strRef>
          </c:cat>
          <c:val>
            <c:numRef>
              <c:f>Sheet1!$D$2:$D$3</c:f>
              <c:numCache>
                <c:ptCount val="2"/>
                <c:pt idx="0">
                  <c:v>53.000000</c:v>
                </c:pt>
                <c:pt idx="1">
                  <c:v>70.000000</c:v>
                </c:pt>
              </c:numCache>
            </c:numRef>
          </c:val>
        </c:ser>
        <c:ser>
          <c:idx val="3"/>
          <c:order val="3"/>
          <c:tx>
            <c:strRef>
              <c:f>Sheet1!$E$1</c:f>
              <c:strCache>
                <c:ptCount val="1"/>
                <c:pt idx="0">
                  <c:v>Will</c:v>
                </c:pt>
              </c:strCache>
            </c:strRef>
          </c:tx>
          <c:spPr>
            <a:blipFill rotWithShape="1">
              <a:blip r:embed="rId5"/>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Sheet1!$A$2:$A$3</c:f>
              <c:strCache>
                <c:ptCount val="2"/>
                <c:pt idx="0">
                  <c:v>Joe</c:v>
                </c:pt>
                <c:pt idx="1">
                  <c:v>Bill</c:v>
                </c:pt>
              </c:strCache>
            </c:strRef>
          </c:cat>
          <c:val>
            <c:numRef>
              <c:f>Sheet1!$E$2:$E$3</c:f>
              <c:numCache>
                <c:ptCount val="2"/>
                <c:pt idx="0">
                  <c:v>96.000000</c:v>
                </c:pt>
                <c:pt idx="1">
                  <c:v>58.000000</c:v>
                </c:pt>
              </c:numCache>
            </c:numRef>
          </c:val>
        </c:ser>
        <c:ser>
          <c:idx val="4"/>
          <c:order val="4"/>
          <c:tx>
            <c:strRef>
              <c:f>Sheet1!$F$1</c:f>
              <c:strCache>
                <c:ptCount val="1"/>
                <c:pt idx="0">
                  <c:v>Actions</c:v>
                </c:pt>
              </c:strCache>
            </c:strRef>
          </c:tx>
          <c:spPr>
            <a:blipFill rotWithShape="1">
              <a:blip r:embed="rId6"/>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Sheet1!$A$2:$A$3</c:f>
              <c:strCache>
                <c:ptCount val="2"/>
                <c:pt idx="0">
                  <c:v>Joe</c:v>
                </c:pt>
                <c:pt idx="1">
                  <c:v>Bill</c:v>
                </c:pt>
              </c:strCache>
            </c:strRef>
          </c:cat>
          <c:val>
            <c:numRef>
              <c:f>Sheet1!$F$2:$F$3</c:f>
              <c:numCache>
                <c:ptCount val="2"/>
                <c:pt idx="0">
                  <c:v>66.000000</c:v>
                </c:pt>
                <c:pt idx="1">
                  <c:v>66.000000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legend>
      <c:legendPos val="t"/>
      <c:layout>
        <c:manualLayout>
          <c:xMode val="edge"/>
          <c:yMode val="edge"/>
          <c:x val="0"/>
          <c:y val="0"/>
          <c:w val="1"/>
          <c:h val="0.0734433"/>
        </c:manualLayout>
      </c:layout>
      <c:overlay val="1"/>
      <c:spPr>
        <a:noFill/>
        <a:ln w="12700" cap="flat">
          <a:noFill/>
          <a:miter lim="400000"/>
        </a:ln>
        <a:effectLst/>
      </c:spPr>
      <c:txPr>
        <a:bodyPr rot="0"/>
        <a:lstStyle/>
        <a:p>
          <a:pPr>
            <a:defRPr b="0" i="0" strike="noStrike" sz="2600" u="none">
              <a:solidFill>
                <a:srgbClr val="000000"/>
              </a:solidFill>
              <a:latin typeface="Gill Sans"/>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8788"/>
          <c:y val="0.234142"/>
          <c:w val="0.927121"/>
          <c:h val="0.688312"/>
        </c:manualLayout>
      </c:layout>
      <c:barChart>
        <c:barDir val="col"/>
        <c:grouping val="clustered"/>
        <c:varyColors val="0"/>
        <c:ser>
          <c:idx val="0"/>
          <c:order val="0"/>
          <c:tx>
            <c:strRef>
              <c:f>Sheet1!$A$2</c:f>
              <c:strCache>
                <c:ptCount val="1"/>
                <c:pt idx="0">
                  <c:v>God</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Sheet1!$B$2:$F$2</c:f>
              <c:numCache>
                <c:ptCount val="5"/>
                <c:pt idx="0">
                  <c:v>100.000000</c:v>
                </c:pt>
                <c:pt idx="1">
                  <c:v>100.000000</c:v>
                </c:pt>
                <c:pt idx="2">
                  <c:v>100.000000</c:v>
                </c:pt>
                <c:pt idx="3">
                  <c:v>100.000000</c:v>
                </c:pt>
                <c:pt idx="4">
                  <c:v>100.000000</c:v>
                </c:pt>
              </c:numCache>
            </c:numRef>
          </c:val>
        </c:ser>
        <c:ser>
          <c:idx val="1"/>
          <c:order val="1"/>
          <c:tx>
            <c:strRef>
              <c:f>Sheet1!$A$3</c:f>
              <c:strCache>
                <c:ptCount val="1"/>
                <c:pt idx="0">
                  <c:v>Christ</c:v>
                </c:pt>
              </c:strCache>
            </c:strRef>
          </c:tx>
          <c:spPr>
            <a:blipFill rotWithShape="1">
              <a:blip r:embed="rId3"/>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Sheet1!$B$3:$F$3</c:f>
              <c:numCache>
                <c:ptCount val="5"/>
                <c:pt idx="0">
                  <c:v>100.000000</c:v>
                </c:pt>
                <c:pt idx="1">
                  <c:v>100.000000</c:v>
                </c:pt>
                <c:pt idx="2">
                  <c:v>100.000000</c:v>
                </c:pt>
                <c:pt idx="3">
                  <c:v>100.000000</c:v>
                </c:pt>
                <c:pt idx="4">
                  <c:v>100.000000</c:v>
                </c:pt>
              </c:numCache>
            </c:numRef>
          </c:val>
        </c:ser>
        <c:ser>
          <c:idx val="2"/>
          <c:order val="2"/>
          <c:tx>
            <c:strRef>
              <c:f>Sheet1!$A$4</c:f>
              <c:strCache>
                <c:ptCount val="1"/>
                <c:pt idx="0">
                  <c:v>Ideal Christian</c:v>
                </c:pt>
              </c:strCache>
            </c:strRef>
          </c:tx>
          <c:spPr>
            <a:blipFill rotWithShape="1">
              <a:blip r:embed="rId4"/>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Sheet1!$B$4:$F$4</c:f>
              <c:numCache>
                <c:ptCount val="5"/>
                <c:pt idx="0">
                  <c:v>100.000000</c:v>
                </c:pt>
                <c:pt idx="1">
                  <c:v>100.000000</c:v>
                </c:pt>
                <c:pt idx="2">
                  <c:v>100.000000</c:v>
                </c:pt>
                <c:pt idx="3">
                  <c:v>100.000000</c:v>
                </c:pt>
                <c:pt idx="4">
                  <c:v>100.000000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legend>
      <c:legendPos val="t"/>
      <c:layout>
        <c:manualLayout>
          <c:xMode val="edge"/>
          <c:yMode val="edge"/>
          <c:x val="0"/>
          <c:y val="0"/>
          <c:w val="1"/>
          <c:h val="0.0734433"/>
        </c:manualLayout>
      </c:layout>
      <c:overlay val="1"/>
      <c:spPr>
        <a:noFill/>
        <a:ln w="12700" cap="flat">
          <a:noFill/>
          <a:miter lim="400000"/>
        </a:ln>
        <a:effectLst/>
      </c:spPr>
      <c:txPr>
        <a:bodyPr rot="0"/>
        <a:lstStyle/>
        <a:p>
          <a:pPr>
            <a:defRPr b="0" i="0" strike="noStrike" sz="2600" u="none">
              <a:solidFill>
                <a:srgbClr val="000000"/>
              </a:solidFill>
              <a:latin typeface="Gill Sans"/>
            </a:defRPr>
          </a:pPr>
        </a:p>
      </c:txPr>
    </c:legend>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8788"/>
          <c:y val="0.234142"/>
          <c:w val="0.927121"/>
          <c:h val="0.688312"/>
        </c:manualLayout>
      </c:layout>
      <c:barChart>
        <c:barDir val="col"/>
        <c:grouping val="clustered"/>
        <c:varyColors val="0"/>
        <c:ser>
          <c:idx val="0"/>
          <c:order val="0"/>
          <c:tx>
            <c:strRef>
              <c:f>Sheet1!$A$2</c:f>
              <c:strCache>
                <c:ptCount val="1"/>
                <c:pt idx="0">
                  <c:v>Joe</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Sheet1!$B$2:$F$2</c:f>
              <c:numCache>
                <c:ptCount val="5"/>
                <c:pt idx="0">
                  <c:v>17.000000</c:v>
                </c:pt>
                <c:pt idx="1">
                  <c:v>26.000000</c:v>
                </c:pt>
                <c:pt idx="2">
                  <c:v>53.000000</c:v>
                </c:pt>
                <c:pt idx="3">
                  <c:v>96.000000</c:v>
                </c:pt>
                <c:pt idx="4">
                  <c:v>66.000000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legend>
      <c:legendPos val="t"/>
      <c:layout>
        <c:manualLayout>
          <c:xMode val="edge"/>
          <c:yMode val="edge"/>
          <c:x val="0"/>
          <c:y val="0"/>
          <c:w val="1"/>
          <c:h val="0.0734433"/>
        </c:manualLayout>
      </c:layout>
      <c:overlay val="1"/>
      <c:spPr>
        <a:noFill/>
        <a:ln w="12700" cap="flat">
          <a:noFill/>
          <a:miter lim="400000"/>
        </a:ln>
        <a:effectLst/>
      </c:spPr>
      <c:txPr>
        <a:bodyPr rot="0"/>
        <a:lstStyle/>
        <a:p>
          <a:pPr>
            <a:defRPr b="0" i="0" strike="noStrike" sz="2600" u="none">
              <a:solidFill>
                <a:srgbClr val="000000"/>
              </a:solidFill>
              <a:latin typeface="Gill Sans"/>
            </a:defRPr>
          </a:pPr>
        </a:p>
      </c:txPr>
    </c:legend>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735419"/>
          <c:y val="0.234142"/>
          <c:w val="0.921458"/>
          <c:h val="0.688312"/>
        </c:manualLayout>
      </c:layout>
      <c:barChart>
        <c:barDir val="col"/>
        <c:grouping val="clustered"/>
        <c:varyColors val="0"/>
        <c:ser>
          <c:idx val="0"/>
          <c:order val="0"/>
          <c:tx>
            <c:strRef>
              <c:f>Sheet1!$A$2</c:f>
              <c:strCache>
                <c:ptCount val="1"/>
                <c:pt idx="0">
                  <c:v>Bill</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Sheet1!$B$2:$F$2</c:f>
              <c:numCache>
                <c:ptCount val="5"/>
                <c:pt idx="0">
                  <c:v>55.000000</c:v>
                </c:pt>
                <c:pt idx="1">
                  <c:v>43.000000</c:v>
                </c:pt>
                <c:pt idx="2">
                  <c:v>70.000000</c:v>
                </c:pt>
                <c:pt idx="3">
                  <c:v>58.000000</c:v>
                </c:pt>
                <c:pt idx="4">
                  <c:v>66.000000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0" sourceLinked="0"/>
        <c:majorTickMark val="none"/>
        <c:minorTickMark val="none"/>
        <c:tickLblPos val="nextTo"/>
        <c:spPr>
          <a:ln w="12700" cap="flat">
            <a:no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17.5"/>
        <c:minorUnit val="8.75"/>
      </c:valAx>
      <c:spPr>
        <a:noFill/>
        <a:ln w="12700" cap="flat">
          <a:noFill/>
          <a:miter lim="400000"/>
        </a:ln>
        <a:effectLst/>
      </c:spPr>
    </c:plotArea>
    <c:legend>
      <c:legendPos val="t"/>
      <c:layout>
        <c:manualLayout>
          <c:xMode val="edge"/>
          <c:yMode val="edge"/>
          <c:x val="0.00607555"/>
          <c:y val="0"/>
          <c:w val="0.993924"/>
          <c:h val="0.0734433"/>
        </c:manualLayout>
      </c:layout>
      <c:overlay val="1"/>
      <c:spPr>
        <a:noFill/>
        <a:ln w="12700" cap="flat">
          <a:noFill/>
          <a:miter lim="400000"/>
        </a:ln>
        <a:effectLst/>
      </c:spPr>
      <c:txPr>
        <a:bodyPr rot="0"/>
        <a:lstStyle/>
        <a:p>
          <a:pPr>
            <a:defRPr b="0" i="0" strike="noStrike" sz="2600" u="none">
              <a:solidFill>
                <a:srgbClr val="000000"/>
              </a:solidFill>
              <a:latin typeface="Gill Sans"/>
            </a:defRPr>
          </a:pPr>
        </a:p>
      </c:txPr>
    </c:legend>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8788"/>
          <c:y val="0.234142"/>
          <c:w val="0.927121"/>
          <c:h val="0.688312"/>
        </c:manualLayout>
      </c:layout>
      <c:barChart>
        <c:barDir val="col"/>
        <c:grouping val="clustered"/>
        <c:varyColors val="0"/>
        <c:ser>
          <c:idx val="0"/>
          <c:order val="0"/>
          <c:tx>
            <c:strRef>
              <c:f>Sheet1!$A$2</c:f>
              <c:strCache>
                <c:ptCount val="1"/>
                <c:pt idx="0">
                  <c:v>Joe</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Sheet1!$B$2:$F$2</c:f>
              <c:numCache>
                <c:ptCount val="5"/>
                <c:pt idx="0">
                  <c:v>17.000000</c:v>
                </c:pt>
                <c:pt idx="1">
                  <c:v>26.000000</c:v>
                </c:pt>
                <c:pt idx="2">
                  <c:v>53.000000</c:v>
                </c:pt>
                <c:pt idx="3">
                  <c:v>96.000000</c:v>
                </c:pt>
                <c:pt idx="4">
                  <c:v>66.000000</c:v>
                </c:pt>
              </c:numCache>
            </c:numRef>
          </c:val>
        </c:ser>
        <c:ser>
          <c:idx val="1"/>
          <c:order val="1"/>
          <c:tx>
            <c:strRef>
              <c:f>Sheet1!$A$3</c:f>
              <c:strCache>
                <c:ptCount val="1"/>
                <c:pt idx="0">
                  <c:v>Bill</c:v>
                </c:pt>
              </c:strCache>
            </c:strRef>
          </c:tx>
          <c:spPr>
            <a:blipFill rotWithShape="1">
              <a:blip r:embed="rId3"/>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Sheet1!$B$3:$F$3</c:f>
              <c:numCache>
                <c:ptCount val="5"/>
                <c:pt idx="0">
                  <c:v>55.000000</c:v>
                </c:pt>
                <c:pt idx="1">
                  <c:v>43.000000</c:v>
                </c:pt>
                <c:pt idx="2">
                  <c:v>70.000000</c:v>
                </c:pt>
                <c:pt idx="3">
                  <c:v>58.000000</c:v>
                </c:pt>
                <c:pt idx="4">
                  <c:v>66.000000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legend>
      <c:legendPos val="t"/>
      <c:layout>
        <c:manualLayout>
          <c:xMode val="edge"/>
          <c:yMode val="edge"/>
          <c:x val="0"/>
          <c:y val="0"/>
          <c:w val="1"/>
          <c:h val="0.0734433"/>
        </c:manualLayout>
      </c:layout>
      <c:overlay val="1"/>
      <c:spPr>
        <a:noFill/>
        <a:ln w="12700" cap="flat">
          <a:noFill/>
          <a:miter lim="400000"/>
        </a:ln>
        <a:effectLst/>
      </c:spPr>
      <c:txPr>
        <a:bodyPr rot="0"/>
        <a:lstStyle/>
        <a:p>
          <a:pPr>
            <a:defRPr b="0" i="0" strike="noStrike" sz="2600" u="none">
              <a:solidFill>
                <a:srgbClr val="000000"/>
              </a:solidFill>
              <a:latin typeface="Gill Sans"/>
            </a:defRPr>
          </a:pPr>
        </a:p>
      </c:txPr>
    </c:legend>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8788"/>
          <c:y val="0.234142"/>
          <c:w val="0.927121"/>
          <c:h val="0.688312"/>
        </c:manualLayout>
      </c:layout>
      <c:barChart>
        <c:barDir val="col"/>
        <c:grouping val="clustered"/>
        <c:varyColors val="0"/>
        <c:ser>
          <c:idx val="0"/>
          <c:order val="0"/>
          <c:tx>
            <c:strRef>
              <c:f>Sheet1!$B$1</c:f>
              <c:strCache>
                <c:ptCount val="1"/>
                <c:pt idx="0">
                  <c:v>Reason</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Sheet1!$A$2:$A$3</c:f>
              <c:strCache>
                <c:ptCount val="2"/>
                <c:pt idx="0">
                  <c:v>Joe</c:v>
                </c:pt>
                <c:pt idx="1">
                  <c:v>Bill</c:v>
                </c:pt>
              </c:strCache>
            </c:strRef>
          </c:cat>
          <c:val>
            <c:numRef>
              <c:f>Sheet1!$B$2:$B$3</c:f>
              <c:numCache>
                <c:ptCount val="2"/>
                <c:pt idx="0">
                  <c:v>17.000000</c:v>
                </c:pt>
                <c:pt idx="1">
                  <c:v>55.000000</c:v>
                </c:pt>
              </c:numCache>
            </c:numRef>
          </c:val>
        </c:ser>
        <c:ser>
          <c:idx val="1"/>
          <c:order val="1"/>
          <c:tx>
            <c:strRef>
              <c:f>Sheet1!$C$1</c:f>
              <c:strCache>
                <c:ptCount val="1"/>
                <c:pt idx="0">
                  <c:v>Emotion</c:v>
                </c:pt>
              </c:strCache>
            </c:strRef>
          </c:tx>
          <c:spPr>
            <a:blipFill rotWithShape="1">
              <a:blip r:embed="rId3"/>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Sheet1!$A$2:$A$3</c:f>
              <c:strCache>
                <c:ptCount val="2"/>
                <c:pt idx="0">
                  <c:v>Joe</c:v>
                </c:pt>
                <c:pt idx="1">
                  <c:v>Bill</c:v>
                </c:pt>
              </c:strCache>
            </c:strRef>
          </c:cat>
          <c:val>
            <c:numRef>
              <c:f>Sheet1!$C$2:$C$3</c:f>
              <c:numCache>
                <c:ptCount val="2"/>
                <c:pt idx="0">
                  <c:v>26.000000</c:v>
                </c:pt>
                <c:pt idx="1">
                  <c:v>43.000000</c:v>
                </c:pt>
              </c:numCache>
            </c:numRef>
          </c:val>
        </c:ser>
        <c:ser>
          <c:idx val="2"/>
          <c:order val="2"/>
          <c:tx>
            <c:strRef>
              <c:f>Sheet1!$D$1</c:f>
              <c:strCache>
                <c:ptCount val="1"/>
                <c:pt idx="0">
                  <c:v>Morals</c:v>
                </c:pt>
              </c:strCache>
            </c:strRef>
          </c:tx>
          <c:spPr>
            <a:blipFill rotWithShape="1">
              <a:blip r:embed="rId4"/>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Sheet1!$A$2:$A$3</c:f>
              <c:strCache>
                <c:ptCount val="2"/>
                <c:pt idx="0">
                  <c:v>Joe</c:v>
                </c:pt>
                <c:pt idx="1">
                  <c:v>Bill</c:v>
                </c:pt>
              </c:strCache>
            </c:strRef>
          </c:cat>
          <c:val>
            <c:numRef>
              <c:f>Sheet1!$D$2:$D$3</c:f>
              <c:numCache>
                <c:ptCount val="2"/>
                <c:pt idx="0">
                  <c:v>53.000000</c:v>
                </c:pt>
                <c:pt idx="1">
                  <c:v>70.000000</c:v>
                </c:pt>
              </c:numCache>
            </c:numRef>
          </c:val>
        </c:ser>
        <c:ser>
          <c:idx val="3"/>
          <c:order val="3"/>
          <c:tx>
            <c:strRef>
              <c:f>Sheet1!$E$1</c:f>
              <c:strCache>
                <c:ptCount val="1"/>
                <c:pt idx="0">
                  <c:v>Will</c:v>
                </c:pt>
              </c:strCache>
            </c:strRef>
          </c:tx>
          <c:spPr>
            <a:blipFill rotWithShape="1">
              <a:blip r:embed="rId5"/>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Sheet1!$A$2:$A$3</c:f>
              <c:strCache>
                <c:ptCount val="2"/>
                <c:pt idx="0">
                  <c:v>Joe</c:v>
                </c:pt>
                <c:pt idx="1">
                  <c:v>Bill</c:v>
                </c:pt>
              </c:strCache>
            </c:strRef>
          </c:cat>
          <c:val>
            <c:numRef>
              <c:f>Sheet1!$E$2:$E$3</c:f>
              <c:numCache>
                <c:ptCount val="2"/>
                <c:pt idx="0">
                  <c:v>96.000000</c:v>
                </c:pt>
                <c:pt idx="1">
                  <c:v>58.000000</c:v>
                </c:pt>
              </c:numCache>
            </c:numRef>
          </c:val>
        </c:ser>
        <c:ser>
          <c:idx val="4"/>
          <c:order val="4"/>
          <c:tx>
            <c:strRef>
              <c:f>Sheet1!$F$1</c:f>
              <c:strCache>
                <c:ptCount val="1"/>
                <c:pt idx="0">
                  <c:v>Actions</c:v>
                </c:pt>
              </c:strCache>
            </c:strRef>
          </c:tx>
          <c:spPr>
            <a:blipFill rotWithShape="1">
              <a:blip r:embed="rId6"/>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Sheet1!$A$2:$A$3</c:f>
              <c:strCache>
                <c:ptCount val="2"/>
                <c:pt idx="0">
                  <c:v>Joe</c:v>
                </c:pt>
                <c:pt idx="1">
                  <c:v>Bill</c:v>
                </c:pt>
              </c:strCache>
            </c:strRef>
          </c:cat>
          <c:val>
            <c:numRef>
              <c:f>Sheet1!$F$2:$F$3</c:f>
              <c:numCache>
                <c:ptCount val="2"/>
                <c:pt idx="0">
                  <c:v>66.000000</c:v>
                </c:pt>
                <c:pt idx="1">
                  <c:v>66.000000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legend>
      <c:legendPos val="t"/>
      <c:layout>
        <c:manualLayout>
          <c:xMode val="edge"/>
          <c:yMode val="edge"/>
          <c:x val="0"/>
          <c:y val="0"/>
          <c:w val="1"/>
          <c:h val="0.0734433"/>
        </c:manualLayout>
      </c:layout>
      <c:overlay val="1"/>
      <c:spPr>
        <a:noFill/>
        <a:ln w="12700" cap="flat">
          <a:noFill/>
          <a:miter lim="400000"/>
        </a:ln>
        <a:effectLst/>
      </c:spPr>
      <c:txPr>
        <a:bodyPr rot="0"/>
        <a:lstStyle/>
        <a:p>
          <a:pPr>
            <a:defRPr b="0" i="0" strike="noStrike" sz="2600" u="none">
              <a:solidFill>
                <a:srgbClr val="000000"/>
              </a:solidFill>
              <a:latin typeface="Gill Sans"/>
            </a:defRPr>
          </a:pPr>
        </a:p>
      </c:txPr>
    </c:legend>
    <c:plotVisOnly val="1"/>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8788"/>
          <c:y val="0.234142"/>
          <c:w val="0.927121"/>
          <c:h val="0.688312"/>
        </c:manualLayout>
      </c:layout>
      <c:barChart>
        <c:barDir val="col"/>
        <c:grouping val="clustered"/>
        <c:varyColors val="0"/>
        <c:ser>
          <c:idx val="0"/>
          <c:order val="0"/>
          <c:tx>
            <c:strRef>
              <c:f>Sheet1!$A$2</c:f>
              <c:strCache>
                <c:ptCount val="1"/>
                <c:pt idx="0">
                  <c:v>God</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Sheet1!$B$2:$F$2</c:f>
              <c:numCache>
                <c:ptCount val="5"/>
                <c:pt idx="0">
                  <c:v>100.000000</c:v>
                </c:pt>
                <c:pt idx="1">
                  <c:v>100.000000</c:v>
                </c:pt>
                <c:pt idx="2">
                  <c:v>100.000000</c:v>
                </c:pt>
                <c:pt idx="3">
                  <c:v>100.000000</c:v>
                </c:pt>
                <c:pt idx="4">
                  <c:v>100.000000</c:v>
                </c:pt>
              </c:numCache>
            </c:numRef>
          </c:val>
        </c:ser>
        <c:ser>
          <c:idx val="1"/>
          <c:order val="1"/>
          <c:tx>
            <c:strRef>
              <c:f>Sheet1!$A$3</c:f>
              <c:strCache>
                <c:ptCount val="1"/>
                <c:pt idx="0">
                  <c:v>Christ</c:v>
                </c:pt>
              </c:strCache>
            </c:strRef>
          </c:tx>
          <c:spPr>
            <a:blipFill rotWithShape="1">
              <a:blip r:embed="rId3"/>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Sheet1!$B$3:$F$3</c:f>
              <c:numCache>
                <c:ptCount val="5"/>
                <c:pt idx="0">
                  <c:v>100.000000</c:v>
                </c:pt>
                <c:pt idx="1">
                  <c:v>100.000000</c:v>
                </c:pt>
                <c:pt idx="2">
                  <c:v>100.000000</c:v>
                </c:pt>
                <c:pt idx="3">
                  <c:v>100.000000</c:v>
                </c:pt>
                <c:pt idx="4">
                  <c:v>100.000000</c:v>
                </c:pt>
              </c:numCache>
            </c:numRef>
          </c:val>
        </c:ser>
        <c:ser>
          <c:idx val="2"/>
          <c:order val="2"/>
          <c:tx>
            <c:strRef>
              <c:f>Sheet1!$A$4</c:f>
              <c:strCache>
                <c:ptCount val="1"/>
                <c:pt idx="0">
                  <c:v>Ideal Church</c:v>
                </c:pt>
              </c:strCache>
            </c:strRef>
          </c:tx>
          <c:spPr>
            <a:blipFill rotWithShape="1">
              <a:blip r:embed="rId4"/>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Sheet1!$B$4:$F$4</c:f>
              <c:numCache>
                <c:ptCount val="5"/>
                <c:pt idx="0">
                  <c:v>100.000000</c:v>
                </c:pt>
                <c:pt idx="1">
                  <c:v>100.000000</c:v>
                </c:pt>
                <c:pt idx="2">
                  <c:v>100.000000</c:v>
                </c:pt>
                <c:pt idx="3">
                  <c:v>100.000000</c:v>
                </c:pt>
                <c:pt idx="4">
                  <c:v>100.000000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legend>
      <c:legendPos val="t"/>
      <c:layout>
        <c:manualLayout>
          <c:xMode val="edge"/>
          <c:yMode val="edge"/>
          <c:x val="0"/>
          <c:y val="0"/>
          <c:w val="1"/>
          <c:h val="0.0734433"/>
        </c:manualLayout>
      </c:layout>
      <c:overlay val="1"/>
      <c:spPr>
        <a:noFill/>
        <a:ln w="12700" cap="flat">
          <a:noFill/>
          <a:miter lim="400000"/>
        </a:ln>
        <a:effectLst/>
      </c:spPr>
      <c:txPr>
        <a:bodyPr rot="0"/>
        <a:lstStyle/>
        <a:p>
          <a:pPr>
            <a:defRPr b="0" i="0" strike="noStrike" sz="2600" u="none">
              <a:solidFill>
                <a:srgbClr val="000000"/>
              </a:solidFill>
              <a:latin typeface="Gill Sans"/>
            </a:defRPr>
          </a:pPr>
        </a:p>
      </c:txPr>
    </c:legend>
    <c:plotVisOnly val="1"/>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8788"/>
          <c:y val="0.234142"/>
          <c:w val="0.927121"/>
          <c:h val="0.688312"/>
        </c:manualLayout>
      </c:layout>
      <c:barChart>
        <c:barDir val="col"/>
        <c:grouping val="clustered"/>
        <c:varyColors val="0"/>
        <c:ser>
          <c:idx val="0"/>
          <c:order val="0"/>
          <c:tx>
            <c:strRef>
              <c:f>Sheet1!$A$2</c:f>
              <c:strCache>
                <c:ptCount val="1"/>
                <c:pt idx="0">
                  <c:v>Church 1</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Sheet1!$B$2:$F$2</c:f>
              <c:numCache>
                <c:ptCount val="5"/>
                <c:pt idx="0">
                  <c:v>17.000000</c:v>
                </c:pt>
                <c:pt idx="1">
                  <c:v>26.000000</c:v>
                </c:pt>
                <c:pt idx="2">
                  <c:v>53.000000</c:v>
                </c:pt>
                <c:pt idx="3">
                  <c:v>96.000000</c:v>
                </c:pt>
                <c:pt idx="4">
                  <c:v>66.000000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25"/>
        <c:minorUnit val="12.5"/>
      </c:valAx>
      <c:spPr>
        <a:noFill/>
        <a:ln w="12700" cap="flat">
          <a:noFill/>
          <a:miter lim="400000"/>
        </a:ln>
        <a:effectLst/>
      </c:spPr>
    </c:plotArea>
    <c:legend>
      <c:legendPos val="t"/>
      <c:layout>
        <c:manualLayout>
          <c:xMode val="edge"/>
          <c:yMode val="edge"/>
          <c:x val="0"/>
          <c:y val="0"/>
          <c:w val="1"/>
          <c:h val="0.0734433"/>
        </c:manualLayout>
      </c:layout>
      <c:overlay val="1"/>
      <c:spPr>
        <a:noFill/>
        <a:ln w="12700" cap="flat">
          <a:noFill/>
          <a:miter lim="400000"/>
        </a:ln>
        <a:effectLst/>
      </c:spPr>
      <c:txPr>
        <a:bodyPr rot="0"/>
        <a:lstStyle/>
        <a:p>
          <a:pPr>
            <a:defRPr b="0" i="0" strike="noStrike" sz="2600" u="none">
              <a:solidFill>
                <a:srgbClr val="000000"/>
              </a:solidFill>
              <a:latin typeface="Gill Sans"/>
            </a:defRPr>
          </a:pPr>
        </a:p>
      </c:txPr>
    </c:legend>
    <c:plotVisOnly val="1"/>
    <c:dispBlanksAs val="gap"/>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735419"/>
          <c:y val="0.234142"/>
          <c:w val="0.921458"/>
          <c:h val="0.688312"/>
        </c:manualLayout>
      </c:layout>
      <c:barChart>
        <c:barDir val="col"/>
        <c:grouping val="clustered"/>
        <c:varyColors val="0"/>
        <c:ser>
          <c:idx val="0"/>
          <c:order val="0"/>
          <c:tx>
            <c:strRef>
              <c:f>Sheet1!$A$2</c:f>
              <c:strCache>
                <c:ptCount val="1"/>
                <c:pt idx="0">
                  <c:v>Church 2</c:v>
                </c:pt>
              </c:strCache>
            </c:strRef>
          </c:tx>
          <c:spPr>
            <a:blipFill rotWithShape="1">
              <a:blip r:embed="rId2"/>
              <a:srcRect l="0" t="0" r="0" b="0"/>
              <a:tile tx="0" ty="0" sx="100000" sy="100000" flip="none" algn="tl"/>
            </a:blipFill>
            <a:ln w="12700" cap="flat">
              <a:noFill/>
              <a:miter lim="400000"/>
            </a:ln>
            <a:effectLst>
              <a:outerShdw sx="100000" sy="100000" kx="0" ky="0" algn="tl" rotWithShape="1" blurRad="50800" dist="12700" dir="0">
                <a:srgbClr val="000000">
                  <a:alpha val="50000"/>
                </a:srgbClr>
              </a:outerShdw>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Sheet1!$B$1:$F$1</c:f>
              <c:strCache>
                <c:ptCount val="5"/>
                <c:pt idx="0">
                  <c:v>Reason</c:v>
                </c:pt>
                <c:pt idx="1">
                  <c:v>Emotion</c:v>
                </c:pt>
                <c:pt idx="2">
                  <c:v>Morals</c:v>
                </c:pt>
                <c:pt idx="3">
                  <c:v>Will</c:v>
                </c:pt>
                <c:pt idx="4">
                  <c:v>Actions</c:v>
                </c:pt>
              </c:strCache>
            </c:strRef>
          </c:cat>
          <c:val>
            <c:numRef>
              <c:f>Sheet1!$B$2:$F$2</c:f>
              <c:numCache>
                <c:ptCount val="5"/>
                <c:pt idx="0">
                  <c:v>55.000000</c:v>
                </c:pt>
                <c:pt idx="1">
                  <c:v>43.000000</c:v>
                </c:pt>
                <c:pt idx="2">
                  <c:v>70.000000</c:v>
                </c:pt>
                <c:pt idx="3">
                  <c:v>58.000000</c:v>
                </c:pt>
                <c:pt idx="4">
                  <c:v>66.000000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0" sourceLinked="0"/>
        <c:majorTickMark val="none"/>
        <c:minorTickMark val="none"/>
        <c:tickLblPos val="nextTo"/>
        <c:spPr>
          <a:ln w="12700" cap="flat">
            <a:no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17.5"/>
        <c:minorUnit val="8.75"/>
      </c:valAx>
      <c:spPr>
        <a:noFill/>
        <a:ln w="12700" cap="flat">
          <a:noFill/>
          <a:miter lim="400000"/>
        </a:ln>
        <a:effectLst/>
      </c:spPr>
    </c:plotArea>
    <c:legend>
      <c:legendPos val="t"/>
      <c:layout>
        <c:manualLayout>
          <c:xMode val="edge"/>
          <c:yMode val="edge"/>
          <c:x val="0.00607555"/>
          <c:y val="0"/>
          <c:w val="0.993924"/>
          <c:h val="0.0734433"/>
        </c:manualLayout>
      </c:layout>
      <c:overlay val="1"/>
      <c:spPr>
        <a:noFill/>
        <a:ln w="12700" cap="flat">
          <a:noFill/>
          <a:miter lim="400000"/>
        </a:ln>
        <a:effectLst/>
      </c:spPr>
      <c:txPr>
        <a:bodyPr rot="0"/>
        <a:lstStyle/>
        <a:p>
          <a:pPr>
            <a:defRPr b="0" i="0" strike="noStrike" sz="2600" u="none">
              <a:solidFill>
                <a:srgbClr val="000000"/>
              </a:solidFill>
              <a:latin typeface="Gill Sans"/>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4.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5.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6.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7.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8.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9.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0.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1.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6" name="ECI slides.001.jpeg"/>
          <p:cNvGrpSpPr/>
          <p:nvPr/>
        </p:nvGrpSpPr>
        <p:grpSpPr>
          <a:xfrm>
            <a:off x="185489" y="229393"/>
            <a:ext cx="3463173" cy="2418862"/>
            <a:chOff x="0" y="0"/>
            <a:chExt cx="3463171" cy="2418860"/>
          </a:xfrm>
        </p:grpSpPr>
        <p:pic>
          <p:nvPicPr>
            <p:cNvPr id="215"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214"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221" name="Group"/>
          <p:cNvGrpSpPr/>
          <p:nvPr/>
        </p:nvGrpSpPr>
        <p:grpSpPr>
          <a:xfrm>
            <a:off x="4007544" y="645073"/>
            <a:ext cx="8545712" cy="1659977"/>
            <a:chOff x="0" y="0"/>
            <a:chExt cx="8545710" cy="1659976"/>
          </a:xfrm>
        </p:grpSpPr>
        <p:sp>
          <p:nvSpPr>
            <p:cNvPr id="217"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218"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220"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22" name="Pentecost - Biblical origin (OT)"/>
          <p:cNvSpPr txBox="1"/>
          <p:nvPr/>
        </p:nvSpPr>
        <p:spPr>
          <a:xfrm>
            <a:off x="635000" y="3174999"/>
            <a:ext cx="647958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5E5E5E"/>
                </a:solidFill>
                <a:latin typeface="Gill Sans"/>
                <a:ea typeface="Gill Sans"/>
                <a:cs typeface="Gill Sans"/>
                <a:sym typeface="Gill Sans"/>
              </a:defRPr>
            </a:lvl1pPr>
          </a:lstStyle>
          <a:p>
            <a:pPr/>
            <a:r>
              <a:t>Pentecost - Biblical origin (OT)</a:t>
            </a:r>
          </a:p>
        </p:txBody>
      </p:sp>
      <p:sp>
        <p:nvSpPr>
          <p:cNvPr id="224"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5" name="Feast of weeks/harvest - significance…"/>
          <p:cNvSpPr txBox="1"/>
          <p:nvPr/>
        </p:nvSpPr>
        <p:spPr>
          <a:xfrm>
            <a:off x="634319" y="4254042"/>
            <a:ext cx="9757259" cy="2671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Clr>
                <a:schemeClr val="accent5">
                  <a:lumOff val="-29866"/>
                </a:schemeClr>
              </a:buClr>
              <a:buSzPct val="130000"/>
              <a:buChar char="•"/>
            </a:pPr>
            <a:r>
              <a:t>Feast of weeks/harvest - significance</a:t>
            </a:r>
          </a:p>
          <a:p>
            <a:pPr lvl="1" marL="457200" indent="-228600" algn="l">
              <a:buClr>
                <a:schemeClr val="accent5">
                  <a:lumOff val="-29866"/>
                </a:schemeClr>
              </a:buClr>
              <a:buSzPct val="130000"/>
              <a:buChar char="•"/>
              <a:defRPr b="0"/>
            </a:pPr>
            <a:r>
              <a:t>all three feasts emphasized</a:t>
            </a:r>
          </a:p>
          <a:p>
            <a:pPr lvl="2" marL="685800" indent="-228600" algn="l">
              <a:buClr>
                <a:schemeClr val="accent5">
                  <a:lumOff val="-29866"/>
                </a:schemeClr>
              </a:buClr>
              <a:buSzPct val="130000"/>
              <a:buChar char="•"/>
              <a:defRPr b="0"/>
            </a:pPr>
            <a:r>
              <a:t>agricultural bounty • God’s historical acts/deliverance for/of Israel</a:t>
            </a:r>
          </a:p>
          <a:p>
            <a:pPr lvl="1" marL="457200" indent="-228600" algn="l">
              <a:buClr>
                <a:schemeClr val="accent5">
                  <a:lumOff val="-29866"/>
                </a:schemeClr>
              </a:buClr>
              <a:buSzPct val="130000"/>
              <a:buChar char="•"/>
              <a:defRPr b="0"/>
            </a:pPr>
            <a:r>
              <a:t>Feast of Harvest, 50 days after first ripened grain, emphasized </a:t>
            </a:r>
          </a:p>
          <a:p>
            <a:pPr lvl="2" marL="685800" indent="-228600" algn="l">
              <a:buClr>
                <a:schemeClr val="accent5">
                  <a:lumOff val="-29866"/>
                </a:schemeClr>
              </a:buClr>
              <a:buSzPct val="130000"/>
              <a:buChar char="•"/>
              <a:defRPr b="0"/>
            </a:pPr>
            <a:r>
              <a:t>Israel: blessed by God • worship of God • offerings to God</a:t>
            </a:r>
          </a:p>
          <a:p>
            <a:pPr lvl="2" marL="685800" indent="-228600" algn="l">
              <a:buClr>
                <a:schemeClr val="accent5">
                  <a:lumOff val="-29866"/>
                </a:schemeClr>
              </a:buClr>
              <a:buSzPct val="130000"/>
              <a:buChar char="•"/>
              <a:defRPr b="0"/>
            </a:pPr>
            <a:r>
              <a:t>first fruits • memorial • care for the poor • care for the stranger</a:t>
            </a:r>
          </a:p>
          <a:p>
            <a:pPr lvl="2" marL="685800" indent="-228600" algn="l">
              <a:buClr>
                <a:schemeClr val="accent5">
                  <a:lumOff val="-29866"/>
                </a:schemeClr>
              </a:buClr>
              <a:buSzPct val="130000"/>
              <a:buChar char="•"/>
              <a:defRPr b="0"/>
            </a:pPr>
            <a:r>
              <a:t>remembrance of Egyptian bondage &amp; Exodus</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2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2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9" name="ECI slides.001.jpeg"/>
          <p:cNvGrpSpPr/>
          <p:nvPr/>
        </p:nvGrpSpPr>
        <p:grpSpPr>
          <a:xfrm>
            <a:off x="185489" y="229393"/>
            <a:ext cx="3463173" cy="2418862"/>
            <a:chOff x="0" y="0"/>
            <a:chExt cx="3463171" cy="2418860"/>
          </a:xfrm>
        </p:grpSpPr>
        <p:pic>
          <p:nvPicPr>
            <p:cNvPr id="228"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227"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234" name="Group"/>
          <p:cNvGrpSpPr/>
          <p:nvPr/>
        </p:nvGrpSpPr>
        <p:grpSpPr>
          <a:xfrm>
            <a:off x="4007544" y="645073"/>
            <a:ext cx="8545712" cy="1659977"/>
            <a:chOff x="0" y="0"/>
            <a:chExt cx="8545710" cy="1659976"/>
          </a:xfrm>
        </p:grpSpPr>
        <p:sp>
          <p:nvSpPr>
            <p:cNvPr id="230"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231"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233"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35" name="Pentecost - Biblical significance (NT)"/>
          <p:cNvSpPr txBox="1"/>
          <p:nvPr/>
        </p:nvSpPr>
        <p:spPr>
          <a:xfrm>
            <a:off x="635000" y="3174999"/>
            <a:ext cx="769679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5E5E5E"/>
                </a:solidFill>
                <a:latin typeface="Gill Sans"/>
                <a:ea typeface="Gill Sans"/>
                <a:cs typeface="Gill Sans"/>
                <a:sym typeface="Gill Sans"/>
              </a:defRPr>
            </a:lvl1pPr>
          </a:lstStyle>
          <a:p>
            <a:pPr/>
            <a:r>
              <a:t>Pentecost - Biblical significance (NT)</a:t>
            </a:r>
          </a:p>
        </p:txBody>
      </p:sp>
      <p:sp>
        <p:nvSpPr>
          <p:cNvPr id="237"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8" name="Fulfillment:…"/>
          <p:cNvSpPr txBox="1"/>
          <p:nvPr/>
        </p:nvSpPr>
        <p:spPr>
          <a:xfrm>
            <a:off x="635973" y="4260087"/>
            <a:ext cx="11464719" cy="30409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defRPr b="0"/>
            </a:pPr>
            <a:r>
              <a:rPr b="1"/>
              <a:t>Fulfillment:</a:t>
            </a:r>
            <a:r>
              <a:t> </a:t>
            </a:r>
          </a:p>
          <a:p>
            <a:pPr lvl="1" marL="457200" indent="-228600" algn="l">
              <a:buClr>
                <a:schemeClr val="accent5">
                  <a:lumOff val="-29866"/>
                </a:schemeClr>
              </a:buClr>
              <a:buSzPct val="130000"/>
              <a:buChar char="•"/>
              <a:defRPr b="0"/>
            </a:pPr>
            <a:r>
              <a:t>Promise of the Spirit to the apostles • Joel’s prophecy fulfilled</a:t>
            </a:r>
          </a:p>
          <a:p>
            <a:pPr lvl="1" marL="457200" indent="-228600" algn="l">
              <a:buClr>
                <a:schemeClr val="accent5">
                  <a:lumOff val="-29866"/>
                </a:schemeClr>
              </a:buClr>
              <a:buSzPct val="130000"/>
              <a:buChar char="•"/>
              <a:defRPr b="0"/>
            </a:pPr>
            <a:r>
              <a:t>God’s plans in/through Christ fulfilled • David prophecies fulfilled</a:t>
            </a:r>
          </a:p>
          <a:p>
            <a:pPr lvl="1" marL="457200" indent="-228600" algn="l">
              <a:buClr>
                <a:schemeClr val="accent5">
                  <a:lumOff val="-29866"/>
                </a:schemeClr>
              </a:buClr>
              <a:buSzPct val="130000"/>
              <a:buChar char="•"/>
              <a:defRPr b="0"/>
            </a:pPr>
            <a:r>
              <a:t>Resurrection prophecies fulfilled </a:t>
            </a:r>
          </a:p>
          <a:p>
            <a:pPr lvl="1" marL="457200" indent="-228600" algn="l">
              <a:buClr>
                <a:schemeClr val="accent5">
                  <a:lumOff val="-29866"/>
                </a:schemeClr>
              </a:buClr>
              <a:buSzPct val="130000"/>
              <a:buChar char="•"/>
              <a:defRPr b="0"/>
            </a:pPr>
            <a:r>
              <a:t>Exaltation of Christ fulfilled • Jesus made Lord &amp; Christ</a:t>
            </a:r>
          </a:p>
          <a:p>
            <a:pPr lvl="1" marL="457200" indent="-228600" algn="l">
              <a:buClr>
                <a:schemeClr val="accent5">
                  <a:lumOff val="-29866"/>
                </a:schemeClr>
              </a:buClr>
              <a:buSzPct val="130000"/>
              <a:buChar char="•"/>
              <a:defRPr b="0"/>
            </a:pPr>
            <a:r>
              <a:t>Good news fully opened to the world</a:t>
            </a:r>
          </a:p>
          <a:p>
            <a:pPr lvl="1" marL="457200" indent="-228600" algn="l">
              <a:buClr>
                <a:schemeClr val="accent5">
                  <a:lumOff val="-29866"/>
                </a:schemeClr>
              </a:buClr>
              <a:buSzPct val="130000"/>
              <a:buChar char="•"/>
              <a:defRPr b="0"/>
            </a:pPr>
            <a:r>
              <a:t>Spirit given to obedient souls added to Christ • Salvation to all through Christ</a:t>
            </a:r>
          </a:p>
          <a:p>
            <a:pPr lvl="1" marL="457200" indent="-228600" algn="l">
              <a:buClr>
                <a:schemeClr val="accent5">
                  <a:lumOff val="-29866"/>
                </a:schemeClr>
              </a:buClr>
              <a:buSzPct val="130000"/>
              <a:buChar char="•"/>
              <a:defRPr b="0"/>
            </a:pPr>
            <a:r>
              <a:t>Abrahamic promise fulfilled</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3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3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3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38">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2" name="ECI slides.001.jpeg"/>
          <p:cNvGrpSpPr/>
          <p:nvPr/>
        </p:nvGrpSpPr>
        <p:grpSpPr>
          <a:xfrm>
            <a:off x="185489" y="229393"/>
            <a:ext cx="3463173" cy="2418862"/>
            <a:chOff x="0" y="0"/>
            <a:chExt cx="3463171" cy="2418860"/>
          </a:xfrm>
        </p:grpSpPr>
        <p:pic>
          <p:nvPicPr>
            <p:cNvPr id="241"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240"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247" name="Group"/>
          <p:cNvGrpSpPr/>
          <p:nvPr/>
        </p:nvGrpSpPr>
        <p:grpSpPr>
          <a:xfrm>
            <a:off x="4007544" y="645073"/>
            <a:ext cx="8545712" cy="1659977"/>
            <a:chOff x="0" y="0"/>
            <a:chExt cx="8545710" cy="1659976"/>
          </a:xfrm>
        </p:grpSpPr>
        <p:sp>
          <p:nvSpPr>
            <p:cNvPr id="243"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244"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246"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48" name="Pentecost - Biblical significance (NT)"/>
          <p:cNvSpPr txBox="1"/>
          <p:nvPr/>
        </p:nvSpPr>
        <p:spPr>
          <a:xfrm>
            <a:off x="635000" y="3174999"/>
            <a:ext cx="769679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5E5E5E"/>
                </a:solidFill>
                <a:latin typeface="Gill Sans"/>
                <a:ea typeface="Gill Sans"/>
                <a:cs typeface="Gill Sans"/>
                <a:sym typeface="Gill Sans"/>
              </a:defRPr>
            </a:lvl1pPr>
          </a:lstStyle>
          <a:p>
            <a:pPr/>
            <a:r>
              <a:t>Pentecost - Biblical significance (NT)</a:t>
            </a:r>
          </a:p>
        </p:txBody>
      </p:sp>
      <p:sp>
        <p:nvSpPr>
          <p:cNvPr id="250"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51" name="The greatest number of pilgrims attended the Feast of Pentecost, as that time of the year was best suited to travel … [Williams, Acts, UBC, 39]…"/>
          <p:cNvSpPr txBox="1"/>
          <p:nvPr/>
        </p:nvSpPr>
        <p:spPr>
          <a:xfrm>
            <a:off x="635973" y="4254499"/>
            <a:ext cx="11464719" cy="26711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defRPr b="0"/>
            </a:pPr>
            <a:r>
              <a:t>The greatest number of pilgrims attended the Feast of Pentecost, as that time of the year was best suited to travel … [Williams, Acts, UBC, 39]</a:t>
            </a:r>
          </a:p>
          <a:p>
            <a:pPr marL="228600" indent="-228600" algn="l">
              <a:buClr>
                <a:schemeClr val="accent5">
                  <a:lumOff val="-29866"/>
                </a:schemeClr>
              </a:buClr>
              <a:buSzPct val="130000"/>
              <a:buChar char="•"/>
              <a:defRPr b="0"/>
            </a:pPr>
            <a:r>
              <a:t>By the time of the first Christian century, however, it was considered the anniversary of the giving of the law at Mount Sinai (as deduced from the chronological note at Exod 19:1) and as a time for the annual renewal of the Mosaic covenant (Jub 6:17; b Peshaim 68b; M Tanchuma 26c);…” [Longenecker, Acts, EBC]</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5" name="ECI slides.001.jpeg"/>
          <p:cNvGrpSpPr/>
          <p:nvPr/>
        </p:nvGrpSpPr>
        <p:grpSpPr>
          <a:xfrm>
            <a:off x="185489" y="229393"/>
            <a:ext cx="3463173" cy="2418862"/>
            <a:chOff x="0" y="0"/>
            <a:chExt cx="3463171" cy="2418860"/>
          </a:xfrm>
        </p:grpSpPr>
        <p:pic>
          <p:nvPicPr>
            <p:cNvPr id="254"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253"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260" name="Group"/>
          <p:cNvGrpSpPr/>
          <p:nvPr/>
        </p:nvGrpSpPr>
        <p:grpSpPr>
          <a:xfrm>
            <a:off x="4007544" y="645073"/>
            <a:ext cx="8545712" cy="1659977"/>
            <a:chOff x="0" y="0"/>
            <a:chExt cx="8545710" cy="1659976"/>
          </a:xfrm>
        </p:grpSpPr>
        <p:sp>
          <p:nvSpPr>
            <p:cNvPr id="256"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257"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259"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61" name="Definitions - P/NP/E"/>
          <p:cNvSpPr txBox="1"/>
          <p:nvPr/>
        </p:nvSpPr>
        <p:spPr>
          <a:xfrm>
            <a:off x="635000" y="3174999"/>
            <a:ext cx="1315230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32" sz="3200">
                <a:solidFill>
                  <a:srgbClr val="5E5E5E"/>
                </a:solidFill>
                <a:latin typeface="Gill Sans"/>
                <a:ea typeface="Gill Sans"/>
                <a:cs typeface="Gill Sans"/>
                <a:sym typeface="Gill Sans"/>
              </a:defRPr>
            </a:lvl1pPr>
          </a:lstStyle>
          <a:p>
            <a:pPr/>
            <a:r>
              <a:t>Definitions - P/NP/E</a:t>
            </a:r>
          </a:p>
        </p:txBody>
      </p:sp>
      <p:sp>
        <p:nvSpPr>
          <p:cNvPr id="263"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64" name="Pentecostalism…"/>
          <p:cNvSpPr txBox="1"/>
          <p:nvPr/>
        </p:nvSpPr>
        <p:spPr>
          <a:xfrm>
            <a:off x="444500" y="4252974"/>
            <a:ext cx="10819040" cy="48840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pPr>
            <a:r>
              <a:t>Pentecostalism</a:t>
            </a:r>
          </a:p>
          <a:p>
            <a:pPr lvl="1" marL="457200" indent="-228600" algn="l">
              <a:buClr>
                <a:schemeClr val="accent5">
                  <a:lumOff val="-29866"/>
                </a:schemeClr>
              </a:buClr>
              <a:buSzPct val="130000"/>
              <a:buChar char="•"/>
              <a:defRPr b="0"/>
            </a:pPr>
            <a:r>
              <a:t>Pentecostalism. As a general term, Pentecostalism designates a modern Protestant movement that </a:t>
            </a:r>
            <a:r>
              <a:rPr b="1"/>
              <a:t>affirms that the dramatic spiritual gifts of the original Pentecost, as described in Acts 2, are still bestowed upon Christians today. </a:t>
            </a:r>
            <a:r>
              <a:t>Most Pentecostals trace their origins to Charles F. *Parham and Bethel Bible College, where on January 1, 1901, both teacher and students spoke in tongues and felt that this experience was definite evidence of the baptism of the Holy Spirit. Parham’s school moved to Houston, Texas, where an African American preacher, William J. *Seymour, embraced the Pentecostal movement. A short time later, Seymour brought the movement to Los Angeles, establishing the 1906 *Azusa Street revival to which most American charismatic or Pentecostal fellowships are directly related.” [“Pentecostalism,” Pocket Dictionary of Church History, 112.]</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4"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8" name="ECI slides.001.jpeg"/>
          <p:cNvGrpSpPr/>
          <p:nvPr/>
        </p:nvGrpSpPr>
        <p:grpSpPr>
          <a:xfrm>
            <a:off x="185489" y="229393"/>
            <a:ext cx="3463173" cy="2418862"/>
            <a:chOff x="0" y="0"/>
            <a:chExt cx="3463171" cy="2418860"/>
          </a:xfrm>
        </p:grpSpPr>
        <p:pic>
          <p:nvPicPr>
            <p:cNvPr id="267"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266"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273" name="Group"/>
          <p:cNvGrpSpPr/>
          <p:nvPr/>
        </p:nvGrpSpPr>
        <p:grpSpPr>
          <a:xfrm>
            <a:off x="4007544" y="645073"/>
            <a:ext cx="8545712" cy="1659977"/>
            <a:chOff x="0" y="0"/>
            <a:chExt cx="8545710" cy="1659976"/>
          </a:xfrm>
        </p:grpSpPr>
        <p:sp>
          <p:nvSpPr>
            <p:cNvPr id="269"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270"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272"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74" name="Definitions - P/NP/E"/>
          <p:cNvSpPr txBox="1"/>
          <p:nvPr/>
        </p:nvSpPr>
        <p:spPr>
          <a:xfrm>
            <a:off x="635000" y="3174999"/>
            <a:ext cx="1315230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32" sz="3200">
                <a:solidFill>
                  <a:srgbClr val="5E5E5E"/>
                </a:solidFill>
                <a:latin typeface="Gill Sans"/>
                <a:ea typeface="Gill Sans"/>
                <a:cs typeface="Gill Sans"/>
                <a:sym typeface="Gill Sans"/>
              </a:defRPr>
            </a:lvl1pPr>
          </a:lstStyle>
          <a:p>
            <a:pPr/>
            <a:r>
              <a:t>Definitions - P/NP/E</a:t>
            </a:r>
          </a:p>
        </p:txBody>
      </p:sp>
      <p:sp>
        <p:nvSpPr>
          <p:cNvPr id="276"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77" name="Pentecostalism…"/>
          <p:cNvSpPr txBox="1"/>
          <p:nvPr/>
        </p:nvSpPr>
        <p:spPr>
          <a:xfrm>
            <a:off x="444500" y="4251449"/>
            <a:ext cx="10819040" cy="48870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pPr>
            <a:r>
              <a:t>Pentecostalism</a:t>
            </a:r>
          </a:p>
          <a:p>
            <a:pPr lvl="1" marL="457200" indent="-228600" algn="l">
              <a:buClr>
                <a:schemeClr val="accent5">
                  <a:lumOff val="-29866"/>
                </a:schemeClr>
              </a:buClr>
              <a:buSzPct val="130000"/>
              <a:buChar char="•"/>
              <a:defRPr b="0"/>
            </a:pPr>
            <a:r>
              <a:t>Parham, Charles F. (1873–1929). The founder of American *Pentecostalism, Parham began ministry with the </a:t>
            </a:r>
            <a:r>
              <a:rPr b="1"/>
              <a:t>Methodist Episcopal Church</a:t>
            </a:r>
            <a:r>
              <a:t> and soon embraced </a:t>
            </a:r>
            <a:r>
              <a:rPr b="1"/>
              <a:t>holiness</a:t>
            </a:r>
            <a:r>
              <a:t> doctrine and became a </a:t>
            </a:r>
            <a:r>
              <a:rPr b="1"/>
              <a:t>revivalist</a:t>
            </a:r>
            <a:r>
              <a:t>. Parham founded the Bethel Bible School in Topeka, Kansas, where on January 1, 1901, his student Agnes Ozman both </a:t>
            </a:r>
            <a:r>
              <a:rPr b="1"/>
              <a:t>spoke in tongues</a:t>
            </a:r>
            <a:r>
              <a:t> and affirmed that that gift was the</a:t>
            </a:r>
            <a:r>
              <a:rPr b="1"/>
              <a:t> key indicator of baptism in the Holy Spirit.</a:t>
            </a:r>
            <a:r>
              <a:t> In 1905 Parham moved his school to Houston, Texas, from where Pentecostalism spread to Los Angeles in the preaching of William J. *Seymour, leader of the highly influential *Azusa Street revival. Parham’s influence ebbed following charges of sexual misconduct and his vocal advocacy of “British Israelism.” [“Parham, Charles F.  (1873–1929),” Pocket Dictionary of Church History, 110.]</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7">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1" name="ECI slides.001.jpeg"/>
          <p:cNvGrpSpPr/>
          <p:nvPr/>
        </p:nvGrpSpPr>
        <p:grpSpPr>
          <a:xfrm>
            <a:off x="185489" y="229393"/>
            <a:ext cx="3463173" cy="2418862"/>
            <a:chOff x="0" y="0"/>
            <a:chExt cx="3463171" cy="2418860"/>
          </a:xfrm>
        </p:grpSpPr>
        <p:pic>
          <p:nvPicPr>
            <p:cNvPr id="280"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279"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286" name="Group"/>
          <p:cNvGrpSpPr/>
          <p:nvPr/>
        </p:nvGrpSpPr>
        <p:grpSpPr>
          <a:xfrm>
            <a:off x="4007544" y="645073"/>
            <a:ext cx="8545712" cy="1659977"/>
            <a:chOff x="0" y="0"/>
            <a:chExt cx="8545710" cy="1659976"/>
          </a:xfrm>
        </p:grpSpPr>
        <p:sp>
          <p:nvSpPr>
            <p:cNvPr id="282"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283"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285"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87" name="Definitions - P/NP/E"/>
          <p:cNvSpPr txBox="1"/>
          <p:nvPr/>
        </p:nvSpPr>
        <p:spPr>
          <a:xfrm>
            <a:off x="635000" y="3174999"/>
            <a:ext cx="1315230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32" sz="3200">
                <a:solidFill>
                  <a:srgbClr val="5E5E5E"/>
                </a:solidFill>
                <a:latin typeface="Gill Sans"/>
                <a:ea typeface="Gill Sans"/>
                <a:cs typeface="Gill Sans"/>
                <a:sym typeface="Gill Sans"/>
              </a:defRPr>
            </a:lvl1pPr>
          </a:lstStyle>
          <a:p>
            <a:pPr/>
            <a:r>
              <a:t>Definitions - P/NP/E</a:t>
            </a:r>
          </a:p>
        </p:txBody>
      </p:sp>
      <p:sp>
        <p:nvSpPr>
          <p:cNvPr id="289"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90" name="Pentecostalism…"/>
          <p:cNvSpPr txBox="1"/>
          <p:nvPr/>
        </p:nvSpPr>
        <p:spPr>
          <a:xfrm>
            <a:off x="444500" y="4252211"/>
            <a:ext cx="10819040" cy="37806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pPr>
            <a:r>
              <a:t>Pentecostalism</a:t>
            </a:r>
          </a:p>
          <a:p>
            <a:pPr lvl="1" marL="457200" indent="-228600" algn="l">
              <a:buClr>
                <a:schemeClr val="accent5">
                  <a:lumOff val="-29866"/>
                </a:schemeClr>
              </a:buClr>
              <a:buSzPct val="130000"/>
              <a:buChar char="•"/>
              <a:defRPr b="0"/>
            </a:pPr>
            <a:r>
              <a:t>“Seymour, William J. (1870–1922). Leading </a:t>
            </a:r>
            <a:r>
              <a:rPr b="1"/>
              <a:t>revivalist</a:t>
            </a:r>
            <a:r>
              <a:t> of the *Azusa Street revival and pastor of the Apostolic Faith Gospel Mission in Los Angeles, Seymour rose from being the son of slaves to become one of the most influential personalities in the modern *Pentecostal movement. After studies in Charles F. *Parham’s school in Houston, Texas, Seymour was invited to hold meetings in the Los Angeles area. It was there that a charismatic revival began in 1906, </a:t>
            </a:r>
            <a:r>
              <a:rPr b="1"/>
              <a:t>lasting one thousand days with at least three meetings per day.”</a:t>
            </a:r>
            <a:r>
              <a:t> [“Seymour, William J.  (1870–1922),” Pocket Dictionary of Church History, 125.]</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90">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4" name="ECI slides.001.jpeg"/>
          <p:cNvGrpSpPr/>
          <p:nvPr/>
        </p:nvGrpSpPr>
        <p:grpSpPr>
          <a:xfrm>
            <a:off x="185489" y="229393"/>
            <a:ext cx="3463173" cy="2418862"/>
            <a:chOff x="0" y="0"/>
            <a:chExt cx="3463171" cy="2418860"/>
          </a:xfrm>
        </p:grpSpPr>
        <p:pic>
          <p:nvPicPr>
            <p:cNvPr id="293"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292"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299" name="Group"/>
          <p:cNvGrpSpPr/>
          <p:nvPr/>
        </p:nvGrpSpPr>
        <p:grpSpPr>
          <a:xfrm>
            <a:off x="4007544" y="645073"/>
            <a:ext cx="8545712" cy="1659977"/>
            <a:chOff x="0" y="0"/>
            <a:chExt cx="8545710" cy="1659976"/>
          </a:xfrm>
        </p:grpSpPr>
        <p:sp>
          <p:nvSpPr>
            <p:cNvPr id="295"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296"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298"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00" name="Definitions - P/NP/E"/>
          <p:cNvSpPr txBox="1"/>
          <p:nvPr/>
        </p:nvSpPr>
        <p:spPr>
          <a:xfrm>
            <a:off x="635000" y="3174999"/>
            <a:ext cx="1315230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32" sz="3200">
                <a:solidFill>
                  <a:srgbClr val="5E5E5E"/>
                </a:solidFill>
                <a:latin typeface="Gill Sans"/>
                <a:ea typeface="Gill Sans"/>
                <a:cs typeface="Gill Sans"/>
                <a:sym typeface="Gill Sans"/>
              </a:defRPr>
            </a:lvl1pPr>
          </a:lstStyle>
          <a:p>
            <a:pPr/>
            <a:r>
              <a:t>Definitions - P/NP/E</a:t>
            </a:r>
          </a:p>
        </p:txBody>
      </p:sp>
      <p:sp>
        <p:nvSpPr>
          <p:cNvPr id="302"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03" name="Pentecostalism…"/>
          <p:cNvSpPr txBox="1"/>
          <p:nvPr/>
        </p:nvSpPr>
        <p:spPr>
          <a:xfrm>
            <a:off x="444500" y="4250686"/>
            <a:ext cx="10819040" cy="48885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pPr>
            <a:r>
              <a:t>Pentecostalism</a:t>
            </a:r>
          </a:p>
          <a:p>
            <a:pPr lvl="1" marL="457200" indent="-228600" algn="l">
              <a:buClr>
                <a:schemeClr val="accent5">
                  <a:lumOff val="-29866"/>
                </a:schemeClr>
              </a:buClr>
              <a:buSzPct val="130000"/>
              <a:buChar char="•"/>
              <a:defRPr b="0"/>
            </a:pPr>
            <a:r>
              <a:t>“Azusa Street revival (1906). The site of the</a:t>
            </a:r>
            <a:r>
              <a:rPr b="1"/>
              <a:t> greatest revival </a:t>
            </a:r>
            <a:r>
              <a:t>in modern *Pentecostal history, an abandoned warehouse used as a livery stable in downtown Los Angeles, subsequently called the Apostolic Faith Mission, became the focal point of the growing Pentecostal movement between 1906 and 1909. African American holiness preacher William J. *Seymour, recently arrived from Charles F. *Parham’s school in Houston, Texas, was holding services in a residence on Bonnie Brae Street when</a:t>
            </a:r>
            <a:r>
              <a:rPr b="1"/>
              <a:t> speaking in tongues began.</a:t>
            </a:r>
            <a:r>
              <a:t> Soon the fellowship had to move to 312 Azusa Street, where services were held daily (sometimes three times a day) for three years. </a:t>
            </a:r>
            <a:r>
              <a:rPr b="1"/>
              <a:t>Most modern Pentecostal fellowships in America can trace their history back to Azusa Street.” </a:t>
            </a:r>
            <a:r>
              <a:t>[“Azusa Street revival (1906),” Pocket Dictionary of Church History, 20.]</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0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3"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7" name="ECI slides.001.jpeg"/>
          <p:cNvGrpSpPr/>
          <p:nvPr/>
        </p:nvGrpSpPr>
        <p:grpSpPr>
          <a:xfrm>
            <a:off x="185489" y="229393"/>
            <a:ext cx="3463173" cy="2418862"/>
            <a:chOff x="0" y="0"/>
            <a:chExt cx="3463171" cy="2418860"/>
          </a:xfrm>
        </p:grpSpPr>
        <p:pic>
          <p:nvPicPr>
            <p:cNvPr id="306"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305"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312" name="Group"/>
          <p:cNvGrpSpPr/>
          <p:nvPr/>
        </p:nvGrpSpPr>
        <p:grpSpPr>
          <a:xfrm>
            <a:off x="4007544" y="645073"/>
            <a:ext cx="8545712" cy="1659977"/>
            <a:chOff x="0" y="0"/>
            <a:chExt cx="8545710" cy="1659976"/>
          </a:xfrm>
        </p:grpSpPr>
        <p:sp>
          <p:nvSpPr>
            <p:cNvPr id="308"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309"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311"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13" name="Definitions - P/NP/E"/>
          <p:cNvSpPr txBox="1"/>
          <p:nvPr/>
        </p:nvSpPr>
        <p:spPr>
          <a:xfrm>
            <a:off x="635000" y="3174999"/>
            <a:ext cx="1315230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32" sz="3200">
                <a:solidFill>
                  <a:srgbClr val="5E5E5E"/>
                </a:solidFill>
                <a:latin typeface="Gill Sans"/>
                <a:ea typeface="Gill Sans"/>
                <a:cs typeface="Gill Sans"/>
                <a:sym typeface="Gill Sans"/>
              </a:defRPr>
            </a:lvl1pPr>
          </a:lstStyle>
          <a:p>
            <a:pPr/>
            <a:r>
              <a:t>Definitions - P/NP/E</a:t>
            </a:r>
          </a:p>
        </p:txBody>
      </p:sp>
      <p:sp>
        <p:nvSpPr>
          <p:cNvPr id="315"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16" name="Pentecostalism…"/>
          <p:cNvSpPr txBox="1"/>
          <p:nvPr/>
        </p:nvSpPr>
        <p:spPr>
          <a:xfrm>
            <a:off x="444500" y="4252211"/>
            <a:ext cx="10819040" cy="45172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pPr>
            <a:r>
              <a:t>Pentecostalism</a:t>
            </a:r>
          </a:p>
          <a:p>
            <a:pPr lvl="1" marL="457200" indent="-228600" algn="l">
              <a:buClr>
                <a:schemeClr val="accent5">
                  <a:lumOff val="-29866"/>
                </a:schemeClr>
              </a:buClr>
              <a:buSzPct val="130000"/>
              <a:buChar char="•"/>
              <a:defRPr b="0"/>
            </a:pPr>
            <a:r>
              <a:t>“Pentecost, Pentecostalism. Originally the culmination of the OT Feast of  Weeks, the church celebrates Pentecost as the anniversary of the coming of the Holy Spirit on the disciples fifty days after Jesus’ resurrection. Pentecostalism is a movement that began in the early twentieth century that </a:t>
            </a:r>
            <a:r>
              <a:rPr b="1"/>
              <a:t>emphasizes</a:t>
            </a:r>
            <a:r>
              <a:t> a postconversion “baptism in the Holy Spirit” for all believers, with glossolalia (speaking in tongues) as the initial evidence of such baptism. </a:t>
            </a:r>
            <a:r>
              <a:rPr b="1"/>
              <a:t>Historically, Pentecostals have been a missionary-minded people, due in part to the fact that the first Pentecostals taught that one central purpose of baptism in the Spirit was to endow the believer with power for evangelism.” </a:t>
            </a:r>
            <a:r>
              <a:t>[“Pentecost, Pentecostalism,” Pocket Dictionary of Theological Terms, 90.]</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1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6"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20" name="ECI slides.001.jpeg"/>
          <p:cNvGrpSpPr/>
          <p:nvPr/>
        </p:nvGrpSpPr>
        <p:grpSpPr>
          <a:xfrm>
            <a:off x="185489" y="229393"/>
            <a:ext cx="3463173" cy="2418862"/>
            <a:chOff x="0" y="0"/>
            <a:chExt cx="3463171" cy="2418860"/>
          </a:xfrm>
        </p:grpSpPr>
        <p:pic>
          <p:nvPicPr>
            <p:cNvPr id="319"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318"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325" name="Group"/>
          <p:cNvGrpSpPr/>
          <p:nvPr/>
        </p:nvGrpSpPr>
        <p:grpSpPr>
          <a:xfrm>
            <a:off x="4007544" y="645073"/>
            <a:ext cx="8545712" cy="1659977"/>
            <a:chOff x="0" y="0"/>
            <a:chExt cx="8545710" cy="1659976"/>
          </a:xfrm>
        </p:grpSpPr>
        <p:sp>
          <p:nvSpPr>
            <p:cNvPr id="321"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322"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324"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26" name="Definitions - P/NP/E"/>
          <p:cNvSpPr txBox="1"/>
          <p:nvPr/>
        </p:nvSpPr>
        <p:spPr>
          <a:xfrm>
            <a:off x="635000" y="3174999"/>
            <a:ext cx="1315230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32" sz="3200">
                <a:solidFill>
                  <a:srgbClr val="5E5E5E"/>
                </a:solidFill>
                <a:latin typeface="Gill Sans"/>
                <a:ea typeface="Gill Sans"/>
                <a:cs typeface="Gill Sans"/>
                <a:sym typeface="Gill Sans"/>
              </a:defRPr>
            </a:lvl1pPr>
          </a:lstStyle>
          <a:p>
            <a:pPr/>
            <a:r>
              <a:t>Definitions - P/NP/E</a:t>
            </a:r>
          </a:p>
        </p:txBody>
      </p:sp>
      <p:sp>
        <p:nvSpPr>
          <p:cNvPr id="328"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29" name="Pentecostalism (associated movements/groups)…"/>
          <p:cNvSpPr txBox="1"/>
          <p:nvPr/>
        </p:nvSpPr>
        <p:spPr>
          <a:xfrm>
            <a:off x="444500" y="4254500"/>
            <a:ext cx="10819040" cy="19345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pPr>
            <a:r>
              <a:t>Pentecostalism (associated movements/groups)</a:t>
            </a:r>
          </a:p>
          <a:p>
            <a:pPr lvl="1" marL="457200" indent="-228600" algn="l">
              <a:buClr>
                <a:schemeClr val="accent5">
                  <a:lumOff val="-29866"/>
                </a:schemeClr>
              </a:buClr>
              <a:buSzPct val="130000"/>
              <a:buChar char="•"/>
              <a:defRPr b="0"/>
            </a:pPr>
            <a:r>
              <a:t>Azusa Street revival</a:t>
            </a:r>
          </a:p>
          <a:p>
            <a:pPr lvl="1" marL="457200" indent="-228600" algn="l">
              <a:buClr>
                <a:schemeClr val="accent5">
                  <a:lumOff val="-29866"/>
                </a:schemeClr>
              </a:buClr>
              <a:buSzPct val="130000"/>
              <a:buChar char="•"/>
              <a:defRPr b="0"/>
            </a:pPr>
            <a:r>
              <a:t>Kansas City Prophets</a:t>
            </a:r>
          </a:p>
          <a:p>
            <a:pPr lvl="1" marL="457200" indent="-228600" algn="l">
              <a:buClr>
                <a:schemeClr val="accent5">
                  <a:lumOff val="-29866"/>
                </a:schemeClr>
              </a:buClr>
              <a:buSzPct val="130000"/>
              <a:buChar char="•"/>
              <a:defRPr b="0"/>
            </a:pPr>
            <a:r>
              <a:t>Toronto Holy Laughter</a:t>
            </a:r>
          </a:p>
          <a:p>
            <a:pPr lvl="1" marL="457200" indent="-228600" algn="l">
              <a:buClr>
                <a:schemeClr val="accent5">
                  <a:lumOff val="-29866"/>
                </a:schemeClr>
              </a:buClr>
              <a:buSzPct val="130000"/>
              <a:buChar char="•"/>
              <a:defRPr b="0"/>
            </a:pPr>
            <a:r>
              <a:t>John Wimber • Vineyard Fellowship • Fuller Theological Seminary</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2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2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9"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3" name="ECI slides.001.jpeg"/>
          <p:cNvGrpSpPr/>
          <p:nvPr/>
        </p:nvGrpSpPr>
        <p:grpSpPr>
          <a:xfrm>
            <a:off x="185489" y="229393"/>
            <a:ext cx="3463173" cy="2418862"/>
            <a:chOff x="0" y="0"/>
            <a:chExt cx="3463171" cy="2418860"/>
          </a:xfrm>
        </p:grpSpPr>
        <p:pic>
          <p:nvPicPr>
            <p:cNvPr id="33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33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338" name="Group"/>
          <p:cNvGrpSpPr/>
          <p:nvPr/>
        </p:nvGrpSpPr>
        <p:grpSpPr>
          <a:xfrm>
            <a:off x="4007544" y="645073"/>
            <a:ext cx="8545712" cy="1659977"/>
            <a:chOff x="0" y="0"/>
            <a:chExt cx="8545710" cy="1659976"/>
          </a:xfrm>
        </p:grpSpPr>
        <p:sp>
          <p:nvSpPr>
            <p:cNvPr id="33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33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33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39" name="Pentecostalism - Primary Emphasis"/>
          <p:cNvSpPr txBox="1"/>
          <p:nvPr/>
        </p:nvSpPr>
        <p:spPr>
          <a:xfrm>
            <a:off x="635000" y="3174999"/>
            <a:ext cx="1315230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32" sz="3200">
                <a:solidFill>
                  <a:srgbClr val="5E5E5E"/>
                </a:solidFill>
                <a:latin typeface="Gill Sans"/>
                <a:ea typeface="Gill Sans"/>
                <a:cs typeface="Gill Sans"/>
                <a:sym typeface="Gill Sans"/>
              </a:defRPr>
            </a:lvl1pPr>
          </a:lstStyle>
          <a:p>
            <a:pPr/>
            <a:r>
              <a:t>Pentecostalism - Primary Emphasis</a:t>
            </a:r>
          </a:p>
        </p:txBody>
      </p:sp>
      <p:sp>
        <p:nvSpPr>
          <p:cNvPr id="340" name="General Statement…"/>
          <p:cNvSpPr txBox="1"/>
          <p:nvPr/>
        </p:nvSpPr>
        <p:spPr>
          <a:xfrm>
            <a:off x="630217" y="4248150"/>
            <a:ext cx="11018431" cy="30394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buClr>
                <a:schemeClr val="accent5">
                  <a:lumOff val="-29866"/>
                </a:schemeClr>
              </a:buClr>
              <a:buSzPct val="130000"/>
              <a:buChar char="•"/>
            </a:lvl1pPr>
            <a:lvl2pPr marL="457200" indent="-228600" algn="l">
              <a:buClr>
                <a:schemeClr val="accent5">
                  <a:lumOff val="-29866"/>
                </a:schemeClr>
              </a:buClr>
              <a:buSzPct val="130000"/>
              <a:buChar char="•"/>
              <a:defRPr b="0"/>
            </a:lvl2pPr>
          </a:lstStyle>
          <a:p>
            <a:pPr/>
            <a:r>
              <a:t>General Statement</a:t>
            </a:r>
          </a:p>
          <a:p>
            <a:pPr lvl="1"/>
            <a:r>
              <a:t>The Statement of Fundamental Truths by the General Council of the Assemblies of God says: ―All believers are entitled to and should ardently expect and earnestly seek the promise of the Father, the baptism in the Holy Spirit and fire, according to the command of our Lord Jesus Christ . . . with it comes the endowment of power for life and service, the bestowment of the gifts and their uses in the work of the ministry. [http://agchurches.org/ Sitefiles/Default/RSS/AG.org%20TOP/Beliefs/SFT _2011.pdf]</a:t>
            </a:r>
          </a:p>
        </p:txBody>
      </p:sp>
      <p:sp>
        <p:nvSpPr>
          <p:cNvPr id="342"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40">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0"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0" name="people-2585962.jpg" descr="people-2585962.jpg"/>
          <p:cNvPicPr>
            <a:picLocks noChangeAspect="1"/>
          </p:cNvPicPr>
          <p:nvPr/>
        </p:nvPicPr>
        <p:blipFill>
          <a:blip r:embed="rId2">
            <a:extLst/>
          </a:blip>
          <a:stretch>
            <a:fillRect/>
          </a:stretch>
        </p:blipFill>
        <p:spPr>
          <a:xfrm>
            <a:off x="-819951" y="0"/>
            <a:ext cx="14644702" cy="9753600"/>
          </a:xfrm>
          <a:prstGeom prst="rect">
            <a:avLst/>
          </a:prstGeom>
          <a:ln w="12700">
            <a:miter lim="400000"/>
          </a:ln>
        </p:spPr>
      </p:pic>
      <p:sp>
        <p:nvSpPr>
          <p:cNvPr id="121" name="Neo-Pentecostalism • Emotionalism…"/>
          <p:cNvSpPr txBox="1"/>
          <p:nvPr/>
        </p:nvSpPr>
        <p:spPr>
          <a:xfrm>
            <a:off x="733821" y="7848600"/>
            <a:ext cx="11537157" cy="149860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FFFFFF"/>
                </a:solidFill>
                <a:latin typeface="Gill Sans"/>
                <a:ea typeface="Gill Sans"/>
                <a:cs typeface="Gill Sans"/>
                <a:sym typeface="Gill Sans"/>
              </a:defRPr>
            </a:pPr>
            <a:r>
              <a:t>Neo-Pentecostalism • Emotionalism</a:t>
            </a:r>
          </a:p>
          <a:p>
            <a:pPr>
              <a:defRPr sz="4800">
                <a:solidFill>
                  <a:srgbClr val="FFFFFF"/>
                </a:solidFill>
                <a:latin typeface="Gill Sans"/>
                <a:ea typeface="Gill Sans"/>
                <a:cs typeface="Gill Sans"/>
                <a:sym typeface="Gill Sans"/>
              </a:defRPr>
            </a:pPr>
            <a:r>
              <a:t>ECI • Oct. 1-2, 2018 • Cullman, AL</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6" name="ECI slides.001.jpeg"/>
          <p:cNvGrpSpPr/>
          <p:nvPr/>
        </p:nvGrpSpPr>
        <p:grpSpPr>
          <a:xfrm>
            <a:off x="185489" y="229393"/>
            <a:ext cx="3463173" cy="2418862"/>
            <a:chOff x="0" y="0"/>
            <a:chExt cx="3463171" cy="2418860"/>
          </a:xfrm>
        </p:grpSpPr>
        <p:pic>
          <p:nvPicPr>
            <p:cNvPr id="345"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344"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351" name="Group"/>
          <p:cNvGrpSpPr/>
          <p:nvPr/>
        </p:nvGrpSpPr>
        <p:grpSpPr>
          <a:xfrm>
            <a:off x="4007544" y="645073"/>
            <a:ext cx="8545712" cy="1659977"/>
            <a:chOff x="0" y="0"/>
            <a:chExt cx="8545710" cy="1659976"/>
          </a:xfrm>
        </p:grpSpPr>
        <p:sp>
          <p:nvSpPr>
            <p:cNvPr id="347"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348"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350"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52" name="Pentecostalism - Primary Emphasis"/>
          <p:cNvSpPr txBox="1"/>
          <p:nvPr/>
        </p:nvSpPr>
        <p:spPr>
          <a:xfrm>
            <a:off x="635000" y="3174999"/>
            <a:ext cx="1315230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32" sz="3200">
                <a:solidFill>
                  <a:srgbClr val="5E5E5E"/>
                </a:solidFill>
                <a:latin typeface="Gill Sans"/>
                <a:ea typeface="Gill Sans"/>
                <a:cs typeface="Gill Sans"/>
                <a:sym typeface="Gill Sans"/>
              </a:defRPr>
            </a:lvl1pPr>
          </a:lstStyle>
          <a:p>
            <a:pPr/>
            <a:r>
              <a:t>Pentecostalism - Primary Emphasis</a:t>
            </a:r>
          </a:p>
        </p:txBody>
      </p:sp>
      <p:sp>
        <p:nvSpPr>
          <p:cNvPr id="353" name="Usual associated principles/practices of Pentecostalism…"/>
          <p:cNvSpPr txBox="1"/>
          <p:nvPr/>
        </p:nvSpPr>
        <p:spPr>
          <a:xfrm>
            <a:off x="634319" y="4254499"/>
            <a:ext cx="8597800" cy="26711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Clr>
                <a:schemeClr val="accent5">
                  <a:lumOff val="-29866"/>
                </a:schemeClr>
              </a:buClr>
              <a:buSzPct val="130000"/>
              <a:buChar char="•"/>
            </a:pPr>
            <a:r>
              <a:t>Usual associated principles/practices of Pentecostalism</a:t>
            </a:r>
          </a:p>
          <a:p>
            <a:pPr lvl="1" marL="457200" indent="-228600" algn="l">
              <a:buClr>
                <a:schemeClr val="accent5">
                  <a:lumOff val="-29866"/>
                </a:schemeClr>
              </a:buClr>
              <a:buSzPct val="130000"/>
              <a:buChar char="•"/>
              <a:defRPr b="0"/>
            </a:pPr>
            <a:r>
              <a:t>Outpouring of the Spirit</a:t>
            </a:r>
          </a:p>
          <a:p>
            <a:pPr lvl="1" marL="457200" indent="-228600" algn="l">
              <a:buClr>
                <a:schemeClr val="accent5">
                  <a:lumOff val="-29866"/>
                </a:schemeClr>
              </a:buClr>
              <a:buSzPct val="130000"/>
              <a:buChar char="•"/>
              <a:defRPr b="0"/>
            </a:pPr>
            <a:r>
              <a:t>Speaking in tongues</a:t>
            </a:r>
          </a:p>
          <a:p>
            <a:pPr lvl="1" marL="457200" indent="-228600" algn="l">
              <a:buClr>
                <a:schemeClr val="accent5">
                  <a:lumOff val="-29866"/>
                </a:schemeClr>
              </a:buClr>
              <a:buSzPct val="130000"/>
              <a:buChar char="•"/>
              <a:defRPr b="0"/>
            </a:pPr>
            <a:r>
              <a:t>Outward manifestation of signs</a:t>
            </a:r>
          </a:p>
          <a:p>
            <a:pPr lvl="1" marL="457200" indent="-228600" algn="l">
              <a:buClr>
                <a:schemeClr val="accent5">
                  <a:lumOff val="-29866"/>
                </a:schemeClr>
              </a:buClr>
              <a:buSzPct val="130000"/>
              <a:buChar char="•"/>
              <a:defRPr b="0"/>
            </a:pPr>
            <a:r>
              <a:t>Signs as witness of divine authority</a:t>
            </a:r>
          </a:p>
          <a:p>
            <a:pPr lvl="2" marL="685800" indent="-228600" algn="l">
              <a:buClr>
                <a:schemeClr val="accent5">
                  <a:lumOff val="-29866"/>
                </a:schemeClr>
              </a:buClr>
              <a:buSzPct val="130000"/>
              <a:buChar char="•"/>
              <a:defRPr b="0"/>
            </a:pPr>
            <a:r>
              <a:t>For apostles</a:t>
            </a:r>
          </a:p>
          <a:p>
            <a:pPr lvl="2" marL="685800" indent="-228600" algn="l">
              <a:buClr>
                <a:schemeClr val="accent5">
                  <a:lumOff val="-29866"/>
                </a:schemeClr>
              </a:buClr>
              <a:buSzPct val="130000"/>
              <a:buChar char="•"/>
              <a:defRPr b="0"/>
            </a:pPr>
            <a:r>
              <a:t>For apostolic message</a:t>
            </a:r>
          </a:p>
        </p:txBody>
      </p:sp>
      <p:sp>
        <p:nvSpPr>
          <p:cNvPr id="355"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5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5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5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35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353">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3"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59" name="ECI slides.001.jpeg"/>
          <p:cNvGrpSpPr/>
          <p:nvPr/>
        </p:nvGrpSpPr>
        <p:grpSpPr>
          <a:xfrm>
            <a:off x="185489" y="229393"/>
            <a:ext cx="3463173" cy="2418862"/>
            <a:chOff x="0" y="0"/>
            <a:chExt cx="3463171" cy="2418860"/>
          </a:xfrm>
        </p:grpSpPr>
        <p:pic>
          <p:nvPicPr>
            <p:cNvPr id="358"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357"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364" name="Group"/>
          <p:cNvGrpSpPr/>
          <p:nvPr/>
        </p:nvGrpSpPr>
        <p:grpSpPr>
          <a:xfrm>
            <a:off x="4007544" y="645073"/>
            <a:ext cx="8545712" cy="1659977"/>
            <a:chOff x="0" y="0"/>
            <a:chExt cx="8545710" cy="1659976"/>
          </a:xfrm>
        </p:grpSpPr>
        <p:sp>
          <p:nvSpPr>
            <p:cNvPr id="360"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361"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363"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65" name="Emotionalism - Roots/Thoughts"/>
          <p:cNvSpPr txBox="1"/>
          <p:nvPr/>
        </p:nvSpPr>
        <p:spPr>
          <a:xfrm>
            <a:off x="635000" y="3174999"/>
            <a:ext cx="1315230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32" sz="3200">
                <a:solidFill>
                  <a:srgbClr val="5E5E5E"/>
                </a:solidFill>
                <a:latin typeface="Gill Sans"/>
                <a:ea typeface="Gill Sans"/>
                <a:cs typeface="Gill Sans"/>
                <a:sym typeface="Gill Sans"/>
              </a:defRPr>
            </a:lvl1pPr>
          </a:lstStyle>
          <a:p>
            <a:pPr/>
            <a:r>
              <a:t>Emotionalism - Roots/Thoughts</a:t>
            </a:r>
          </a:p>
        </p:txBody>
      </p:sp>
      <p:sp>
        <p:nvSpPr>
          <p:cNvPr id="366" name="Emotionalism connections…"/>
          <p:cNvSpPr txBox="1"/>
          <p:nvPr/>
        </p:nvSpPr>
        <p:spPr>
          <a:xfrm>
            <a:off x="634319" y="4254499"/>
            <a:ext cx="7179870" cy="26711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Clr>
                <a:schemeClr val="accent5">
                  <a:lumOff val="-29866"/>
                </a:schemeClr>
              </a:buClr>
              <a:buSzPct val="130000"/>
              <a:buChar char="•"/>
            </a:pPr>
            <a:r>
              <a:t>Emotionalism connections</a:t>
            </a:r>
          </a:p>
          <a:p>
            <a:pPr lvl="1" marL="457200" indent="-228600" algn="l">
              <a:buClr>
                <a:schemeClr val="accent5">
                  <a:lumOff val="-29866"/>
                </a:schemeClr>
              </a:buClr>
              <a:buSzPct val="130000"/>
              <a:buChar char="•"/>
              <a:defRPr b="0"/>
            </a:pPr>
            <a:r>
              <a:t>Irrationalism • Romanticism </a:t>
            </a:r>
          </a:p>
          <a:p>
            <a:pPr lvl="1" marL="457200" indent="-228600" algn="l">
              <a:buClr>
                <a:schemeClr val="accent5">
                  <a:lumOff val="-29866"/>
                </a:schemeClr>
              </a:buClr>
              <a:buSzPct val="130000"/>
              <a:buChar char="•"/>
              <a:defRPr b="0"/>
            </a:pPr>
            <a:r>
              <a:t>Existential • Experiential • Individual • Subjective</a:t>
            </a:r>
          </a:p>
          <a:p>
            <a:pPr lvl="1" marL="457200" indent="-228600" algn="l">
              <a:buClr>
                <a:schemeClr val="accent5">
                  <a:lumOff val="-29866"/>
                </a:schemeClr>
              </a:buClr>
              <a:buSzPct val="130000"/>
              <a:buChar char="•"/>
              <a:defRPr b="0"/>
            </a:pPr>
            <a:r>
              <a:t>Sensualism • Sense oriented • Feeling centric</a:t>
            </a:r>
          </a:p>
          <a:p>
            <a:pPr lvl="1" marL="457200" indent="-228600" algn="l">
              <a:buClr>
                <a:schemeClr val="accent5">
                  <a:lumOff val="-29866"/>
                </a:schemeClr>
              </a:buClr>
              <a:buSzPct val="130000"/>
              <a:buChar char="•"/>
              <a:defRPr b="0"/>
            </a:pPr>
            <a:r>
              <a:t>Fantasy • Imagination centric • Transcendental</a:t>
            </a:r>
          </a:p>
          <a:p>
            <a:pPr lvl="1" marL="457200" indent="-228600" algn="l">
              <a:buClr>
                <a:schemeClr val="accent5">
                  <a:lumOff val="-29866"/>
                </a:schemeClr>
              </a:buClr>
              <a:buSzPct val="130000"/>
              <a:buChar char="•"/>
              <a:defRPr b="0"/>
            </a:pPr>
            <a:r>
              <a:t>Enlightened/Illumination • Graced • Freed</a:t>
            </a:r>
          </a:p>
        </p:txBody>
      </p:sp>
      <p:sp>
        <p:nvSpPr>
          <p:cNvPr id="368"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36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36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6"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70" name="Table"/>
          <p:cNvGraphicFramePr/>
          <p:nvPr/>
        </p:nvGraphicFramePr>
        <p:xfrm>
          <a:off x="1130300" y="3035300"/>
          <a:ext cx="10477500" cy="63447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38750"/>
                <a:gridCol w="5238750"/>
              </a:tblGrid>
              <a:tr h="763778">
                <a:tc>
                  <a:txBody>
                    <a:bodyPr/>
                    <a:lstStyle/>
                    <a:p>
                      <a:pPr defTabSz="914400">
                        <a:tabLst>
                          <a:tab pos="914400" algn="l"/>
                        </a:tabLst>
                        <a:defRPr sz="1800"/>
                      </a:pPr>
                      <a:r>
                        <a:rPr b="1" sz="3600">
                          <a:latin typeface="Gill Sans"/>
                          <a:ea typeface="Gill Sans"/>
                          <a:cs typeface="Gill Sans"/>
                          <a:sym typeface="Gill Sans"/>
                        </a:rPr>
                        <a:t>God’s Nature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Creation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r>
              <a:tr h="927100">
                <a:tc>
                  <a:txBody>
                    <a:bodyPr/>
                    <a:lstStyle/>
                    <a:p>
                      <a:pPr defTabSz="914400">
                        <a:tabLst>
                          <a:tab pos="914400" algn="l"/>
                        </a:tabLst>
                        <a:defRPr sz="1800"/>
                      </a:pPr>
                      <a:r>
                        <a:rPr sz="3600">
                          <a:latin typeface="Gill Sans"/>
                          <a:ea typeface="Gill Sans"/>
                          <a:cs typeface="Gill Sans"/>
                          <a:sym typeface="Gill Sans"/>
                        </a:rPr>
                        <a:t>reason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emotion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morality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will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behavior</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eternal/immortal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grpSp>
        <p:nvGrpSpPr>
          <p:cNvPr id="373" name="ECI slides.001.jpeg"/>
          <p:cNvGrpSpPr/>
          <p:nvPr/>
        </p:nvGrpSpPr>
        <p:grpSpPr>
          <a:xfrm>
            <a:off x="185489" y="229393"/>
            <a:ext cx="3463173" cy="2418862"/>
            <a:chOff x="0" y="0"/>
            <a:chExt cx="3463171" cy="2418860"/>
          </a:xfrm>
        </p:grpSpPr>
        <p:pic>
          <p:nvPicPr>
            <p:cNvPr id="37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37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378" name="Group"/>
          <p:cNvGrpSpPr/>
          <p:nvPr/>
        </p:nvGrpSpPr>
        <p:grpSpPr>
          <a:xfrm>
            <a:off x="4007544" y="645073"/>
            <a:ext cx="8545712" cy="1659977"/>
            <a:chOff x="0" y="0"/>
            <a:chExt cx="8545710" cy="1659976"/>
          </a:xfrm>
        </p:grpSpPr>
        <p:sp>
          <p:nvSpPr>
            <p:cNvPr id="37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37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37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500"/>
                                  </p:stCondLst>
                                  <p:iterate type="el" backwards="0">
                                    <p:tmAbs val="0"/>
                                  </p:iterate>
                                  <p:childTnLst>
                                    <p:set>
                                      <p:cBhvr>
                                        <p:cTn id="6" fill="hold"/>
                                        <p:tgtEl>
                                          <p:spTgt spid="3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0"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80" name="Table"/>
          <p:cNvGraphicFramePr/>
          <p:nvPr/>
        </p:nvGraphicFramePr>
        <p:xfrm>
          <a:off x="1130300" y="3035300"/>
          <a:ext cx="10477500" cy="63447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38750"/>
                <a:gridCol w="5238750"/>
              </a:tblGrid>
              <a:tr h="763778">
                <a:tc>
                  <a:txBody>
                    <a:bodyPr/>
                    <a:lstStyle/>
                    <a:p>
                      <a:pPr defTabSz="914400">
                        <a:tabLst>
                          <a:tab pos="914400" algn="l"/>
                        </a:tabLst>
                        <a:defRPr sz="1800"/>
                      </a:pPr>
                      <a:r>
                        <a:rPr b="1" sz="3600">
                          <a:latin typeface="Gill Sans"/>
                          <a:ea typeface="Gill Sans"/>
                          <a:cs typeface="Gill Sans"/>
                          <a:sym typeface="Gill Sans"/>
                        </a:rPr>
                        <a:t>God’s Nature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Man’s Nature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r>
              <a:tr h="927100">
                <a:tc>
                  <a:txBody>
                    <a:bodyPr/>
                    <a:lstStyle/>
                    <a:p>
                      <a:pPr defTabSz="914400">
                        <a:tabLst>
                          <a:tab pos="914400" algn="l"/>
                        </a:tabLst>
                        <a:defRPr sz="1800"/>
                      </a:pPr>
                      <a:r>
                        <a:rPr sz="3600">
                          <a:latin typeface="Gill Sans"/>
                          <a:ea typeface="Gill Sans"/>
                          <a:cs typeface="Gill Sans"/>
                          <a:sym typeface="Gill Sans"/>
                        </a:rPr>
                        <a:t>reason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emotion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morality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will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behavior</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eternal /immortal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grpSp>
        <p:nvGrpSpPr>
          <p:cNvPr id="383" name="ECI slides.001.jpeg"/>
          <p:cNvGrpSpPr/>
          <p:nvPr/>
        </p:nvGrpSpPr>
        <p:grpSpPr>
          <a:xfrm>
            <a:off x="185489" y="229393"/>
            <a:ext cx="3463173" cy="2418862"/>
            <a:chOff x="0" y="0"/>
            <a:chExt cx="3463171" cy="2418860"/>
          </a:xfrm>
        </p:grpSpPr>
        <p:pic>
          <p:nvPicPr>
            <p:cNvPr id="38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38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388" name="Group"/>
          <p:cNvGrpSpPr/>
          <p:nvPr/>
        </p:nvGrpSpPr>
        <p:grpSpPr>
          <a:xfrm>
            <a:off x="4007544" y="645073"/>
            <a:ext cx="8545712" cy="1659977"/>
            <a:chOff x="0" y="0"/>
            <a:chExt cx="8545710" cy="1659976"/>
          </a:xfrm>
        </p:grpSpPr>
        <p:sp>
          <p:nvSpPr>
            <p:cNvPr id="38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38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38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500"/>
                                  </p:stCondLst>
                                  <p:iterate type="el" backwards="0">
                                    <p:tmAbs val="0"/>
                                  </p:iterate>
                                  <p:childTnLst>
                                    <p:set>
                                      <p:cBhvr>
                                        <p:cTn id="6" fill="hold"/>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0"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90" name="Table"/>
          <p:cNvGraphicFramePr/>
          <p:nvPr/>
        </p:nvGraphicFramePr>
        <p:xfrm>
          <a:off x="1130300" y="3035300"/>
          <a:ext cx="10477500" cy="63447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38750"/>
                <a:gridCol w="5238750"/>
              </a:tblGrid>
              <a:tr h="763778">
                <a:tc>
                  <a:txBody>
                    <a:bodyPr/>
                    <a:lstStyle/>
                    <a:p>
                      <a:pPr defTabSz="914400">
                        <a:tabLst>
                          <a:tab pos="914400" algn="l"/>
                        </a:tabLst>
                        <a:defRPr sz="1800"/>
                      </a:pPr>
                      <a:r>
                        <a:rPr b="1" sz="3600">
                          <a:latin typeface="Gill Sans"/>
                          <a:ea typeface="Gill Sans"/>
                          <a:cs typeface="Gill Sans"/>
                          <a:sym typeface="Gill Sans"/>
                        </a:rPr>
                        <a:t>God’s Nature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God’s Word</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r>
              <a:tr h="927100">
                <a:tc>
                  <a:txBody>
                    <a:bodyPr/>
                    <a:lstStyle/>
                    <a:p>
                      <a:pPr defTabSz="914400">
                        <a:tabLst>
                          <a:tab pos="914400" algn="l"/>
                        </a:tabLst>
                        <a:defRPr sz="1800"/>
                      </a:pPr>
                      <a:r>
                        <a:rPr sz="3600">
                          <a:latin typeface="Gill Sans"/>
                          <a:ea typeface="Gill Sans"/>
                          <a:cs typeface="Gill Sans"/>
                          <a:sym typeface="Gill Sans"/>
                        </a:rPr>
                        <a:t>reason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emotion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morality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will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behavior</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eternal /immortal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grpSp>
        <p:nvGrpSpPr>
          <p:cNvPr id="393" name="ECI slides.001.jpeg"/>
          <p:cNvGrpSpPr/>
          <p:nvPr/>
        </p:nvGrpSpPr>
        <p:grpSpPr>
          <a:xfrm>
            <a:off x="185489" y="229393"/>
            <a:ext cx="3463173" cy="2418862"/>
            <a:chOff x="0" y="0"/>
            <a:chExt cx="3463171" cy="2418860"/>
          </a:xfrm>
        </p:grpSpPr>
        <p:pic>
          <p:nvPicPr>
            <p:cNvPr id="39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39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398" name="Group"/>
          <p:cNvGrpSpPr/>
          <p:nvPr/>
        </p:nvGrpSpPr>
        <p:grpSpPr>
          <a:xfrm>
            <a:off x="4007544" y="645073"/>
            <a:ext cx="8545712" cy="1659977"/>
            <a:chOff x="0" y="0"/>
            <a:chExt cx="8545710" cy="1659976"/>
          </a:xfrm>
        </p:grpSpPr>
        <p:sp>
          <p:nvSpPr>
            <p:cNvPr id="39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39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39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500"/>
                                  </p:stCondLst>
                                  <p:iterate type="el" backwards="0">
                                    <p:tmAbs val="0"/>
                                  </p:iterate>
                                  <p:childTnLst>
                                    <p:set>
                                      <p:cBhvr>
                                        <p:cTn id="6" fill="hold"/>
                                        <p:tgtEl>
                                          <p:spTgt spid="3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0"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00" name="Table"/>
          <p:cNvGraphicFramePr/>
          <p:nvPr/>
        </p:nvGraphicFramePr>
        <p:xfrm>
          <a:off x="1130300" y="3035300"/>
          <a:ext cx="10477500" cy="63447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38750"/>
                <a:gridCol w="5238750"/>
              </a:tblGrid>
              <a:tr h="763778">
                <a:tc>
                  <a:txBody>
                    <a:bodyPr/>
                    <a:lstStyle/>
                    <a:p>
                      <a:pPr defTabSz="914400">
                        <a:tabLst>
                          <a:tab pos="914400" algn="l"/>
                        </a:tabLst>
                        <a:defRPr sz="1800"/>
                      </a:pPr>
                      <a:r>
                        <a:rPr b="1" sz="3600">
                          <a:latin typeface="Gill Sans"/>
                          <a:ea typeface="Gill Sans"/>
                          <a:cs typeface="Gill Sans"/>
                          <a:sym typeface="Gill Sans"/>
                        </a:rPr>
                        <a:t>God’s Nature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God’s Church</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r>
              <a:tr h="927100">
                <a:tc>
                  <a:txBody>
                    <a:bodyPr/>
                    <a:lstStyle/>
                    <a:p>
                      <a:pPr defTabSz="914400">
                        <a:tabLst>
                          <a:tab pos="914400" algn="l"/>
                        </a:tabLst>
                        <a:defRPr sz="1800"/>
                      </a:pPr>
                      <a:r>
                        <a:rPr sz="3600">
                          <a:latin typeface="Gill Sans"/>
                          <a:ea typeface="Gill Sans"/>
                          <a:cs typeface="Gill Sans"/>
                          <a:sym typeface="Gill Sans"/>
                        </a:rPr>
                        <a:t>reason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emotion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morality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will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behavior</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eternal /immortal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grpSp>
        <p:nvGrpSpPr>
          <p:cNvPr id="403" name="ECI slides.001.jpeg"/>
          <p:cNvGrpSpPr/>
          <p:nvPr/>
        </p:nvGrpSpPr>
        <p:grpSpPr>
          <a:xfrm>
            <a:off x="185489" y="229393"/>
            <a:ext cx="3463173" cy="2418862"/>
            <a:chOff x="0" y="0"/>
            <a:chExt cx="3463171" cy="2418860"/>
          </a:xfrm>
        </p:grpSpPr>
        <p:pic>
          <p:nvPicPr>
            <p:cNvPr id="40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40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408" name="Group"/>
          <p:cNvGrpSpPr/>
          <p:nvPr/>
        </p:nvGrpSpPr>
        <p:grpSpPr>
          <a:xfrm>
            <a:off x="4007544" y="645073"/>
            <a:ext cx="8545712" cy="1659977"/>
            <a:chOff x="0" y="0"/>
            <a:chExt cx="8545710" cy="1659976"/>
          </a:xfrm>
        </p:grpSpPr>
        <p:sp>
          <p:nvSpPr>
            <p:cNvPr id="40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40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40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500"/>
                                  </p:stCondLst>
                                  <p:iterate type="el" backwards="0">
                                    <p:tmAbs val="0"/>
                                  </p:iterate>
                                  <p:childTnLst>
                                    <p:set>
                                      <p:cBhvr>
                                        <p:cTn id="6" fill="hold"/>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0"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10" name="Table"/>
          <p:cNvGraphicFramePr/>
          <p:nvPr/>
        </p:nvGraphicFramePr>
        <p:xfrm>
          <a:off x="1130300" y="3035300"/>
          <a:ext cx="10477500" cy="63447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38750"/>
                <a:gridCol w="5238750"/>
              </a:tblGrid>
              <a:tr h="763778">
                <a:tc>
                  <a:txBody>
                    <a:bodyPr/>
                    <a:lstStyle/>
                    <a:p>
                      <a:pPr defTabSz="914400">
                        <a:tabLst>
                          <a:tab pos="914400" algn="l"/>
                        </a:tabLst>
                        <a:defRPr sz="1800"/>
                      </a:pPr>
                      <a:r>
                        <a:rPr b="1" sz="3600">
                          <a:latin typeface="Gill Sans"/>
                          <a:ea typeface="Gill Sans"/>
                          <a:cs typeface="Gill Sans"/>
                          <a:sym typeface="Gill Sans"/>
                        </a:rPr>
                        <a:t>God’s Nature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Mind of Man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r>
              <a:tr h="927100">
                <a:tc>
                  <a:txBody>
                    <a:bodyPr/>
                    <a:lstStyle/>
                    <a:p>
                      <a:pPr defTabSz="914400">
                        <a:tabLst>
                          <a:tab pos="914400" algn="l"/>
                        </a:tabLst>
                        <a:defRPr sz="1800"/>
                      </a:pPr>
                      <a:r>
                        <a:rPr sz="3600">
                          <a:latin typeface="Gill Sans"/>
                          <a:ea typeface="Gill Sans"/>
                          <a:cs typeface="Gill Sans"/>
                          <a:sym typeface="Gill Sans"/>
                        </a:rPr>
                        <a:t>reason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soul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emotion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soul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morality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soul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will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soul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behavior</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soul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eternal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soul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grpSp>
        <p:nvGrpSpPr>
          <p:cNvPr id="413" name="ECI slides.001.jpeg"/>
          <p:cNvGrpSpPr/>
          <p:nvPr/>
        </p:nvGrpSpPr>
        <p:grpSpPr>
          <a:xfrm>
            <a:off x="185489" y="229393"/>
            <a:ext cx="3463173" cy="2418862"/>
            <a:chOff x="0" y="0"/>
            <a:chExt cx="3463171" cy="2418860"/>
          </a:xfrm>
        </p:grpSpPr>
        <p:pic>
          <p:nvPicPr>
            <p:cNvPr id="41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41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418" name="Group"/>
          <p:cNvGrpSpPr/>
          <p:nvPr/>
        </p:nvGrpSpPr>
        <p:grpSpPr>
          <a:xfrm>
            <a:off x="4007544" y="645073"/>
            <a:ext cx="8545712" cy="1659977"/>
            <a:chOff x="0" y="0"/>
            <a:chExt cx="8545710" cy="1659976"/>
          </a:xfrm>
        </p:grpSpPr>
        <p:sp>
          <p:nvSpPr>
            <p:cNvPr id="41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41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41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500"/>
                                  </p:stCondLst>
                                  <p:iterate type="el" backwards="0">
                                    <p:tmAbs val="0"/>
                                  </p:iterate>
                                  <p:childTnLst>
                                    <p:set>
                                      <p:cBhvr>
                                        <p:cTn id="6" fill="hold"/>
                                        <p:tgtEl>
                                          <p:spTgt spid="4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0"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20" name="Table"/>
          <p:cNvGraphicFramePr/>
          <p:nvPr/>
        </p:nvGraphicFramePr>
        <p:xfrm>
          <a:off x="1130300" y="3035300"/>
          <a:ext cx="10477500" cy="63447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38750"/>
                <a:gridCol w="5238750"/>
              </a:tblGrid>
              <a:tr h="763778">
                <a:tc>
                  <a:txBody>
                    <a:bodyPr/>
                    <a:lstStyle/>
                    <a:p>
                      <a:pPr defTabSz="914400">
                        <a:tabLst>
                          <a:tab pos="914400" algn="l"/>
                        </a:tabLst>
                        <a:defRPr sz="1800"/>
                      </a:pPr>
                      <a:r>
                        <a:rPr b="1" sz="3600">
                          <a:latin typeface="Gill Sans"/>
                          <a:ea typeface="Gill Sans"/>
                          <a:cs typeface="Gill Sans"/>
                          <a:sym typeface="Gill Sans"/>
                        </a:rPr>
                        <a:t>God’s Nature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Word of God</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r>
              <a:tr h="927100">
                <a:tc>
                  <a:txBody>
                    <a:bodyPr/>
                    <a:lstStyle/>
                    <a:p>
                      <a:pPr defTabSz="914400">
                        <a:tabLst>
                          <a:tab pos="914400" algn="l"/>
                        </a:tabLst>
                        <a:defRPr sz="1800"/>
                      </a:pPr>
                      <a:r>
                        <a:rPr sz="3600">
                          <a:latin typeface="Gill Sans"/>
                          <a:ea typeface="Gill Sans"/>
                          <a:cs typeface="Gill Sans"/>
                          <a:sym typeface="Gill Sans"/>
                        </a:rPr>
                        <a:t>reason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Scripture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emotion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Scripture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morality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Scripture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will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Scripture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behavior</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Scripture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eternal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defRPr sz="1800"/>
                      </a:pPr>
                      <a:r>
                        <a:rPr sz="3600">
                          <a:solidFill>
                            <a:srgbClr val="FF2600"/>
                          </a:solidFill>
                          <a:latin typeface="Gill Sans"/>
                          <a:ea typeface="Gill Sans"/>
                          <a:cs typeface="Gill Sans"/>
                          <a:sym typeface="Gill Sans"/>
                        </a:rPr>
                        <a:t>characteristic of Scripture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grpSp>
        <p:nvGrpSpPr>
          <p:cNvPr id="423" name="ECI slides.001.jpeg"/>
          <p:cNvGrpSpPr/>
          <p:nvPr/>
        </p:nvGrpSpPr>
        <p:grpSpPr>
          <a:xfrm>
            <a:off x="185489" y="229393"/>
            <a:ext cx="3463173" cy="2418862"/>
            <a:chOff x="0" y="0"/>
            <a:chExt cx="3463171" cy="2418860"/>
          </a:xfrm>
        </p:grpSpPr>
        <p:pic>
          <p:nvPicPr>
            <p:cNvPr id="42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42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428" name="Group"/>
          <p:cNvGrpSpPr/>
          <p:nvPr/>
        </p:nvGrpSpPr>
        <p:grpSpPr>
          <a:xfrm>
            <a:off x="4007544" y="645073"/>
            <a:ext cx="8545712" cy="1659977"/>
            <a:chOff x="0" y="0"/>
            <a:chExt cx="8545710" cy="1659976"/>
          </a:xfrm>
        </p:grpSpPr>
        <p:sp>
          <p:nvSpPr>
            <p:cNvPr id="42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42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42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500"/>
                                  </p:stCondLst>
                                  <p:iterate type="el" backwards="0">
                                    <p:tmAbs val="0"/>
                                  </p:iterate>
                                  <p:childTnLst>
                                    <p:set>
                                      <p:cBhvr>
                                        <p:cTn id="6" fill="hold"/>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0"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30" name="Table"/>
          <p:cNvGraphicFramePr/>
          <p:nvPr/>
        </p:nvGraphicFramePr>
        <p:xfrm>
          <a:off x="1130300" y="3035300"/>
          <a:ext cx="10477500" cy="63447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619375"/>
                <a:gridCol w="2619375"/>
                <a:gridCol w="2619375"/>
                <a:gridCol w="2619375"/>
              </a:tblGrid>
              <a:tr h="763778">
                <a:tc>
                  <a:txBody>
                    <a:bodyPr/>
                    <a:lstStyle/>
                    <a:p>
                      <a:pPr defTabSz="914400">
                        <a:tabLst>
                          <a:tab pos="914400" algn="l"/>
                        </a:tabLst>
                        <a:defRPr sz="1800"/>
                      </a:pPr>
                      <a:r>
                        <a:rPr b="1" sz="3600">
                          <a:latin typeface="Gill Sans"/>
                          <a:ea typeface="Gill Sans"/>
                          <a:cs typeface="Gill Sans"/>
                          <a:sym typeface="Gill Sans"/>
                        </a:rPr>
                        <a:t>God</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Creation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Man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Word</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r>
              <a:tr h="927100">
                <a:tc>
                  <a:txBody>
                    <a:bodyPr/>
                    <a:lstStyle/>
                    <a:p>
                      <a:pPr defTabSz="914400">
                        <a:tabLst>
                          <a:tab pos="914400" algn="l"/>
                        </a:tabLst>
                        <a:defRPr sz="1800"/>
                      </a:pPr>
                      <a:r>
                        <a:rPr sz="3600">
                          <a:latin typeface="Gill Sans"/>
                          <a:ea typeface="Gill Sans"/>
                          <a:cs typeface="Gill Sans"/>
                          <a:sym typeface="Gill Sans"/>
                        </a:rPr>
                        <a:t>reason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emotion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morality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will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behavior</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eternal/imm.</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grpSp>
        <p:nvGrpSpPr>
          <p:cNvPr id="433" name="ECI slides.001.jpeg"/>
          <p:cNvGrpSpPr/>
          <p:nvPr/>
        </p:nvGrpSpPr>
        <p:grpSpPr>
          <a:xfrm>
            <a:off x="185489" y="229393"/>
            <a:ext cx="3463173" cy="2418862"/>
            <a:chOff x="0" y="0"/>
            <a:chExt cx="3463171" cy="2418860"/>
          </a:xfrm>
        </p:grpSpPr>
        <p:pic>
          <p:nvPicPr>
            <p:cNvPr id="43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43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438" name="Group"/>
          <p:cNvGrpSpPr/>
          <p:nvPr/>
        </p:nvGrpSpPr>
        <p:grpSpPr>
          <a:xfrm>
            <a:off x="4007544" y="645073"/>
            <a:ext cx="8545712" cy="1659977"/>
            <a:chOff x="0" y="0"/>
            <a:chExt cx="8545710" cy="1659976"/>
          </a:xfrm>
        </p:grpSpPr>
        <p:sp>
          <p:nvSpPr>
            <p:cNvPr id="43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43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43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500"/>
                                  </p:stCondLst>
                                  <p:iterate type="el" backwards="0">
                                    <p:tmAbs val="0"/>
                                  </p:iterate>
                                  <p:childTnLst>
                                    <p:set>
                                      <p:cBhvr>
                                        <p:cTn id="6" fill="hold"/>
                                        <p:tgtEl>
                                          <p:spTgt spid="4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0"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40" name="Table"/>
          <p:cNvGraphicFramePr/>
          <p:nvPr/>
        </p:nvGraphicFramePr>
        <p:xfrm>
          <a:off x="1130300" y="3035300"/>
          <a:ext cx="10477500" cy="63447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492500"/>
                <a:gridCol w="3492500"/>
                <a:gridCol w="3492500"/>
              </a:tblGrid>
              <a:tr h="763778">
                <a:tc>
                  <a:txBody>
                    <a:bodyPr/>
                    <a:lstStyle/>
                    <a:p>
                      <a:pPr defTabSz="914400">
                        <a:tabLst>
                          <a:tab pos="914400" algn="l"/>
                        </a:tabLst>
                        <a:defRPr sz="1800"/>
                      </a:pPr>
                      <a:r>
                        <a:rPr b="1" sz="3600">
                          <a:latin typeface="Gill Sans"/>
                          <a:ea typeface="Gill Sans"/>
                          <a:cs typeface="Gill Sans"/>
                          <a:sym typeface="Gill Sans"/>
                        </a:rPr>
                        <a:t>God’s Nature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God’s Word</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Man’s Mind</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r>
              <a:tr h="927100">
                <a:tc>
                  <a:txBody>
                    <a:bodyPr/>
                    <a:lstStyle/>
                    <a:p>
                      <a:pPr defTabSz="914400">
                        <a:tabLst>
                          <a:tab pos="914400" algn="l"/>
                        </a:tabLst>
                        <a:defRPr sz="1800"/>
                      </a:pPr>
                      <a:r>
                        <a:rPr sz="3600">
                          <a:latin typeface="Gill Sans"/>
                          <a:ea typeface="Gill Sans"/>
                          <a:cs typeface="Gill Sans"/>
                          <a:sym typeface="Gill Sans"/>
                        </a:rPr>
                        <a:t>reason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2">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r>
              <a:tr h="930783">
                <a:tc>
                  <a:txBody>
                    <a:bodyPr/>
                    <a:lstStyle/>
                    <a:p>
                      <a:pPr defTabSz="914400">
                        <a:tabLst>
                          <a:tab pos="914400" algn="l"/>
                        </a:tabLst>
                        <a:defRPr sz="1800"/>
                      </a:pPr>
                      <a:r>
                        <a:rPr sz="3600">
                          <a:latin typeface="Gill Sans"/>
                          <a:ea typeface="Gill Sans"/>
                          <a:cs typeface="Gill Sans"/>
                          <a:sym typeface="Gill Sans"/>
                        </a:rPr>
                        <a:t>emotion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2">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r>
              <a:tr h="930783">
                <a:tc>
                  <a:txBody>
                    <a:bodyPr/>
                    <a:lstStyle/>
                    <a:p>
                      <a:pPr defTabSz="914400">
                        <a:tabLst>
                          <a:tab pos="914400" algn="l"/>
                        </a:tabLst>
                        <a:defRPr sz="1800"/>
                      </a:pPr>
                      <a:r>
                        <a:rPr sz="3600">
                          <a:latin typeface="Gill Sans"/>
                          <a:ea typeface="Gill Sans"/>
                          <a:cs typeface="Gill Sans"/>
                          <a:sym typeface="Gill Sans"/>
                        </a:rPr>
                        <a:t>morality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2">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r>
              <a:tr h="930783">
                <a:tc>
                  <a:txBody>
                    <a:bodyPr/>
                    <a:lstStyle/>
                    <a:p>
                      <a:pPr defTabSz="914400">
                        <a:tabLst>
                          <a:tab pos="914400" algn="l"/>
                        </a:tabLst>
                        <a:defRPr sz="1800"/>
                      </a:pPr>
                      <a:r>
                        <a:rPr sz="3600">
                          <a:latin typeface="Gill Sans"/>
                          <a:ea typeface="Gill Sans"/>
                          <a:cs typeface="Gill Sans"/>
                          <a:sym typeface="Gill Sans"/>
                        </a:rPr>
                        <a:t>will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2">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r>
              <a:tr h="930783">
                <a:tc>
                  <a:txBody>
                    <a:bodyPr/>
                    <a:lstStyle/>
                    <a:p>
                      <a:pPr defTabSz="914400">
                        <a:tabLst>
                          <a:tab pos="914400" algn="l"/>
                        </a:tabLst>
                        <a:defRPr sz="1800"/>
                      </a:pPr>
                      <a:r>
                        <a:rPr sz="3600">
                          <a:latin typeface="Gill Sans"/>
                          <a:ea typeface="Gill Sans"/>
                          <a:cs typeface="Gill Sans"/>
                          <a:sym typeface="Gill Sans"/>
                        </a:rPr>
                        <a:t>behavior</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2">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r>
              <a:tr h="930783">
                <a:tc>
                  <a:txBody>
                    <a:bodyPr/>
                    <a:lstStyle/>
                    <a:p>
                      <a:pPr defTabSz="914400">
                        <a:tabLst>
                          <a:tab pos="914400" algn="l"/>
                        </a:tabLst>
                        <a:defRPr sz="1800"/>
                      </a:pPr>
                      <a:r>
                        <a:rPr sz="3600">
                          <a:latin typeface="Gill Sans"/>
                          <a:ea typeface="Gill Sans"/>
                          <a:cs typeface="Gill Sans"/>
                          <a:sym typeface="Gill Sans"/>
                        </a:rPr>
                        <a:t>eternal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2">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r>
            </a:tbl>
          </a:graphicData>
        </a:graphic>
      </p:graphicFrame>
      <p:grpSp>
        <p:nvGrpSpPr>
          <p:cNvPr id="443" name="ECI slides.001.jpeg"/>
          <p:cNvGrpSpPr/>
          <p:nvPr/>
        </p:nvGrpSpPr>
        <p:grpSpPr>
          <a:xfrm>
            <a:off x="185489" y="229393"/>
            <a:ext cx="3463173" cy="2418862"/>
            <a:chOff x="0" y="0"/>
            <a:chExt cx="3463171" cy="2418860"/>
          </a:xfrm>
        </p:grpSpPr>
        <p:pic>
          <p:nvPicPr>
            <p:cNvPr id="44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44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448" name="Group"/>
          <p:cNvGrpSpPr/>
          <p:nvPr/>
        </p:nvGrpSpPr>
        <p:grpSpPr>
          <a:xfrm>
            <a:off x="4007544" y="645073"/>
            <a:ext cx="8545712" cy="1659977"/>
            <a:chOff x="0" y="0"/>
            <a:chExt cx="8545710" cy="1659976"/>
          </a:xfrm>
        </p:grpSpPr>
        <p:sp>
          <p:nvSpPr>
            <p:cNvPr id="44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44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44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500"/>
                                  </p:stCondLst>
                                  <p:iterate type="el" backwards="0">
                                    <p:tmAbs val="0"/>
                                  </p:iterate>
                                  <p:childTnLst>
                                    <p:set>
                                      <p:cBhvr>
                                        <p:cTn id="6" fill="hold"/>
                                        <p:tgtEl>
                                          <p:spTgt spid="4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5" name="ECI slides.001.jpeg"/>
          <p:cNvGrpSpPr/>
          <p:nvPr/>
        </p:nvGrpSpPr>
        <p:grpSpPr>
          <a:xfrm>
            <a:off x="185489" y="229393"/>
            <a:ext cx="3463173" cy="2418862"/>
            <a:chOff x="0" y="0"/>
            <a:chExt cx="3463171" cy="2418860"/>
          </a:xfrm>
        </p:grpSpPr>
        <p:pic>
          <p:nvPicPr>
            <p:cNvPr id="124"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123"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130" name="Group"/>
          <p:cNvGrpSpPr/>
          <p:nvPr/>
        </p:nvGrpSpPr>
        <p:grpSpPr>
          <a:xfrm>
            <a:off x="4007544" y="645073"/>
            <a:ext cx="8545712" cy="1659977"/>
            <a:chOff x="0" y="0"/>
            <a:chExt cx="8545710" cy="1659976"/>
          </a:xfrm>
        </p:grpSpPr>
        <p:sp>
          <p:nvSpPr>
            <p:cNvPr id="126"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127"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129"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31" name="Where are we going?"/>
          <p:cNvSpPr txBox="1"/>
          <p:nvPr/>
        </p:nvSpPr>
        <p:spPr>
          <a:xfrm>
            <a:off x="637281" y="3174999"/>
            <a:ext cx="438963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5E5E5E"/>
                </a:solidFill>
                <a:latin typeface="Gill Sans"/>
                <a:ea typeface="Gill Sans"/>
                <a:cs typeface="Gill Sans"/>
                <a:sym typeface="Gill Sans"/>
              </a:defRPr>
            </a:lvl1pPr>
          </a:lstStyle>
          <a:p>
            <a:pPr/>
            <a:r>
              <a:t>Where are we going?</a:t>
            </a:r>
          </a:p>
        </p:txBody>
      </p:sp>
      <p:sp>
        <p:nvSpPr>
          <p:cNvPr id="133"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4" name="Pentecost - Biblical origin (OT)…"/>
          <p:cNvSpPr txBox="1"/>
          <p:nvPr/>
        </p:nvSpPr>
        <p:spPr>
          <a:xfrm>
            <a:off x="634319" y="4254499"/>
            <a:ext cx="6839104" cy="23025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Clr>
                <a:schemeClr val="accent5">
                  <a:lumOff val="-29866"/>
                </a:schemeClr>
              </a:buClr>
              <a:buSzPct val="130000"/>
              <a:buChar char="•"/>
            </a:pPr>
            <a:r>
              <a:t>Pentecost - Biblical origin (OT)</a:t>
            </a:r>
          </a:p>
          <a:p>
            <a:pPr marL="228600" indent="-228600" algn="l">
              <a:buClr>
                <a:schemeClr val="accent5">
                  <a:lumOff val="-29866"/>
                </a:schemeClr>
              </a:buClr>
              <a:buSzPct val="130000"/>
              <a:buChar char="•"/>
            </a:pPr>
            <a:r>
              <a:t>Pentecost - Biblical significance (NT)</a:t>
            </a:r>
          </a:p>
          <a:p>
            <a:pPr marL="228600" indent="-228600" algn="l">
              <a:buClr>
                <a:schemeClr val="accent5">
                  <a:lumOff val="-29866"/>
                </a:schemeClr>
              </a:buClr>
              <a:buSzPct val="130000"/>
              <a:buChar char="•"/>
            </a:pPr>
            <a:r>
              <a:t>Definitions - P/NP/E</a:t>
            </a:r>
          </a:p>
          <a:p>
            <a:pPr marL="228600" indent="-228600" algn="l">
              <a:buClr>
                <a:schemeClr val="accent5">
                  <a:lumOff val="-29866"/>
                </a:schemeClr>
              </a:buClr>
              <a:buSzPct val="130000"/>
              <a:buChar char="•"/>
            </a:pPr>
            <a:r>
              <a:t>Pentecostalism - Primary Emphasis</a:t>
            </a:r>
          </a:p>
          <a:p>
            <a:pPr marL="228600" indent="-228600" algn="l">
              <a:buClr>
                <a:schemeClr val="accent5">
                  <a:lumOff val="-29866"/>
                </a:schemeClr>
              </a:buClr>
              <a:buSzPct val="130000"/>
              <a:buChar char="•"/>
            </a:pPr>
            <a:r>
              <a:t>Emotionalism - Roots/Thoughts</a:t>
            </a:r>
          </a:p>
          <a:p>
            <a:pPr marL="228600" indent="-228600" algn="l">
              <a:buClr>
                <a:schemeClr val="accent5">
                  <a:lumOff val="-29866"/>
                </a:schemeClr>
              </a:buClr>
              <a:buSzPct val="130000"/>
              <a:buChar char="•"/>
            </a:pPr>
            <a:r>
              <a:t>Pentecostalism - Our attitudes and response</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3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4"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50" name="Table"/>
          <p:cNvGraphicFramePr/>
          <p:nvPr/>
        </p:nvGraphicFramePr>
        <p:xfrm>
          <a:off x="1130300" y="3035300"/>
          <a:ext cx="10477500" cy="63447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095500"/>
                <a:gridCol w="2095500"/>
                <a:gridCol w="2095500"/>
                <a:gridCol w="2095500"/>
                <a:gridCol w="2095500"/>
              </a:tblGrid>
              <a:tr h="763778">
                <a:tc>
                  <a:txBody>
                    <a:bodyPr/>
                    <a:lstStyle/>
                    <a:p>
                      <a:pPr defTabSz="914400">
                        <a:tabLst>
                          <a:tab pos="914400" algn="l"/>
                        </a:tabLst>
                        <a:defRPr sz="1800"/>
                      </a:pPr>
                      <a:r>
                        <a:rPr b="1" sz="3600">
                          <a:latin typeface="Gill Sans"/>
                          <a:ea typeface="Gill Sans"/>
                          <a:cs typeface="Gill Sans"/>
                          <a:sym typeface="Gill Sans"/>
                        </a:rPr>
                        <a:t>God</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pc="-72" sz="3600">
                          <a:latin typeface="Gill Sans"/>
                          <a:ea typeface="Gill Sans"/>
                          <a:cs typeface="Gill Sans"/>
                          <a:sym typeface="Gill Sans"/>
                        </a:rPr>
                        <a:t>Creation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Man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Word</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a:txBody>
                    <a:bodyPr/>
                    <a:lstStyle/>
                    <a:p>
                      <a:pPr defTabSz="914400">
                        <a:tabLst>
                          <a:tab pos="914400" algn="l"/>
                        </a:tabLst>
                        <a:defRPr sz="1800"/>
                      </a:pPr>
                      <a:r>
                        <a:rPr b="1" sz="3600">
                          <a:latin typeface="Gill Sans"/>
                          <a:ea typeface="Gill Sans"/>
                          <a:cs typeface="Gill Sans"/>
                          <a:sym typeface="Gill Sans"/>
                        </a:rPr>
                        <a:t>Church</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r>
              <a:tr h="927100">
                <a:tc>
                  <a:txBody>
                    <a:bodyPr/>
                    <a:lstStyle/>
                    <a:p>
                      <a:pPr defTabSz="914400">
                        <a:tabLst>
                          <a:tab pos="914400" algn="l"/>
                        </a:tabLst>
                        <a:defRPr sz="1800"/>
                      </a:pPr>
                      <a:r>
                        <a:rPr sz="3600">
                          <a:latin typeface="Gill Sans"/>
                          <a:ea typeface="Gill Sans"/>
                          <a:cs typeface="Gill Sans"/>
                          <a:sym typeface="Gill Sans"/>
                        </a:rPr>
                        <a:t>reason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emotion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morality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will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600">
                          <a:latin typeface="Gill Sans"/>
                          <a:ea typeface="Gill Sans"/>
                          <a:cs typeface="Gill Sans"/>
                          <a:sym typeface="Gill Sans"/>
                        </a:rPr>
                        <a:t>behavior</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930783">
                <a:tc>
                  <a:txBody>
                    <a:bodyPr/>
                    <a:lstStyle/>
                    <a:p>
                      <a:pPr defTabSz="914400">
                        <a:tabLst>
                          <a:tab pos="914400" algn="l"/>
                        </a:tabLst>
                        <a:defRPr sz="1800"/>
                      </a:pPr>
                      <a:r>
                        <a:rPr sz="3000">
                          <a:latin typeface="Gill Sans"/>
                          <a:ea typeface="Gill Sans"/>
                          <a:cs typeface="Gill Sans"/>
                          <a:sym typeface="Gill Sans"/>
                        </a:rPr>
                        <a:t>eternal/imm.</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pPr>
                      <a:r>
                        <a:rPr b="1" sz="4800">
                          <a:solidFill>
                            <a:srgbClr val="FF2600"/>
                          </a:solidFill>
                          <a:latin typeface="Lucida Grande"/>
                          <a:ea typeface="Lucida Grande"/>
                          <a:cs typeface="Lucida Grande"/>
                          <a:sym typeface="Lucida Grande"/>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grpSp>
        <p:nvGrpSpPr>
          <p:cNvPr id="453" name="ECI slides.001.jpeg"/>
          <p:cNvGrpSpPr/>
          <p:nvPr/>
        </p:nvGrpSpPr>
        <p:grpSpPr>
          <a:xfrm>
            <a:off x="185489" y="229393"/>
            <a:ext cx="3463173" cy="2418862"/>
            <a:chOff x="0" y="0"/>
            <a:chExt cx="3463171" cy="2418860"/>
          </a:xfrm>
        </p:grpSpPr>
        <p:pic>
          <p:nvPicPr>
            <p:cNvPr id="45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45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458" name="Group"/>
          <p:cNvGrpSpPr/>
          <p:nvPr/>
        </p:nvGrpSpPr>
        <p:grpSpPr>
          <a:xfrm>
            <a:off x="4007544" y="645073"/>
            <a:ext cx="8545712" cy="1659977"/>
            <a:chOff x="0" y="0"/>
            <a:chExt cx="8545710" cy="1659976"/>
          </a:xfrm>
        </p:grpSpPr>
        <p:sp>
          <p:nvSpPr>
            <p:cNvPr id="45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45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45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500"/>
                                  </p:stCondLst>
                                  <p:iterate type="el" backwards="0">
                                    <p:tmAbs val="0"/>
                                  </p:iterate>
                                  <p:childTnLst>
                                    <p:set>
                                      <p:cBhvr>
                                        <p:cTn id="6" fill="hold"/>
                                        <p:tgtEl>
                                          <p:spTgt spid="4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0"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60" name="Table"/>
          <p:cNvGraphicFramePr/>
          <p:nvPr/>
        </p:nvGraphicFramePr>
        <p:xfrm>
          <a:off x="1130300" y="3035300"/>
          <a:ext cx="10477500" cy="63447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619375"/>
                <a:gridCol w="2619375"/>
                <a:gridCol w="2619375"/>
                <a:gridCol w="2619375"/>
              </a:tblGrid>
              <a:tr h="763778">
                <a:tc>
                  <a:txBody>
                    <a:bodyPr/>
                    <a:lstStyle/>
                    <a:p>
                      <a:pPr defTabSz="914400">
                        <a:tabLst>
                          <a:tab pos="914400" algn="l"/>
                        </a:tabLst>
                        <a:defRPr sz="1800"/>
                      </a:pPr>
                      <a:r>
                        <a:rPr b="1" sz="3600">
                          <a:latin typeface="Gill Sans"/>
                          <a:ea typeface="Gill Sans"/>
                          <a:cs typeface="Gill Sans"/>
                          <a:sym typeface="Gill Sans"/>
                        </a:rPr>
                        <a:t>God</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gridSpan="3">
                  <a:txBody>
                    <a:bodyPr/>
                    <a:lstStyle/>
                    <a:p>
                      <a:pPr defTabSz="914400">
                        <a:tabLst>
                          <a:tab pos="914400" algn="l"/>
                        </a:tabLst>
                        <a:defRPr sz="3600">
                          <a:latin typeface="Gill Sans"/>
                          <a:ea typeface="Gill Sans"/>
                          <a:cs typeface="Gill Sans"/>
                          <a:sym typeface="Gill Sans"/>
                        </a:defRPr>
                      </a:pPr>
                      <a:r>
                        <a:rPr b="1"/>
                        <a:t>Creation • Man • Word</a:t>
                      </a:r>
                      <a:r>
                        <a:t>	• </a:t>
                      </a:r>
                      <a:r>
                        <a:rPr b="1"/>
                        <a:t>Church</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929292"/>
                    </a:solidFill>
                  </a:tcPr>
                </a:tc>
                <a:tc hMerge="1">
                  <a:tcPr/>
                </a:tc>
                <a:tc hMerge="1">
                  <a:tcPr/>
                </a:tc>
              </a:tr>
              <a:tr h="927100">
                <a:tc>
                  <a:txBody>
                    <a:bodyPr/>
                    <a:lstStyle/>
                    <a:p>
                      <a:pPr defTabSz="914400">
                        <a:tabLst>
                          <a:tab pos="914400" algn="l"/>
                        </a:tabLst>
                        <a:defRPr sz="1800"/>
                      </a:pPr>
                      <a:r>
                        <a:rPr sz="3600">
                          <a:latin typeface="Gill Sans"/>
                          <a:ea typeface="Gill Sans"/>
                          <a:cs typeface="Gill Sans"/>
                          <a:sym typeface="Gill Sans"/>
                        </a:rPr>
                        <a:t>reason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3">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c hMerge="1">
                  <a:tcPr/>
                </a:tc>
              </a:tr>
              <a:tr h="930783">
                <a:tc>
                  <a:txBody>
                    <a:bodyPr/>
                    <a:lstStyle/>
                    <a:p>
                      <a:pPr defTabSz="914400">
                        <a:tabLst>
                          <a:tab pos="914400" algn="l"/>
                        </a:tabLst>
                        <a:defRPr sz="1800"/>
                      </a:pPr>
                      <a:r>
                        <a:rPr sz="3600">
                          <a:latin typeface="Gill Sans"/>
                          <a:ea typeface="Gill Sans"/>
                          <a:cs typeface="Gill Sans"/>
                          <a:sym typeface="Gill Sans"/>
                        </a:rPr>
                        <a:t>emotion</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3">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c hMerge="1">
                  <a:tcPr/>
                </a:tc>
              </a:tr>
              <a:tr h="930783">
                <a:tc>
                  <a:txBody>
                    <a:bodyPr/>
                    <a:lstStyle/>
                    <a:p>
                      <a:pPr defTabSz="914400">
                        <a:tabLst>
                          <a:tab pos="914400" algn="l"/>
                        </a:tabLst>
                        <a:defRPr sz="1800"/>
                      </a:pPr>
                      <a:r>
                        <a:rPr sz="3600">
                          <a:latin typeface="Gill Sans"/>
                          <a:ea typeface="Gill Sans"/>
                          <a:cs typeface="Gill Sans"/>
                          <a:sym typeface="Gill Sans"/>
                        </a:rPr>
                        <a:t>morality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3">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c hMerge="1">
                  <a:tcPr/>
                </a:tc>
              </a:tr>
              <a:tr h="930783">
                <a:tc>
                  <a:txBody>
                    <a:bodyPr/>
                    <a:lstStyle/>
                    <a:p>
                      <a:pPr defTabSz="914400">
                        <a:tabLst>
                          <a:tab pos="914400" algn="l"/>
                        </a:tabLst>
                        <a:defRPr sz="1800"/>
                      </a:pPr>
                      <a:r>
                        <a:rPr sz="3600">
                          <a:latin typeface="Gill Sans"/>
                          <a:ea typeface="Gill Sans"/>
                          <a:cs typeface="Gill Sans"/>
                          <a:sym typeface="Gill Sans"/>
                        </a:rPr>
                        <a:t>will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3">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c hMerge="1">
                  <a:tcPr/>
                </a:tc>
              </a:tr>
              <a:tr h="930783">
                <a:tc>
                  <a:txBody>
                    <a:bodyPr/>
                    <a:lstStyle/>
                    <a:p>
                      <a:pPr defTabSz="914400">
                        <a:tabLst>
                          <a:tab pos="914400" algn="l"/>
                        </a:tabLst>
                        <a:defRPr sz="1800"/>
                      </a:pPr>
                      <a:r>
                        <a:rPr sz="3600">
                          <a:latin typeface="Gill Sans"/>
                          <a:ea typeface="Gill Sans"/>
                          <a:cs typeface="Gill Sans"/>
                          <a:sym typeface="Gill Sans"/>
                        </a:rPr>
                        <a:t>behavior</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3">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c hMerge="1">
                  <a:tcPr/>
                </a:tc>
              </a:tr>
              <a:tr h="930783">
                <a:tc>
                  <a:txBody>
                    <a:bodyPr/>
                    <a:lstStyle/>
                    <a:p>
                      <a:pPr defTabSz="914400">
                        <a:tabLst>
                          <a:tab pos="914400" algn="l"/>
                        </a:tabLst>
                        <a:defRPr sz="1800"/>
                      </a:pPr>
                      <a:r>
                        <a:rPr sz="3600">
                          <a:latin typeface="Gill Sans"/>
                          <a:ea typeface="Gill Sans"/>
                          <a:cs typeface="Gill Sans"/>
                          <a:sym typeface="Gill Sans"/>
                        </a:rPr>
                        <a:t>eternal</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gridSpan="3">
                  <a:txBody>
                    <a:bodyPr/>
                    <a:lstStyle/>
                    <a:p>
                      <a:pPr defTabSz="914400">
                        <a:tabLst>
                          <a:tab pos="914400" algn="l"/>
                        </a:tabLst>
                        <a:defRPr sz="1800"/>
                      </a:pPr>
                      <a:r>
                        <a:rPr b="1" sz="3600">
                          <a:solidFill>
                            <a:srgbClr val="FF2600"/>
                          </a:solidFill>
                          <a:latin typeface="Gill Sans"/>
                          <a:ea typeface="Gill Sans"/>
                          <a:cs typeface="Gill Sans"/>
                          <a:sym typeface="Gill Sans"/>
                        </a:rPr>
                        <a:t>shared characteristic</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cPr/>
                </a:tc>
                <a:tc hMerge="1">
                  <a:tcPr/>
                </a:tc>
              </a:tr>
            </a:tbl>
          </a:graphicData>
        </a:graphic>
      </p:graphicFrame>
      <p:grpSp>
        <p:nvGrpSpPr>
          <p:cNvPr id="463" name="ECI slides.001.jpeg"/>
          <p:cNvGrpSpPr/>
          <p:nvPr/>
        </p:nvGrpSpPr>
        <p:grpSpPr>
          <a:xfrm>
            <a:off x="185489" y="229393"/>
            <a:ext cx="3463173" cy="2418862"/>
            <a:chOff x="0" y="0"/>
            <a:chExt cx="3463171" cy="2418860"/>
          </a:xfrm>
        </p:grpSpPr>
        <p:pic>
          <p:nvPicPr>
            <p:cNvPr id="46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46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468" name="Group"/>
          <p:cNvGrpSpPr/>
          <p:nvPr/>
        </p:nvGrpSpPr>
        <p:grpSpPr>
          <a:xfrm>
            <a:off x="4007544" y="645073"/>
            <a:ext cx="8545712" cy="1659977"/>
            <a:chOff x="0" y="0"/>
            <a:chExt cx="8545710" cy="1659976"/>
          </a:xfrm>
        </p:grpSpPr>
        <p:sp>
          <p:nvSpPr>
            <p:cNvPr id="46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46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46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500"/>
                                  </p:stCondLst>
                                  <p:iterate type="el" backwards="0">
                                    <p:tmAbs val="0"/>
                                  </p:iterate>
                                  <p:childTnLst>
                                    <p:set>
                                      <p:cBhvr>
                                        <p:cTn id="6" fill="hold"/>
                                        <p:tgtEl>
                                          <p:spTgt spid="4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0"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God • World • Man • Word • Church…"/>
          <p:cNvSpPr/>
          <p:nvPr/>
        </p:nvSpPr>
        <p:spPr>
          <a:xfrm>
            <a:off x="469900" y="3134867"/>
            <a:ext cx="12065000" cy="5943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defRPr b="0" sz="2900">
                <a:solidFill>
                  <a:srgbClr val="5E5E5E"/>
                </a:solidFill>
                <a:latin typeface="Gill Sans"/>
                <a:ea typeface="Gill Sans"/>
                <a:cs typeface="Gill Sans"/>
                <a:sym typeface="Gill Sans"/>
              </a:defRPr>
            </a:pPr>
            <a:r>
              <a:rPr sz="6300"/>
              <a:t>God • World • Man • Word • Church</a:t>
            </a:r>
            <a:endParaRPr sz="7100"/>
          </a:p>
          <a:p>
            <a:pPr defTabSz="749300">
              <a:defRPr b="0" sz="4600">
                <a:latin typeface="Geneva"/>
                <a:ea typeface="Geneva"/>
                <a:cs typeface="Geneva"/>
                <a:sym typeface="Geneva"/>
              </a:defRPr>
            </a:pPr>
            <a:endParaRPr>
              <a:latin typeface="Gill Sans"/>
              <a:ea typeface="Gill Sans"/>
              <a:cs typeface="Gill Sans"/>
              <a:sym typeface="Gill Sans"/>
            </a:endParaRPr>
          </a:p>
          <a:p>
            <a:pPr algn="l" defTabSz="749300">
              <a:defRPr b="0" sz="4600">
                <a:latin typeface="Geneva"/>
                <a:ea typeface="Geneva"/>
                <a:cs typeface="Geneva"/>
                <a:sym typeface="Geneva"/>
              </a:defRPr>
            </a:pPr>
            <a:r>
              <a:rPr>
                <a:latin typeface="Gill Sans"/>
                <a:ea typeface="Gill Sans"/>
                <a:cs typeface="Gill Sans"/>
                <a:sym typeface="Gill Sans"/>
              </a:rPr>
              <a:t>• </a:t>
            </a:r>
            <a:r>
              <a:rPr>
                <a:latin typeface="Gill Sans"/>
                <a:ea typeface="Gill Sans"/>
                <a:cs typeface="Gill Sans"/>
                <a:sym typeface="Gill Sans"/>
              </a:rPr>
              <a:t>God </a:t>
            </a:r>
            <a:r>
              <a:rPr>
                <a:solidFill>
                  <a:srgbClr val="FF2600"/>
                </a:solidFill>
                <a:latin typeface="Gill Sans"/>
                <a:ea typeface="Gill Sans"/>
                <a:cs typeface="Gill Sans"/>
                <a:sym typeface="Gill Sans"/>
              </a:rPr>
              <a:t>wants</a:t>
            </a:r>
            <a:r>
              <a:rPr>
                <a:latin typeface="Gill Sans"/>
                <a:ea typeface="Gill Sans"/>
                <a:cs typeface="Gill Sans"/>
                <a:sym typeface="Gill Sans"/>
              </a:rPr>
              <a:t> us to think like Him.</a:t>
            </a:r>
            <a:endParaRPr>
              <a:latin typeface="Gill Sans"/>
              <a:ea typeface="Gill Sans"/>
              <a:cs typeface="Gill Sans"/>
              <a:sym typeface="Gill Sans"/>
            </a:endParaRPr>
          </a:p>
          <a:p>
            <a:pPr algn="l" defTabSz="749300">
              <a:defRPr b="0" sz="4600">
                <a:latin typeface="Geneva"/>
                <a:ea typeface="Geneva"/>
                <a:cs typeface="Geneva"/>
                <a:sym typeface="Geneva"/>
              </a:defRPr>
            </a:pPr>
            <a:r>
              <a:rPr>
                <a:latin typeface="Gill Sans"/>
                <a:ea typeface="Gill Sans"/>
                <a:cs typeface="Gill Sans"/>
                <a:sym typeface="Gill Sans"/>
              </a:rPr>
              <a:t>• </a:t>
            </a:r>
            <a:r>
              <a:rPr>
                <a:latin typeface="Gill Sans"/>
                <a:ea typeface="Gill Sans"/>
                <a:cs typeface="Gill Sans"/>
                <a:sym typeface="Gill Sans"/>
              </a:rPr>
              <a:t>God </a:t>
            </a:r>
            <a:r>
              <a:rPr>
                <a:solidFill>
                  <a:srgbClr val="FF2600"/>
                </a:solidFill>
                <a:latin typeface="Gill Sans"/>
                <a:ea typeface="Gill Sans"/>
                <a:cs typeface="Gill Sans"/>
                <a:sym typeface="Gill Sans"/>
              </a:rPr>
              <a:t>wants</a:t>
            </a:r>
            <a:r>
              <a:rPr>
                <a:latin typeface="Gill Sans"/>
                <a:ea typeface="Gill Sans"/>
                <a:cs typeface="Gill Sans"/>
                <a:sym typeface="Gill Sans"/>
              </a:rPr>
              <a:t> us to feel like Him.</a:t>
            </a:r>
            <a:endParaRPr>
              <a:latin typeface="Gill Sans"/>
              <a:ea typeface="Gill Sans"/>
              <a:cs typeface="Gill Sans"/>
              <a:sym typeface="Gill Sans"/>
            </a:endParaRPr>
          </a:p>
          <a:p>
            <a:pPr algn="l" defTabSz="749300">
              <a:defRPr b="0" sz="4600">
                <a:latin typeface="Geneva"/>
                <a:ea typeface="Geneva"/>
                <a:cs typeface="Geneva"/>
                <a:sym typeface="Geneva"/>
              </a:defRPr>
            </a:pPr>
            <a:r>
              <a:rPr>
                <a:latin typeface="Gill Sans"/>
                <a:ea typeface="Gill Sans"/>
                <a:cs typeface="Gill Sans"/>
                <a:sym typeface="Gill Sans"/>
              </a:rPr>
              <a:t>• </a:t>
            </a:r>
            <a:r>
              <a:rPr>
                <a:latin typeface="Gill Sans"/>
                <a:ea typeface="Gill Sans"/>
                <a:cs typeface="Gill Sans"/>
                <a:sym typeface="Gill Sans"/>
              </a:rPr>
              <a:t>God </a:t>
            </a:r>
            <a:r>
              <a:rPr>
                <a:solidFill>
                  <a:srgbClr val="FF2600"/>
                </a:solidFill>
                <a:latin typeface="Gill Sans"/>
                <a:ea typeface="Gill Sans"/>
                <a:cs typeface="Gill Sans"/>
                <a:sym typeface="Gill Sans"/>
              </a:rPr>
              <a:t>wants</a:t>
            </a:r>
            <a:r>
              <a:rPr>
                <a:latin typeface="Gill Sans"/>
                <a:ea typeface="Gill Sans"/>
                <a:cs typeface="Gill Sans"/>
                <a:sym typeface="Gill Sans"/>
              </a:rPr>
              <a:t> us to have a conscience like His.</a:t>
            </a:r>
            <a:endParaRPr>
              <a:latin typeface="Gill Sans"/>
              <a:ea typeface="Gill Sans"/>
              <a:cs typeface="Gill Sans"/>
              <a:sym typeface="Gill Sans"/>
            </a:endParaRPr>
          </a:p>
          <a:p>
            <a:pPr algn="l" defTabSz="749300">
              <a:defRPr b="0" sz="4600">
                <a:latin typeface="Geneva"/>
                <a:ea typeface="Geneva"/>
                <a:cs typeface="Geneva"/>
                <a:sym typeface="Geneva"/>
              </a:defRPr>
            </a:pPr>
            <a:r>
              <a:rPr>
                <a:latin typeface="Gill Sans"/>
                <a:ea typeface="Gill Sans"/>
                <a:cs typeface="Gill Sans"/>
                <a:sym typeface="Gill Sans"/>
              </a:rPr>
              <a:t>• </a:t>
            </a:r>
            <a:r>
              <a:rPr>
                <a:latin typeface="Gill Sans"/>
                <a:ea typeface="Gill Sans"/>
                <a:cs typeface="Gill Sans"/>
                <a:sym typeface="Gill Sans"/>
              </a:rPr>
              <a:t>God </a:t>
            </a:r>
            <a:r>
              <a:rPr>
                <a:solidFill>
                  <a:srgbClr val="FF2600"/>
                </a:solidFill>
                <a:latin typeface="Gill Sans"/>
                <a:ea typeface="Gill Sans"/>
                <a:cs typeface="Gill Sans"/>
                <a:sym typeface="Gill Sans"/>
              </a:rPr>
              <a:t>wants</a:t>
            </a:r>
            <a:r>
              <a:rPr>
                <a:latin typeface="Gill Sans"/>
                <a:ea typeface="Gill Sans"/>
                <a:cs typeface="Gill Sans"/>
                <a:sym typeface="Gill Sans"/>
              </a:rPr>
              <a:t> us to choose like Him.</a:t>
            </a:r>
            <a:endParaRPr>
              <a:latin typeface="Gill Sans"/>
              <a:ea typeface="Gill Sans"/>
              <a:cs typeface="Gill Sans"/>
              <a:sym typeface="Gill Sans"/>
            </a:endParaRPr>
          </a:p>
          <a:p>
            <a:pPr algn="l" defTabSz="749300">
              <a:defRPr b="0" sz="4600">
                <a:latin typeface="Geneva"/>
                <a:ea typeface="Geneva"/>
                <a:cs typeface="Geneva"/>
                <a:sym typeface="Geneva"/>
              </a:defRPr>
            </a:pPr>
            <a:r>
              <a:rPr>
                <a:latin typeface="Gill Sans"/>
                <a:ea typeface="Gill Sans"/>
                <a:cs typeface="Gill Sans"/>
                <a:sym typeface="Gill Sans"/>
              </a:rPr>
              <a:t>• </a:t>
            </a:r>
            <a:r>
              <a:rPr>
                <a:latin typeface="Gill Sans"/>
                <a:ea typeface="Gill Sans"/>
                <a:cs typeface="Gill Sans"/>
                <a:sym typeface="Gill Sans"/>
              </a:rPr>
              <a:t>God </a:t>
            </a:r>
            <a:r>
              <a:rPr>
                <a:solidFill>
                  <a:srgbClr val="FF2600"/>
                </a:solidFill>
                <a:latin typeface="Gill Sans"/>
                <a:ea typeface="Gill Sans"/>
                <a:cs typeface="Gill Sans"/>
                <a:sym typeface="Gill Sans"/>
              </a:rPr>
              <a:t>wants</a:t>
            </a:r>
            <a:r>
              <a:rPr>
                <a:latin typeface="Gill Sans"/>
                <a:ea typeface="Gill Sans"/>
                <a:cs typeface="Gill Sans"/>
                <a:sym typeface="Gill Sans"/>
              </a:rPr>
              <a:t> us to act like Him.</a:t>
            </a:r>
            <a:endParaRPr>
              <a:latin typeface="Gill Sans"/>
              <a:ea typeface="Gill Sans"/>
              <a:cs typeface="Gill Sans"/>
              <a:sym typeface="Gill Sans"/>
            </a:endParaRPr>
          </a:p>
          <a:p>
            <a:pPr algn="l" defTabSz="749300">
              <a:defRPr b="0" sz="4600">
                <a:latin typeface="Geneva"/>
                <a:ea typeface="Geneva"/>
                <a:cs typeface="Geneva"/>
                <a:sym typeface="Geneva"/>
              </a:defRPr>
            </a:pPr>
            <a:r>
              <a:rPr>
                <a:latin typeface="Gill Sans"/>
                <a:ea typeface="Gill Sans"/>
                <a:cs typeface="Gill Sans"/>
                <a:sym typeface="Gill Sans"/>
              </a:rPr>
              <a:t>• </a:t>
            </a:r>
            <a:r>
              <a:rPr>
                <a:latin typeface="Gill Sans"/>
                <a:ea typeface="Gill Sans"/>
                <a:cs typeface="Gill Sans"/>
                <a:sym typeface="Gill Sans"/>
              </a:rPr>
              <a:t>God </a:t>
            </a:r>
            <a:r>
              <a:rPr>
                <a:solidFill>
                  <a:srgbClr val="FF2600"/>
                </a:solidFill>
                <a:latin typeface="Gill Sans"/>
                <a:ea typeface="Gill Sans"/>
                <a:cs typeface="Gill Sans"/>
                <a:sym typeface="Gill Sans"/>
              </a:rPr>
              <a:t>wants</a:t>
            </a:r>
            <a:r>
              <a:rPr>
                <a:latin typeface="Gill Sans"/>
                <a:ea typeface="Gill Sans"/>
                <a:cs typeface="Gill Sans"/>
                <a:sym typeface="Gill Sans"/>
              </a:rPr>
              <a:t> us to be with Him - now and forever.</a:t>
            </a:r>
          </a:p>
        </p:txBody>
      </p:sp>
      <p:grpSp>
        <p:nvGrpSpPr>
          <p:cNvPr id="473" name="ECI slides.001.jpeg"/>
          <p:cNvGrpSpPr/>
          <p:nvPr/>
        </p:nvGrpSpPr>
        <p:grpSpPr>
          <a:xfrm>
            <a:off x="185489" y="229393"/>
            <a:ext cx="3463173" cy="2418862"/>
            <a:chOff x="0" y="0"/>
            <a:chExt cx="3463171" cy="2418860"/>
          </a:xfrm>
        </p:grpSpPr>
        <p:pic>
          <p:nvPicPr>
            <p:cNvPr id="47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47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478" name="Group"/>
          <p:cNvGrpSpPr/>
          <p:nvPr/>
        </p:nvGrpSpPr>
        <p:grpSpPr>
          <a:xfrm>
            <a:off x="4007544" y="645073"/>
            <a:ext cx="8545712" cy="1659977"/>
            <a:chOff x="0" y="0"/>
            <a:chExt cx="8545710" cy="1659976"/>
          </a:xfrm>
        </p:grpSpPr>
        <p:sp>
          <p:nvSpPr>
            <p:cNvPr id="47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47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47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70">
                                            <p:bg/>
                                          </p:spTgt>
                                        </p:tgtEl>
                                        <p:attrNameLst>
                                          <p:attrName>style.visibility</p:attrName>
                                        </p:attrNameLst>
                                      </p:cBhvr>
                                      <p:to>
                                        <p:strVal val="visible"/>
                                      </p:to>
                                    </p:set>
                                    <p:animEffect filter="dissolve" transition="in">
                                      <p:cBhvr>
                                        <p:cTn id="7" dur="2000"/>
                                        <p:tgtEl>
                                          <p:spTgt spid="47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70">
                                            <p:txEl>
                                              <p:pRg st="0" end="0"/>
                                            </p:txEl>
                                          </p:spTgt>
                                        </p:tgtEl>
                                        <p:attrNameLst>
                                          <p:attrName>style.visibility</p:attrName>
                                        </p:attrNameLst>
                                      </p:cBhvr>
                                      <p:to>
                                        <p:strVal val="visible"/>
                                      </p:to>
                                    </p:set>
                                    <p:animEffect filter="dissolve" transition="in">
                                      <p:cBhvr>
                                        <p:cTn id="10" dur="2000"/>
                                        <p:tgtEl>
                                          <p:spTgt spid="470">
                                            <p:txEl>
                                              <p:pRg st="0" end="0"/>
                                            </p:txEl>
                                          </p:spTgt>
                                        </p:tgtEl>
                                      </p:cBhvr>
                                    </p:animEffect>
                                  </p:childTnLst>
                                </p:cTn>
                              </p:par>
                            </p:childTnLst>
                          </p:cTn>
                        </p:par>
                        <p:par>
                          <p:cTn id="11" fill="hold">
                            <p:stCondLst>
                              <p:cond delay="2000"/>
                            </p:stCondLst>
                            <p:childTnLst>
                              <p:par>
                                <p:cTn id="12" presetClass="entr" nodeType="afterEffect" presetID="9" grpId="1" fill="hold">
                                  <p:stCondLst>
                                    <p:cond delay="0"/>
                                  </p:stCondLst>
                                  <p:iterate type="el" backwards="0">
                                    <p:tmAbs val="0"/>
                                  </p:iterate>
                                  <p:childTnLst>
                                    <p:set>
                                      <p:cBhvr>
                                        <p:cTn id="13" fill="hold"/>
                                        <p:tgtEl>
                                          <p:spTgt spid="470">
                                            <p:txEl>
                                              <p:pRg st="1" end="1"/>
                                            </p:txEl>
                                          </p:spTgt>
                                        </p:tgtEl>
                                        <p:attrNameLst>
                                          <p:attrName>style.visibility</p:attrName>
                                        </p:attrNameLst>
                                      </p:cBhvr>
                                      <p:to>
                                        <p:strVal val="visible"/>
                                      </p:to>
                                    </p:set>
                                    <p:animEffect filter="dissolve" transition="in">
                                      <p:cBhvr>
                                        <p:cTn id="14" dur="2000"/>
                                        <p:tgtEl>
                                          <p:spTgt spid="470">
                                            <p:txEl>
                                              <p:pRg st="1" end="1"/>
                                            </p:txEl>
                                          </p:spTgt>
                                        </p:tgtEl>
                                      </p:cBhvr>
                                    </p:animEffect>
                                  </p:childTnLst>
                                </p:cTn>
                              </p:par>
                            </p:childTnLst>
                          </p:cTn>
                        </p:par>
                        <p:par>
                          <p:cTn id="15" fill="hold">
                            <p:stCondLst>
                              <p:cond delay="4000"/>
                            </p:stCondLst>
                            <p:childTnLst>
                              <p:par>
                                <p:cTn id="16" presetClass="entr" nodeType="afterEffect" presetID="9" grpId="1" fill="hold">
                                  <p:stCondLst>
                                    <p:cond delay="0"/>
                                  </p:stCondLst>
                                  <p:iterate type="el" backwards="0">
                                    <p:tmAbs val="0"/>
                                  </p:iterate>
                                  <p:childTnLst>
                                    <p:set>
                                      <p:cBhvr>
                                        <p:cTn id="17" fill="hold"/>
                                        <p:tgtEl>
                                          <p:spTgt spid="470">
                                            <p:txEl>
                                              <p:pRg st="2" end="2"/>
                                            </p:txEl>
                                          </p:spTgt>
                                        </p:tgtEl>
                                        <p:attrNameLst>
                                          <p:attrName>style.visibility</p:attrName>
                                        </p:attrNameLst>
                                      </p:cBhvr>
                                      <p:to>
                                        <p:strVal val="visible"/>
                                      </p:to>
                                    </p:set>
                                    <p:animEffect filter="dissolve" transition="in">
                                      <p:cBhvr>
                                        <p:cTn id="18" dur="2000"/>
                                        <p:tgtEl>
                                          <p:spTgt spid="470">
                                            <p:txEl>
                                              <p:pRg st="2" end="2"/>
                                            </p:txEl>
                                          </p:spTgt>
                                        </p:tgtEl>
                                      </p:cBhvr>
                                    </p:animEffect>
                                  </p:childTnLst>
                                </p:cTn>
                              </p:par>
                            </p:childTnLst>
                          </p:cTn>
                        </p:par>
                        <p:par>
                          <p:cTn id="19" fill="hold">
                            <p:stCondLst>
                              <p:cond delay="6000"/>
                            </p:stCondLst>
                            <p:childTnLst>
                              <p:par>
                                <p:cTn id="20" presetClass="entr" nodeType="afterEffect" presetID="9" grpId="1" fill="hold">
                                  <p:stCondLst>
                                    <p:cond delay="0"/>
                                  </p:stCondLst>
                                  <p:iterate type="el" backwards="0">
                                    <p:tmAbs val="0"/>
                                  </p:iterate>
                                  <p:childTnLst>
                                    <p:set>
                                      <p:cBhvr>
                                        <p:cTn id="21" fill="hold"/>
                                        <p:tgtEl>
                                          <p:spTgt spid="470">
                                            <p:txEl>
                                              <p:pRg st="3" end="3"/>
                                            </p:txEl>
                                          </p:spTgt>
                                        </p:tgtEl>
                                        <p:attrNameLst>
                                          <p:attrName>style.visibility</p:attrName>
                                        </p:attrNameLst>
                                      </p:cBhvr>
                                      <p:to>
                                        <p:strVal val="visible"/>
                                      </p:to>
                                    </p:set>
                                    <p:animEffect filter="dissolve" transition="in">
                                      <p:cBhvr>
                                        <p:cTn id="22" dur="2000"/>
                                        <p:tgtEl>
                                          <p:spTgt spid="470">
                                            <p:txEl>
                                              <p:pRg st="3" end="3"/>
                                            </p:txEl>
                                          </p:spTgt>
                                        </p:tgtEl>
                                      </p:cBhvr>
                                    </p:animEffect>
                                  </p:childTnLst>
                                </p:cTn>
                              </p:par>
                            </p:childTnLst>
                          </p:cTn>
                        </p:par>
                        <p:par>
                          <p:cTn id="23" fill="hold">
                            <p:stCondLst>
                              <p:cond delay="8000"/>
                            </p:stCondLst>
                            <p:childTnLst>
                              <p:par>
                                <p:cTn id="24" presetClass="entr" nodeType="afterEffect" presetID="9" grpId="1" fill="hold">
                                  <p:stCondLst>
                                    <p:cond delay="0"/>
                                  </p:stCondLst>
                                  <p:iterate type="el" backwards="0">
                                    <p:tmAbs val="0"/>
                                  </p:iterate>
                                  <p:childTnLst>
                                    <p:set>
                                      <p:cBhvr>
                                        <p:cTn id="25" fill="hold"/>
                                        <p:tgtEl>
                                          <p:spTgt spid="470">
                                            <p:txEl>
                                              <p:pRg st="4" end="4"/>
                                            </p:txEl>
                                          </p:spTgt>
                                        </p:tgtEl>
                                        <p:attrNameLst>
                                          <p:attrName>style.visibility</p:attrName>
                                        </p:attrNameLst>
                                      </p:cBhvr>
                                      <p:to>
                                        <p:strVal val="visible"/>
                                      </p:to>
                                    </p:set>
                                    <p:animEffect filter="dissolve" transition="in">
                                      <p:cBhvr>
                                        <p:cTn id="26" dur="2000"/>
                                        <p:tgtEl>
                                          <p:spTgt spid="470">
                                            <p:txEl>
                                              <p:pRg st="4" end="4"/>
                                            </p:txEl>
                                          </p:spTgt>
                                        </p:tgtEl>
                                      </p:cBhvr>
                                    </p:animEffect>
                                  </p:childTnLst>
                                </p:cTn>
                              </p:par>
                            </p:childTnLst>
                          </p:cTn>
                        </p:par>
                        <p:par>
                          <p:cTn id="27" fill="hold">
                            <p:stCondLst>
                              <p:cond delay="10000"/>
                            </p:stCondLst>
                            <p:childTnLst>
                              <p:par>
                                <p:cTn id="28" presetClass="entr" nodeType="afterEffect" presetID="9" grpId="1" fill="hold">
                                  <p:stCondLst>
                                    <p:cond delay="0"/>
                                  </p:stCondLst>
                                  <p:iterate type="el" backwards="0">
                                    <p:tmAbs val="0"/>
                                  </p:iterate>
                                  <p:childTnLst>
                                    <p:set>
                                      <p:cBhvr>
                                        <p:cTn id="29" fill="hold"/>
                                        <p:tgtEl>
                                          <p:spTgt spid="470">
                                            <p:txEl>
                                              <p:pRg st="5" end="5"/>
                                            </p:txEl>
                                          </p:spTgt>
                                        </p:tgtEl>
                                        <p:attrNameLst>
                                          <p:attrName>style.visibility</p:attrName>
                                        </p:attrNameLst>
                                      </p:cBhvr>
                                      <p:to>
                                        <p:strVal val="visible"/>
                                      </p:to>
                                    </p:set>
                                    <p:animEffect filter="dissolve" transition="in">
                                      <p:cBhvr>
                                        <p:cTn id="30" dur="2000"/>
                                        <p:tgtEl>
                                          <p:spTgt spid="470">
                                            <p:txEl>
                                              <p:pRg st="5" end="5"/>
                                            </p:txEl>
                                          </p:spTgt>
                                        </p:tgtEl>
                                      </p:cBhvr>
                                    </p:animEffect>
                                  </p:childTnLst>
                                </p:cTn>
                              </p:par>
                            </p:childTnLst>
                          </p:cTn>
                        </p:par>
                        <p:par>
                          <p:cTn id="31" fill="hold">
                            <p:stCondLst>
                              <p:cond delay="12000"/>
                            </p:stCondLst>
                            <p:childTnLst>
                              <p:par>
                                <p:cTn id="32" presetClass="entr" nodeType="afterEffect" presetID="9" grpId="1" fill="hold">
                                  <p:stCondLst>
                                    <p:cond delay="0"/>
                                  </p:stCondLst>
                                  <p:iterate type="el" backwards="0">
                                    <p:tmAbs val="0"/>
                                  </p:iterate>
                                  <p:childTnLst>
                                    <p:set>
                                      <p:cBhvr>
                                        <p:cTn id="33" fill="hold"/>
                                        <p:tgtEl>
                                          <p:spTgt spid="470">
                                            <p:txEl>
                                              <p:pRg st="6" end="6"/>
                                            </p:txEl>
                                          </p:spTgt>
                                        </p:tgtEl>
                                        <p:attrNameLst>
                                          <p:attrName>style.visibility</p:attrName>
                                        </p:attrNameLst>
                                      </p:cBhvr>
                                      <p:to>
                                        <p:strVal val="visible"/>
                                      </p:to>
                                    </p:set>
                                    <p:animEffect filter="dissolve" transition="in">
                                      <p:cBhvr>
                                        <p:cTn id="34" dur="2000"/>
                                        <p:tgtEl>
                                          <p:spTgt spid="470">
                                            <p:txEl>
                                              <p:pRg st="6" end="6"/>
                                            </p:txEl>
                                          </p:spTgt>
                                        </p:tgtEl>
                                      </p:cBhvr>
                                    </p:animEffect>
                                  </p:childTnLst>
                                </p:cTn>
                              </p:par>
                            </p:childTnLst>
                          </p:cTn>
                        </p:par>
                        <p:par>
                          <p:cTn id="35" fill="hold">
                            <p:stCondLst>
                              <p:cond delay="14000"/>
                            </p:stCondLst>
                            <p:childTnLst>
                              <p:par>
                                <p:cTn id="36" presetClass="entr" nodeType="afterEffect" presetID="9" grpId="1" fill="hold">
                                  <p:stCondLst>
                                    <p:cond delay="0"/>
                                  </p:stCondLst>
                                  <p:iterate type="el" backwards="0">
                                    <p:tmAbs val="0"/>
                                  </p:iterate>
                                  <p:childTnLst>
                                    <p:set>
                                      <p:cBhvr>
                                        <p:cTn id="37" fill="hold"/>
                                        <p:tgtEl>
                                          <p:spTgt spid="470">
                                            <p:txEl>
                                              <p:pRg st="7" end="7"/>
                                            </p:txEl>
                                          </p:spTgt>
                                        </p:tgtEl>
                                        <p:attrNameLst>
                                          <p:attrName>style.visibility</p:attrName>
                                        </p:attrNameLst>
                                      </p:cBhvr>
                                      <p:to>
                                        <p:strVal val="visible"/>
                                      </p:to>
                                    </p:set>
                                    <p:animEffect filter="dissolve" transition="in">
                                      <p:cBhvr>
                                        <p:cTn id="38" dur="2000"/>
                                        <p:tgtEl>
                                          <p:spTgt spid="470">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70"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Our Concern…"/>
          <p:cNvSpPr/>
          <p:nvPr/>
        </p:nvSpPr>
        <p:spPr>
          <a:xfrm>
            <a:off x="2140330" y="3136900"/>
            <a:ext cx="8699501" cy="3898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sz="4800">
                <a:solidFill>
                  <a:srgbClr val="5E5E5E"/>
                </a:solidFill>
                <a:latin typeface="Gill Sans"/>
                <a:ea typeface="Gill Sans"/>
                <a:cs typeface="Gill Sans"/>
                <a:sym typeface="Gill Sans"/>
              </a:defRPr>
            </a:pPr>
            <a:r>
              <a:t>Our Concern</a:t>
            </a:r>
          </a:p>
          <a:p>
            <a:pPr>
              <a:defRPr b="0" sz="3600">
                <a:latin typeface="Gill Sans"/>
                <a:ea typeface="Gill Sans"/>
                <a:cs typeface="Gill Sans"/>
                <a:sym typeface="Gill Sans"/>
              </a:defRPr>
            </a:pPr>
          </a:p>
          <a:p>
            <a:pPr lvl="1" indent="266700" algn="l">
              <a:defRPr b="0" sz="3600">
                <a:latin typeface="Gill Sans"/>
                <a:ea typeface="Gill Sans"/>
                <a:cs typeface="Gill Sans"/>
                <a:sym typeface="Gill Sans"/>
              </a:defRPr>
            </a:pPr>
            <a:r>
              <a:t>• is for the souls of men</a:t>
            </a:r>
          </a:p>
          <a:p>
            <a:pPr lvl="1" indent="266700" algn="l">
              <a:defRPr b="0" sz="3600">
                <a:latin typeface="Gill Sans"/>
                <a:ea typeface="Gill Sans"/>
                <a:cs typeface="Gill Sans"/>
                <a:sym typeface="Gill Sans"/>
              </a:defRPr>
            </a:pPr>
            <a:r>
              <a:t>• because they were created by God</a:t>
            </a:r>
          </a:p>
          <a:p>
            <a:pPr lvl="1" indent="266700" algn="l">
              <a:defRPr b="0" sz="3600">
                <a:latin typeface="Gill Sans"/>
                <a:ea typeface="Gill Sans"/>
                <a:cs typeface="Gill Sans"/>
                <a:sym typeface="Gill Sans"/>
              </a:defRPr>
            </a:pPr>
            <a:r>
              <a:t>• because they are loved by God</a:t>
            </a:r>
          </a:p>
          <a:p>
            <a:pPr lvl="1" indent="266700" algn="l">
              <a:defRPr b="0" sz="3600">
                <a:latin typeface="Gill Sans"/>
                <a:ea typeface="Gill Sans"/>
                <a:cs typeface="Gill Sans"/>
                <a:sym typeface="Gill Sans"/>
              </a:defRPr>
            </a:pPr>
            <a:r>
              <a:t>• because every man is my neighbor</a:t>
            </a:r>
          </a:p>
          <a:p>
            <a:pPr lvl="1" indent="266700" algn="l">
              <a:defRPr b="0" sz="3600">
                <a:latin typeface="Gill Sans"/>
                <a:ea typeface="Gill Sans"/>
                <a:cs typeface="Gill Sans"/>
                <a:sym typeface="Gill Sans"/>
              </a:defRPr>
            </a:pPr>
            <a:r>
              <a:t>• because I am to love my neighbor as myself</a:t>
            </a:r>
          </a:p>
        </p:txBody>
      </p:sp>
      <p:grpSp>
        <p:nvGrpSpPr>
          <p:cNvPr id="483" name="ECI slides.001.jpeg"/>
          <p:cNvGrpSpPr/>
          <p:nvPr/>
        </p:nvGrpSpPr>
        <p:grpSpPr>
          <a:xfrm>
            <a:off x="185489" y="229393"/>
            <a:ext cx="3463173" cy="2418862"/>
            <a:chOff x="0" y="0"/>
            <a:chExt cx="3463171" cy="2418860"/>
          </a:xfrm>
        </p:grpSpPr>
        <p:pic>
          <p:nvPicPr>
            <p:cNvPr id="48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48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488" name="Group"/>
          <p:cNvGrpSpPr/>
          <p:nvPr/>
        </p:nvGrpSpPr>
        <p:grpSpPr>
          <a:xfrm>
            <a:off x="4007544" y="645073"/>
            <a:ext cx="8545712" cy="1659977"/>
            <a:chOff x="0" y="0"/>
            <a:chExt cx="8545710" cy="1659976"/>
          </a:xfrm>
        </p:grpSpPr>
        <p:sp>
          <p:nvSpPr>
            <p:cNvPr id="48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48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48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80">
                                            <p:bg/>
                                          </p:spTgt>
                                        </p:tgtEl>
                                        <p:attrNameLst>
                                          <p:attrName>style.visibility</p:attrName>
                                        </p:attrNameLst>
                                      </p:cBhvr>
                                      <p:to>
                                        <p:strVal val="visible"/>
                                      </p:to>
                                    </p:set>
                                    <p:animEffect filter="dissolve" transition="in">
                                      <p:cBhvr>
                                        <p:cTn id="7" dur="2000"/>
                                        <p:tgtEl>
                                          <p:spTgt spid="48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80">
                                            <p:txEl>
                                              <p:pRg st="0" end="0"/>
                                            </p:txEl>
                                          </p:spTgt>
                                        </p:tgtEl>
                                        <p:attrNameLst>
                                          <p:attrName>style.visibility</p:attrName>
                                        </p:attrNameLst>
                                      </p:cBhvr>
                                      <p:to>
                                        <p:strVal val="visible"/>
                                      </p:to>
                                    </p:set>
                                    <p:animEffect filter="dissolve" transition="in">
                                      <p:cBhvr>
                                        <p:cTn id="10" dur="2000"/>
                                        <p:tgtEl>
                                          <p:spTgt spid="480">
                                            <p:txEl>
                                              <p:pRg st="0" end="0"/>
                                            </p:txEl>
                                          </p:spTgt>
                                        </p:tgtEl>
                                      </p:cBhvr>
                                    </p:animEffect>
                                  </p:childTnLst>
                                </p:cTn>
                              </p:par>
                            </p:childTnLst>
                          </p:cTn>
                        </p:par>
                        <p:par>
                          <p:cTn id="11" fill="hold">
                            <p:stCondLst>
                              <p:cond delay="2000"/>
                            </p:stCondLst>
                            <p:childTnLst>
                              <p:par>
                                <p:cTn id="12" presetClass="entr" nodeType="afterEffect" presetID="9" grpId="1" fill="hold">
                                  <p:stCondLst>
                                    <p:cond delay="0"/>
                                  </p:stCondLst>
                                  <p:iterate type="el" backwards="0">
                                    <p:tmAbs val="0"/>
                                  </p:iterate>
                                  <p:childTnLst>
                                    <p:set>
                                      <p:cBhvr>
                                        <p:cTn id="13" fill="hold"/>
                                        <p:tgtEl>
                                          <p:spTgt spid="480">
                                            <p:txEl>
                                              <p:pRg st="1" end="1"/>
                                            </p:txEl>
                                          </p:spTgt>
                                        </p:tgtEl>
                                        <p:attrNameLst>
                                          <p:attrName>style.visibility</p:attrName>
                                        </p:attrNameLst>
                                      </p:cBhvr>
                                      <p:to>
                                        <p:strVal val="visible"/>
                                      </p:to>
                                    </p:set>
                                    <p:animEffect filter="dissolve" transition="in">
                                      <p:cBhvr>
                                        <p:cTn id="14" dur="2000"/>
                                        <p:tgtEl>
                                          <p:spTgt spid="480">
                                            <p:txEl>
                                              <p:pRg st="1" end="1"/>
                                            </p:txEl>
                                          </p:spTgt>
                                        </p:tgtEl>
                                      </p:cBhvr>
                                    </p:animEffect>
                                  </p:childTnLst>
                                </p:cTn>
                              </p:par>
                            </p:childTnLst>
                          </p:cTn>
                        </p:par>
                        <p:par>
                          <p:cTn id="15" fill="hold">
                            <p:stCondLst>
                              <p:cond delay="4000"/>
                            </p:stCondLst>
                            <p:childTnLst>
                              <p:par>
                                <p:cTn id="16" presetClass="entr" nodeType="afterEffect" presetID="9" grpId="1" fill="hold">
                                  <p:stCondLst>
                                    <p:cond delay="0"/>
                                  </p:stCondLst>
                                  <p:iterate type="el" backwards="0">
                                    <p:tmAbs val="0"/>
                                  </p:iterate>
                                  <p:childTnLst>
                                    <p:set>
                                      <p:cBhvr>
                                        <p:cTn id="17" fill="hold"/>
                                        <p:tgtEl>
                                          <p:spTgt spid="480">
                                            <p:txEl>
                                              <p:pRg st="2" end="2"/>
                                            </p:txEl>
                                          </p:spTgt>
                                        </p:tgtEl>
                                        <p:attrNameLst>
                                          <p:attrName>style.visibility</p:attrName>
                                        </p:attrNameLst>
                                      </p:cBhvr>
                                      <p:to>
                                        <p:strVal val="visible"/>
                                      </p:to>
                                    </p:set>
                                    <p:animEffect filter="dissolve" transition="in">
                                      <p:cBhvr>
                                        <p:cTn id="18" dur="2000"/>
                                        <p:tgtEl>
                                          <p:spTgt spid="480">
                                            <p:txEl>
                                              <p:pRg st="2" end="2"/>
                                            </p:txEl>
                                          </p:spTgt>
                                        </p:tgtEl>
                                      </p:cBhvr>
                                    </p:animEffect>
                                  </p:childTnLst>
                                </p:cTn>
                              </p:par>
                            </p:childTnLst>
                          </p:cTn>
                        </p:par>
                        <p:par>
                          <p:cTn id="19" fill="hold">
                            <p:stCondLst>
                              <p:cond delay="6000"/>
                            </p:stCondLst>
                            <p:childTnLst>
                              <p:par>
                                <p:cTn id="20" presetClass="entr" nodeType="afterEffect" presetID="9" grpId="1" fill="hold">
                                  <p:stCondLst>
                                    <p:cond delay="0"/>
                                  </p:stCondLst>
                                  <p:iterate type="el" backwards="0">
                                    <p:tmAbs val="0"/>
                                  </p:iterate>
                                  <p:childTnLst>
                                    <p:set>
                                      <p:cBhvr>
                                        <p:cTn id="21" fill="hold"/>
                                        <p:tgtEl>
                                          <p:spTgt spid="480">
                                            <p:txEl>
                                              <p:pRg st="3" end="3"/>
                                            </p:txEl>
                                          </p:spTgt>
                                        </p:tgtEl>
                                        <p:attrNameLst>
                                          <p:attrName>style.visibility</p:attrName>
                                        </p:attrNameLst>
                                      </p:cBhvr>
                                      <p:to>
                                        <p:strVal val="visible"/>
                                      </p:to>
                                    </p:set>
                                    <p:animEffect filter="dissolve" transition="in">
                                      <p:cBhvr>
                                        <p:cTn id="22" dur="2000"/>
                                        <p:tgtEl>
                                          <p:spTgt spid="480">
                                            <p:txEl>
                                              <p:pRg st="3" end="3"/>
                                            </p:txEl>
                                          </p:spTgt>
                                        </p:tgtEl>
                                      </p:cBhvr>
                                    </p:animEffect>
                                  </p:childTnLst>
                                </p:cTn>
                              </p:par>
                            </p:childTnLst>
                          </p:cTn>
                        </p:par>
                        <p:par>
                          <p:cTn id="23" fill="hold">
                            <p:stCondLst>
                              <p:cond delay="8000"/>
                            </p:stCondLst>
                            <p:childTnLst>
                              <p:par>
                                <p:cTn id="24" presetClass="entr" nodeType="afterEffect" presetID="9" grpId="1" fill="hold">
                                  <p:stCondLst>
                                    <p:cond delay="0"/>
                                  </p:stCondLst>
                                  <p:iterate type="el" backwards="0">
                                    <p:tmAbs val="0"/>
                                  </p:iterate>
                                  <p:childTnLst>
                                    <p:set>
                                      <p:cBhvr>
                                        <p:cTn id="25" fill="hold"/>
                                        <p:tgtEl>
                                          <p:spTgt spid="480">
                                            <p:txEl>
                                              <p:pRg st="4" end="4"/>
                                            </p:txEl>
                                          </p:spTgt>
                                        </p:tgtEl>
                                        <p:attrNameLst>
                                          <p:attrName>style.visibility</p:attrName>
                                        </p:attrNameLst>
                                      </p:cBhvr>
                                      <p:to>
                                        <p:strVal val="visible"/>
                                      </p:to>
                                    </p:set>
                                    <p:animEffect filter="dissolve" transition="in">
                                      <p:cBhvr>
                                        <p:cTn id="26" dur="2000"/>
                                        <p:tgtEl>
                                          <p:spTgt spid="480">
                                            <p:txEl>
                                              <p:pRg st="4" end="4"/>
                                            </p:txEl>
                                          </p:spTgt>
                                        </p:tgtEl>
                                      </p:cBhvr>
                                    </p:animEffect>
                                  </p:childTnLst>
                                </p:cTn>
                              </p:par>
                            </p:childTnLst>
                          </p:cTn>
                        </p:par>
                        <p:par>
                          <p:cTn id="27" fill="hold">
                            <p:stCondLst>
                              <p:cond delay="10000"/>
                            </p:stCondLst>
                            <p:childTnLst>
                              <p:par>
                                <p:cTn id="28" presetClass="entr" nodeType="afterEffect" presetID="9" grpId="1" fill="hold">
                                  <p:stCondLst>
                                    <p:cond delay="0"/>
                                  </p:stCondLst>
                                  <p:iterate type="el" backwards="0">
                                    <p:tmAbs val="0"/>
                                  </p:iterate>
                                  <p:childTnLst>
                                    <p:set>
                                      <p:cBhvr>
                                        <p:cTn id="29" fill="hold"/>
                                        <p:tgtEl>
                                          <p:spTgt spid="480">
                                            <p:txEl>
                                              <p:pRg st="5" end="5"/>
                                            </p:txEl>
                                          </p:spTgt>
                                        </p:tgtEl>
                                        <p:attrNameLst>
                                          <p:attrName>style.visibility</p:attrName>
                                        </p:attrNameLst>
                                      </p:cBhvr>
                                      <p:to>
                                        <p:strVal val="visible"/>
                                      </p:to>
                                    </p:set>
                                    <p:animEffect filter="dissolve" transition="in">
                                      <p:cBhvr>
                                        <p:cTn id="30" dur="2000"/>
                                        <p:tgtEl>
                                          <p:spTgt spid="480">
                                            <p:txEl>
                                              <p:pRg st="5" end="5"/>
                                            </p:txEl>
                                          </p:spTgt>
                                        </p:tgtEl>
                                      </p:cBhvr>
                                    </p:animEffect>
                                  </p:childTnLst>
                                </p:cTn>
                              </p:par>
                            </p:childTnLst>
                          </p:cTn>
                        </p:par>
                        <p:par>
                          <p:cTn id="31" fill="hold">
                            <p:stCondLst>
                              <p:cond delay="12000"/>
                            </p:stCondLst>
                            <p:childTnLst>
                              <p:par>
                                <p:cTn id="32" presetClass="entr" nodeType="afterEffect" presetID="9" grpId="1" fill="hold">
                                  <p:stCondLst>
                                    <p:cond delay="0"/>
                                  </p:stCondLst>
                                  <p:iterate type="el" backwards="0">
                                    <p:tmAbs val="0"/>
                                  </p:iterate>
                                  <p:childTnLst>
                                    <p:set>
                                      <p:cBhvr>
                                        <p:cTn id="33" fill="hold"/>
                                        <p:tgtEl>
                                          <p:spTgt spid="480">
                                            <p:txEl>
                                              <p:pRg st="6" end="6"/>
                                            </p:txEl>
                                          </p:spTgt>
                                        </p:tgtEl>
                                        <p:attrNameLst>
                                          <p:attrName>style.visibility</p:attrName>
                                        </p:attrNameLst>
                                      </p:cBhvr>
                                      <p:to>
                                        <p:strVal val="visible"/>
                                      </p:to>
                                    </p:set>
                                    <p:animEffect filter="dissolve" transition="in">
                                      <p:cBhvr>
                                        <p:cTn id="34" dur="2000"/>
                                        <p:tgtEl>
                                          <p:spTgt spid="480">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80"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Let’s consider the nature of God and Christ:…"/>
          <p:cNvSpPr/>
          <p:nvPr/>
        </p:nvSpPr>
        <p:spPr>
          <a:xfrm>
            <a:off x="1713222" y="3136900"/>
            <a:ext cx="9575801" cy="374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600">
                <a:solidFill>
                  <a:srgbClr val="FF2600"/>
                </a:solidFill>
                <a:latin typeface="Gill Sans"/>
                <a:ea typeface="Gill Sans"/>
                <a:cs typeface="Gill Sans"/>
                <a:sym typeface="Gill Sans"/>
              </a:defRPr>
            </a:pPr>
            <a:r>
              <a:t>Let’s consider the nature of God and Christ:</a:t>
            </a:r>
          </a:p>
          <a:p>
            <a:pPr algn="l">
              <a:defRPr b="0" sz="3600">
                <a:latin typeface="Gill Sans"/>
                <a:ea typeface="Gill Sans"/>
                <a:cs typeface="Gill Sans"/>
                <a:sym typeface="Gill Sans"/>
              </a:defRPr>
            </a:pPr>
          </a:p>
          <a:p>
            <a:pPr marL="317500" indent="-317500" algn="l">
              <a:buSzPct val="125000"/>
              <a:buChar char="•"/>
              <a:defRPr b="0" sz="3600">
                <a:latin typeface="Gill Sans"/>
                <a:ea typeface="Gill Sans"/>
                <a:cs typeface="Gill Sans"/>
                <a:sym typeface="Gill Sans"/>
              </a:defRPr>
            </a:pPr>
            <a:r>
              <a:t>in reason, they are both in perfect harmony</a:t>
            </a:r>
          </a:p>
          <a:p>
            <a:pPr marL="317500" indent="-317500" algn="l">
              <a:buSzPct val="125000"/>
              <a:buChar char="•"/>
              <a:defRPr b="0" sz="3600">
                <a:latin typeface="Gill Sans"/>
                <a:ea typeface="Gill Sans"/>
                <a:cs typeface="Gill Sans"/>
                <a:sym typeface="Gill Sans"/>
              </a:defRPr>
            </a:pPr>
            <a:r>
              <a:t>in emotion, they are both in perfect harmony </a:t>
            </a:r>
          </a:p>
          <a:p>
            <a:pPr marL="317500" indent="-317500" algn="l">
              <a:buSzPct val="125000"/>
              <a:buChar char="•"/>
              <a:defRPr b="0" sz="3600">
                <a:latin typeface="Gill Sans"/>
                <a:ea typeface="Gill Sans"/>
                <a:cs typeface="Gill Sans"/>
                <a:sym typeface="Gill Sans"/>
              </a:defRPr>
            </a:pPr>
            <a:r>
              <a:t>in morals, they are both in perfect harmony </a:t>
            </a:r>
          </a:p>
          <a:p>
            <a:pPr marL="317500" indent="-317500" algn="l">
              <a:buSzPct val="125000"/>
              <a:buChar char="•"/>
              <a:defRPr b="0" sz="3600">
                <a:latin typeface="Gill Sans"/>
                <a:ea typeface="Gill Sans"/>
                <a:cs typeface="Gill Sans"/>
                <a:sym typeface="Gill Sans"/>
              </a:defRPr>
            </a:pPr>
            <a:r>
              <a:t>in will, they are both in perfect harmony </a:t>
            </a:r>
          </a:p>
          <a:p>
            <a:pPr marL="317500" indent="-317500" algn="l">
              <a:buSzPct val="125000"/>
              <a:buChar char="•"/>
              <a:defRPr b="0" sz="3600">
                <a:latin typeface="Gill Sans"/>
                <a:ea typeface="Gill Sans"/>
                <a:cs typeface="Gill Sans"/>
                <a:sym typeface="Gill Sans"/>
              </a:defRPr>
            </a:pPr>
            <a:r>
              <a:t>in actions, they are both in perfect harmony</a:t>
            </a:r>
          </a:p>
        </p:txBody>
      </p:sp>
      <p:grpSp>
        <p:nvGrpSpPr>
          <p:cNvPr id="493" name="ECI slides.001.jpeg"/>
          <p:cNvGrpSpPr/>
          <p:nvPr/>
        </p:nvGrpSpPr>
        <p:grpSpPr>
          <a:xfrm>
            <a:off x="185489" y="229393"/>
            <a:ext cx="3463173" cy="2418862"/>
            <a:chOff x="0" y="0"/>
            <a:chExt cx="3463171" cy="2418860"/>
          </a:xfrm>
        </p:grpSpPr>
        <p:pic>
          <p:nvPicPr>
            <p:cNvPr id="49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49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498" name="Group"/>
          <p:cNvGrpSpPr/>
          <p:nvPr/>
        </p:nvGrpSpPr>
        <p:grpSpPr>
          <a:xfrm>
            <a:off x="4007544" y="645073"/>
            <a:ext cx="8545712" cy="1659977"/>
            <a:chOff x="0" y="0"/>
            <a:chExt cx="8545710" cy="1659976"/>
          </a:xfrm>
        </p:grpSpPr>
        <p:sp>
          <p:nvSpPr>
            <p:cNvPr id="49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49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49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490">
                                            <p:bg/>
                                          </p:spTgt>
                                        </p:tgtEl>
                                        <p:attrNameLst>
                                          <p:attrName>style.visibility</p:attrName>
                                        </p:attrNameLst>
                                      </p:cBhvr>
                                      <p:to>
                                        <p:strVal val="visible"/>
                                      </p:to>
                                    </p:set>
                                    <p:animEffect filter="dissolve" transition="in">
                                      <p:cBhvr>
                                        <p:cTn id="7" dur="1000"/>
                                        <p:tgtEl>
                                          <p:spTgt spid="490">
                                            <p:bg/>
                                          </p:spTgt>
                                        </p:tgtEl>
                                      </p:cBhvr>
                                    </p:animEffect>
                                  </p:childTnLst>
                                </p:cTn>
                              </p:par>
                              <p:par>
                                <p:cTn id="8" presetClass="entr" nodeType="withEffect" presetSubtype="0" presetID="9" grpId="1" fill="hold">
                                  <p:stCondLst>
                                    <p:cond delay="500"/>
                                  </p:stCondLst>
                                  <p:iterate type="el" backwards="0">
                                    <p:tmAbs val="0"/>
                                  </p:iterate>
                                  <p:childTnLst>
                                    <p:set>
                                      <p:cBhvr>
                                        <p:cTn id="9" fill="hold"/>
                                        <p:tgtEl>
                                          <p:spTgt spid="490">
                                            <p:txEl>
                                              <p:pRg st="0" end="0"/>
                                            </p:txEl>
                                          </p:spTgt>
                                        </p:tgtEl>
                                        <p:attrNameLst>
                                          <p:attrName>style.visibility</p:attrName>
                                        </p:attrNameLst>
                                      </p:cBhvr>
                                      <p:to>
                                        <p:strVal val="visible"/>
                                      </p:to>
                                    </p:set>
                                    <p:animEffect filter="dissolve" transition="in">
                                      <p:cBhvr>
                                        <p:cTn id="10" dur="1000"/>
                                        <p:tgtEl>
                                          <p:spTgt spid="490">
                                            <p:txEl>
                                              <p:pRg st="0" end="0"/>
                                            </p:txEl>
                                          </p:spTgt>
                                        </p:tgtEl>
                                      </p:cBhvr>
                                    </p:animEffect>
                                  </p:childTnLst>
                                </p:cTn>
                              </p:par>
                            </p:childTnLst>
                          </p:cTn>
                        </p:par>
                        <p:par>
                          <p:cTn id="11" fill="hold">
                            <p:stCondLst>
                              <p:cond delay="1500"/>
                            </p:stCondLst>
                            <p:childTnLst>
                              <p:par>
                                <p:cTn id="12" presetClass="entr" nodeType="afterEffect" presetID="9" grpId="1" fill="hold">
                                  <p:stCondLst>
                                    <p:cond delay="500"/>
                                  </p:stCondLst>
                                  <p:iterate type="el" backwards="0">
                                    <p:tmAbs val="0"/>
                                  </p:iterate>
                                  <p:childTnLst>
                                    <p:set>
                                      <p:cBhvr>
                                        <p:cTn id="13" fill="hold"/>
                                        <p:tgtEl>
                                          <p:spTgt spid="490">
                                            <p:txEl>
                                              <p:pRg st="1" end="1"/>
                                            </p:txEl>
                                          </p:spTgt>
                                        </p:tgtEl>
                                        <p:attrNameLst>
                                          <p:attrName>style.visibility</p:attrName>
                                        </p:attrNameLst>
                                      </p:cBhvr>
                                      <p:to>
                                        <p:strVal val="visible"/>
                                      </p:to>
                                    </p:set>
                                    <p:animEffect filter="dissolve" transition="in">
                                      <p:cBhvr>
                                        <p:cTn id="14" dur="1000"/>
                                        <p:tgtEl>
                                          <p:spTgt spid="490">
                                            <p:txEl>
                                              <p:pRg st="1" end="1"/>
                                            </p:txEl>
                                          </p:spTgt>
                                        </p:tgtEl>
                                      </p:cBhvr>
                                    </p:animEffect>
                                  </p:childTnLst>
                                </p:cTn>
                              </p:par>
                            </p:childTnLst>
                          </p:cTn>
                        </p:par>
                        <p:par>
                          <p:cTn id="15" fill="hold">
                            <p:stCondLst>
                              <p:cond delay="3000"/>
                            </p:stCondLst>
                            <p:childTnLst>
                              <p:par>
                                <p:cTn id="16" presetClass="entr" nodeType="afterEffect" presetID="9" grpId="1" fill="hold">
                                  <p:stCondLst>
                                    <p:cond delay="500"/>
                                  </p:stCondLst>
                                  <p:iterate type="el" backwards="0">
                                    <p:tmAbs val="0"/>
                                  </p:iterate>
                                  <p:childTnLst>
                                    <p:set>
                                      <p:cBhvr>
                                        <p:cTn id="17" fill="hold"/>
                                        <p:tgtEl>
                                          <p:spTgt spid="490">
                                            <p:txEl>
                                              <p:pRg st="2" end="2"/>
                                            </p:txEl>
                                          </p:spTgt>
                                        </p:tgtEl>
                                        <p:attrNameLst>
                                          <p:attrName>style.visibility</p:attrName>
                                        </p:attrNameLst>
                                      </p:cBhvr>
                                      <p:to>
                                        <p:strVal val="visible"/>
                                      </p:to>
                                    </p:set>
                                    <p:animEffect filter="dissolve" transition="in">
                                      <p:cBhvr>
                                        <p:cTn id="18" dur="1000"/>
                                        <p:tgtEl>
                                          <p:spTgt spid="490">
                                            <p:txEl>
                                              <p:pRg st="2" end="2"/>
                                            </p:txEl>
                                          </p:spTgt>
                                        </p:tgtEl>
                                      </p:cBhvr>
                                    </p:animEffect>
                                  </p:childTnLst>
                                </p:cTn>
                              </p:par>
                            </p:childTnLst>
                          </p:cTn>
                        </p:par>
                        <p:par>
                          <p:cTn id="19" fill="hold">
                            <p:stCondLst>
                              <p:cond delay="4500"/>
                            </p:stCondLst>
                            <p:childTnLst>
                              <p:par>
                                <p:cTn id="20" presetClass="entr" nodeType="afterEffect" presetID="9" grpId="1" fill="hold">
                                  <p:stCondLst>
                                    <p:cond delay="500"/>
                                  </p:stCondLst>
                                  <p:iterate type="el" backwards="0">
                                    <p:tmAbs val="0"/>
                                  </p:iterate>
                                  <p:childTnLst>
                                    <p:set>
                                      <p:cBhvr>
                                        <p:cTn id="21" fill="hold"/>
                                        <p:tgtEl>
                                          <p:spTgt spid="490">
                                            <p:txEl>
                                              <p:pRg st="3" end="3"/>
                                            </p:txEl>
                                          </p:spTgt>
                                        </p:tgtEl>
                                        <p:attrNameLst>
                                          <p:attrName>style.visibility</p:attrName>
                                        </p:attrNameLst>
                                      </p:cBhvr>
                                      <p:to>
                                        <p:strVal val="visible"/>
                                      </p:to>
                                    </p:set>
                                    <p:animEffect filter="dissolve" transition="in">
                                      <p:cBhvr>
                                        <p:cTn id="22" dur="1000"/>
                                        <p:tgtEl>
                                          <p:spTgt spid="490">
                                            <p:txEl>
                                              <p:pRg st="3" end="3"/>
                                            </p:txEl>
                                          </p:spTgt>
                                        </p:tgtEl>
                                      </p:cBhvr>
                                    </p:animEffect>
                                  </p:childTnLst>
                                </p:cTn>
                              </p:par>
                            </p:childTnLst>
                          </p:cTn>
                        </p:par>
                        <p:par>
                          <p:cTn id="23" fill="hold">
                            <p:stCondLst>
                              <p:cond delay="6000"/>
                            </p:stCondLst>
                            <p:childTnLst>
                              <p:par>
                                <p:cTn id="24" presetClass="entr" nodeType="afterEffect" presetID="9" grpId="1" fill="hold">
                                  <p:stCondLst>
                                    <p:cond delay="500"/>
                                  </p:stCondLst>
                                  <p:iterate type="el" backwards="0">
                                    <p:tmAbs val="0"/>
                                  </p:iterate>
                                  <p:childTnLst>
                                    <p:set>
                                      <p:cBhvr>
                                        <p:cTn id="25" fill="hold"/>
                                        <p:tgtEl>
                                          <p:spTgt spid="490">
                                            <p:txEl>
                                              <p:pRg st="4" end="4"/>
                                            </p:txEl>
                                          </p:spTgt>
                                        </p:tgtEl>
                                        <p:attrNameLst>
                                          <p:attrName>style.visibility</p:attrName>
                                        </p:attrNameLst>
                                      </p:cBhvr>
                                      <p:to>
                                        <p:strVal val="visible"/>
                                      </p:to>
                                    </p:set>
                                    <p:animEffect filter="dissolve" transition="in">
                                      <p:cBhvr>
                                        <p:cTn id="26" dur="1000"/>
                                        <p:tgtEl>
                                          <p:spTgt spid="490">
                                            <p:txEl>
                                              <p:pRg st="4" end="4"/>
                                            </p:txEl>
                                          </p:spTgt>
                                        </p:tgtEl>
                                      </p:cBhvr>
                                    </p:animEffect>
                                  </p:childTnLst>
                                </p:cTn>
                              </p:par>
                            </p:childTnLst>
                          </p:cTn>
                        </p:par>
                        <p:par>
                          <p:cTn id="27" fill="hold">
                            <p:stCondLst>
                              <p:cond delay="7500"/>
                            </p:stCondLst>
                            <p:childTnLst>
                              <p:par>
                                <p:cTn id="28" presetClass="entr" nodeType="afterEffect" presetID="9" grpId="1" fill="hold">
                                  <p:stCondLst>
                                    <p:cond delay="500"/>
                                  </p:stCondLst>
                                  <p:iterate type="el" backwards="0">
                                    <p:tmAbs val="0"/>
                                  </p:iterate>
                                  <p:childTnLst>
                                    <p:set>
                                      <p:cBhvr>
                                        <p:cTn id="29" fill="hold"/>
                                        <p:tgtEl>
                                          <p:spTgt spid="490">
                                            <p:txEl>
                                              <p:pRg st="5" end="5"/>
                                            </p:txEl>
                                          </p:spTgt>
                                        </p:tgtEl>
                                        <p:attrNameLst>
                                          <p:attrName>style.visibility</p:attrName>
                                        </p:attrNameLst>
                                      </p:cBhvr>
                                      <p:to>
                                        <p:strVal val="visible"/>
                                      </p:to>
                                    </p:set>
                                    <p:animEffect filter="dissolve" transition="in">
                                      <p:cBhvr>
                                        <p:cTn id="30" dur="1000"/>
                                        <p:tgtEl>
                                          <p:spTgt spid="490">
                                            <p:txEl>
                                              <p:pRg st="5" end="5"/>
                                            </p:txEl>
                                          </p:spTgt>
                                        </p:tgtEl>
                                      </p:cBhvr>
                                    </p:animEffect>
                                  </p:childTnLst>
                                </p:cTn>
                              </p:par>
                            </p:childTnLst>
                          </p:cTn>
                        </p:par>
                        <p:par>
                          <p:cTn id="31" fill="hold">
                            <p:stCondLst>
                              <p:cond delay="9000"/>
                            </p:stCondLst>
                            <p:childTnLst>
                              <p:par>
                                <p:cTn id="32" presetClass="entr" nodeType="afterEffect" presetID="9" grpId="1" fill="hold">
                                  <p:stCondLst>
                                    <p:cond delay="500"/>
                                  </p:stCondLst>
                                  <p:iterate type="el" backwards="0">
                                    <p:tmAbs val="0"/>
                                  </p:iterate>
                                  <p:childTnLst>
                                    <p:set>
                                      <p:cBhvr>
                                        <p:cTn id="33" fill="hold"/>
                                        <p:tgtEl>
                                          <p:spTgt spid="490">
                                            <p:txEl>
                                              <p:pRg st="6" end="6"/>
                                            </p:txEl>
                                          </p:spTgt>
                                        </p:tgtEl>
                                        <p:attrNameLst>
                                          <p:attrName>style.visibility</p:attrName>
                                        </p:attrNameLst>
                                      </p:cBhvr>
                                      <p:to>
                                        <p:strVal val="visible"/>
                                      </p:to>
                                    </p:set>
                                    <p:animEffect filter="dissolve" transition="in">
                                      <p:cBhvr>
                                        <p:cTn id="34" dur="1000"/>
                                        <p:tgtEl>
                                          <p:spTgt spid="490">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90"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00" name="2D Column Chart"/>
          <p:cNvGraphicFramePr/>
          <p:nvPr/>
        </p:nvGraphicFramePr>
        <p:xfrm>
          <a:off x="1257300" y="1263650"/>
          <a:ext cx="10477500" cy="78648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Let’s consider the ideal Christian:…"/>
          <p:cNvSpPr/>
          <p:nvPr/>
        </p:nvSpPr>
        <p:spPr>
          <a:xfrm>
            <a:off x="2094222" y="3136900"/>
            <a:ext cx="8801101" cy="374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600">
                <a:solidFill>
                  <a:srgbClr val="FF2600"/>
                </a:solidFill>
                <a:latin typeface="Gill Sans"/>
                <a:ea typeface="Gill Sans"/>
                <a:cs typeface="Gill Sans"/>
                <a:sym typeface="Gill Sans"/>
              </a:defRPr>
            </a:pPr>
            <a:r>
              <a:t>Let’s consider the ideal Christian:</a:t>
            </a:r>
          </a:p>
          <a:p>
            <a:pPr algn="l">
              <a:defRPr b="0" sz="3600">
                <a:latin typeface="Gill Sans"/>
                <a:ea typeface="Gill Sans"/>
                <a:cs typeface="Gill Sans"/>
                <a:sym typeface="Gill Sans"/>
              </a:defRPr>
            </a:pPr>
          </a:p>
          <a:p>
            <a:pPr marL="317500" indent="-317500" algn="l">
              <a:buSzPct val="125000"/>
              <a:buChar char="•"/>
              <a:defRPr b="0" sz="3600">
                <a:latin typeface="Gill Sans"/>
                <a:ea typeface="Gill Sans"/>
                <a:cs typeface="Gill Sans"/>
                <a:sym typeface="Gill Sans"/>
              </a:defRPr>
            </a:pPr>
            <a:r>
              <a:t>in reason, in harmony with God and Christ</a:t>
            </a:r>
          </a:p>
          <a:p>
            <a:pPr marL="317500" indent="-317500" algn="l">
              <a:buSzPct val="125000"/>
              <a:buChar char="•"/>
              <a:defRPr b="0" sz="3600">
                <a:latin typeface="Gill Sans"/>
                <a:ea typeface="Gill Sans"/>
                <a:cs typeface="Gill Sans"/>
                <a:sym typeface="Gill Sans"/>
              </a:defRPr>
            </a:pPr>
            <a:r>
              <a:t>in emotion, in harmony with God and Christ </a:t>
            </a:r>
          </a:p>
          <a:p>
            <a:pPr marL="317500" indent="-317500" algn="l">
              <a:buSzPct val="125000"/>
              <a:buChar char="•"/>
              <a:defRPr b="0" sz="3600">
                <a:latin typeface="Gill Sans"/>
                <a:ea typeface="Gill Sans"/>
                <a:cs typeface="Gill Sans"/>
                <a:sym typeface="Gill Sans"/>
              </a:defRPr>
            </a:pPr>
            <a:r>
              <a:t>in morals,  in harmony with God &amp; Christ</a:t>
            </a:r>
          </a:p>
          <a:p>
            <a:pPr marL="317500" indent="-317500" algn="l">
              <a:buSzPct val="125000"/>
              <a:buChar char="•"/>
              <a:defRPr b="0" sz="3600">
                <a:latin typeface="Gill Sans"/>
                <a:ea typeface="Gill Sans"/>
                <a:cs typeface="Gill Sans"/>
                <a:sym typeface="Gill Sans"/>
              </a:defRPr>
            </a:pPr>
            <a:r>
              <a:t>in will,  in harmony with God &amp; Christ</a:t>
            </a:r>
          </a:p>
          <a:p>
            <a:pPr marL="317500" indent="-317500" algn="l">
              <a:buSzPct val="125000"/>
              <a:buChar char="•"/>
              <a:defRPr b="0" sz="3600">
                <a:latin typeface="Gill Sans"/>
                <a:ea typeface="Gill Sans"/>
                <a:cs typeface="Gill Sans"/>
                <a:sym typeface="Gill Sans"/>
              </a:defRPr>
            </a:pPr>
            <a:r>
              <a:t>in actions,  in harmony with God and Christ</a:t>
            </a:r>
          </a:p>
        </p:txBody>
      </p:sp>
      <p:grpSp>
        <p:nvGrpSpPr>
          <p:cNvPr id="505" name="ECI slides.001.jpeg"/>
          <p:cNvGrpSpPr/>
          <p:nvPr/>
        </p:nvGrpSpPr>
        <p:grpSpPr>
          <a:xfrm>
            <a:off x="185489" y="229393"/>
            <a:ext cx="3463173" cy="2418862"/>
            <a:chOff x="0" y="0"/>
            <a:chExt cx="3463171" cy="2418860"/>
          </a:xfrm>
        </p:grpSpPr>
        <p:pic>
          <p:nvPicPr>
            <p:cNvPr id="504"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503"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510" name="Group"/>
          <p:cNvGrpSpPr/>
          <p:nvPr/>
        </p:nvGrpSpPr>
        <p:grpSpPr>
          <a:xfrm>
            <a:off x="4007544" y="645073"/>
            <a:ext cx="8545712" cy="1659977"/>
            <a:chOff x="0" y="0"/>
            <a:chExt cx="8545710" cy="1659976"/>
          </a:xfrm>
        </p:grpSpPr>
        <p:sp>
          <p:nvSpPr>
            <p:cNvPr id="506"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507"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509"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502">
                                            <p:bg/>
                                          </p:spTgt>
                                        </p:tgtEl>
                                        <p:attrNameLst>
                                          <p:attrName>style.visibility</p:attrName>
                                        </p:attrNameLst>
                                      </p:cBhvr>
                                      <p:to>
                                        <p:strVal val="visible"/>
                                      </p:to>
                                    </p:set>
                                    <p:animEffect filter="dissolve" transition="in">
                                      <p:cBhvr>
                                        <p:cTn id="7" dur="1000"/>
                                        <p:tgtEl>
                                          <p:spTgt spid="502">
                                            <p:bg/>
                                          </p:spTgt>
                                        </p:tgtEl>
                                      </p:cBhvr>
                                    </p:animEffect>
                                  </p:childTnLst>
                                </p:cTn>
                              </p:par>
                              <p:par>
                                <p:cTn id="8" presetClass="entr" nodeType="withEffect" presetSubtype="0" presetID="9" grpId="1" fill="hold">
                                  <p:stCondLst>
                                    <p:cond delay="500"/>
                                  </p:stCondLst>
                                  <p:iterate type="el" backwards="0">
                                    <p:tmAbs val="0"/>
                                  </p:iterate>
                                  <p:childTnLst>
                                    <p:set>
                                      <p:cBhvr>
                                        <p:cTn id="9" fill="hold"/>
                                        <p:tgtEl>
                                          <p:spTgt spid="502">
                                            <p:txEl>
                                              <p:pRg st="0" end="0"/>
                                            </p:txEl>
                                          </p:spTgt>
                                        </p:tgtEl>
                                        <p:attrNameLst>
                                          <p:attrName>style.visibility</p:attrName>
                                        </p:attrNameLst>
                                      </p:cBhvr>
                                      <p:to>
                                        <p:strVal val="visible"/>
                                      </p:to>
                                    </p:set>
                                    <p:animEffect filter="dissolve" transition="in">
                                      <p:cBhvr>
                                        <p:cTn id="10" dur="1000"/>
                                        <p:tgtEl>
                                          <p:spTgt spid="502">
                                            <p:txEl>
                                              <p:pRg st="0" end="0"/>
                                            </p:txEl>
                                          </p:spTgt>
                                        </p:tgtEl>
                                      </p:cBhvr>
                                    </p:animEffect>
                                  </p:childTnLst>
                                </p:cTn>
                              </p:par>
                            </p:childTnLst>
                          </p:cTn>
                        </p:par>
                        <p:par>
                          <p:cTn id="11" fill="hold">
                            <p:stCondLst>
                              <p:cond delay="1500"/>
                            </p:stCondLst>
                            <p:childTnLst>
                              <p:par>
                                <p:cTn id="12" presetClass="entr" nodeType="afterEffect" presetID="9" grpId="1" fill="hold">
                                  <p:stCondLst>
                                    <p:cond delay="500"/>
                                  </p:stCondLst>
                                  <p:iterate type="el" backwards="0">
                                    <p:tmAbs val="0"/>
                                  </p:iterate>
                                  <p:childTnLst>
                                    <p:set>
                                      <p:cBhvr>
                                        <p:cTn id="13" fill="hold"/>
                                        <p:tgtEl>
                                          <p:spTgt spid="502">
                                            <p:txEl>
                                              <p:pRg st="1" end="1"/>
                                            </p:txEl>
                                          </p:spTgt>
                                        </p:tgtEl>
                                        <p:attrNameLst>
                                          <p:attrName>style.visibility</p:attrName>
                                        </p:attrNameLst>
                                      </p:cBhvr>
                                      <p:to>
                                        <p:strVal val="visible"/>
                                      </p:to>
                                    </p:set>
                                    <p:animEffect filter="dissolve" transition="in">
                                      <p:cBhvr>
                                        <p:cTn id="14" dur="1000"/>
                                        <p:tgtEl>
                                          <p:spTgt spid="502">
                                            <p:txEl>
                                              <p:pRg st="1" end="1"/>
                                            </p:txEl>
                                          </p:spTgt>
                                        </p:tgtEl>
                                      </p:cBhvr>
                                    </p:animEffect>
                                  </p:childTnLst>
                                </p:cTn>
                              </p:par>
                            </p:childTnLst>
                          </p:cTn>
                        </p:par>
                        <p:par>
                          <p:cTn id="15" fill="hold">
                            <p:stCondLst>
                              <p:cond delay="3000"/>
                            </p:stCondLst>
                            <p:childTnLst>
                              <p:par>
                                <p:cTn id="16" presetClass="entr" nodeType="afterEffect" presetID="9" grpId="1" fill="hold">
                                  <p:stCondLst>
                                    <p:cond delay="500"/>
                                  </p:stCondLst>
                                  <p:iterate type="el" backwards="0">
                                    <p:tmAbs val="0"/>
                                  </p:iterate>
                                  <p:childTnLst>
                                    <p:set>
                                      <p:cBhvr>
                                        <p:cTn id="17" fill="hold"/>
                                        <p:tgtEl>
                                          <p:spTgt spid="502">
                                            <p:txEl>
                                              <p:pRg st="2" end="2"/>
                                            </p:txEl>
                                          </p:spTgt>
                                        </p:tgtEl>
                                        <p:attrNameLst>
                                          <p:attrName>style.visibility</p:attrName>
                                        </p:attrNameLst>
                                      </p:cBhvr>
                                      <p:to>
                                        <p:strVal val="visible"/>
                                      </p:to>
                                    </p:set>
                                    <p:animEffect filter="dissolve" transition="in">
                                      <p:cBhvr>
                                        <p:cTn id="18" dur="1000"/>
                                        <p:tgtEl>
                                          <p:spTgt spid="502">
                                            <p:txEl>
                                              <p:pRg st="2" end="2"/>
                                            </p:txEl>
                                          </p:spTgt>
                                        </p:tgtEl>
                                      </p:cBhvr>
                                    </p:animEffect>
                                  </p:childTnLst>
                                </p:cTn>
                              </p:par>
                            </p:childTnLst>
                          </p:cTn>
                        </p:par>
                        <p:par>
                          <p:cTn id="19" fill="hold">
                            <p:stCondLst>
                              <p:cond delay="4500"/>
                            </p:stCondLst>
                            <p:childTnLst>
                              <p:par>
                                <p:cTn id="20" presetClass="entr" nodeType="afterEffect" presetID="9" grpId="1" fill="hold">
                                  <p:stCondLst>
                                    <p:cond delay="500"/>
                                  </p:stCondLst>
                                  <p:iterate type="el" backwards="0">
                                    <p:tmAbs val="0"/>
                                  </p:iterate>
                                  <p:childTnLst>
                                    <p:set>
                                      <p:cBhvr>
                                        <p:cTn id="21" fill="hold"/>
                                        <p:tgtEl>
                                          <p:spTgt spid="502">
                                            <p:txEl>
                                              <p:pRg st="3" end="3"/>
                                            </p:txEl>
                                          </p:spTgt>
                                        </p:tgtEl>
                                        <p:attrNameLst>
                                          <p:attrName>style.visibility</p:attrName>
                                        </p:attrNameLst>
                                      </p:cBhvr>
                                      <p:to>
                                        <p:strVal val="visible"/>
                                      </p:to>
                                    </p:set>
                                    <p:animEffect filter="dissolve" transition="in">
                                      <p:cBhvr>
                                        <p:cTn id="22" dur="1000"/>
                                        <p:tgtEl>
                                          <p:spTgt spid="502">
                                            <p:txEl>
                                              <p:pRg st="3" end="3"/>
                                            </p:txEl>
                                          </p:spTgt>
                                        </p:tgtEl>
                                      </p:cBhvr>
                                    </p:animEffect>
                                  </p:childTnLst>
                                </p:cTn>
                              </p:par>
                            </p:childTnLst>
                          </p:cTn>
                        </p:par>
                        <p:par>
                          <p:cTn id="23" fill="hold">
                            <p:stCondLst>
                              <p:cond delay="6000"/>
                            </p:stCondLst>
                            <p:childTnLst>
                              <p:par>
                                <p:cTn id="24" presetClass="entr" nodeType="afterEffect" presetID="9" grpId="1" fill="hold">
                                  <p:stCondLst>
                                    <p:cond delay="500"/>
                                  </p:stCondLst>
                                  <p:iterate type="el" backwards="0">
                                    <p:tmAbs val="0"/>
                                  </p:iterate>
                                  <p:childTnLst>
                                    <p:set>
                                      <p:cBhvr>
                                        <p:cTn id="25" fill="hold"/>
                                        <p:tgtEl>
                                          <p:spTgt spid="502">
                                            <p:txEl>
                                              <p:pRg st="4" end="4"/>
                                            </p:txEl>
                                          </p:spTgt>
                                        </p:tgtEl>
                                        <p:attrNameLst>
                                          <p:attrName>style.visibility</p:attrName>
                                        </p:attrNameLst>
                                      </p:cBhvr>
                                      <p:to>
                                        <p:strVal val="visible"/>
                                      </p:to>
                                    </p:set>
                                    <p:animEffect filter="dissolve" transition="in">
                                      <p:cBhvr>
                                        <p:cTn id="26" dur="1000"/>
                                        <p:tgtEl>
                                          <p:spTgt spid="502">
                                            <p:txEl>
                                              <p:pRg st="4" end="4"/>
                                            </p:txEl>
                                          </p:spTgt>
                                        </p:tgtEl>
                                      </p:cBhvr>
                                    </p:animEffect>
                                  </p:childTnLst>
                                </p:cTn>
                              </p:par>
                            </p:childTnLst>
                          </p:cTn>
                        </p:par>
                        <p:par>
                          <p:cTn id="27" fill="hold">
                            <p:stCondLst>
                              <p:cond delay="7500"/>
                            </p:stCondLst>
                            <p:childTnLst>
                              <p:par>
                                <p:cTn id="28" presetClass="entr" nodeType="afterEffect" presetID="9" grpId="1" fill="hold">
                                  <p:stCondLst>
                                    <p:cond delay="500"/>
                                  </p:stCondLst>
                                  <p:iterate type="el" backwards="0">
                                    <p:tmAbs val="0"/>
                                  </p:iterate>
                                  <p:childTnLst>
                                    <p:set>
                                      <p:cBhvr>
                                        <p:cTn id="29" fill="hold"/>
                                        <p:tgtEl>
                                          <p:spTgt spid="502">
                                            <p:txEl>
                                              <p:pRg st="5" end="5"/>
                                            </p:txEl>
                                          </p:spTgt>
                                        </p:tgtEl>
                                        <p:attrNameLst>
                                          <p:attrName>style.visibility</p:attrName>
                                        </p:attrNameLst>
                                      </p:cBhvr>
                                      <p:to>
                                        <p:strVal val="visible"/>
                                      </p:to>
                                    </p:set>
                                    <p:animEffect filter="dissolve" transition="in">
                                      <p:cBhvr>
                                        <p:cTn id="30" dur="1000"/>
                                        <p:tgtEl>
                                          <p:spTgt spid="502">
                                            <p:txEl>
                                              <p:pRg st="5" end="5"/>
                                            </p:txEl>
                                          </p:spTgt>
                                        </p:tgtEl>
                                      </p:cBhvr>
                                    </p:animEffect>
                                  </p:childTnLst>
                                </p:cTn>
                              </p:par>
                            </p:childTnLst>
                          </p:cTn>
                        </p:par>
                        <p:par>
                          <p:cTn id="31" fill="hold">
                            <p:stCondLst>
                              <p:cond delay="9000"/>
                            </p:stCondLst>
                            <p:childTnLst>
                              <p:par>
                                <p:cTn id="32" presetClass="entr" nodeType="afterEffect" presetID="9" grpId="1" fill="hold">
                                  <p:stCondLst>
                                    <p:cond delay="500"/>
                                  </p:stCondLst>
                                  <p:iterate type="el" backwards="0">
                                    <p:tmAbs val="0"/>
                                  </p:iterate>
                                  <p:childTnLst>
                                    <p:set>
                                      <p:cBhvr>
                                        <p:cTn id="33" fill="hold"/>
                                        <p:tgtEl>
                                          <p:spTgt spid="502">
                                            <p:txEl>
                                              <p:pRg st="6" end="6"/>
                                            </p:txEl>
                                          </p:spTgt>
                                        </p:tgtEl>
                                        <p:attrNameLst>
                                          <p:attrName>style.visibility</p:attrName>
                                        </p:attrNameLst>
                                      </p:cBhvr>
                                      <p:to>
                                        <p:strVal val="visible"/>
                                      </p:to>
                                    </p:set>
                                    <p:animEffect filter="dissolve" transition="in">
                                      <p:cBhvr>
                                        <p:cTn id="34" dur="1000"/>
                                        <p:tgtEl>
                                          <p:spTgt spid="502">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02"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12" name="2D Column Chart"/>
          <p:cNvGraphicFramePr/>
          <p:nvPr/>
        </p:nvGraphicFramePr>
        <p:xfrm>
          <a:off x="1257300" y="1263650"/>
          <a:ext cx="10477500" cy="78648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Let’s consider Joe:…"/>
          <p:cNvSpPr/>
          <p:nvPr/>
        </p:nvSpPr>
        <p:spPr>
          <a:xfrm>
            <a:off x="1814822" y="3130550"/>
            <a:ext cx="9372601"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600">
                <a:solidFill>
                  <a:srgbClr val="FF2600"/>
                </a:solidFill>
                <a:latin typeface="Gill Sans"/>
                <a:ea typeface="Gill Sans"/>
                <a:cs typeface="Gill Sans"/>
                <a:sym typeface="Gill Sans"/>
              </a:defRPr>
            </a:pPr>
            <a:r>
              <a:t>Let’s consider Joe:</a:t>
            </a:r>
          </a:p>
          <a:p>
            <a:pPr algn="l">
              <a:defRPr b="0" sz="3600">
                <a:latin typeface="Gill Sans"/>
                <a:ea typeface="Gill Sans"/>
                <a:cs typeface="Gill Sans"/>
                <a:sym typeface="Gill Sans"/>
              </a:defRPr>
            </a:pPr>
          </a:p>
          <a:p>
            <a:pPr marL="317500" indent="-317500" algn="l">
              <a:buSzPct val="125000"/>
              <a:buChar char="•"/>
              <a:defRPr b="0" sz="3600">
                <a:latin typeface="Gill Sans"/>
                <a:ea typeface="Gill Sans"/>
                <a:cs typeface="Gill Sans"/>
                <a:sym typeface="Gill Sans"/>
              </a:defRPr>
            </a:pPr>
            <a:r>
              <a:t>an intelligent man, doesn’t think reason plays a significant role in religion</a:t>
            </a:r>
          </a:p>
          <a:p>
            <a:pPr marL="317500" indent="-317500" algn="l">
              <a:buSzPct val="125000"/>
              <a:buChar char="•"/>
              <a:defRPr b="0" sz="3600">
                <a:latin typeface="Gill Sans"/>
                <a:ea typeface="Gill Sans"/>
                <a:cs typeface="Gill Sans"/>
                <a:sym typeface="Gill Sans"/>
              </a:defRPr>
            </a:pPr>
            <a:r>
              <a:t>a “typical” male, whose passion for most things borders on boredom, not a passionate Christian</a:t>
            </a:r>
          </a:p>
          <a:p>
            <a:pPr marL="317500" indent="-317500" algn="l">
              <a:buSzPct val="125000"/>
              <a:buChar char="•"/>
              <a:defRPr b="0" sz="3600">
                <a:latin typeface="Gill Sans"/>
                <a:ea typeface="Gill Sans"/>
                <a:cs typeface="Gill Sans"/>
                <a:sym typeface="Gill Sans"/>
              </a:defRPr>
            </a:pPr>
            <a:r>
              <a:t>morally, Joe is just above average, just slightly more likely to tell the truth than to lie</a:t>
            </a:r>
          </a:p>
          <a:p>
            <a:pPr marL="317500" indent="-317500" algn="l">
              <a:buSzPct val="125000"/>
              <a:buChar char="•"/>
              <a:defRPr b="0" sz="3600">
                <a:latin typeface="Gill Sans"/>
                <a:ea typeface="Gill Sans"/>
                <a:cs typeface="Gill Sans"/>
                <a:sym typeface="Gill Sans"/>
              </a:defRPr>
            </a:pPr>
            <a:r>
              <a:t>Joe’s will outpaces every aspect of his nature, but not always for the sake of God’s glory</a:t>
            </a:r>
          </a:p>
          <a:p>
            <a:pPr marL="317500" indent="-317500" algn="l">
              <a:buSzPct val="125000"/>
              <a:buChar char="•"/>
              <a:defRPr b="0" sz="3600">
                <a:latin typeface="Gill Sans"/>
                <a:ea typeface="Gill Sans"/>
                <a:cs typeface="Gill Sans"/>
                <a:sym typeface="Gill Sans"/>
              </a:defRPr>
            </a:pPr>
            <a:r>
              <a:t>Joe’s actions show he gets his way 2/3 times, his actions not always consistent with God’s will</a:t>
            </a:r>
          </a:p>
        </p:txBody>
      </p:sp>
      <p:grpSp>
        <p:nvGrpSpPr>
          <p:cNvPr id="517" name="ECI slides.001.jpeg"/>
          <p:cNvGrpSpPr/>
          <p:nvPr/>
        </p:nvGrpSpPr>
        <p:grpSpPr>
          <a:xfrm>
            <a:off x="185489" y="229393"/>
            <a:ext cx="3463173" cy="2418862"/>
            <a:chOff x="0" y="0"/>
            <a:chExt cx="3463171" cy="2418860"/>
          </a:xfrm>
        </p:grpSpPr>
        <p:pic>
          <p:nvPicPr>
            <p:cNvPr id="516"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515"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522" name="Group"/>
          <p:cNvGrpSpPr/>
          <p:nvPr/>
        </p:nvGrpSpPr>
        <p:grpSpPr>
          <a:xfrm>
            <a:off x="4007544" y="645073"/>
            <a:ext cx="8545712" cy="1659977"/>
            <a:chOff x="0" y="0"/>
            <a:chExt cx="8545710" cy="1659976"/>
          </a:xfrm>
        </p:grpSpPr>
        <p:sp>
          <p:nvSpPr>
            <p:cNvPr id="518"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519"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521"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514">
                                            <p:bg/>
                                          </p:spTgt>
                                        </p:tgtEl>
                                        <p:attrNameLst>
                                          <p:attrName>style.visibility</p:attrName>
                                        </p:attrNameLst>
                                      </p:cBhvr>
                                      <p:to>
                                        <p:strVal val="visible"/>
                                      </p:to>
                                    </p:set>
                                    <p:animEffect filter="dissolve" transition="in">
                                      <p:cBhvr>
                                        <p:cTn id="7" dur="1000"/>
                                        <p:tgtEl>
                                          <p:spTgt spid="514">
                                            <p:bg/>
                                          </p:spTgt>
                                        </p:tgtEl>
                                      </p:cBhvr>
                                    </p:animEffect>
                                  </p:childTnLst>
                                </p:cTn>
                              </p:par>
                              <p:par>
                                <p:cTn id="8" presetClass="entr" nodeType="withEffect" presetSubtype="0" presetID="9" grpId="1" fill="hold">
                                  <p:stCondLst>
                                    <p:cond delay="500"/>
                                  </p:stCondLst>
                                  <p:iterate type="el" backwards="0">
                                    <p:tmAbs val="0"/>
                                  </p:iterate>
                                  <p:childTnLst>
                                    <p:set>
                                      <p:cBhvr>
                                        <p:cTn id="9" fill="hold"/>
                                        <p:tgtEl>
                                          <p:spTgt spid="514">
                                            <p:txEl>
                                              <p:pRg st="0" end="0"/>
                                            </p:txEl>
                                          </p:spTgt>
                                        </p:tgtEl>
                                        <p:attrNameLst>
                                          <p:attrName>style.visibility</p:attrName>
                                        </p:attrNameLst>
                                      </p:cBhvr>
                                      <p:to>
                                        <p:strVal val="visible"/>
                                      </p:to>
                                    </p:set>
                                    <p:animEffect filter="dissolve" transition="in">
                                      <p:cBhvr>
                                        <p:cTn id="10" dur="1000"/>
                                        <p:tgtEl>
                                          <p:spTgt spid="514">
                                            <p:txEl>
                                              <p:pRg st="0" end="0"/>
                                            </p:txEl>
                                          </p:spTgt>
                                        </p:tgtEl>
                                      </p:cBhvr>
                                    </p:animEffect>
                                  </p:childTnLst>
                                </p:cTn>
                              </p:par>
                            </p:childTnLst>
                          </p:cTn>
                        </p:par>
                        <p:par>
                          <p:cTn id="11" fill="hold">
                            <p:stCondLst>
                              <p:cond delay="1500"/>
                            </p:stCondLst>
                            <p:childTnLst>
                              <p:par>
                                <p:cTn id="12" presetClass="entr" nodeType="afterEffect" presetID="9" grpId="1" fill="hold">
                                  <p:stCondLst>
                                    <p:cond delay="500"/>
                                  </p:stCondLst>
                                  <p:iterate type="el" backwards="0">
                                    <p:tmAbs val="0"/>
                                  </p:iterate>
                                  <p:childTnLst>
                                    <p:set>
                                      <p:cBhvr>
                                        <p:cTn id="13" fill="hold"/>
                                        <p:tgtEl>
                                          <p:spTgt spid="514">
                                            <p:txEl>
                                              <p:pRg st="1" end="1"/>
                                            </p:txEl>
                                          </p:spTgt>
                                        </p:tgtEl>
                                        <p:attrNameLst>
                                          <p:attrName>style.visibility</p:attrName>
                                        </p:attrNameLst>
                                      </p:cBhvr>
                                      <p:to>
                                        <p:strVal val="visible"/>
                                      </p:to>
                                    </p:set>
                                    <p:animEffect filter="dissolve" transition="in">
                                      <p:cBhvr>
                                        <p:cTn id="14" dur="1000"/>
                                        <p:tgtEl>
                                          <p:spTgt spid="514">
                                            <p:txEl>
                                              <p:pRg st="1" end="1"/>
                                            </p:txEl>
                                          </p:spTgt>
                                        </p:tgtEl>
                                      </p:cBhvr>
                                    </p:animEffect>
                                  </p:childTnLst>
                                </p:cTn>
                              </p:par>
                            </p:childTnLst>
                          </p:cTn>
                        </p:par>
                        <p:par>
                          <p:cTn id="15" fill="hold">
                            <p:stCondLst>
                              <p:cond delay="3000"/>
                            </p:stCondLst>
                            <p:childTnLst>
                              <p:par>
                                <p:cTn id="16" presetClass="entr" nodeType="afterEffect" presetID="9" grpId="1" fill="hold">
                                  <p:stCondLst>
                                    <p:cond delay="500"/>
                                  </p:stCondLst>
                                  <p:iterate type="el" backwards="0">
                                    <p:tmAbs val="0"/>
                                  </p:iterate>
                                  <p:childTnLst>
                                    <p:set>
                                      <p:cBhvr>
                                        <p:cTn id="17" fill="hold"/>
                                        <p:tgtEl>
                                          <p:spTgt spid="514">
                                            <p:txEl>
                                              <p:pRg st="2" end="2"/>
                                            </p:txEl>
                                          </p:spTgt>
                                        </p:tgtEl>
                                        <p:attrNameLst>
                                          <p:attrName>style.visibility</p:attrName>
                                        </p:attrNameLst>
                                      </p:cBhvr>
                                      <p:to>
                                        <p:strVal val="visible"/>
                                      </p:to>
                                    </p:set>
                                    <p:animEffect filter="dissolve" transition="in">
                                      <p:cBhvr>
                                        <p:cTn id="18" dur="1000"/>
                                        <p:tgtEl>
                                          <p:spTgt spid="514">
                                            <p:txEl>
                                              <p:pRg st="2" end="2"/>
                                            </p:txEl>
                                          </p:spTgt>
                                        </p:tgtEl>
                                      </p:cBhvr>
                                    </p:animEffect>
                                  </p:childTnLst>
                                </p:cTn>
                              </p:par>
                            </p:childTnLst>
                          </p:cTn>
                        </p:par>
                        <p:par>
                          <p:cTn id="19" fill="hold">
                            <p:stCondLst>
                              <p:cond delay="4500"/>
                            </p:stCondLst>
                            <p:childTnLst>
                              <p:par>
                                <p:cTn id="20" presetClass="entr" nodeType="afterEffect" presetID="9" grpId="1" fill="hold">
                                  <p:stCondLst>
                                    <p:cond delay="500"/>
                                  </p:stCondLst>
                                  <p:iterate type="el" backwards="0">
                                    <p:tmAbs val="0"/>
                                  </p:iterate>
                                  <p:childTnLst>
                                    <p:set>
                                      <p:cBhvr>
                                        <p:cTn id="21" fill="hold"/>
                                        <p:tgtEl>
                                          <p:spTgt spid="514">
                                            <p:txEl>
                                              <p:pRg st="3" end="3"/>
                                            </p:txEl>
                                          </p:spTgt>
                                        </p:tgtEl>
                                        <p:attrNameLst>
                                          <p:attrName>style.visibility</p:attrName>
                                        </p:attrNameLst>
                                      </p:cBhvr>
                                      <p:to>
                                        <p:strVal val="visible"/>
                                      </p:to>
                                    </p:set>
                                    <p:animEffect filter="dissolve" transition="in">
                                      <p:cBhvr>
                                        <p:cTn id="22" dur="1000"/>
                                        <p:tgtEl>
                                          <p:spTgt spid="514">
                                            <p:txEl>
                                              <p:pRg st="3" end="3"/>
                                            </p:txEl>
                                          </p:spTgt>
                                        </p:tgtEl>
                                      </p:cBhvr>
                                    </p:animEffect>
                                  </p:childTnLst>
                                </p:cTn>
                              </p:par>
                            </p:childTnLst>
                          </p:cTn>
                        </p:par>
                        <p:par>
                          <p:cTn id="23" fill="hold">
                            <p:stCondLst>
                              <p:cond delay="6000"/>
                            </p:stCondLst>
                            <p:childTnLst>
                              <p:par>
                                <p:cTn id="24" presetClass="entr" nodeType="afterEffect" presetID="9" grpId="1" fill="hold">
                                  <p:stCondLst>
                                    <p:cond delay="500"/>
                                  </p:stCondLst>
                                  <p:iterate type="el" backwards="0">
                                    <p:tmAbs val="0"/>
                                  </p:iterate>
                                  <p:childTnLst>
                                    <p:set>
                                      <p:cBhvr>
                                        <p:cTn id="25" fill="hold"/>
                                        <p:tgtEl>
                                          <p:spTgt spid="514">
                                            <p:txEl>
                                              <p:pRg st="4" end="4"/>
                                            </p:txEl>
                                          </p:spTgt>
                                        </p:tgtEl>
                                        <p:attrNameLst>
                                          <p:attrName>style.visibility</p:attrName>
                                        </p:attrNameLst>
                                      </p:cBhvr>
                                      <p:to>
                                        <p:strVal val="visible"/>
                                      </p:to>
                                    </p:set>
                                    <p:animEffect filter="dissolve" transition="in">
                                      <p:cBhvr>
                                        <p:cTn id="26" dur="1000"/>
                                        <p:tgtEl>
                                          <p:spTgt spid="514">
                                            <p:txEl>
                                              <p:pRg st="4" end="4"/>
                                            </p:txEl>
                                          </p:spTgt>
                                        </p:tgtEl>
                                      </p:cBhvr>
                                    </p:animEffect>
                                  </p:childTnLst>
                                </p:cTn>
                              </p:par>
                            </p:childTnLst>
                          </p:cTn>
                        </p:par>
                        <p:par>
                          <p:cTn id="27" fill="hold">
                            <p:stCondLst>
                              <p:cond delay="7500"/>
                            </p:stCondLst>
                            <p:childTnLst>
                              <p:par>
                                <p:cTn id="28" presetClass="entr" nodeType="afterEffect" presetID="9" grpId="1" fill="hold">
                                  <p:stCondLst>
                                    <p:cond delay="500"/>
                                  </p:stCondLst>
                                  <p:iterate type="el" backwards="0">
                                    <p:tmAbs val="0"/>
                                  </p:iterate>
                                  <p:childTnLst>
                                    <p:set>
                                      <p:cBhvr>
                                        <p:cTn id="29" fill="hold"/>
                                        <p:tgtEl>
                                          <p:spTgt spid="514">
                                            <p:txEl>
                                              <p:pRg st="5" end="5"/>
                                            </p:txEl>
                                          </p:spTgt>
                                        </p:tgtEl>
                                        <p:attrNameLst>
                                          <p:attrName>style.visibility</p:attrName>
                                        </p:attrNameLst>
                                      </p:cBhvr>
                                      <p:to>
                                        <p:strVal val="visible"/>
                                      </p:to>
                                    </p:set>
                                    <p:animEffect filter="dissolve" transition="in">
                                      <p:cBhvr>
                                        <p:cTn id="30" dur="1000"/>
                                        <p:tgtEl>
                                          <p:spTgt spid="514">
                                            <p:txEl>
                                              <p:pRg st="5" end="5"/>
                                            </p:txEl>
                                          </p:spTgt>
                                        </p:tgtEl>
                                      </p:cBhvr>
                                    </p:animEffect>
                                  </p:childTnLst>
                                </p:cTn>
                              </p:par>
                            </p:childTnLst>
                          </p:cTn>
                        </p:par>
                        <p:par>
                          <p:cTn id="31" fill="hold">
                            <p:stCondLst>
                              <p:cond delay="9000"/>
                            </p:stCondLst>
                            <p:childTnLst>
                              <p:par>
                                <p:cTn id="32" presetClass="entr" nodeType="afterEffect" presetID="9" grpId="1" fill="hold">
                                  <p:stCondLst>
                                    <p:cond delay="500"/>
                                  </p:stCondLst>
                                  <p:iterate type="el" backwards="0">
                                    <p:tmAbs val="0"/>
                                  </p:iterate>
                                  <p:childTnLst>
                                    <p:set>
                                      <p:cBhvr>
                                        <p:cTn id="33" fill="hold"/>
                                        <p:tgtEl>
                                          <p:spTgt spid="514">
                                            <p:txEl>
                                              <p:pRg st="6" end="6"/>
                                            </p:txEl>
                                          </p:spTgt>
                                        </p:tgtEl>
                                        <p:attrNameLst>
                                          <p:attrName>style.visibility</p:attrName>
                                        </p:attrNameLst>
                                      </p:cBhvr>
                                      <p:to>
                                        <p:strVal val="visible"/>
                                      </p:to>
                                    </p:set>
                                    <p:animEffect filter="dissolve" transition="in">
                                      <p:cBhvr>
                                        <p:cTn id="34" dur="1000"/>
                                        <p:tgtEl>
                                          <p:spTgt spid="51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14"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24" name="2D Column Chart"/>
          <p:cNvGraphicFramePr/>
          <p:nvPr/>
        </p:nvGraphicFramePr>
        <p:xfrm>
          <a:off x="1257300" y="1263650"/>
          <a:ext cx="10477500" cy="78648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8" name="ECI slides.001.jpeg"/>
          <p:cNvGrpSpPr/>
          <p:nvPr/>
        </p:nvGrpSpPr>
        <p:grpSpPr>
          <a:xfrm>
            <a:off x="185489" y="229393"/>
            <a:ext cx="3463173" cy="2418862"/>
            <a:chOff x="0" y="0"/>
            <a:chExt cx="3463171" cy="2418860"/>
          </a:xfrm>
        </p:grpSpPr>
        <p:pic>
          <p:nvPicPr>
            <p:cNvPr id="137"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136"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143" name="Group"/>
          <p:cNvGrpSpPr/>
          <p:nvPr/>
        </p:nvGrpSpPr>
        <p:grpSpPr>
          <a:xfrm>
            <a:off x="4007544" y="645073"/>
            <a:ext cx="8545712" cy="1659977"/>
            <a:chOff x="0" y="0"/>
            <a:chExt cx="8545710" cy="1659976"/>
          </a:xfrm>
        </p:grpSpPr>
        <p:sp>
          <p:nvSpPr>
            <p:cNvPr id="139"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140"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142"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44" name="Pentecost - Biblical origin (OT)"/>
          <p:cNvSpPr txBox="1"/>
          <p:nvPr/>
        </p:nvSpPr>
        <p:spPr>
          <a:xfrm>
            <a:off x="635000" y="3174999"/>
            <a:ext cx="647958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5E5E5E"/>
                </a:solidFill>
                <a:latin typeface="Gill Sans"/>
                <a:ea typeface="Gill Sans"/>
                <a:cs typeface="Gill Sans"/>
                <a:sym typeface="Gill Sans"/>
              </a:defRPr>
            </a:lvl1pPr>
          </a:lstStyle>
          <a:p>
            <a:pPr/>
            <a:r>
              <a:t>Pentecost - Biblical origin (OT)</a:t>
            </a:r>
          </a:p>
        </p:txBody>
      </p:sp>
      <p:sp>
        <p:nvSpPr>
          <p:cNvPr id="146"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7" name="Pentecost…"/>
          <p:cNvSpPr txBox="1"/>
          <p:nvPr/>
        </p:nvSpPr>
        <p:spPr>
          <a:xfrm>
            <a:off x="635000" y="4320147"/>
            <a:ext cx="11316183" cy="49236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pPr>
            <a:r>
              <a:t>Pentecost</a:t>
            </a:r>
          </a:p>
          <a:p>
            <a:pPr lvl="1" marL="457200" indent="-228600" algn="l">
              <a:buClr>
                <a:schemeClr val="accent5">
                  <a:lumOff val="-29866"/>
                </a:schemeClr>
              </a:buClr>
              <a:buSzPct val="130000"/>
              <a:buChar char="•"/>
              <a:defRPr b="0"/>
            </a:pPr>
            <a:r>
              <a:t>“Pentecost, Feast Of. In Lv. 23:16 LXX reads </a:t>
            </a:r>
            <a:r>
              <a:rPr i="1">
                <a:latin typeface="Helvetica"/>
                <a:ea typeface="Helvetica"/>
                <a:cs typeface="Helvetica"/>
                <a:sym typeface="Helvetica"/>
              </a:rPr>
              <a:t>penteœkonta heœmeras</a:t>
            </a:r>
            <a:r>
              <a:t> for the Heb. </a:t>
            </a:r>
            <a:r>
              <a:rPr i="1">
                <a:latin typeface="Helvetica"/>
                <a:ea typeface="Helvetica"/>
                <a:cs typeface="Helvetica"/>
                <a:sym typeface="Helvetica"/>
              </a:rPr>
              <a:t>hΩ∞mis¥s¥ˆîm yo®m,</a:t>
            </a:r>
            <a:r>
              <a:t> ‘fifty days,’ referring to the number of days from the offering of the barley sheaf at the beginning of the Passover. On the 50th day was the Feast of Pentecost. Since the time elapsed was 7 weeks, it was called </a:t>
            </a:r>
            <a:r>
              <a:rPr i="1">
                <a:latin typeface="Helvetica"/>
                <a:ea typeface="Helvetica"/>
                <a:cs typeface="Helvetica"/>
                <a:sym typeface="Helvetica"/>
              </a:rPr>
              <a:t>hΩagœ s¥aœb≈u{o®t≈</a:t>
            </a:r>
            <a:r>
              <a:rPr i="1"/>
              <a:t>,</a:t>
            </a:r>
            <a:r>
              <a:t> ‘feast of weeks’ (Ex. 34:22; Dt. 16:10). It marks the completion of the barley harvest, which began when the sickle was first put to the grain (Dt. 16:9), and when the sheaf was waved ‘the morrow after the sabbath’ (Lv. 23:11). It is also called </a:t>
            </a:r>
            <a:r>
              <a:rPr i="1">
                <a:latin typeface="Helvetica"/>
                <a:ea typeface="Helvetica"/>
                <a:cs typeface="Helvetica"/>
                <a:sym typeface="Helvetica"/>
              </a:rPr>
              <a:t>hΩagœ haqqaœsΩˆîr</a:t>
            </a:r>
            <a:r>
              <a:rPr i="1"/>
              <a:t>,</a:t>
            </a:r>
            <a:r>
              <a:t> ‘feast of harvest’, and </a:t>
            </a:r>
            <a:r>
              <a:rPr i="1">
                <a:latin typeface="Helvetica"/>
                <a:ea typeface="Helvetica"/>
                <a:cs typeface="Helvetica"/>
                <a:sym typeface="Helvetica"/>
              </a:rPr>
              <a:t>yo®m habbikku®rˆîm</a:t>
            </a:r>
            <a:r>
              <a:rPr i="1"/>
              <a:t>,</a:t>
            </a:r>
            <a:r>
              <a:t> ‘day of the first fruits’ (Ex. 23:16; Nu. 28:26). The feast is not limited to the times of the Pentateuch, but its observance is indicated in the days of Solomon (2 Ch. 8:13), as the second of the three annual festivals (cf. Dt. 16:16). [“Pentecost, Feast Of,” NBD, 898-899.]</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7">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7"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Let’s consider Bill:…"/>
          <p:cNvSpPr/>
          <p:nvPr/>
        </p:nvSpPr>
        <p:spPr>
          <a:xfrm>
            <a:off x="1776722" y="3136900"/>
            <a:ext cx="9448801" cy="582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600">
                <a:solidFill>
                  <a:srgbClr val="FF2600"/>
                </a:solidFill>
                <a:latin typeface="Gill Sans"/>
                <a:ea typeface="Gill Sans"/>
                <a:cs typeface="Gill Sans"/>
                <a:sym typeface="Gill Sans"/>
              </a:defRPr>
            </a:pPr>
            <a:r>
              <a:t>Let’s consider Bill:</a:t>
            </a:r>
          </a:p>
          <a:p>
            <a:pPr algn="l">
              <a:defRPr b="0" sz="3600">
                <a:latin typeface="Gill Sans"/>
                <a:ea typeface="Gill Sans"/>
                <a:cs typeface="Gill Sans"/>
                <a:sym typeface="Gill Sans"/>
              </a:defRPr>
            </a:pPr>
          </a:p>
          <a:p>
            <a:pPr marL="317500" indent="-317500" algn="l">
              <a:buSzPct val="125000"/>
              <a:buChar char="•"/>
              <a:defRPr b="0" sz="3600">
                <a:latin typeface="Gill Sans"/>
                <a:ea typeface="Gill Sans"/>
                <a:cs typeface="Gill Sans"/>
                <a:sym typeface="Gill Sans"/>
              </a:defRPr>
            </a:pPr>
            <a:r>
              <a:t>an intelligent man, knows reason plays a significant role in religion</a:t>
            </a:r>
          </a:p>
          <a:p>
            <a:pPr marL="317500" indent="-317500" algn="l">
              <a:buSzPct val="125000"/>
              <a:buChar char="•"/>
              <a:defRPr b="0" sz="3600">
                <a:latin typeface="Gill Sans"/>
                <a:ea typeface="Gill Sans"/>
                <a:cs typeface="Gill Sans"/>
                <a:sym typeface="Gill Sans"/>
              </a:defRPr>
            </a:pPr>
            <a:r>
              <a:t>more than the “typical” male, Bill shows slightly more passion for spiritual things</a:t>
            </a:r>
          </a:p>
          <a:p>
            <a:pPr marL="317500" indent="-317500" algn="l">
              <a:buSzPct val="125000"/>
              <a:buChar char="•"/>
              <a:defRPr b="0" sz="3600">
                <a:latin typeface="Gill Sans"/>
                <a:ea typeface="Gill Sans"/>
                <a:cs typeface="Gill Sans"/>
                <a:sym typeface="Gill Sans"/>
              </a:defRPr>
            </a:pPr>
            <a:r>
              <a:t>morally, Bill does well, but he’s still not perfect</a:t>
            </a:r>
          </a:p>
          <a:p>
            <a:pPr marL="317500" indent="-317500" algn="l">
              <a:buSzPct val="125000"/>
              <a:buChar char="•"/>
              <a:defRPr b="0" sz="3600">
                <a:latin typeface="Gill Sans"/>
                <a:ea typeface="Gill Sans"/>
                <a:cs typeface="Gill Sans"/>
                <a:sym typeface="Gill Sans"/>
              </a:defRPr>
            </a:pPr>
            <a:r>
              <a:t>Bill doesn’t assert himself too much, but he’s not a wallflower either</a:t>
            </a:r>
          </a:p>
          <a:p>
            <a:pPr marL="317500" indent="-317500" algn="l">
              <a:buSzPct val="125000"/>
              <a:buChar char="•"/>
              <a:defRPr b="0" sz="3600">
                <a:latin typeface="Gill Sans"/>
                <a:ea typeface="Gill Sans"/>
                <a:cs typeface="Gill Sans"/>
                <a:sym typeface="Gill Sans"/>
              </a:defRPr>
            </a:pPr>
            <a:r>
              <a:t>Bill’s actions show he gets his way 2/3 times, more likely to act like God wants than not</a:t>
            </a:r>
          </a:p>
        </p:txBody>
      </p:sp>
      <p:grpSp>
        <p:nvGrpSpPr>
          <p:cNvPr id="529" name="ECI slides.001.jpeg"/>
          <p:cNvGrpSpPr/>
          <p:nvPr/>
        </p:nvGrpSpPr>
        <p:grpSpPr>
          <a:xfrm>
            <a:off x="185489" y="229393"/>
            <a:ext cx="3463173" cy="2418862"/>
            <a:chOff x="0" y="0"/>
            <a:chExt cx="3463171" cy="2418860"/>
          </a:xfrm>
        </p:grpSpPr>
        <p:pic>
          <p:nvPicPr>
            <p:cNvPr id="528"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527"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534" name="Group"/>
          <p:cNvGrpSpPr/>
          <p:nvPr/>
        </p:nvGrpSpPr>
        <p:grpSpPr>
          <a:xfrm>
            <a:off x="4007544" y="645073"/>
            <a:ext cx="8545712" cy="1659977"/>
            <a:chOff x="0" y="0"/>
            <a:chExt cx="8545710" cy="1659976"/>
          </a:xfrm>
        </p:grpSpPr>
        <p:sp>
          <p:nvSpPr>
            <p:cNvPr id="530"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531"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533"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526">
                                            <p:bg/>
                                          </p:spTgt>
                                        </p:tgtEl>
                                        <p:attrNameLst>
                                          <p:attrName>style.visibility</p:attrName>
                                        </p:attrNameLst>
                                      </p:cBhvr>
                                      <p:to>
                                        <p:strVal val="visible"/>
                                      </p:to>
                                    </p:set>
                                    <p:animEffect filter="dissolve" transition="in">
                                      <p:cBhvr>
                                        <p:cTn id="7" dur="1000"/>
                                        <p:tgtEl>
                                          <p:spTgt spid="526">
                                            <p:bg/>
                                          </p:spTgt>
                                        </p:tgtEl>
                                      </p:cBhvr>
                                    </p:animEffect>
                                  </p:childTnLst>
                                </p:cTn>
                              </p:par>
                              <p:par>
                                <p:cTn id="8" presetClass="entr" nodeType="withEffect" presetSubtype="0" presetID="9" grpId="1" fill="hold">
                                  <p:stCondLst>
                                    <p:cond delay="500"/>
                                  </p:stCondLst>
                                  <p:iterate type="el" backwards="0">
                                    <p:tmAbs val="0"/>
                                  </p:iterate>
                                  <p:childTnLst>
                                    <p:set>
                                      <p:cBhvr>
                                        <p:cTn id="9" fill="hold"/>
                                        <p:tgtEl>
                                          <p:spTgt spid="526">
                                            <p:txEl>
                                              <p:pRg st="0" end="0"/>
                                            </p:txEl>
                                          </p:spTgt>
                                        </p:tgtEl>
                                        <p:attrNameLst>
                                          <p:attrName>style.visibility</p:attrName>
                                        </p:attrNameLst>
                                      </p:cBhvr>
                                      <p:to>
                                        <p:strVal val="visible"/>
                                      </p:to>
                                    </p:set>
                                    <p:animEffect filter="dissolve" transition="in">
                                      <p:cBhvr>
                                        <p:cTn id="10" dur="1000"/>
                                        <p:tgtEl>
                                          <p:spTgt spid="526">
                                            <p:txEl>
                                              <p:pRg st="0" end="0"/>
                                            </p:txEl>
                                          </p:spTgt>
                                        </p:tgtEl>
                                      </p:cBhvr>
                                    </p:animEffect>
                                  </p:childTnLst>
                                </p:cTn>
                              </p:par>
                            </p:childTnLst>
                          </p:cTn>
                        </p:par>
                        <p:par>
                          <p:cTn id="11" fill="hold">
                            <p:stCondLst>
                              <p:cond delay="1500"/>
                            </p:stCondLst>
                            <p:childTnLst>
                              <p:par>
                                <p:cTn id="12" presetClass="entr" nodeType="afterEffect" presetID="9" grpId="1" fill="hold">
                                  <p:stCondLst>
                                    <p:cond delay="500"/>
                                  </p:stCondLst>
                                  <p:iterate type="el" backwards="0">
                                    <p:tmAbs val="0"/>
                                  </p:iterate>
                                  <p:childTnLst>
                                    <p:set>
                                      <p:cBhvr>
                                        <p:cTn id="13" fill="hold"/>
                                        <p:tgtEl>
                                          <p:spTgt spid="526">
                                            <p:txEl>
                                              <p:pRg st="1" end="1"/>
                                            </p:txEl>
                                          </p:spTgt>
                                        </p:tgtEl>
                                        <p:attrNameLst>
                                          <p:attrName>style.visibility</p:attrName>
                                        </p:attrNameLst>
                                      </p:cBhvr>
                                      <p:to>
                                        <p:strVal val="visible"/>
                                      </p:to>
                                    </p:set>
                                    <p:animEffect filter="dissolve" transition="in">
                                      <p:cBhvr>
                                        <p:cTn id="14" dur="1000"/>
                                        <p:tgtEl>
                                          <p:spTgt spid="526">
                                            <p:txEl>
                                              <p:pRg st="1" end="1"/>
                                            </p:txEl>
                                          </p:spTgt>
                                        </p:tgtEl>
                                      </p:cBhvr>
                                    </p:animEffect>
                                  </p:childTnLst>
                                </p:cTn>
                              </p:par>
                            </p:childTnLst>
                          </p:cTn>
                        </p:par>
                        <p:par>
                          <p:cTn id="15" fill="hold">
                            <p:stCondLst>
                              <p:cond delay="3000"/>
                            </p:stCondLst>
                            <p:childTnLst>
                              <p:par>
                                <p:cTn id="16" presetClass="entr" nodeType="afterEffect" presetID="9" grpId="1" fill="hold">
                                  <p:stCondLst>
                                    <p:cond delay="500"/>
                                  </p:stCondLst>
                                  <p:iterate type="el" backwards="0">
                                    <p:tmAbs val="0"/>
                                  </p:iterate>
                                  <p:childTnLst>
                                    <p:set>
                                      <p:cBhvr>
                                        <p:cTn id="17" fill="hold"/>
                                        <p:tgtEl>
                                          <p:spTgt spid="526">
                                            <p:txEl>
                                              <p:pRg st="2" end="2"/>
                                            </p:txEl>
                                          </p:spTgt>
                                        </p:tgtEl>
                                        <p:attrNameLst>
                                          <p:attrName>style.visibility</p:attrName>
                                        </p:attrNameLst>
                                      </p:cBhvr>
                                      <p:to>
                                        <p:strVal val="visible"/>
                                      </p:to>
                                    </p:set>
                                    <p:animEffect filter="dissolve" transition="in">
                                      <p:cBhvr>
                                        <p:cTn id="18" dur="1000"/>
                                        <p:tgtEl>
                                          <p:spTgt spid="526">
                                            <p:txEl>
                                              <p:pRg st="2" end="2"/>
                                            </p:txEl>
                                          </p:spTgt>
                                        </p:tgtEl>
                                      </p:cBhvr>
                                    </p:animEffect>
                                  </p:childTnLst>
                                </p:cTn>
                              </p:par>
                            </p:childTnLst>
                          </p:cTn>
                        </p:par>
                        <p:par>
                          <p:cTn id="19" fill="hold">
                            <p:stCondLst>
                              <p:cond delay="4500"/>
                            </p:stCondLst>
                            <p:childTnLst>
                              <p:par>
                                <p:cTn id="20" presetClass="entr" nodeType="afterEffect" presetID="9" grpId="1" fill="hold">
                                  <p:stCondLst>
                                    <p:cond delay="500"/>
                                  </p:stCondLst>
                                  <p:iterate type="el" backwards="0">
                                    <p:tmAbs val="0"/>
                                  </p:iterate>
                                  <p:childTnLst>
                                    <p:set>
                                      <p:cBhvr>
                                        <p:cTn id="21" fill="hold"/>
                                        <p:tgtEl>
                                          <p:spTgt spid="526">
                                            <p:txEl>
                                              <p:pRg st="3" end="3"/>
                                            </p:txEl>
                                          </p:spTgt>
                                        </p:tgtEl>
                                        <p:attrNameLst>
                                          <p:attrName>style.visibility</p:attrName>
                                        </p:attrNameLst>
                                      </p:cBhvr>
                                      <p:to>
                                        <p:strVal val="visible"/>
                                      </p:to>
                                    </p:set>
                                    <p:animEffect filter="dissolve" transition="in">
                                      <p:cBhvr>
                                        <p:cTn id="22" dur="1000"/>
                                        <p:tgtEl>
                                          <p:spTgt spid="526">
                                            <p:txEl>
                                              <p:pRg st="3" end="3"/>
                                            </p:txEl>
                                          </p:spTgt>
                                        </p:tgtEl>
                                      </p:cBhvr>
                                    </p:animEffect>
                                  </p:childTnLst>
                                </p:cTn>
                              </p:par>
                            </p:childTnLst>
                          </p:cTn>
                        </p:par>
                        <p:par>
                          <p:cTn id="23" fill="hold">
                            <p:stCondLst>
                              <p:cond delay="6000"/>
                            </p:stCondLst>
                            <p:childTnLst>
                              <p:par>
                                <p:cTn id="24" presetClass="entr" nodeType="afterEffect" presetID="9" grpId="1" fill="hold">
                                  <p:stCondLst>
                                    <p:cond delay="500"/>
                                  </p:stCondLst>
                                  <p:iterate type="el" backwards="0">
                                    <p:tmAbs val="0"/>
                                  </p:iterate>
                                  <p:childTnLst>
                                    <p:set>
                                      <p:cBhvr>
                                        <p:cTn id="25" fill="hold"/>
                                        <p:tgtEl>
                                          <p:spTgt spid="526">
                                            <p:txEl>
                                              <p:pRg st="4" end="4"/>
                                            </p:txEl>
                                          </p:spTgt>
                                        </p:tgtEl>
                                        <p:attrNameLst>
                                          <p:attrName>style.visibility</p:attrName>
                                        </p:attrNameLst>
                                      </p:cBhvr>
                                      <p:to>
                                        <p:strVal val="visible"/>
                                      </p:to>
                                    </p:set>
                                    <p:animEffect filter="dissolve" transition="in">
                                      <p:cBhvr>
                                        <p:cTn id="26" dur="1000"/>
                                        <p:tgtEl>
                                          <p:spTgt spid="526">
                                            <p:txEl>
                                              <p:pRg st="4" end="4"/>
                                            </p:txEl>
                                          </p:spTgt>
                                        </p:tgtEl>
                                      </p:cBhvr>
                                    </p:animEffect>
                                  </p:childTnLst>
                                </p:cTn>
                              </p:par>
                            </p:childTnLst>
                          </p:cTn>
                        </p:par>
                        <p:par>
                          <p:cTn id="27" fill="hold">
                            <p:stCondLst>
                              <p:cond delay="7500"/>
                            </p:stCondLst>
                            <p:childTnLst>
                              <p:par>
                                <p:cTn id="28" presetClass="entr" nodeType="afterEffect" presetID="9" grpId="1" fill="hold">
                                  <p:stCondLst>
                                    <p:cond delay="500"/>
                                  </p:stCondLst>
                                  <p:iterate type="el" backwards="0">
                                    <p:tmAbs val="0"/>
                                  </p:iterate>
                                  <p:childTnLst>
                                    <p:set>
                                      <p:cBhvr>
                                        <p:cTn id="29" fill="hold"/>
                                        <p:tgtEl>
                                          <p:spTgt spid="526">
                                            <p:txEl>
                                              <p:pRg st="5" end="5"/>
                                            </p:txEl>
                                          </p:spTgt>
                                        </p:tgtEl>
                                        <p:attrNameLst>
                                          <p:attrName>style.visibility</p:attrName>
                                        </p:attrNameLst>
                                      </p:cBhvr>
                                      <p:to>
                                        <p:strVal val="visible"/>
                                      </p:to>
                                    </p:set>
                                    <p:animEffect filter="dissolve" transition="in">
                                      <p:cBhvr>
                                        <p:cTn id="30" dur="1000"/>
                                        <p:tgtEl>
                                          <p:spTgt spid="526">
                                            <p:txEl>
                                              <p:pRg st="5" end="5"/>
                                            </p:txEl>
                                          </p:spTgt>
                                        </p:tgtEl>
                                      </p:cBhvr>
                                    </p:animEffect>
                                  </p:childTnLst>
                                </p:cTn>
                              </p:par>
                            </p:childTnLst>
                          </p:cTn>
                        </p:par>
                        <p:par>
                          <p:cTn id="31" fill="hold">
                            <p:stCondLst>
                              <p:cond delay="9000"/>
                            </p:stCondLst>
                            <p:childTnLst>
                              <p:par>
                                <p:cTn id="32" presetClass="entr" nodeType="afterEffect" presetID="9" grpId="1" fill="hold">
                                  <p:stCondLst>
                                    <p:cond delay="500"/>
                                  </p:stCondLst>
                                  <p:iterate type="el" backwards="0">
                                    <p:tmAbs val="0"/>
                                  </p:iterate>
                                  <p:childTnLst>
                                    <p:set>
                                      <p:cBhvr>
                                        <p:cTn id="33" fill="hold"/>
                                        <p:tgtEl>
                                          <p:spTgt spid="526">
                                            <p:txEl>
                                              <p:pRg st="6" end="6"/>
                                            </p:txEl>
                                          </p:spTgt>
                                        </p:tgtEl>
                                        <p:attrNameLst>
                                          <p:attrName>style.visibility</p:attrName>
                                        </p:attrNameLst>
                                      </p:cBhvr>
                                      <p:to>
                                        <p:strVal val="visible"/>
                                      </p:to>
                                    </p:set>
                                    <p:animEffect filter="dissolve" transition="in">
                                      <p:cBhvr>
                                        <p:cTn id="34" dur="1000"/>
                                        <p:tgtEl>
                                          <p:spTgt spid="526">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26"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36" name="2D Column Chart"/>
          <p:cNvGraphicFramePr/>
          <p:nvPr/>
        </p:nvGraphicFramePr>
        <p:xfrm>
          <a:off x="1193254" y="1263650"/>
          <a:ext cx="10541546" cy="78648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38" name="2D Column Chart"/>
          <p:cNvGraphicFramePr/>
          <p:nvPr/>
        </p:nvGraphicFramePr>
        <p:xfrm>
          <a:off x="1257300" y="1263650"/>
          <a:ext cx="10477500" cy="78648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40" name="2D Column Chart"/>
          <p:cNvGraphicFramePr/>
          <p:nvPr/>
        </p:nvGraphicFramePr>
        <p:xfrm>
          <a:off x="1257300" y="1263650"/>
          <a:ext cx="10477500" cy="78648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Let’s consider the ideal Church:…"/>
          <p:cNvSpPr/>
          <p:nvPr/>
        </p:nvSpPr>
        <p:spPr>
          <a:xfrm>
            <a:off x="2094222" y="3136900"/>
            <a:ext cx="8801101" cy="374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600">
                <a:solidFill>
                  <a:srgbClr val="FF2600"/>
                </a:solidFill>
                <a:latin typeface="Gill Sans"/>
                <a:ea typeface="Gill Sans"/>
                <a:cs typeface="Gill Sans"/>
                <a:sym typeface="Gill Sans"/>
              </a:defRPr>
            </a:pPr>
            <a:r>
              <a:t>Let’s consider the ideal Church:</a:t>
            </a:r>
          </a:p>
          <a:p>
            <a:pPr algn="l">
              <a:defRPr b="0" sz="3600">
                <a:latin typeface="Gill Sans"/>
                <a:ea typeface="Gill Sans"/>
                <a:cs typeface="Gill Sans"/>
                <a:sym typeface="Gill Sans"/>
              </a:defRPr>
            </a:pPr>
          </a:p>
          <a:p>
            <a:pPr marL="317500" indent="-317500" algn="l">
              <a:buSzPct val="125000"/>
              <a:buChar char="•"/>
              <a:defRPr b="0" sz="3600">
                <a:latin typeface="Gill Sans"/>
                <a:ea typeface="Gill Sans"/>
                <a:cs typeface="Gill Sans"/>
                <a:sym typeface="Gill Sans"/>
              </a:defRPr>
            </a:pPr>
            <a:r>
              <a:t>in reason, in harmony with God and Christ</a:t>
            </a:r>
          </a:p>
          <a:p>
            <a:pPr marL="317500" indent="-317500" algn="l">
              <a:buSzPct val="125000"/>
              <a:buChar char="•"/>
              <a:defRPr b="0" sz="3600">
                <a:latin typeface="Gill Sans"/>
                <a:ea typeface="Gill Sans"/>
                <a:cs typeface="Gill Sans"/>
                <a:sym typeface="Gill Sans"/>
              </a:defRPr>
            </a:pPr>
            <a:r>
              <a:t>in emotion, in harmony with God and Christ </a:t>
            </a:r>
          </a:p>
          <a:p>
            <a:pPr marL="317500" indent="-317500" algn="l">
              <a:buSzPct val="125000"/>
              <a:buChar char="•"/>
              <a:defRPr b="0" sz="3600">
                <a:latin typeface="Gill Sans"/>
                <a:ea typeface="Gill Sans"/>
                <a:cs typeface="Gill Sans"/>
                <a:sym typeface="Gill Sans"/>
              </a:defRPr>
            </a:pPr>
            <a:r>
              <a:t>in morals,  in harmony with God &amp; Christ</a:t>
            </a:r>
          </a:p>
          <a:p>
            <a:pPr marL="317500" indent="-317500" algn="l">
              <a:buSzPct val="125000"/>
              <a:buChar char="•"/>
              <a:defRPr b="0" sz="3600">
                <a:latin typeface="Gill Sans"/>
                <a:ea typeface="Gill Sans"/>
                <a:cs typeface="Gill Sans"/>
                <a:sym typeface="Gill Sans"/>
              </a:defRPr>
            </a:pPr>
            <a:r>
              <a:t>in will,  in harmony with God &amp; Christ</a:t>
            </a:r>
          </a:p>
          <a:p>
            <a:pPr marL="317500" indent="-317500" algn="l">
              <a:buSzPct val="125000"/>
              <a:buChar char="•"/>
              <a:defRPr b="0" sz="3600">
                <a:latin typeface="Gill Sans"/>
                <a:ea typeface="Gill Sans"/>
                <a:cs typeface="Gill Sans"/>
                <a:sym typeface="Gill Sans"/>
              </a:defRPr>
            </a:pPr>
            <a:r>
              <a:t>in actions,  in harmony with God and Christ</a:t>
            </a:r>
          </a:p>
        </p:txBody>
      </p:sp>
      <p:grpSp>
        <p:nvGrpSpPr>
          <p:cNvPr id="545" name="ECI slides.001.jpeg"/>
          <p:cNvGrpSpPr/>
          <p:nvPr/>
        </p:nvGrpSpPr>
        <p:grpSpPr>
          <a:xfrm>
            <a:off x="185489" y="229393"/>
            <a:ext cx="3463173" cy="2418862"/>
            <a:chOff x="0" y="0"/>
            <a:chExt cx="3463171" cy="2418860"/>
          </a:xfrm>
        </p:grpSpPr>
        <p:pic>
          <p:nvPicPr>
            <p:cNvPr id="544"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543"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550" name="Group"/>
          <p:cNvGrpSpPr/>
          <p:nvPr/>
        </p:nvGrpSpPr>
        <p:grpSpPr>
          <a:xfrm>
            <a:off x="4007544" y="645073"/>
            <a:ext cx="8545712" cy="1659977"/>
            <a:chOff x="0" y="0"/>
            <a:chExt cx="8545710" cy="1659976"/>
          </a:xfrm>
        </p:grpSpPr>
        <p:sp>
          <p:nvSpPr>
            <p:cNvPr id="546"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547"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549"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542">
                                            <p:bg/>
                                          </p:spTgt>
                                        </p:tgtEl>
                                        <p:attrNameLst>
                                          <p:attrName>style.visibility</p:attrName>
                                        </p:attrNameLst>
                                      </p:cBhvr>
                                      <p:to>
                                        <p:strVal val="visible"/>
                                      </p:to>
                                    </p:set>
                                    <p:animEffect filter="dissolve" transition="in">
                                      <p:cBhvr>
                                        <p:cTn id="7" dur="1000"/>
                                        <p:tgtEl>
                                          <p:spTgt spid="542">
                                            <p:bg/>
                                          </p:spTgt>
                                        </p:tgtEl>
                                      </p:cBhvr>
                                    </p:animEffect>
                                  </p:childTnLst>
                                </p:cTn>
                              </p:par>
                              <p:par>
                                <p:cTn id="8" presetClass="entr" nodeType="withEffect" presetSubtype="0" presetID="9" grpId="1" fill="hold">
                                  <p:stCondLst>
                                    <p:cond delay="500"/>
                                  </p:stCondLst>
                                  <p:iterate type="el" backwards="0">
                                    <p:tmAbs val="0"/>
                                  </p:iterate>
                                  <p:childTnLst>
                                    <p:set>
                                      <p:cBhvr>
                                        <p:cTn id="9" fill="hold"/>
                                        <p:tgtEl>
                                          <p:spTgt spid="542">
                                            <p:txEl>
                                              <p:pRg st="0" end="0"/>
                                            </p:txEl>
                                          </p:spTgt>
                                        </p:tgtEl>
                                        <p:attrNameLst>
                                          <p:attrName>style.visibility</p:attrName>
                                        </p:attrNameLst>
                                      </p:cBhvr>
                                      <p:to>
                                        <p:strVal val="visible"/>
                                      </p:to>
                                    </p:set>
                                    <p:animEffect filter="dissolve" transition="in">
                                      <p:cBhvr>
                                        <p:cTn id="10" dur="1000"/>
                                        <p:tgtEl>
                                          <p:spTgt spid="542">
                                            <p:txEl>
                                              <p:pRg st="0" end="0"/>
                                            </p:txEl>
                                          </p:spTgt>
                                        </p:tgtEl>
                                      </p:cBhvr>
                                    </p:animEffect>
                                  </p:childTnLst>
                                </p:cTn>
                              </p:par>
                            </p:childTnLst>
                          </p:cTn>
                        </p:par>
                        <p:par>
                          <p:cTn id="11" fill="hold">
                            <p:stCondLst>
                              <p:cond delay="1500"/>
                            </p:stCondLst>
                            <p:childTnLst>
                              <p:par>
                                <p:cTn id="12" presetClass="entr" nodeType="afterEffect" presetID="9" grpId="1" fill="hold">
                                  <p:stCondLst>
                                    <p:cond delay="500"/>
                                  </p:stCondLst>
                                  <p:iterate type="el" backwards="0">
                                    <p:tmAbs val="0"/>
                                  </p:iterate>
                                  <p:childTnLst>
                                    <p:set>
                                      <p:cBhvr>
                                        <p:cTn id="13" fill="hold"/>
                                        <p:tgtEl>
                                          <p:spTgt spid="542">
                                            <p:txEl>
                                              <p:pRg st="1" end="1"/>
                                            </p:txEl>
                                          </p:spTgt>
                                        </p:tgtEl>
                                        <p:attrNameLst>
                                          <p:attrName>style.visibility</p:attrName>
                                        </p:attrNameLst>
                                      </p:cBhvr>
                                      <p:to>
                                        <p:strVal val="visible"/>
                                      </p:to>
                                    </p:set>
                                    <p:animEffect filter="dissolve" transition="in">
                                      <p:cBhvr>
                                        <p:cTn id="14" dur="1000"/>
                                        <p:tgtEl>
                                          <p:spTgt spid="542">
                                            <p:txEl>
                                              <p:pRg st="1" end="1"/>
                                            </p:txEl>
                                          </p:spTgt>
                                        </p:tgtEl>
                                      </p:cBhvr>
                                    </p:animEffect>
                                  </p:childTnLst>
                                </p:cTn>
                              </p:par>
                            </p:childTnLst>
                          </p:cTn>
                        </p:par>
                        <p:par>
                          <p:cTn id="15" fill="hold">
                            <p:stCondLst>
                              <p:cond delay="3000"/>
                            </p:stCondLst>
                            <p:childTnLst>
                              <p:par>
                                <p:cTn id="16" presetClass="entr" nodeType="afterEffect" presetID="9" grpId="1" fill="hold">
                                  <p:stCondLst>
                                    <p:cond delay="500"/>
                                  </p:stCondLst>
                                  <p:iterate type="el" backwards="0">
                                    <p:tmAbs val="0"/>
                                  </p:iterate>
                                  <p:childTnLst>
                                    <p:set>
                                      <p:cBhvr>
                                        <p:cTn id="17" fill="hold"/>
                                        <p:tgtEl>
                                          <p:spTgt spid="542">
                                            <p:txEl>
                                              <p:pRg st="2" end="2"/>
                                            </p:txEl>
                                          </p:spTgt>
                                        </p:tgtEl>
                                        <p:attrNameLst>
                                          <p:attrName>style.visibility</p:attrName>
                                        </p:attrNameLst>
                                      </p:cBhvr>
                                      <p:to>
                                        <p:strVal val="visible"/>
                                      </p:to>
                                    </p:set>
                                    <p:animEffect filter="dissolve" transition="in">
                                      <p:cBhvr>
                                        <p:cTn id="18" dur="1000"/>
                                        <p:tgtEl>
                                          <p:spTgt spid="542">
                                            <p:txEl>
                                              <p:pRg st="2" end="2"/>
                                            </p:txEl>
                                          </p:spTgt>
                                        </p:tgtEl>
                                      </p:cBhvr>
                                    </p:animEffect>
                                  </p:childTnLst>
                                </p:cTn>
                              </p:par>
                            </p:childTnLst>
                          </p:cTn>
                        </p:par>
                        <p:par>
                          <p:cTn id="19" fill="hold">
                            <p:stCondLst>
                              <p:cond delay="4500"/>
                            </p:stCondLst>
                            <p:childTnLst>
                              <p:par>
                                <p:cTn id="20" presetClass="entr" nodeType="afterEffect" presetID="9" grpId="1" fill="hold">
                                  <p:stCondLst>
                                    <p:cond delay="500"/>
                                  </p:stCondLst>
                                  <p:iterate type="el" backwards="0">
                                    <p:tmAbs val="0"/>
                                  </p:iterate>
                                  <p:childTnLst>
                                    <p:set>
                                      <p:cBhvr>
                                        <p:cTn id="21" fill="hold"/>
                                        <p:tgtEl>
                                          <p:spTgt spid="542">
                                            <p:txEl>
                                              <p:pRg st="3" end="3"/>
                                            </p:txEl>
                                          </p:spTgt>
                                        </p:tgtEl>
                                        <p:attrNameLst>
                                          <p:attrName>style.visibility</p:attrName>
                                        </p:attrNameLst>
                                      </p:cBhvr>
                                      <p:to>
                                        <p:strVal val="visible"/>
                                      </p:to>
                                    </p:set>
                                    <p:animEffect filter="dissolve" transition="in">
                                      <p:cBhvr>
                                        <p:cTn id="22" dur="1000"/>
                                        <p:tgtEl>
                                          <p:spTgt spid="542">
                                            <p:txEl>
                                              <p:pRg st="3" end="3"/>
                                            </p:txEl>
                                          </p:spTgt>
                                        </p:tgtEl>
                                      </p:cBhvr>
                                    </p:animEffect>
                                  </p:childTnLst>
                                </p:cTn>
                              </p:par>
                            </p:childTnLst>
                          </p:cTn>
                        </p:par>
                        <p:par>
                          <p:cTn id="23" fill="hold">
                            <p:stCondLst>
                              <p:cond delay="6000"/>
                            </p:stCondLst>
                            <p:childTnLst>
                              <p:par>
                                <p:cTn id="24" presetClass="entr" nodeType="afterEffect" presetID="9" grpId="1" fill="hold">
                                  <p:stCondLst>
                                    <p:cond delay="500"/>
                                  </p:stCondLst>
                                  <p:iterate type="el" backwards="0">
                                    <p:tmAbs val="0"/>
                                  </p:iterate>
                                  <p:childTnLst>
                                    <p:set>
                                      <p:cBhvr>
                                        <p:cTn id="25" fill="hold"/>
                                        <p:tgtEl>
                                          <p:spTgt spid="542">
                                            <p:txEl>
                                              <p:pRg st="4" end="4"/>
                                            </p:txEl>
                                          </p:spTgt>
                                        </p:tgtEl>
                                        <p:attrNameLst>
                                          <p:attrName>style.visibility</p:attrName>
                                        </p:attrNameLst>
                                      </p:cBhvr>
                                      <p:to>
                                        <p:strVal val="visible"/>
                                      </p:to>
                                    </p:set>
                                    <p:animEffect filter="dissolve" transition="in">
                                      <p:cBhvr>
                                        <p:cTn id="26" dur="1000"/>
                                        <p:tgtEl>
                                          <p:spTgt spid="542">
                                            <p:txEl>
                                              <p:pRg st="4" end="4"/>
                                            </p:txEl>
                                          </p:spTgt>
                                        </p:tgtEl>
                                      </p:cBhvr>
                                    </p:animEffect>
                                  </p:childTnLst>
                                </p:cTn>
                              </p:par>
                            </p:childTnLst>
                          </p:cTn>
                        </p:par>
                        <p:par>
                          <p:cTn id="27" fill="hold">
                            <p:stCondLst>
                              <p:cond delay="7500"/>
                            </p:stCondLst>
                            <p:childTnLst>
                              <p:par>
                                <p:cTn id="28" presetClass="entr" nodeType="afterEffect" presetID="9" grpId="1" fill="hold">
                                  <p:stCondLst>
                                    <p:cond delay="500"/>
                                  </p:stCondLst>
                                  <p:iterate type="el" backwards="0">
                                    <p:tmAbs val="0"/>
                                  </p:iterate>
                                  <p:childTnLst>
                                    <p:set>
                                      <p:cBhvr>
                                        <p:cTn id="29" fill="hold"/>
                                        <p:tgtEl>
                                          <p:spTgt spid="542">
                                            <p:txEl>
                                              <p:pRg st="5" end="5"/>
                                            </p:txEl>
                                          </p:spTgt>
                                        </p:tgtEl>
                                        <p:attrNameLst>
                                          <p:attrName>style.visibility</p:attrName>
                                        </p:attrNameLst>
                                      </p:cBhvr>
                                      <p:to>
                                        <p:strVal val="visible"/>
                                      </p:to>
                                    </p:set>
                                    <p:animEffect filter="dissolve" transition="in">
                                      <p:cBhvr>
                                        <p:cTn id="30" dur="1000"/>
                                        <p:tgtEl>
                                          <p:spTgt spid="542">
                                            <p:txEl>
                                              <p:pRg st="5" end="5"/>
                                            </p:txEl>
                                          </p:spTgt>
                                        </p:tgtEl>
                                      </p:cBhvr>
                                    </p:animEffect>
                                  </p:childTnLst>
                                </p:cTn>
                              </p:par>
                            </p:childTnLst>
                          </p:cTn>
                        </p:par>
                        <p:par>
                          <p:cTn id="31" fill="hold">
                            <p:stCondLst>
                              <p:cond delay="9000"/>
                            </p:stCondLst>
                            <p:childTnLst>
                              <p:par>
                                <p:cTn id="32" presetClass="entr" nodeType="afterEffect" presetID="9" grpId="1" fill="hold">
                                  <p:stCondLst>
                                    <p:cond delay="500"/>
                                  </p:stCondLst>
                                  <p:iterate type="el" backwards="0">
                                    <p:tmAbs val="0"/>
                                  </p:iterate>
                                  <p:childTnLst>
                                    <p:set>
                                      <p:cBhvr>
                                        <p:cTn id="33" fill="hold"/>
                                        <p:tgtEl>
                                          <p:spTgt spid="542">
                                            <p:txEl>
                                              <p:pRg st="6" end="6"/>
                                            </p:txEl>
                                          </p:spTgt>
                                        </p:tgtEl>
                                        <p:attrNameLst>
                                          <p:attrName>style.visibility</p:attrName>
                                        </p:attrNameLst>
                                      </p:cBhvr>
                                      <p:to>
                                        <p:strVal val="visible"/>
                                      </p:to>
                                    </p:set>
                                    <p:animEffect filter="dissolve" transition="in">
                                      <p:cBhvr>
                                        <p:cTn id="34" dur="1000"/>
                                        <p:tgtEl>
                                          <p:spTgt spid="542">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42"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52" name="2D Column Chart"/>
          <p:cNvGraphicFramePr/>
          <p:nvPr/>
        </p:nvGraphicFramePr>
        <p:xfrm>
          <a:off x="1257300" y="1263650"/>
          <a:ext cx="10477500" cy="78648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Let’s consider Church 1:…"/>
          <p:cNvSpPr/>
          <p:nvPr/>
        </p:nvSpPr>
        <p:spPr>
          <a:xfrm>
            <a:off x="1814822" y="3130550"/>
            <a:ext cx="9372601"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600">
                <a:solidFill>
                  <a:srgbClr val="FF2600"/>
                </a:solidFill>
                <a:latin typeface="Gill Sans"/>
                <a:ea typeface="Gill Sans"/>
                <a:cs typeface="Gill Sans"/>
                <a:sym typeface="Gill Sans"/>
              </a:defRPr>
            </a:pPr>
            <a:r>
              <a:t>Let’s consider Church 1:</a:t>
            </a:r>
          </a:p>
          <a:p>
            <a:pPr algn="l">
              <a:defRPr b="0" sz="3600">
                <a:latin typeface="Gill Sans"/>
                <a:ea typeface="Gill Sans"/>
                <a:cs typeface="Gill Sans"/>
                <a:sym typeface="Gill Sans"/>
              </a:defRPr>
            </a:pPr>
          </a:p>
          <a:p>
            <a:pPr marL="317500" indent="-317500" algn="l">
              <a:buSzPct val="125000"/>
              <a:buChar char="•"/>
              <a:defRPr b="0" sz="3600">
                <a:latin typeface="Gill Sans"/>
                <a:ea typeface="Gill Sans"/>
                <a:cs typeface="Gill Sans"/>
                <a:sym typeface="Gill Sans"/>
              </a:defRPr>
            </a:pPr>
            <a:r>
              <a:t>an intelligent church, doesn’t think reason plays a significant role in religion</a:t>
            </a:r>
          </a:p>
          <a:p>
            <a:pPr marL="317500" indent="-317500" algn="l">
              <a:buSzPct val="125000"/>
              <a:buChar char="•"/>
              <a:defRPr b="0" spc="-36" sz="3600">
                <a:latin typeface="Gill Sans"/>
                <a:ea typeface="Gill Sans"/>
                <a:cs typeface="Gill Sans"/>
                <a:sym typeface="Gill Sans"/>
              </a:defRPr>
            </a:pPr>
            <a:r>
              <a:t>a “typical” church, whose passion for most things borders on boredom, not a passionate church</a:t>
            </a:r>
          </a:p>
          <a:p>
            <a:pPr marL="317500" indent="-317500" algn="l">
              <a:buSzPct val="125000"/>
              <a:buChar char="•"/>
              <a:defRPr b="0" sz="3600">
                <a:latin typeface="Gill Sans"/>
                <a:ea typeface="Gill Sans"/>
                <a:cs typeface="Gill Sans"/>
                <a:sym typeface="Gill Sans"/>
              </a:defRPr>
            </a:pPr>
            <a:r>
              <a:t>morally, church 1 is just above average, just slightly more likely to tell the truth than to lie</a:t>
            </a:r>
          </a:p>
          <a:p>
            <a:pPr marL="317500" indent="-317500" algn="l">
              <a:buSzPct val="125000"/>
              <a:buChar char="•"/>
              <a:defRPr b="0" spc="-36" sz="3600">
                <a:latin typeface="Gill Sans"/>
                <a:ea typeface="Gill Sans"/>
                <a:cs typeface="Gill Sans"/>
                <a:sym typeface="Gill Sans"/>
              </a:defRPr>
            </a:pPr>
            <a:r>
              <a:t>Church 1’s will outpaces every aspect of its nature, but not always for the sake of God’s glory</a:t>
            </a:r>
          </a:p>
          <a:p>
            <a:pPr marL="317500" indent="-317500" algn="l">
              <a:buSzPct val="125000"/>
              <a:buChar char="•"/>
              <a:defRPr b="0" spc="-72" sz="3600">
                <a:latin typeface="Gill Sans"/>
                <a:ea typeface="Gill Sans"/>
                <a:cs typeface="Gill Sans"/>
                <a:sym typeface="Gill Sans"/>
              </a:defRPr>
            </a:pPr>
            <a:r>
              <a:t>Church 1’s actions show it gets his way 2/3 times, actions not always consistent with God’s will</a:t>
            </a:r>
          </a:p>
        </p:txBody>
      </p:sp>
      <p:grpSp>
        <p:nvGrpSpPr>
          <p:cNvPr id="557" name="ECI slides.001.jpeg"/>
          <p:cNvGrpSpPr/>
          <p:nvPr/>
        </p:nvGrpSpPr>
        <p:grpSpPr>
          <a:xfrm>
            <a:off x="185489" y="229393"/>
            <a:ext cx="3463173" cy="2418862"/>
            <a:chOff x="0" y="0"/>
            <a:chExt cx="3463171" cy="2418860"/>
          </a:xfrm>
        </p:grpSpPr>
        <p:pic>
          <p:nvPicPr>
            <p:cNvPr id="556"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555"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562" name="Group"/>
          <p:cNvGrpSpPr/>
          <p:nvPr/>
        </p:nvGrpSpPr>
        <p:grpSpPr>
          <a:xfrm>
            <a:off x="4007544" y="645073"/>
            <a:ext cx="8545712" cy="1659977"/>
            <a:chOff x="0" y="0"/>
            <a:chExt cx="8545710" cy="1659976"/>
          </a:xfrm>
        </p:grpSpPr>
        <p:sp>
          <p:nvSpPr>
            <p:cNvPr id="558"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559"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561"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554">
                                            <p:bg/>
                                          </p:spTgt>
                                        </p:tgtEl>
                                        <p:attrNameLst>
                                          <p:attrName>style.visibility</p:attrName>
                                        </p:attrNameLst>
                                      </p:cBhvr>
                                      <p:to>
                                        <p:strVal val="visible"/>
                                      </p:to>
                                    </p:set>
                                    <p:animEffect filter="dissolve" transition="in">
                                      <p:cBhvr>
                                        <p:cTn id="7" dur="1000"/>
                                        <p:tgtEl>
                                          <p:spTgt spid="554">
                                            <p:bg/>
                                          </p:spTgt>
                                        </p:tgtEl>
                                      </p:cBhvr>
                                    </p:animEffect>
                                  </p:childTnLst>
                                </p:cTn>
                              </p:par>
                              <p:par>
                                <p:cTn id="8" presetClass="entr" nodeType="withEffect" presetSubtype="0" presetID="9" grpId="1" fill="hold">
                                  <p:stCondLst>
                                    <p:cond delay="500"/>
                                  </p:stCondLst>
                                  <p:iterate type="el" backwards="0">
                                    <p:tmAbs val="0"/>
                                  </p:iterate>
                                  <p:childTnLst>
                                    <p:set>
                                      <p:cBhvr>
                                        <p:cTn id="9" fill="hold"/>
                                        <p:tgtEl>
                                          <p:spTgt spid="554">
                                            <p:txEl>
                                              <p:pRg st="0" end="0"/>
                                            </p:txEl>
                                          </p:spTgt>
                                        </p:tgtEl>
                                        <p:attrNameLst>
                                          <p:attrName>style.visibility</p:attrName>
                                        </p:attrNameLst>
                                      </p:cBhvr>
                                      <p:to>
                                        <p:strVal val="visible"/>
                                      </p:to>
                                    </p:set>
                                    <p:animEffect filter="dissolve" transition="in">
                                      <p:cBhvr>
                                        <p:cTn id="10" dur="1000"/>
                                        <p:tgtEl>
                                          <p:spTgt spid="554">
                                            <p:txEl>
                                              <p:pRg st="0" end="0"/>
                                            </p:txEl>
                                          </p:spTgt>
                                        </p:tgtEl>
                                      </p:cBhvr>
                                    </p:animEffect>
                                  </p:childTnLst>
                                </p:cTn>
                              </p:par>
                            </p:childTnLst>
                          </p:cTn>
                        </p:par>
                        <p:par>
                          <p:cTn id="11" fill="hold">
                            <p:stCondLst>
                              <p:cond delay="1500"/>
                            </p:stCondLst>
                            <p:childTnLst>
                              <p:par>
                                <p:cTn id="12" presetClass="entr" nodeType="afterEffect" presetID="9" grpId="1" fill="hold">
                                  <p:stCondLst>
                                    <p:cond delay="500"/>
                                  </p:stCondLst>
                                  <p:iterate type="el" backwards="0">
                                    <p:tmAbs val="0"/>
                                  </p:iterate>
                                  <p:childTnLst>
                                    <p:set>
                                      <p:cBhvr>
                                        <p:cTn id="13" fill="hold"/>
                                        <p:tgtEl>
                                          <p:spTgt spid="554">
                                            <p:txEl>
                                              <p:pRg st="1" end="1"/>
                                            </p:txEl>
                                          </p:spTgt>
                                        </p:tgtEl>
                                        <p:attrNameLst>
                                          <p:attrName>style.visibility</p:attrName>
                                        </p:attrNameLst>
                                      </p:cBhvr>
                                      <p:to>
                                        <p:strVal val="visible"/>
                                      </p:to>
                                    </p:set>
                                    <p:animEffect filter="dissolve" transition="in">
                                      <p:cBhvr>
                                        <p:cTn id="14" dur="1000"/>
                                        <p:tgtEl>
                                          <p:spTgt spid="554">
                                            <p:txEl>
                                              <p:pRg st="1" end="1"/>
                                            </p:txEl>
                                          </p:spTgt>
                                        </p:tgtEl>
                                      </p:cBhvr>
                                    </p:animEffect>
                                  </p:childTnLst>
                                </p:cTn>
                              </p:par>
                            </p:childTnLst>
                          </p:cTn>
                        </p:par>
                        <p:par>
                          <p:cTn id="15" fill="hold">
                            <p:stCondLst>
                              <p:cond delay="3000"/>
                            </p:stCondLst>
                            <p:childTnLst>
                              <p:par>
                                <p:cTn id="16" presetClass="entr" nodeType="afterEffect" presetID="9" grpId="1" fill="hold">
                                  <p:stCondLst>
                                    <p:cond delay="500"/>
                                  </p:stCondLst>
                                  <p:iterate type="el" backwards="0">
                                    <p:tmAbs val="0"/>
                                  </p:iterate>
                                  <p:childTnLst>
                                    <p:set>
                                      <p:cBhvr>
                                        <p:cTn id="17" fill="hold"/>
                                        <p:tgtEl>
                                          <p:spTgt spid="554">
                                            <p:txEl>
                                              <p:pRg st="2" end="2"/>
                                            </p:txEl>
                                          </p:spTgt>
                                        </p:tgtEl>
                                        <p:attrNameLst>
                                          <p:attrName>style.visibility</p:attrName>
                                        </p:attrNameLst>
                                      </p:cBhvr>
                                      <p:to>
                                        <p:strVal val="visible"/>
                                      </p:to>
                                    </p:set>
                                    <p:animEffect filter="dissolve" transition="in">
                                      <p:cBhvr>
                                        <p:cTn id="18" dur="1000"/>
                                        <p:tgtEl>
                                          <p:spTgt spid="554">
                                            <p:txEl>
                                              <p:pRg st="2" end="2"/>
                                            </p:txEl>
                                          </p:spTgt>
                                        </p:tgtEl>
                                      </p:cBhvr>
                                    </p:animEffect>
                                  </p:childTnLst>
                                </p:cTn>
                              </p:par>
                            </p:childTnLst>
                          </p:cTn>
                        </p:par>
                        <p:par>
                          <p:cTn id="19" fill="hold">
                            <p:stCondLst>
                              <p:cond delay="4500"/>
                            </p:stCondLst>
                            <p:childTnLst>
                              <p:par>
                                <p:cTn id="20" presetClass="entr" nodeType="afterEffect" presetID="9" grpId="1" fill="hold">
                                  <p:stCondLst>
                                    <p:cond delay="500"/>
                                  </p:stCondLst>
                                  <p:iterate type="el" backwards="0">
                                    <p:tmAbs val="0"/>
                                  </p:iterate>
                                  <p:childTnLst>
                                    <p:set>
                                      <p:cBhvr>
                                        <p:cTn id="21" fill="hold"/>
                                        <p:tgtEl>
                                          <p:spTgt spid="554">
                                            <p:txEl>
                                              <p:pRg st="3" end="3"/>
                                            </p:txEl>
                                          </p:spTgt>
                                        </p:tgtEl>
                                        <p:attrNameLst>
                                          <p:attrName>style.visibility</p:attrName>
                                        </p:attrNameLst>
                                      </p:cBhvr>
                                      <p:to>
                                        <p:strVal val="visible"/>
                                      </p:to>
                                    </p:set>
                                    <p:animEffect filter="dissolve" transition="in">
                                      <p:cBhvr>
                                        <p:cTn id="22" dur="1000"/>
                                        <p:tgtEl>
                                          <p:spTgt spid="554">
                                            <p:txEl>
                                              <p:pRg st="3" end="3"/>
                                            </p:txEl>
                                          </p:spTgt>
                                        </p:tgtEl>
                                      </p:cBhvr>
                                    </p:animEffect>
                                  </p:childTnLst>
                                </p:cTn>
                              </p:par>
                            </p:childTnLst>
                          </p:cTn>
                        </p:par>
                        <p:par>
                          <p:cTn id="23" fill="hold">
                            <p:stCondLst>
                              <p:cond delay="6000"/>
                            </p:stCondLst>
                            <p:childTnLst>
                              <p:par>
                                <p:cTn id="24" presetClass="entr" nodeType="afterEffect" presetID="9" grpId="1" fill="hold">
                                  <p:stCondLst>
                                    <p:cond delay="500"/>
                                  </p:stCondLst>
                                  <p:iterate type="el" backwards="0">
                                    <p:tmAbs val="0"/>
                                  </p:iterate>
                                  <p:childTnLst>
                                    <p:set>
                                      <p:cBhvr>
                                        <p:cTn id="25" fill="hold"/>
                                        <p:tgtEl>
                                          <p:spTgt spid="554">
                                            <p:txEl>
                                              <p:pRg st="4" end="4"/>
                                            </p:txEl>
                                          </p:spTgt>
                                        </p:tgtEl>
                                        <p:attrNameLst>
                                          <p:attrName>style.visibility</p:attrName>
                                        </p:attrNameLst>
                                      </p:cBhvr>
                                      <p:to>
                                        <p:strVal val="visible"/>
                                      </p:to>
                                    </p:set>
                                    <p:animEffect filter="dissolve" transition="in">
                                      <p:cBhvr>
                                        <p:cTn id="26" dur="1000"/>
                                        <p:tgtEl>
                                          <p:spTgt spid="554">
                                            <p:txEl>
                                              <p:pRg st="4" end="4"/>
                                            </p:txEl>
                                          </p:spTgt>
                                        </p:tgtEl>
                                      </p:cBhvr>
                                    </p:animEffect>
                                  </p:childTnLst>
                                </p:cTn>
                              </p:par>
                            </p:childTnLst>
                          </p:cTn>
                        </p:par>
                        <p:par>
                          <p:cTn id="27" fill="hold">
                            <p:stCondLst>
                              <p:cond delay="7500"/>
                            </p:stCondLst>
                            <p:childTnLst>
                              <p:par>
                                <p:cTn id="28" presetClass="entr" nodeType="afterEffect" presetID="9" grpId="1" fill="hold">
                                  <p:stCondLst>
                                    <p:cond delay="500"/>
                                  </p:stCondLst>
                                  <p:iterate type="el" backwards="0">
                                    <p:tmAbs val="0"/>
                                  </p:iterate>
                                  <p:childTnLst>
                                    <p:set>
                                      <p:cBhvr>
                                        <p:cTn id="29" fill="hold"/>
                                        <p:tgtEl>
                                          <p:spTgt spid="554">
                                            <p:txEl>
                                              <p:pRg st="5" end="5"/>
                                            </p:txEl>
                                          </p:spTgt>
                                        </p:tgtEl>
                                        <p:attrNameLst>
                                          <p:attrName>style.visibility</p:attrName>
                                        </p:attrNameLst>
                                      </p:cBhvr>
                                      <p:to>
                                        <p:strVal val="visible"/>
                                      </p:to>
                                    </p:set>
                                    <p:animEffect filter="dissolve" transition="in">
                                      <p:cBhvr>
                                        <p:cTn id="30" dur="1000"/>
                                        <p:tgtEl>
                                          <p:spTgt spid="554">
                                            <p:txEl>
                                              <p:pRg st="5" end="5"/>
                                            </p:txEl>
                                          </p:spTgt>
                                        </p:tgtEl>
                                      </p:cBhvr>
                                    </p:animEffect>
                                  </p:childTnLst>
                                </p:cTn>
                              </p:par>
                            </p:childTnLst>
                          </p:cTn>
                        </p:par>
                        <p:par>
                          <p:cTn id="31" fill="hold">
                            <p:stCondLst>
                              <p:cond delay="9000"/>
                            </p:stCondLst>
                            <p:childTnLst>
                              <p:par>
                                <p:cTn id="32" presetClass="entr" nodeType="afterEffect" presetID="9" grpId="1" fill="hold">
                                  <p:stCondLst>
                                    <p:cond delay="500"/>
                                  </p:stCondLst>
                                  <p:iterate type="el" backwards="0">
                                    <p:tmAbs val="0"/>
                                  </p:iterate>
                                  <p:childTnLst>
                                    <p:set>
                                      <p:cBhvr>
                                        <p:cTn id="33" fill="hold"/>
                                        <p:tgtEl>
                                          <p:spTgt spid="554">
                                            <p:txEl>
                                              <p:pRg st="6" end="6"/>
                                            </p:txEl>
                                          </p:spTgt>
                                        </p:tgtEl>
                                        <p:attrNameLst>
                                          <p:attrName>style.visibility</p:attrName>
                                        </p:attrNameLst>
                                      </p:cBhvr>
                                      <p:to>
                                        <p:strVal val="visible"/>
                                      </p:to>
                                    </p:set>
                                    <p:animEffect filter="dissolve" transition="in">
                                      <p:cBhvr>
                                        <p:cTn id="34" dur="1000"/>
                                        <p:tgtEl>
                                          <p:spTgt spid="55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54"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64" name="2D Column Chart"/>
          <p:cNvGraphicFramePr/>
          <p:nvPr/>
        </p:nvGraphicFramePr>
        <p:xfrm>
          <a:off x="1257300" y="1263650"/>
          <a:ext cx="10477500" cy="78648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Let’s consider Church 2:…"/>
          <p:cNvSpPr/>
          <p:nvPr/>
        </p:nvSpPr>
        <p:spPr>
          <a:xfrm>
            <a:off x="1776722" y="3136900"/>
            <a:ext cx="9448801" cy="582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600">
                <a:solidFill>
                  <a:srgbClr val="FF2600"/>
                </a:solidFill>
                <a:latin typeface="Gill Sans"/>
                <a:ea typeface="Gill Sans"/>
                <a:cs typeface="Gill Sans"/>
                <a:sym typeface="Gill Sans"/>
              </a:defRPr>
            </a:pPr>
            <a:r>
              <a:t>Let’s consider Church 2:</a:t>
            </a:r>
          </a:p>
          <a:p>
            <a:pPr algn="l">
              <a:defRPr b="0" sz="3600">
                <a:latin typeface="Gill Sans"/>
                <a:ea typeface="Gill Sans"/>
                <a:cs typeface="Gill Sans"/>
                <a:sym typeface="Gill Sans"/>
              </a:defRPr>
            </a:pPr>
          </a:p>
          <a:p>
            <a:pPr marL="317500" indent="-317500" algn="l">
              <a:buSzPct val="125000"/>
              <a:buChar char="•"/>
              <a:defRPr b="0" sz="3600">
                <a:latin typeface="Gill Sans"/>
                <a:ea typeface="Gill Sans"/>
                <a:cs typeface="Gill Sans"/>
                <a:sym typeface="Gill Sans"/>
              </a:defRPr>
            </a:pPr>
            <a:r>
              <a:t>an intelligent church, knows reason plays a significant role in religion</a:t>
            </a:r>
          </a:p>
          <a:p>
            <a:pPr marL="317500" indent="-317500" algn="l">
              <a:buSzPct val="125000"/>
              <a:buChar char="•"/>
              <a:defRPr b="0" sz="3600">
                <a:latin typeface="Gill Sans"/>
                <a:ea typeface="Gill Sans"/>
                <a:cs typeface="Gill Sans"/>
                <a:sym typeface="Gill Sans"/>
              </a:defRPr>
            </a:pPr>
            <a:r>
              <a:t>more than the “typical” church, church 2 shows slightly more passion for spiritual things</a:t>
            </a:r>
          </a:p>
          <a:p>
            <a:pPr marL="317500" indent="-317500" algn="l">
              <a:buSzPct val="125000"/>
              <a:buChar char="•"/>
              <a:defRPr b="0" spc="-72" sz="3600">
                <a:latin typeface="Gill Sans"/>
                <a:ea typeface="Gill Sans"/>
                <a:cs typeface="Gill Sans"/>
                <a:sym typeface="Gill Sans"/>
              </a:defRPr>
            </a:pPr>
            <a:r>
              <a:t>morally, church 2 does well, but it’s still not perfect</a:t>
            </a:r>
          </a:p>
          <a:p>
            <a:pPr marL="317500" indent="-317500" algn="l">
              <a:buSzPct val="125000"/>
              <a:buChar char="•"/>
              <a:defRPr b="0" sz="3600">
                <a:latin typeface="Gill Sans"/>
                <a:ea typeface="Gill Sans"/>
                <a:cs typeface="Gill Sans"/>
                <a:sym typeface="Gill Sans"/>
              </a:defRPr>
            </a:pPr>
            <a:r>
              <a:t>church 2 doesn’t assert himself too much, but he’s not a wallflower either</a:t>
            </a:r>
          </a:p>
          <a:p>
            <a:pPr marL="317500" indent="-317500" algn="l">
              <a:buSzPct val="125000"/>
              <a:buChar char="•"/>
              <a:defRPr b="0" sz="3600">
                <a:latin typeface="Gill Sans"/>
                <a:ea typeface="Gill Sans"/>
                <a:cs typeface="Gill Sans"/>
                <a:sym typeface="Gill Sans"/>
              </a:defRPr>
            </a:pPr>
            <a:r>
              <a:t>church 2’s actions show it gets his way 2/3 times, more likely to act like God wants than not</a:t>
            </a:r>
          </a:p>
        </p:txBody>
      </p:sp>
      <p:grpSp>
        <p:nvGrpSpPr>
          <p:cNvPr id="569" name="ECI slides.001.jpeg"/>
          <p:cNvGrpSpPr/>
          <p:nvPr/>
        </p:nvGrpSpPr>
        <p:grpSpPr>
          <a:xfrm>
            <a:off x="185489" y="229393"/>
            <a:ext cx="3463173" cy="2418862"/>
            <a:chOff x="0" y="0"/>
            <a:chExt cx="3463171" cy="2418860"/>
          </a:xfrm>
        </p:grpSpPr>
        <p:pic>
          <p:nvPicPr>
            <p:cNvPr id="568"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567"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574" name="Group"/>
          <p:cNvGrpSpPr/>
          <p:nvPr/>
        </p:nvGrpSpPr>
        <p:grpSpPr>
          <a:xfrm>
            <a:off x="4007544" y="645073"/>
            <a:ext cx="8545712" cy="1659977"/>
            <a:chOff x="0" y="0"/>
            <a:chExt cx="8545710" cy="1659976"/>
          </a:xfrm>
        </p:grpSpPr>
        <p:sp>
          <p:nvSpPr>
            <p:cNvPr id="570"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571"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573"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566">
                                            <p:bg/>
                                          </p:spTgt>
                                        </p:tgtEl>
                                        <p:attrNameLst>
                                          <p:attrName>style.visibility</p:attrName>
                                        </p:attrNameLst>
                                      </p:cBhvr>
                                      <p:to>
                                        <p:strVal val="visible"/>
                                      </p:to>
                                    </p:set>
                                    <p:animEffect filter="dissolve" transition="in">
                                      <p:cBhvr>
                                        <p:cTn id="7" dur="1000"/>
                                        <p:tgtEl>
                                          <p:spTgt spid="566">
                                            <p:bg/>
                                          </p:spTgt>
                                        </p:tgtEl>
                                      </p:cBhvr>
                                    </p:animEffect>
                                  </p:childTnLst>
                                </p:cTn>
                              </p:par>
                              <p:par>
                                <p:cTn id="8" presetClass="entr" nodeType="withEffect" presetSubtype="0" presetID="9" grpId="1" fill="hold">
                                  <p:stCondLst>
                                    <p:cond delay="500"/>
                                  </p:stCondLst>
                                  <p:iterate type="el" backwards="0">
                                    <p:tmAbs val="0"/>
                                  </p:iterate>
                                  <p:childTnLst>
                                    <p:set>
                                      <p:cBhvr>
                                        <p:cTn id="9" fill="hold"/>
                                        <p:tgtEl>
                                          <p:spTgt spid="566">
                                            <p:txEl>
                                              <p:pRg st="0" end="0"/>
                                            </p:txEl>
                                          </p:spTgt>
                                        </p:tgtEl>
                                        <p:attrNameLst>
                                          <p:attrName>style.visibility</p:attrName>
                                        </p:attrNameLst>
                                      </p:cBhvr>
                                      <p:to>
                                        <p:strVal val="visible"/>
                                      </p:to>
                                    </p:set>
                                    <p:animEffect filter="dissolve" transition="in">
                                      <p:cBhvr>
                                        <p:cTn id="10" dur="1000"/>
                                        <p:tgtEl>
                                          <p:spTgt spid="566">
                                            <p:txEl>
                                              <p:pRg st="0" end="0"/>
                                            </p:txEl>
                                          </p:spTgt>
                                        </p:tgtEl>
                                      </p:cBhvr>
                                    </p:animEffect>
                                  </p:childTnLst>
                                </p:cTn>
                              </p:par>
                            </p:childTnLst>
                          </p:cTn>
                        </p:par>
                        <p:par>
                          <p:cTn id="11" fill="hold">
                            <p:stCondLst>
                              <p:cond delay="1500"/>
                            </p:stCondLst>
                            <p:childTnLst>
                              <p:par>
                                <p:cTn id="12" presetClass="entr" nodeType="afterEffect" presetID="9" grpId="1" fill="hold">
                                  <p:stCondLst>
                                    <p:cond delay="500"/>
                                  </p:stCondLst>
                                  <p:iterate type="el" backwards="0">
                                    <p:tmAbs val="0"/>
                                  </p:iterate>
                                  <p:childTnLst>
                                    <p:set>
                                      <p:cBhvr>
                                        <p:cTn id="13" fill="hold"/>
                                        <p:tgtEl>
                                          <p:spTgt spid="566">
                                            <p:txEl>
                                              <p:pRg st="1" end="1"/>
                                            </p:txEl>
                                          </p:spTgt>
                                        </p:tgtEl>
                                        <p:attrNameLst>
                                          <p:attrName>style.visibility</p:attrName>
                                        </p:attrNameLst>
                                      </p:cBhvr>
                                      <p:to>
                                        <p:strVal val="visible"/>
                                      </p:to>
                                    </p:set>
                                    <p:animEffect filter="dissolve" transition="in">
                                      <p:cBhvr>
                                        <p:cTn id="14" dur="1000"/>
                                        <p:tgtEl>
                                          <p:spTgt spid="566">
                                            <p:txEl>
                                              <p:pRg st="1" end="1"/>
                                            </p:txEl>
                                          </p:spTgt>
                                        </p:tgtEl>
                                      </p:cBhvr>
                                    </p:animEffect>
                                  </p:childTnLst>
                                </p:cTn>
                              </p:par>
                            </p:childTnLst>
                          </p:cTn>
                        </p:par>
                        <p:par>
                          <p:cTn id="15" fill="hold">
                            <p:stCondLst>
                              <p:cond delay="3000"/>
                            </p:stCondLst>
                            <p:childTnLst>
                              <p:par>
                                <p:cTn id="16" presetClass="entr" nodeType="afterEffect" presetID="9" grpId="1" fill="hold">
                                  <p:stCondLst>
                                    <p:cond delay="500"/>
                                  </p:stCondLst>
                                  <p:iterate type="el" backwards="0">
                                    <p:tmAbs val="0"/>
                                  </p:iterate>
                                  <p:childTnLst>
                                    <p:set>
                                      <p:cBhvr>
                                        <p:cTn id="17" fill="hold"/>
                                        <p:tgtEl>
                                          <p:spTgt spid="566">
                                            <p:txEl>
                                              <p:pRg st="2" end="2"/>
                                            </p:txEl>
                                          </p:spTgt>
                                        </p:tgtEl>
                                        <p:attrNameLst>
                                          <p:attrName>style.visibility</p:attrName>
                                        </p:attrNameLst>
                                      </p:cBhvr>
                                      <p:to>
                                        <p:strVal val="visible"/>
                                      </p:to>
                                    </p:set>
                                    <p:animEffect filter="dissolve" transition="in">
                                      <p:cBhvr>
                                        <p:cTn id="18" dur="1000"/>
                                        <p:tgtEl>
                                          <p:spTgt spid="566">
                                            <p:txEl>
                                              <p:pRg st="2" end="2"/>
                                            </p:txEl>
                                          </p:spTgt>
                                        </p:tgtEl>
                                      </p:cBhvr>
                                    </p:animEffect>
                                  </p:childTnLst>
                                </p:cTn>
                              </p:par>
                            </p:childTnLst>
                          </p:cTn>
                        </p:par>
                        <p:par>
                          <p:cTn id="19" fill="hold">
                            <p:stCondLst>
                              <p:cond delay="4500"/>
                            </p:stCondLst>
                            <p:childTnLst>
                              <p:par>
                                <p:cTn id="20" presetClass="entr" nodeType="afterEffect" presetID="9" grpId="1" fill="hold">
                                  <p:stCondLst>
                                    <p:cond delay="500"/>
                                  </p:stCondLst>
                                  <p:iterate type="el" backwards="0">
                                    <p:tmAbs val="0"/>
                                  </p:iterate>
                                  <p:childTnLst>
                                    <p:set>
                                      <p:cBhvr>
                                        <p:cTn id="21" fill="hold"/>
                                        <p:tgtEl>
                                          <p:spTgt spid="566">
                                            <p:txEl>
                                              <p:pRg st="3" end="3"/>
                                            </p:txEl>
                                          </p:spTgt>
                                        </p:tgtEl>
                                        <p:attrNameLst>
                                          <p:attrName>style.visibility</p:attrName>
                                        </p:attrNameLst>
                                      </p:cBhvr>
                                      <p:to>
                                        <p:strVal val="visible"/>
                                      </p:to>
                                    </p:set>
                                    <p:animEffect filter="dissolve" transition="in">
                                      <p:cBhvr>
                                        <p:cTn id="22" dur="1000"/>
                                        <p:tgtEl>
                                          <p:spTgt spid="566">
                                            <p:txEl>
                                              <p:pRg st="3" end="3"/>
                                            </p:txEl>
                                          </p:spTgt>
                                        </p:tgtEl>
                                      </p:cBhvr>
                                    </p:animEffect>
                                  </p:childTnLst>
                                </p:cTn>
                              </p:par>
                            </p:childTnLst>
                          </p:cTn>
                        </p:par>
                        <p:par>
                          <p:cTn id="23" fill="hold">
                            <p:stCondLst>
                              <p:cond delay="6000"/>
                            </p:stCondLst>
                            <p:childTnLst>
                              <p:par>
                                <p:cTn id="24" presetClass="entr" nodeType="afterEffect" presetID="9" grpId="1" fill="hold">
                                  <p:stCondLst>
                                    <p:cond delay="500"/>
                                  </p:stCondLst>
                                  <p:iterate type="el" backwards="0">
                                    <p:tmAbs val="0"/>
                                  </p:iterate>
                                  <p:childTnLst>
                                    <p:set>
                                      <p:cBhvr>
                                        <p:cTn id="25" fill="hold"/>
                                        <p:tgtEl>
                                          <p:spTgt spid="566">
                                            <p:txEl>
                                              <p:pRg st="4" end="4"/>
                                            </p:txEl>
                                          </p:spTgt>
                                        </p:tgtEl>
                                        <p:attrNameLst>
                                          <p:attrName>style.visibility</p:attrName>
                                        </p:attrNameLst>
                                      </p:cBhvr>
                                      <p:to>
                                        <p:strVal val="visible"/>
                                      </p:to>
                                    </p:set>
                                    <p:animEffect filter="dissolve" transition="in">
                                      <p:cBhvr>
                                        <p:cTn id="26" dur="1000"/>
                                        <p:tgtEl>
                                          <p:spTgt spid="566">
                                            <p:txEl>
                                              <p:pRg st="4" end="4"/>
                                            </p:txEl>
                                          </p:spTgt>
                                        </p:tgtEl>
                                      </p:cBhvr>
                                    </p:animEffect>
                                  </p:childTnLst>
                                </p:cTn>
                              </p:par>
                            </p:childTnLst>
                          </p:cTn>
                        </p:par>
                        <p:par>
                          <p:cTn id="27" fill="hold">
                            <p:stCondLst>
                              <p:cond delay="7500"/>
                            </p:stCondLst>
                            <p:childTnLst>
                              <p:par>
                                <p:cTn id="28" presetClass="entr" nodeType="afterEffect" presetID="9" grpId="1" fill="hold">
                                  <p:stCondLst>
                                    <p:cond delay="500"/>
                                  </p:stCondLst>
                                  <p:iterate type="el" backwards="0">
                                    <p:tmAbs val="0"/>
                                  </p:iterate>
                                  <p:childTnLst>
                                    <p:set>
                                      <p:cBhvr>
                                        <p:cTn id="29" fill="hold"/>
                                        <p:tgtEl>
                                          <p:spTgt spid="566">
                                            <p:txEl>
                                              <p:pRg st="5" end="5"/>
                                            </p:txEl>
                                          </p:spTgt>
                                        </p:tgtEl>
                                        <p:attrNameLst>
                                          <p:attrName>style.visibility</p:attrName>
                                        </p:attrNameLst>
                                      </p:cBhvr>
                                      <p:to>
                                        <p:strVal val="visible"/>
                                      </p:to>
                                    </p:set>
                                    <p:animEffect filter="dissolve" transition="in">
                                      <p:cBhvr>
                                        <p:cTn id="30" dur="1000"/>
                                        <p:tgtEl>
                                          <p:spTgt spid="566">
                                            <p:txEl>
                                              <p:pRg st="5" end="5"/>
                                            </p:txEl>
                                          </p:spTgt>
                                        </p:tgtEl>
                                      </p:cBhvr>
                                    </p:animEffect>
                                  </p:childTnLst>
                                </p:cTn>
                              </p:par>
                            </p:childTnLst>
                          </p:cTn>
                        </p:par>
                        <p:par>
                          <p:cTn id="31" fill="hold">
                            <p:stCondLst>
                              <p:cond delay="9000"/>
                            </p:stCondLst>
                            <p:childTnLst>
                              <p:par>
                                <p:cTn id="32" presetClass="entr" nodeType="afterEffect" presetID="9" grpId="1" fill="hold">
                                  <p:stCondLst>
                                    <p:cond delay="500"/>
                                  </p:stCondLst>
                                  <p:iterate type="el" backwards="0">
                                    <p:tmAbs val="0"/>
                                  </p:iterate>
                                  <p:childTnLst>
                                    <p:set>
                                      <p:cBhvr>
                                        <p:cTn id="33" fill="hold"/>
                                        <p:tgtEl>
                                          <p:spTgt spid="566">
                                            <p:txEl>
                                              <p:pRg st="6" end="6"/>
                                            </p:txEl>
                                          </p:spTgt>
                                        </p:tgtEl>
                                        <p:attrNameLst>
                                          <p:attrName>style.visibility</p:attrName>
                                        </p:attrNameLst>
                                      </p:cBhvr>
                                      <p:to>
                                        <p:strVal val="visible"/>
                                      </p:to>
                                    </p:set>
                                    <p:animEffect filter="dissolve" transition="in">
                                      <p:cBhvr>
                                        <p:cTn id="34" dur="1000"/>
                                        <p:tgtEl>
                                          <p:spTgt spid="566">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66" grpId="1"/>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76" name="2D Column Chart"/>
          <p:cNvGraphicFramePr/>
          <p:nvPr/>
        </p:nvGraphicFramePr>
        <p:xfrm>
          <a:off x="1193254" y="1263650"/>
          <a:ext cx="10541546" cy="78648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1" name="ECI slides.001.jpeg"/>
          <p:cNvGrpSpPr/>
          <p:nvPr/>
        </p:nvGrpSpPr>
        <p:grpSpPr>
          <a:xfrm>
            <a:off x="185489" y="229393"/>
            <a:ext cx="3463173" cy="2418862"/>
            <a:chOff x="0" y="0"/>
            <a:chExt cx="3463171" cy="2418860"/>
          </a:xfrm>
        </p:grpSpPr>
        <p:pic>
          <p:nvPicPr>
            <p:cNvPr id="150"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149"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156" name="Group"/>
          <p:cNvGrpSpPr/>
          <p:nvPr/>
        </p:nvGrpSpPr>
        <p:grpSpPr>
          <a:xfrm>
            <a:off x="4007544" y="645073"/>
            <a:ext cx="8545712" cy="1659977"/>
            <a:chOff x="0" y="0"/>
            <a:chExt cx="8545710" cy="1659976"/>
          </a:xfrm>
        </p:grpSpPr>
        <p:sp>
          <p:nvSpPr>
            <p:cNvPr id="152"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153"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155"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57" name="Pentecost - Biblical origin (OT)"/>
          <p:cNvSpPr txBox="1"/>
          <p:nvPr/>
        </p:nvSpPr>
        <p:spPr>
          <a:xfrm>
            <a:off x="635000" y="3174999"/>
            <a:ext cx="647958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5E5E5E"/>
                </a:solidFill>
                <a:latin typeface="Gill Sans"/>
                <a:ea typeface="Gill Sans"/>
                <a:cs typeface="Gill Sans"/>
                <a:sym typeface="Gill Sans"/>
              </a:defRPr>
            </a:lvl1pPr>
          </a:lstStyle>
          <a:p>
            <a:pPr/>
            <a:r>
              <a:t>Pentecost - Biblical origin (OT)</a:t>
            </a:r>
          </a:p>
        </p:txBody>
      </p:sp>
      <p:sp>
        <p:nvSpPr>
          <p:cNvPr id="159"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0" name="Pentecost…"/>
          <p:cNvSpPr txBox="1"/>
          <p:nvPr/>
        </p:nvSpPr>
        <p:spPr>
          <a:xfrm>
            <a:off x="635000" y="4254500"/>
            <a:ext cx="11316183" cy="52492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buClr>
                <a:schemeClr val="accent5">
                  <a:lumOff val="-29866"/>
                </a:schemeClr>
              </a:buClr>
              <a:buSzPct val="130000"/>
              <a:buChar char="•"/>
            </a:lvl1pPr>
            <a:lvl2pPr marL="457200" indent="-228600" algn="l">
              <a:buClr>
                <a:schemeClr val="accent5">
                  <a:lumOff val="-29866"/>
                </a:schemeClr>
              </a:buClr>
              <a:buSzPct val="130000"/>
              <a:buChar char="•"/>
              <a:defRPr b="0"/>
            </a:lvl2pPr>
          </a:lstStyle>
          <a:p>
            <a:pPr/>
            <a:r>
              <a:t>Pentecost</a:t>
            </a:r>
          </a:p>
          <a:p>
            <a:pPr lvl="1"/>
            <a:r>
              <a:t>The feast was proclaimed as a ‘holy convocation’ on which no servile work was to be done, and at which every male Israelite was required to appear at the sanctuary (Lv. 23:21). Two baked loaves of new, fine, leavened flour were brought out of the dwellings and waved by the priest before the Lord, together with the offerings of animal sacrifice for sin- and peace-offerings (Lv. 23:17–20). As a day of joy (Dt. 16:16) it is evident that on it the devout Israelite expressed gratitude for the blessings of the grain harvest and experienced heartfelt fear of the Lord (Je. 5:24). But it was the thanksgiving and fear of a redeemed people, for the service was not without sin- and peace-offerings, and was, moreover, a reminder of their deliverance from Egypt (Dt. 16:12) as God’s covenant people (Lv. 23:22). The ground of acceptance of the offering presupposes the removal of sin and reconciliation with God. [“Pentecost, Feast Of,” NBD, 898-899.]</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0">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78" name="2D Column Chart"/>
          <p:cNvGraphicFramePr/>
          <p:nvPr/>
        </p:nvGraphicFramePr>
        <p:xfrm>
          <a:off x="1257300" y="1263650"/>
          <a:ext cx="10477500" cy="78648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80" name="2D Column Chart"/>
          <p:cNvGraphicFramePr/>
          <p:nvPr/>
        </p:nvGraphicFramePr>
        <p:xfrm>
          <a:off x="1257300" y="1263650"/>
          <a:ext cx="10477500" cy="7864872"/>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4" name="ECI slides.001.jpeg"/>
          <p:cNvGrpSpPr/>
          <p:nvPr/>
        </p:nvGrpSpPr>
        <p:grpSpPr>
          <a:xfrm>
            <a:off x="185489" y="229393"/>
            <a:ext cx="3463173" cy="2418862"/>
            <a:chOff x="0" y="0"/>
            <a:chExt cx="3463171" cy="2418860"/>
          </a:xfrm>
        </p:grpSpPr>
        <p:pic>
          <p:nvPicPr>
            <p:cNvPr id="583"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582"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589" name="Group"/>
          <p:cNvGrpSpPr/>
          <p:nvPr/>
        </p:nvGrpSpPr>
        <p:grpSpPr>
          <a:xfrm>
            <a:off x="4007544" y="645073"/>
            <a:ext cx="8545712" cy="1659977"/>
            <a:chOff x="0" y="0"/>
            <a:chExt cx="8545710" cy="1659976"/>
          </a:xfrm>
        </p:grpSpPr>
        <p:sp>
          <p:nvSpPr>
            <p:cNvPr id="585"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586"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588"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590" name="Pentecostalism - Repercussions &amp; Concerns"/>
          <p:cNvSpPr txBox="1"/>
          <p:nvPr/>
        </p:nvSpPr>
        <p:spPr>
          <a:xfrm>
            <a:off x="635000" y="3174999"/>
            <a:ext cx="1315230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pc="-32" sz="3200">
                <a:solidFill>
                  <a:srgbClr val="5E5E5E"/>
                </a:solidFill>
                <a:latin typeface="Gill Sans"/>
                <a:ea typeface="Gill Sans"/>
                <a:cs typeface="Gill Sans"/>
                <a:sym typeface="Gill Sans"/>
              </a:defRPr>
            </a:lvl1pPr>
          </a:lstStyle>
          <a:p>
            <a:pPr/>
            <a:r>
              <a:t>Pentecostalism - Repercussions &amp; Concerns</a:t>
            </a:r>
          </a:p>
        </p:txBody>
      </p:sp>
      <p:sp>
        <p:nvSpPr>
          <p:cNvPr id="592"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593" name="Emphasis on praxis before/without principle…"/>
          <p:cNvSpPr txBox="1"/>
          <p:nvPr/>
        </p:nvSpPr>
        <p:spPr>
          <a:xfrm>
            <a:off x="634319" y="4254195"/>
            <a:ext cx="7673951" cy="26708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Clr>
                <a:schemeClr val="accent5">
                  <a:lumOff val="-29866"/>
                </a:schemeClr>
              </a:buClr>
              <a:buSzPct val="130000"/>
              <a:buChar char="•"/>
            </a:pPr>
            <a:r>
              <a:t>Emphasis on praxis before/without principle</a:t>
            </a:r>
          </a:p>
          <a:p>
            <a:pPr marL="228600" indent="-228600" algn="l">
              <a:buClr>
                <a:schemeClr val="accent5">
                  <a:lumOff val="-29866"/>
                </a:schemeClr>
              </a:buClr>
              <a:buSzPct val="130000"/>
              <a:buChar char="•"/>
            </a:pPr>
            <a:r>
              <a:t>Emphasis on external before internal</a:t>
            </a:r>
          </a:p>
          <a:p>
            <a:pPr marL="228600" indent="-228600" algn="l">
              <a:buClr>
                <a:schemeClr val="accent5">
                  <a:lumOff val="-29866"/>
                </a:schemeClr>
              </a:buClr>
              <a:buSzPct val="130000"/>
              <a:buChar char="•"/>
            </a:pPr>
            <a:r>
              <a:t>Emphasis on emotion before/without reason</a:t>
            </a:r>
          </a:p>
          <a:p>
            <a:pPr marL="228600" indent="-228600" algn="l">
              <a:buClr>
                <a:schemeClr val="accent5">
                  <a:lumOff val="-29866"/>
                </a:schemeClr>
              </a:buClr>
              <a:buSzPct val="130000"/>
              <a:buChar char="•"/>
            </a:pPr>
            <a:r>
              <a:t>Emphasis on grace before/without faith</a:t>
            </a:r>
          </a:p>
          <a:p>
            <a:pPr marL="228600" indent="-228600" algn="l">
              <a:buClr>
                <a:schemeClr val="accent5">
                  <a:lumOff val="-29866"/>
                </a:schemeClr>
              </a:buClr>
              <a:buSzPct val="130000"/>
              <a:buChar char="•"/>
            </a:pPr>
            <a:r>
              <a:t>Emphasis on union/unity before/without Scripture</a:t>
            </a:r>
          </a:p>
          <a:p>
            <a:pPr marL="228600" indent="-228600" algn="l">
              <a:buClr>
                <a:schemeClr val="accent5">
                  <a:lumOff val="-29866"/>
                </a:schemeClr>
              </a:buClr>
              <a:buSzPct val="130000"/>
              <a:buChar char="•"/>
            </a:pPr>
            <a:r>
              <a:t>Pentecostalism - Underpinning Theology (Vondey)</a:t>
            </a:r>
          </a:p>
          <a:p>
            <a:pPr marL="228600" indent="-228600" algn="l">
              <a:buClr>
                <a:schemeClr val="accent5">
                  <a:lumOff val="-29866"/>
                </a:schemeClr>
              </a:buClr>
              <a:buSzPct val="130000"/>
              <a:buChar char="•"/>
            </a:pPr>
            <a:r>
              <a:t>Pentecostalism - Our attitudes and response</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9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9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59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59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59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59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59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593">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93" grpId="1"/>
    </p:bldLst>
  </p:timing>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4" name="ECI slides.001.jpeg"/>
          <p:cNvGrpSpPr/>
          <p:nvPr/>
        </p:nvGrpSpPr>
        <p:grpSpPr>
          <a:xfrm>
            <a:off x="185489" y="229393"/>
            <a:ext cx="3463173" cy="2418862"/>
            <a:chOff x="0" y="0"/>
            <a:chExt cx="3463171" cy="2418860"/>
          </a:xfrm>
        </p:grpSpPr>
        <p:pic>
          <p:nvPicPr>
            <p:cNvPr id="163"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162"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169" name="Group"/>
          <p:cNvGrpSpPr/>
          <p:nvPr/>
        </p:nvGrpSpPr>
        <p:grpSpPr>
          <a:xfrm>
            <a:off x="4007544" y="645073"/>
            <a:ext cx="8545712" cy="1659977"/>
            <a:chOff x="0" y="0"/>
            <a:chExt cx="8545710" cy="1659976"/>
          </a:xfrm>
        </p:grpSpPr>
        <p:sp>
          <p:nvSpPr>
            <p:cNvPr id="165"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166"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168"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70" name="Pentecost - Biblical origin (OT)"/>
          <p:cNvSpPr txBox="1"/>
          <p:nvPr/>
        </p:nvSpPr>
        <p:spPr>
          <a:xfrm>
            <a:off x="635000" y="3174999"/>
            <a:ext cx="647958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5E5E5E"/>
                </a:solidFill>
                <a:latin typeface="Gill Sans"/>
                <a:ea typeface="Gill Sans"/>
                <a:cs typeface="Gill Sans"/>
                <a:sym typeface="Gill Sans"/>
              </a:defRPr>
            </a:lvl1pPr>
          </a:lstStyle>
          <a:p>
            <a:pPr/>
            <a:r>
              <a:t>Pentecost - Biblical origin (OT)</a:t>
            </a:r>
          </a:p>
        </p:txBody>
      </p:sp>
      <p:sp>
        <p:nvSpPr>
          <p:cNvPr id="172"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3" name="Pentecost…"/>
          <p:cNvSpPr txBox="1"/>
          <p:nvPr/>
        </p:nvSpPr>
        <p:spPr>
          <a:xfrm>
            <a:off x="635000" y="4280758"/>
            <a:ext cx="11316183" cy="4529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pPr>
            <a:r>
              <a:t>Pentecost</a:t>
            </a:r>
          </a:p>
          <a:p>
            <a:pPr lvl="1" marL="457200" indent="-228600" algn="l">
              <a:buClr>
                <a:schemeClr val="accent5">
                  <a:lumOff val="-29866"/>
                </a:schemeClr>
              </a:buClr>
              <a:buSzPct val="130000"/>
              <a:buChar char="•"/>
              <a:defRPr b="0"/>
            </a:pPr>
            <a:r>
              <a:t> In the intertestamental period and later, Pentecost was regarded as the anniversary of the law-giving at Sinai (Jubilees 1:1 with 6:17; TB, </a:t>
            </a:r>
            <a:r>
              <a:rPr>
                <a:latin typeface="Helvetica"/>
                <a:ea typeface="Helvetica"/>
                <a:cs typeface="Helvetica"/>
                <a:sym typeface="Helvetica"/>
              </a:rPr>
              <a:t>PesahΩim</a:t>
            </a:r>
            <a:r>
              <a:t> 68b; Midrash, </a:t>
            </a:r>
            <a:r>
              <a:rPr>
                <a:latin typeface="Helvetica"/>
                <a:ea typeface="Helvetica"/>
                <a:cs typeface="Helvetica"/>
                <a:sym typeface="Helvetica"/>
              </a:rPr>
              <a:t>TanhΩuma</a:t>
            </a:r>
            <a:r>
              <a:t> 26c). The Sadducees celebrated it on the 50th day (inclusive reckoning) from the first Sunday after Passover (taking the ‘sabbath’ of Lv. 23:15 to be the weekly sabbath); their reckoning regulated the public observance so long as the Temple stood, and the church is therefore justified in commemorating the first Christian Pentecost on a Sunday (Whit Sunday). The Pharisees, however, interpreted the ‘sabbath’ of Lv. 23:15 as the Festival of Unleavened Bread (cf. Lv. 23:7), and their reckoning became normative in Judaism after AD 70, so that in the Jewish calendar Pentecost now falls on various days of the week. [“Pentecost, Feast Of,” NBD, 898-899.]</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7" name="ECI slides.001.jpeg"/>
          <p:cNvGrpSpPr/>
          <p:nvPr/>
        </p:nvGrpSpPr>
        <p:grpSpPr>
          <a:xfrm>
            <a:off x="185489" y="229393"/>
            <a:ext cx="3463173" cy="2418862"/>
            <a:chOff x="0" y="0"/>
            <a:chExt cx="3463171" cy="2418860"/>
          </a:xfrm>
        </p:grpSpPr>
        <p:pic>
          <p:nvPicPr>
            <p:cNvPr id="176"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175"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182" name="Group"/>
          <p:cNvGrpSpPr/>
          <p:nvPr/>
        </p:nvGrpSpPr>
        <p:grpSpPr>
          <a:xfrm>
            <a:off x="4007544" y="645073"/>
            <a:ext cx="8545712" cy="1659977"/>
            <a:chOff x="0" y="0"/>
            <a:chExt cx="8545710" cy="1659976"/>
          </a:xfrm>
        </p:grpSpPr>
        <p:sp>
          <p:nvSpPr>
            <p:cNvPr id="178"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179"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181"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83" name="Pentecost - Biblical origin (OT)"/>
          <p:cNvSpPr txBox="1"/>
          <p:nvPr/>
        </p:nvSpPr>
        <p:spPr>
          <a:xfrm>
            <a:off x="635000" y="3174999"/>
            <a:ext cx="647958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5E5E5E"/>
                </a:solidFill>
                <a:latin typeface="Gill Sans"/>
                <a:ea typeface="Gill Sans"/>
                <a:cs typeface="Gill Sans"/>
                <a:sym typeface="Gill Sans"/>
              </a:defRPr>
            </a:lvl1pPr>
          </a:lstStyle>
          <a:p>
            <a:pPr/>
            <a:r>
              <a:t>Pentecost - Biblical origin (OT)</a:t>
            </a:r>
          </a:p>
        </p:txBody>
      </p:sp>
      <p:sp>
        <p:nvSpPr>
          <p:cNvPr id="185"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6" name="Pentecost…"/>
          <p:cNvSpPr txBox="1"/>
          <p:nvPr/>
        </p:nvSpPr>
        <p:spPr>
          <a:xfrm>
            <a:off x="635000" y="4267199"/>
            <a:ext cx="11316183" cy="42376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pPr>
            <a:r>
              <a:t>Pentecost</a:t>
            </a:r>
          </a:p>
          <a:p>
            <a:pPr lvl="1" marL="457200" indent="-228600" algn="l">
              <a:buClr>
                <a:schemeClr val="accent5">
                  <a:lumOff val="-29866"/>
                </a:schemeClr>
              </a:buClr>
              <a:buSzPct val="130000"/>
              <a:buChar char="•"/>
              <a:defRPr b="0"/>
            </a:pPr>
            <a:r>
              <a:t> In the NT there are three references to Pentecost: (1) Acts 2:1 (Gk. </a:t>
            </a:r>
            <a:r>
              <a:rPr sz="2700">
                <a:latin typeface="Helvetica"/>
                <a:ea typeface="Helvetica"/>
                <a:cs typeface="Helvetica"/>
                <a:sym typeface="Helvetica"/>
              </a:rPr>
              <a:t>teœn heœmeran teœs penteœkosteœs</a:t>
            </a:r>
            <a:r>
              <a:t>). On this day, after the resurrection and ascension of Christ (c. AD 30), the disciples were gathered in a house in Jerusalem, and were visited with signs from heaven. The Holy Spirit descended upon them, and new life, power and blessing was evident, which Peter explained was in fulfilment of the prophecy of Joel. (2) Acts 20:16. Paul was determined not to spend time in Asia and made speed to be in Jerusalem by the day of Pentecost (AD 57). (3) 1 Cor. 16:8. Paul purposed to stay at Ephesus until Pentecost (AD 54 or 55), because an effectual door was opened to him for his ministry.” [“Pentecost, Feast Of,” NBD, 898-899.]</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0" name="ECI slides.001.jpeg"/>
          <p:cNvGrpSpPr/>
          <p:nvPr/>
        </p:nvGrpSpPr>
        <p:grpSpPr>
          <a:xfrm>
            <a:off x="185489" y="229393"/>
            <a:ext cx="3463173" cy="2418862"/>
            <a:chOff x="0" y="0"/>
            <a:chExt cx="3463171" cy="2418860"/>
          </a:xfrm>
        </p:grpSpPr>
        <p:pic>
          <p:nvPicPr>
            <p:cNvPr id="189"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188"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195" name="Group"/>
          <p:cNvGrpSpPr/>
          <p:nvPr/>
        </p:nvGrpSpPr>
        <p:grpSpPr>
          <a:xfrm>
            <a:off x="4007544" y="645073"/>
            <a:ext cx="8545712" cy="1659977"/>
            <a:chOff x="0" y="0"/>
            <a:chExt cx="8545710" cy="1659976"/>
          </a:xfrm>
        </p:grpSpPr>
        <p:sp>
          <p:nvSpPr>
            <p:cNvPr id="191"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192"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194"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96" name="Pentecost - Biblical origin (OT)"/>
          <p:cNvSpPr txBox="1"/>
          <p:nvPr/>
        </p:nvSpPr>
        <p:spPr>
          <a:xfrm>
            <a:off x="635000" y="3174999"/>
            <a:ext cx="647958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5E5E5E"/>
                </a:solidFill>
                <a:latin typeface="Gill Sans"/>
                <a:ea typeface="Gill Sans"/>
                <a:cs typeface="Gill Sans"/>
                <a:sym typeface="Gill Sans"/>
              </a:defRPr>
            </a:lvl1pPr>
          </a:lstStyle>
          <a:p>
            <a:pPr/>
            <a:r>
              <a:t>Pentecost - Biblical origin (OT)</a:t>
            </a:r>
          </a:p>
        </p:txBody>
      </p:sp>
      <p:sp>
        <p:nvSpPr>
          <p:cNvPr id="198"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9" name="Three feasts…"/>
          <p:cNvSpPr txBox="1"/>
          <p:nvPr/>
        </p:nvSpPr>
        <p:spPr>
          <a:xfrm>
            <a:off x="635000" y="4254500"/>
            <a:ext cx="11316183" cy="30425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pPr>
            <a:r>
              <a:t>Three feasts</a:t>
            </a:r>
          </a:p>
          <a:p>
            <a:pPr lvl="1" marL="457200" indent="-228600" algn="l">
              <a:buClr>
                <a:schemeClr val="accent5">
                  <a:lumOff val="-29866"/>
                </a:schemeClr>
              </a:buClr>
              <a:buSzPct val="130000"/>
              <a:buChar char="•"/>
              <a:defRPr b="0"/>
            </a:pPr>
            <a:r>
              <a:t>Deut. 16:16 “Three times a year all your males shall appear before the LORD your God in the place which He chooses: at the </a:t>
            </a:r>
            <a:r>
              <a:rPr b="1"/>
              <a:t>Feast of Unleavened Bread</a:t>
            </a:r>
            <a:r>
              <a:t>, at the </a:t>
            </a:r>
            <a:r>
              <a:rPr b="1"/>
              <a:t>Feast of Weeks,</a:t>
            </a:r>
            <a:r>
              <a:t> and at the </a:t>
            </a:r>
            <a:r>
              <a:rPr b="1"/>
              <a:t>Feast of Tabernacles;</a:t>
            </a:r>
            <a:r>
              <a:t> and they shall not appear before the LORD empty-handed.</a:t>
            </a:r>
          </a:p>
          <a:p>
            <a:pPr lvl="1" marL="457200" indent="-228600" algn="l">
              <a:buClr>
                <a:schemeClr val="accent5">
                  <a:lumOff val="-29866"/>
                </a:schemeClr>
              </a:buClr>
              <a:buSzPct val="130000"/>
              <a:buChar char="•"/>
              <a:defRPr b="0"/>
            </a:pPr>
            <a:r>
              <a:t>Feast of Unleavened Bread • Passover</a:t>
            </a:r>
          </a:p>
          <a:p>
            <a:pPr lvl="1" marL="457200" indent="-228600" algn="l">
              <a:buClr>
                <a:schemeClr val="accent5">
                  <a:lumOff val="-29866"/>
                </a:schemeClr>
              </a:buClr>
              <a:buSzPct val="130000"/>
              <a:buChar char="•"/>
              <a:defRPr b="0"/>
            </a:pPr>
            <a:r>
              <a:t>Feast of Weeks • Feast of Harvest • Pentecost</a:t>
            </a:r>
          </a:p>
          <a:p>
            <a:pPr lvl="1" marL="457200" indent="-228600" algn="l">
              <a:buClr>
                <a:schemeClr val="accent5">
                  <a:lumOff val="-29866"/>
                </a:schemeClr>
              </a:buClr>
              <a:buSzPct val="130000"/>
              <a:buChar char="•"/>
              <a:defRPr b="0"/>
            </a:pPr>
            <a:r>
              <a:t>Feast of Tabernacles • Feast of Booths • Feast of Ingathering</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3" name="ECI slides.001.jpeg"/>
          <p:cNvGrpSpPr/>
          <p:nvPr/>
        </p:nvGrpSpPr>
        <p:grpSpPr>
          <a:xfrm>
            <a:off x="185489" y="229393"/>
            <a:ext cx="3463173" cy="2418862"/>
            <a:chOff x="0" y="0"/>
            <a:chExt cx="3463171" cy="2418860"/>
          </a:xfrm>
        </p:grpSpPr>
        <p:pic>
          <p:nvPicPr>
            <p:cNvPr id="202" name="ECI slides.001.jpeg" descr="ECI slides.001.jpeg"/>
            <p:cNvPicPr>
              <a:picLocks noChangeAspect="1"/>
            </p:cNvPicPr>
            <p:nvPr/>
          </p:nvPicPr>
          <p:blipFill>
            <a:blip r:embed="rId2">
              <a:extLst/>
            </a:blip>
            <a:srcRect l="4049" t="2240" r="4049" b="17671"/>
            <a:stretch>
              <a:fillRect/>
            </a:stretch>
          </p:blipFill>
          <p:spPr>
            <a:xfrm>
              <a:off x="114300" y="76200"/>
              <a:ext cx="3234573" cy="2114061"/>
            </a:xfrm>
            <a:prstGeom prst="rect">
              <a:avLst/>
            </a:prstGeom>
            <a:ln>
              <a:noFill/>
            </a:ln>
            <a:effectLst/>
          </p:spPr>
        </p:pic>
        <p:pic>
          <p:nvPicPr>
            <p:cNvPr id="201" name="ECI slides.001.jpeg" descr="ECI slides.001.jpeg"/>
            <p:cNvPicPr>
              <a:picLocks noChangeAspect="0"/>
            </p:cNvPicPr>
            <p:nvPr/>
          </p:nvPicPr>
          <p:blipFill>
            <a:blip r:embed="rId3">
              <a:extLst/>
            </a:blip>
            <a:stretch>
              <a:fillRect/>
            </a:stretch>
          </p:blipFill>
          <p:spPr>
            <a:xfrm>
              <a:off x="0" y="-1"/>
              <a:ext cx="3463172" cy="2418862"/>
            </a:xfrm>
            <a:prstGeom prst="rect">
              <a:avLst/>
            </a:prstGeom>
            <a:effectLst/>
          </p:spPr>
        </p:pic>
      </p:grpSp>
      <p:grpSp>
        <p:nvGrpSpPr>
          <p:cNvPr id="208" name="Group"/>
          <p:cNvGrpSpPr/>
          <p:nvPr/>
        </p:nvGrpSpPr>
        <p:grpSpPr>
          <a:xfrm>
            <a:off x="4007544" y="645073"/>
            <a:ext cx="8545712" cy="1659977"/>
            <a:chOff x="0" y="0"/>
            <a:chExt cx="8545710" cy="1659976"/>
          </a:xfrm>
        </p:grpSpPr>
        <p:sp>
          <p:nvSpPr>
            <p:cNvPr id="204" name="Neo-Pentecostalism • Emotionalism"/>
            <p:cNvSpPr txBox="1"/>
            <p:nvPr/>
          </p:nvSpPr>
          <p:spPr>
            <a:xfrm>
              <a:off x="0" y="-1"/>
              <a:ext cx="854571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Neo-Pentecostalism • Emotionalism</a:t>
              </a:r>
            </a:p>
          </p:txBody>
        </p:sp>
        <p:sp>
          <p:nvSpPr>
            <p:cNvPr id="205" name="Tenets &amp; Consequences"/>
            <p:cNvSpPr txBox="1"/>
            <p:nvPr/>
          </p:nvSpPr>
          <p:spPr>
            <a:xfrm>
              <a:off x="1461454" y="1037676"/>
              <a:ext cx="562280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5E5E5E"/>
                  </a:solidFill>
                  <a:latin typeface="Gill Sans"/>
                  <a:ea typeface="Gill Sans"/>
                  <a:cs typeface="Gill Sans"/>
                  <a:sym typeface="Gill Sans"/>
                </a:defRPr>
              </a:lvl1pPr>
            </a:lstStyle>
            <a:p>
              <a:pPr/>
              <a:r>
                <a:t>Tenets &amp; Consequences</a:t>
              </a:r>
            </a:p>
          </p:txBody>
        </p:sp>
        <p:sp>
          <p:nvSpPr>
            <p:cNvPr id="207" name="Line"/>
            <p:cNvSpPr/>
            <p:nvPr/>
          </p:nvSpPr>
          <p:spPr>
            <a:xfrm flipV="1">
              <a:off x="3136205" y="829988"/>
              <a:ext cx="2273301" cy="1"/>
            </a:xfrm>
            <a:prstGeom prst="line">
              <a:avLst/>
            </a:prstGeom>
            <a:noFill/>
            <a:ln>
              <a:noFill/>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09" name="Pentecost - Biblical origin (OT)"/>
          <p:cNvSpPr txBox="1"/>
          <p:nvPr/>
        </p:nvSpPr>
        <p:spPr>
          <a:xfrm>
            <a:off x="635000" y="3174999"/>
            <a:ext cx="647958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5E5E5E"/>
                </a:solidFill>
                <a:latin typeface="Gill Sans"/>
                <a:ea typeface="Gill Sans"/>
                <a:cs typeface="Gill Sans"/>
                <a:sym typeface="Gill Sans"/>
              </a:defRPr>
            </a:lvl1pPr>
          </a:lstStyle>
          <a:p>
            <a:pPr/>
            <a:r>
              <a:t>Pentecost - Biblical origin (OT)</a:t>
            </a:r>
          </a:p>
        </p:txBody>
      </p:sp>
      <p:sp>
        <p:nvSpPr>
          <p:cNvPr id="211" name="Line"/>
          <p:cNvSpPr/>
          <p:nvPr/>
        </p:nvSpPr>
        <p:spPr>
          <a:xfrm>
            <a:off x="711200" y="3822700"/>
            <a:ext cx="1760070" cy="0"/>
          </a:xfrm>
          <a:prstGeom prst="line">
            <a:avLst/>
          </a:prstGeom>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2" name="Feast of harvest…"/>
          <p:cNvSpPr txBox="1"/>
          <p:nvPr/>
        </p:nvSpPr>
        <p:spPr>
          <a:xfrm>
            <a:off x="635000" y="4254500"/>
            <a:ext cx="11316183" cy="37760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Clr>
                <a:schemeClr val="accent5">
                  <a:lumOff val="-29866"/>
                </a:schemeClr>
              </a:buClr>
              <a:buSzPct val="130000"/>
              <a:buChar char="•"/>
            </a:pPr>
            <a:r>
              <a:t>Feast of harvest</a:t>
            </a:r>
          </a:p>
          <a:p>
            <a:pPr lvl="1" marL="457200" indent="-228600" algn="l">
              <a:buClr>
                <a:schemeClr val="accent5">
                  <a:lumOff val="-29866"/>
                </a:schemeClr>
              </a:buClr>
              <a:buSzPct val="130000"/>
              <a:buChar char="•"/>
              <a:defRPr b="0"/>
            </a:pPr>
            <a:r>
              <a:t>Ex. 23:16 “and the Feast of Harvest, the firstfruits of your labors which you have sown in the field; and the Feast of Ingathering at the end of the year, when you have gathered in the fruit of your labors from the field.”</a:t>
            </a:r>
          </a:p>
          <a:p>
            <a:pPr marL="228600" indent="-228600" algn="l">
              <a:buClr>
                <a:schemeClr val="accent5">
                  <a:lumOff val="-29866"/>
                </a:schemeClr>
              </a:buClr>
              <a:buSzPct val="130000"/>
              <a:buChar char="•"/>
            </a:pPr>
            <a:r>
              <a:t>Feast of weeks</a:t>
            </a:r>
          </a:p>
          <a:p>
            <a:pPr lvl="1" marL="457200" indent="-228600" algn="l">
              <a:buClr>
                <a:schemeClr val="accent5">
                  <a:lumOff val="-29866"/>
                </a:schemeClr>
              </a:buClr>
              <a:buSzPct val="130000"/>
              <a:buChar char="•"/>
              <a:defRPr b="0"/>
            </a:pPr>
            <a:r>
              <a:t>Lev. 23:15-21 “And you shall count for yourselves from the day after the Sabbath, from the day that you brought the sheaf of the wave offering: seven Sabbaths shall be completed. Count fifty days to the day after the seventh Sabbath; then you shall offer a new grain offering to the LORD….” (cf. Deut. 16.9-12)</a:t>
            </a:r>
          </a:p>
        </p:txBody>
      </p:sp>
    </p:spTree>
  </p:cSld>
  <p:clrMapOvr>
    <a:masterClrMapping/>
  </p:clrMapOvr>
  <mc:AlternateContent xmlns:mc="http://schemas.openxmlformats.org/markup-compatibility/2006">
    <mc:Choice xmlns:p14="http://schemas.microsoft.com/office/powerpoint/2010/main" Requires="p14">
      <p:transition spd="slow" advClick="1" p14:dur="3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2"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