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63" r:id="rId5"/>
    <p:sldId id="264" r:id="rId6"/>
    <p:sldId id="265" r:id="rId7"/>
    <p:sldId id="266" r:id="rId8"/>
    <p:sldId id="267" r:id="rId9"/>
    <p:sldId id="268" r:id="rId10"/>
    <p:sldId id="270" r:id="rId11"/>
    <p:sldId id="269" r:id="rId12"/>
    <p:sldId id="271" r:id="rId13"/>
    <p:sldId id="272" r:id="rId14"/>
    <p:sldId id="273" r:id="rId15"/>
    <p:sldId id="274" r:id="rId16"/>
    <p:sldId id="275"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74"/>
  </p:normalViewPr>
  <p:slideViewPr>
    <p:cSldViewPr snapToGrid="0" snapToObjects="1">
      <p:cViewPr varScale="1">
        <p:scale>
          <a:sx n="76" d="100"/>
          <a:sy n="76" d="100"/>
        </p:scale>
        <p:origin x="216"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05D2D1-FBB6-984B-8C5C-975F36AFECB6}"/>
              </a:ext>
            </a:extLst>
          </p:cNvPr>
          <p:cNvPicPr>
            <a:picLocks noChangeAspect="1"/>
          </p:cNvPicPr>
          <p:nvPr userDrawn="1"/>
        </p:nvPicPr>
        <p:blipFill>
          <a:blip r:embed="rId2"/>
          <a:stretch>
            <a:fillRect/>
          </a:stretch>
        </p:blipFill>
        <p:spPr>
          <a:xfrm>
            <a:off x="0" y="-793"/>
            <a:ext cx="12192000" cy="6864626"/>
          </a:xfrm>
          <a:prstGeom prst="rect">
            <a:avLst/>
          </a:prstGeom>
        </p:spPr>
      </p:pic>
      <p:sp>
        <p:nvSpPr>
          <p:cNvPr id="2" name="Title 1">
            <a:extLst>
              <a:ext uri="{FF2B5EF4-FFF2-40B4-BE49-F238E27FC236}">
                <a16:creationId xmlns:a16="http://schemas.microsoft.com/office/drawing/2014/main" id="{50777BE7-F0A1-C04B-9E96-75765A50449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D0E1051-B9BA-2C4C-82DC-8DCCC283CD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15E5D-0549-6047-BEF8-766E1EC17ECE}"/>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5" name="Footer Placeholder 4">
            <a:extLst>
              <a:ext uri="{FF2B5EF4-FFF2-40B4-BE49-F238E27FC236}">
                <a16:creationId xmlns:a16="http://schemas.microsoft.com/office/drawing/2014/main" id="{8943767A-B662-D342-97FC-BE6473F07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14874-2F13-C142-9687-E6221DD12394}"/>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231708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9FD7-92E7-AB45-BE60-B5F8917F93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9D3483-1BE6-E74D-A395-97FE2E2C35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0F890-32E3-C744-9234-70A16E66596F}"/>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5" name="Footer Placeholder 4">
            <a:extLst>
              <a:ext uri="{FF2B5EF4-FFF2-40B4-BE49-F238E27FC236}">
                <a16:creationId xmlns:a16="http://schemas.microsoft.com/office/drawing/2014/main" id="{13C3FA95-6E00-3141-86C5-8271F7D28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A3589-6C9F-794B-97CE-1D6971BAB2AF}"/>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25673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44097A-0C4A-7E4F-9D16-939B795EB6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7348B4-C717-7640-8046-24508382A1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7A186-C448-CD42-98A3-E5300E84E094}"/>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5" name="Footer Placeholder 4">
            <a:extLst>
              <a:ext uri="{FF2B5EF4-FFF2-40B4-BE49-F238E27FC236}">
                <a16:creationId xmlns:a16="http://schemas.microsoft.com/office/drawing/2014/main" id="{44E09C38-C093-8541-B72E-830862676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4D6D7-4965-1F4D-B07F-A7B6D03F34F5}"/>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238129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0EE327-3882-1040-B654-0B9E1B09A8F5}"/>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2" name="Title 1">
            <a:extLst>
              <a:ext uri="{FF2B5EF4-FFF2-40B4-BE49-F238E27FC236}">
                <a16:creationId xmlns:a16="http://schemas.microsoft.com/office/drawing/2014/main" id="{2A54EB6F-0368-8244-892E-5B5F013E94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94A80-087B-1340-B23A-E795F81B9B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9B4A8-C35D-D744-99D3-B8E762E30D96}"/>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5" name="Footer Placeholder 4">
            <a:extLst>
              <a:ext uri="{FF2B5EF4-FFF2-40B4-BE49-F238E27FC236}">
                <a16:creationId xmlns:a16="http://schemas.microsoft.com/office/drawing/2014/main" id="{8291BB1B-2274-594B-8411-EEBD91762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AC1EA-A062-9849-8DED-10CDBC731788}"/>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282630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AED0-180C-734E-9597-C8E8501605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67CCB1-F2B4-1449-8E51-542690768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C683DF-FD5D-8E49-A5B0-B63A1982A4DF}"/>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5" name="Footer Placeholder 4">
            <a:extLst>
              <a:ext uri="{FF2B5EF4-FFF2-40B4-BE49-F238E27FC236}">
                <a16:creationId xmlns:a16="http://schemas.microsoft.com/office/drawing/2014/main" id="{FC6EBEF7-E8FE-914C-AD90-6E157E338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B814F-0BF3-D442-BB1D-B28D72267B20}"/>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96128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091F-0CF3-894E-90EC-AEF74180A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28339-47DE-9948-982A-3414008A84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CEB85-7A2A-CA4F-9DF2-F1DC09CED0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9EC94F-3D48-0D4A-8787-9EA9F580F8AA}"/>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6" name="Footer Placeholder 5">
            <a:extLst>
              <a:ext uri="{FF2B5EF4-FFF2-40B4-BE49-F238E27FC236}">
                <a16:creationId xmlns:a16="http://schemas.microsoft.com/office/drawing/2014/main" id="{FA3AAAEE-C75E-8B4E-B013-7BDF3BD14C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6A2F6-E5E7-254A-95DC-9BBA190FAC57}"/>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17378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16F5-C8C0-8346-9900-AA1411A65D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E38AEB-E5BA-9D47-BB88-1272A4CF7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1BC040-14A2-4149-90CE-A89C24AA4C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F028F6-E38F-6949-8216-1E429AD1F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0AACA5-BCDC-1944-8AE2-E93C8BEAC9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A7E4B5-6F30-5843-8DD4-D13E38E10726}"/>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8" name="Footer Placeholder 7">
            <a:extLst>
              <a:ext uri="{FF2B5EF4-FFF2-40B4-BE49-F238E27FC236}">
                <a16:creationId xmlns:a16="http://schemas.microsoft.com/office/drawing/2014/main" id="{70E746D1-BD91-1141-925E-6EA79B20F6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0BDDCD-8143-D64A-A0EC-DEB67387AC9B}"/>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253430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D90D-FFC0-1647-9005-A6DE4308E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C38529-0203-3E43-A22F-E3F4483FA87A}"/>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4" name="Footer Placeholder 3">
            <a:extLst>
              <a:ext uri="{FF2B5EF4-FFF2-40B4-BE49-F238E27FC236}">
                <a16:creationId xmlns:a16="http://schemas.microsoft.com/office/drawing/2014/main" id="{40A0C629-2F84-694E-A7A3-DD11D594E7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06A6BE-BC18-9C4F-988D-82CF2C5C55FF}"/>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424084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95461-D7BF-434E-B689-D4F69AF59BC6}"/>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3" name="Footer Placeholder 2">
            <a:extLst>
              <a:ext uri="{FF2B5EF4-FFF2-40B4-BE49-F238E27FC236}">
                <a16:creationId xmlns:a16="http://schemas.microsoft.com/office/drawing/2014/main" id="{8FEB0654-18EE-A148-B6FF-22E53EF251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42075B-D46D-BB42-8F86-29AFF4D6A8DE}"/>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354614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0ED8-D9CE-6442-B968-99D075C6E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4BE924-01F0-1742-B2A0-B02CFC846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7AB512-362F-8F41-BDD7-BAF8B9C7C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69B3C2-38E7-A142-AF3C-73B0F55F5E57}"/>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6" name="Footer Placeholder 5">
            <a:extLst>
              <a:ext uri="{FF2B5EF4-FFF2-40B4-BE49-F238E27FC236}">
                <a16:creationId xmlns:a16="http://schemas.microsoft.com/office/drawing/2014/main" id="{B8AE490A-03D2-644C-B429-AFC1278DA2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52036-A1C8-4F47-915D-DE4EFD61B98C}"/>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258597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C703-9BA2-8B4C-8F57-897048F33C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E74FF-A14E-EC4E-A5E5-6147AA691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07A3F4-A0C8-1542-9739-53A4C4058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F4795C-A7DB-204B-8BAE-6A2D2D6AE10F}"/>
              </a:ext>
            </a:extLst>
          </p:cNvPr>
          <p:cNvSpPr>
            <a:spLocks noGrp="1"/>
          </p:cNvSpPr>
          <p:nvPr>
            <p:ph type="dt" sz="half" idx="10"/>
          </p:nvPr>
        </p:nvSpPr>
        <p:spPr/>
        <p:txBody>
          <a:bodyPr/>
          <a:lstStyle/>
          <a:p>
            <a:fld id="{E936BBA3-AC89-6647-9444-82F5337CDDE4}" type="datetimeFigureOut">
              <a:rPr lang="en-US" smtClean="0"/>
              <a:t>10/7/19</a:t>
            </a:fld>
            <a:endParaRPr lang="en-US"/>
          </a:p>
        </p:txBody>
      </p:sp>
      <p:sp>
        <p:nvSpPr>
          <p:cNvPr id="6" name="Footer Placeholder 5">
            <a:extLst>
              <a:ext uri="{FF2B5EF4-FFF2-40B4-BE49-F238E27FC236}">
                <a16:creationId xmlns:a16="http://schemas.microsoft.com/office/drawing/2014/main" id="{13C829A2-EA2E-1244-8BD3-947EB5FAD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72137-F1B1-7C45-909D-86E8A1440622}"/>
              </a:ext>
            </a:extLst>
          </p:cNvPr>
          <p:cNvSpPr>
            <a:spLocks noGrp="1"/>
          </p:cNvSpPr>
          <p:nvPr>
            <p:ph type="sldNum" sz="quarter" idx="12"/>
          </p:nvPr>
        </p:nvSpPr>
        <p:spPr/>
        <p:txBody>
          <a:bodyPr/>
          <a:lstStyle/>
          <a:p>
            <a:fld id="{7FE8AFB3-1CF2-3E44-985E-0C6E462E18A6}" type="slidenum">
              <a:rPr lang="en-US" smtClean="0"/>
              <a:t>‹#›</a:t>
            </a:fld>
            <a:endParaRPr lang="en-US"/>
          </a:p>
        </p:txBody>
      </p:sp>
    </p:spTree>
    <p:extLst>
      <p:ext uri="{BB962C8B-B14F-4D97-AF65-F5344CB8AC3E}">
        <p14:creationId xmlns:p14="http://schemas.microsoft.com/office/powerpoint/2010/main" val="353968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81355A-E39C-3C46-A309-E32149B57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ADDAF5-D878-8240-B344-7D8792401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64F3B-F1A2-3546-983A-0EDEDFD24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6BBA3-AC89-6647-9444-82F5337CDDE4}" type="datetimeFigureOut">
              <a:rPr lang="en-US" smtClean="0"/>
              <a:t>10/7/19</a:t>
            </a:fld>
            <a:endParaRPr lang="en-US"/>
          </a:p>
        </p:txBody>
      </p:sp>
      <p:sp>
        <p:nvSpPr>
          <p:cNvPr id="5" name="Footer Placeholder 4">
            <a:extLst>
              <a:ext uri="{FF2B5EF4-FFF2-40B4-BE49-F238E27FC236}">
                <a16:creationId xmlns:a16="http://schemas.microsoft.com/office/drawing/2014/main" id="{9F89FDFB-58A1-8746-824C-14D0D9A65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D04C0B-E6D7-044A-8F5F-52D525DA0B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8AFB3-1CF2-3E44-985E-0C6E462E18A6}" type="slidenum">
              <a:rPr lang="en-US" smtClean="0"/>
              <a:t>‹#›</a:t>
            </a:fld>
            <a:endParaRPr lang="en-US"/>
          </a:p>
        </p:txBody>
      </p:sp>
    </p:spTree>
    <p:extLst>
      <p:ext uri="{BB962C8B-B14F-4D97-AF65-F5344CB8AC3E}">
        <p14:creationId xmlns:p14="http://schemas.microsoft.com/office/powerpoint/2010/main" val="344222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1193-F670-4344-AA96-9BF500A1832B}"/>
              </a:ext>
            </a:extLst>
          </p:cNvPr>
          <p:cNvSpPr>
            <a:spLocks noGrp="1"/>
          </p:cNvSpPr>
          <p:nvPr>
            <p:ph type="ctrTitle"/>
          </p:nvPr>
        </p:nvSpPr>
        <p:spPr>
          <a:xfrm>
            <a:off x="158496" y="2269236"/>
            <a:ext cx="11875008" cy="2319528"/>
          </a:xfrm>
        </p:spPr>
        <p:txBody>
          <a:bodyPr anchor="ctr">
            <a:normAutofit fontScale="90000"/>
          </a:bodyPr>
          <a:lstStyle/>
          <a:p>
            <a:r>
              <a:rPr lang="en-US" sz="6600" dirty="0">
                <a:solidFill>
                  <a:schemeClr val="bg2">
                    <a:lumMod val="25000"/>
                  </a:schemeClr>
                </a:solidFill>
                <a:latin typeface="Capitals" pitchFamily="2" charset="77"/>
              </a:rPr>
              <a:t>7 Questions on Marriage, Divorce, &amp; Remarriage</a:t>
            </a:r>
            <a:br>
              <a:rPr lang="en-US" sz="6600" dirty="0">
                <a:solidFill>
                  <a:schemeClr val="bg2">
                    <a:lumMod val="25000"/>
                  </a:schemeClr>
                </a:solidFill>
                <a:latin typeface="Capitals" pitchFamily="2" charset="77"/>
              </a:rPr>
            </a:br>
            <a:r>
              <a:rPr lang="en-US" sz="4400" dirty="0">
                <a:solidFill>
                  <a:schemeClr val="bg2">
                    <a:lumMod val="25000"/>
                  </a:schemeClr>
                </a:solidFill>
                <a:latin typeface="Capitals" pitchFamily="2" charset="77"/>
              </a:rPr>
              <a:t>ECIC 2019</a:t>
            </a:r>
            <a:endParaRPr lang="en-US" sz="6600" dirty="0">
              <a:solidFill>
                <a:schemeClr val="bg2">
                  <a:lumMod val="25000"/>
                </a:schemeClr>
              </a:solidFill>
              <a:latin typeface="Capitals" pitchFamily="2" charset="77"/>
            </a:endParaRPr>
          </a:p>
        </p:txBody>
      </p:sp>
    </p:spTree>
    <p:extLst>
      <p:ext uri="{BB962C8B-B14F-4D97-AF65-F5344CB8AC3E}">
        <p14:creationId xmlns:p14="http://schemas.microsoft.com/office/powerpoint/2010/main" val="17804870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“But if she does leave”</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690688"/>
            <a:ext cx="10466962" cy="5167312"/>
          </a:xfrm>
        </p:spPr>
        <p:txBody>
          <a:bodyPr>
            <a:normAutofit fontScale="92500" lnSpcReduction="20000"/>
          </a:bodyPr>
          <a:lstStyle/>
          <a:p>
            <a:r>
              <a:rPr lang="en-US" sz="4000" dirty="0">
                <a:solidFill>
                  <a:schemeClr val="bg2">
                    <a:lumMod val="25000"/>
                  </a:schemeClr>
                </a:solidFill>
              </a:rPr>
              <a:t>“Paul says that if the unbeliever is content to dwell with the believer, the Christian is not to leave. That implies that if the unbeliever is not content to dwell with the Christian, then the Christian can leave. (It may be that, though not agreeing on an amiable relationship with the believer, the unbeliever decides to stay in the house to try to destroy the Christian’s faith, or generally make things miserable for the believer.) If the believer departs at that point verse 11 comes into effect. That means she must remain unmarried, or else be reconciled to the husband.”</a:t>
            </a:r>
          </a:p>
        </p:txBody>
      </p:sp>
    </p:spTree>
    <p:extLst>
      <p:ext uri="{BB962C8B-B14F-4D97-AF65-F5344CB8AC3E}">
        <p14:creationId xmlns:p14="http://schemas.microsoft.com/office/powerpoint/2010/main" val="38330723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“But if she does leave”</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690688"/>
            <a:ext cx="10466962" cy="5167312"/>
          </a:xfrm>
        </p:spPr>
        <p:txBody>
          <a:bodyPr>
            <a:normAutofit/>
          </a:bodyPr>
          <a:lstStyle/>
          <a:p>
            <a:r>
              <a:rPr lang="en-US" sz="4000" dirty="0">
                <a:solidFill>
                  <a:schemeClr val="bg2">
                    <a:lumMod val="25000"/>
                  </a:schemeClr>
                </a:solidFill>
              </a:rPr>
              <a:t>“The wife should not leave her husband…the husband should not divorce his wife” (1 Cor. 7:10-11).</a:t>
            </a:r>
          </a:p>
          <a:p>
            <a:r>
              <a:rPr lang="en-US" sz="4000" dirty="0">
                <a:solidFill>
                  <a:schemeClr val="bg2">
                    <a:lumMod val="25000"/>
                  </a:schemeClr>
                </a:solidFill>
              </a:rPr>
              <a:t>The “exception” here tells us what to do if we have not followed the instruction (Deut. 22:28-29).</a:t>
            </a:r>
          </a:p>
          <a:p>
            <a:endParaRPr lang="en-US" sz="4000" dirty="0">
              <a:solidFill>
                <a:schemeClr val="bg2">
                  <a:lumMod val="25000"/>
                </a:schemeClr>
              </a:solidFill>
            </a:endParaRPr>
          </a:p>
        </p:txBody>
      </p:sp>
    </p:spTree>
    <p:extLst>
      <p:ext uri="{BB962C8B-B14F-4D97-AF65-F5344CB8AC3E}">
        <p14:creationId xmlns:p14="http://schemas.microsoft.com/office/powerpoint/2010/main" val="18539822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“But if she does leave”</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690688"/>
            <a:ext cx="10466962" cy="5167312"/>
          </a:xfrm>
        </p:spPr>
        <p:txBody>
          <a:bodyPr>
            <a:normAutofit fontScale="92500" lnSpcReduction="20000"/>
          </a:bodyPr>
          <a:lstStyle/>
          <a:p>
            <a:r>
              <a:rPr lang="en-US" sz="4000" dirty="0">
                <a:solidFill>
                  <a:schemeClr val="bg2">
                    <a:lumMod val="25000"/>
                  </a:schemeClr>
                </a:solidFill>
              </a:rPr>
              <a:t>“Paul says that if the unbeliever is content to dwell with the believer, the Christian is not to leave. That implies that if the unbeliever is not content to dwell with the Christian, then the Christian can leave. (It may be that, though not agreeing on an amiable relationship with the believer, the unbeliever decides to stay in the house to try to destroy the Christian’s faith, or generally make things miserable for the believer.) If the believer departs at that point verse 11 comes into effect. That means she must remain unmarried, or else be reconciled to the husband.”</a:t>
            </a:r>
          </a:p>
        </p:txBody>
      </p:sp>
    </p:spTree>
    <p:extLst>
      <p:ext uri="{BB962C8B-B14F-4D97-AF65-F5344CB8AC3E}">
        <p14:creationId xmlns:p14="http://schemas.microsoft.com/office/powerpoint/2010/main" val="249329308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A Few More Objections</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914144"/>
            <a:ext cx="10466962" cy="4943856"/>
          </a:xfrm>
        </p:spPr>
        <p:txBody>
          <a:bodyPr>
            <a:normAutofit/>
          </a:bodyPr>
          <a:lstStyle/>
          <a:p>
            <a:r>
              <a:rPr lang="en-US" sz="4000" dirty="0">
                <a:solidFill>
                  <a:schemeClr val="bg2">
                    <a:lumMod val="25000"/>
                  </a:schemeClr>
                </a:solidFill>
              </a:rPr>
              <a:t>Aren’t we saying the same thing since we both believe people divorced for reasons other than adultery can’t remarry?</a:t>
            </a:r>
          </a:p>
          <a:p>
            <a:r>
              <a:rPr lang="en-US" sz="4000" dirty="0">
                <a:solidFill>
                  <a:schemeClr val="bg2">
                    <a:lumMod val="25000"/>
                  </a:schemeClr>
                </a:solidFill>
              </a:rPr>
              <a:t>Do you require divorced people to repent?</a:t>
            </a:r>
          </a:p>
          <a:p>
            <a:r>
              <a:rPr lang="en-US" sz="4000" dirty="0">
                <a:solidFill>
                  <a:schemeClr val="bg2">
                    <a:lumMod val="25000"/>
                  </a:schemeClr>
                </a:solidFill>
              </a:rPr>
              <a:t>Aren’t you going to leave people so discouraged that they will leave the Lord?</a:t>
            </a:r>
          </a:p>
        </p:txBody>
      </p:sp>
    </p:spTree>
    <p:extLst>
      <p:ext uri="{BB962C8B-B14F-4D97-AF65-F5344CB8AC3E}">
        <p14:creationId xmlns:p14="http://schemas.microsoft.com/office/powerpoint/2010/main" val="198230389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A Progression Observed</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914144"/>
            <a:ext cx="10466962" cy="4943856"/>
          </a:xfrm>
        </p:spPr>
        <p:txBody>
          <a:bodyPr>
            <a:normAutofit lnSpcReduction="10000"/>
          </a:bodyPr>
          <a:lstStyle/>
          <a:p>
            <a:pPr marL="0" indent="0">
              <a:buNone/>
            </a:pPr>
            <a:r>
              <a:rPr lang="en-US" sz="4000" dirty="0">
                <a:solidFill>
                  <a:schemeClr val="bg2">
                    <a:lumMod val="25000"/>
                  </a:schemeClr>
                </a:solidFill>
              </a:rPr>
              <a:t>“No divorce, except for adultery, shall be regarded by the Church as lawful; and no Minister shall solemnize marriage in any case where there is a divorced wife or husband living; but this rule shall not be applied to the innocent party to a divorce for the </a:t>
            </a:r>
            <a:r>
              <a:rPr lang="en-US" sz="4000" u="sng" dirty="0">
                <a:solidFill>
                  <a:schemeClr val="bg2">
                    <a:lumMod val="25000"/>
                  </a:schemeClr>
                </a:solidFill>
              </a:rPr>
              <a:t>cause of adultery</a:t>
            </a:r>
            <a:r>
              <a:rPr lang="en-US" sz="4000" dirty="0">
                <a:solidFill>
                  <a:schemeClr val="bg2">
                    <a:lumMod val="25000"/>
                  </a:schemeClr>
                </a:solidFill>
              </a:rPr>
              <a:t>, nor to divorced parties seeking to be reunited in marriage.” (The Doctrines And Discipline Of The Methodist Episcopal Church – 1896)</a:t>
            </a:r>
          </a:p>
        </p:txBody>
      </p:sp>
    </p:spTree>
    <p:extLst>
      <p:ext uri="{BB962C8B-B14F-4D97-AF65-F5344CB8AC3E}">
        <p14:creationId xmlns:p14="http://schemas.microsoft.com/office/powerpoint/2010/main" val="35351466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A Progression Observed</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914144"/>
            <a:ext cx="10466962" cy="4943856"/>
          </a:xfrm>
        </p:spPr>
        <p:txBody>
          <a:bodyPr>
            <a:normAutofit/>
          </a:bodyPr>
          <a:lstStyle/>
          <a:p>
            <a:pPr marL="0" indent="0">
              <a:buNone/>
            </a:pPr>
            <a:r>
              <a:rPr lang="en-US" sz="4000" dirty="0">
                <a:solidFill>
                  <a:schemeClr val="bg2">
                    <a:lumMod val="25000"/>
                  </a:schemeClr>
                </a:solidFill>
              </a:rPr>
              <a:t>“The Ministers of our Church shall be prohibited from solemnizing the rites of matrimony between divorced persons, except in case of innocent parties who have been divorced for </a:t>
            </a:r>
            <a:r>
              <a:rPr lang="en-US" sz="4000" u="sng" dirty="0">
                <a:solidFill>
                  <a:schemeClr val="bg2">
                    <a:lumMod val="25000"/>
                  </a:schemeClr>
                </a:solidFill>
              </a:rPr>
              <a:t>the one scriptural cause</a:t>
            </a:r>
            <a:r>
              <a:rPr lang="en-US" sz="4000" dirty="0">
                <a:solidFill>
                  <a:schemeClr val="bg2">
                    <a:lumMod val="25000"/>
                  </a:schemeClr>
                </a:solidFill>
              </a:rPr>
              <a:t>.” (The Doctrines And Discipline Of The Methodist Episcopal Church, South – 1914)</a:t>
            </a:r>
          </a:p>
        </p:txBody>
      </p:sp>
    </p:spTree>
    <p:extLst>
      <p:ext uri="{BB962C8B-B14F-4D97-AF65-F5344CB8AC3E}">
        <p14:creationId xmlns:p14="http://schemas.microsoft.com/office/powerpoint/2010/main" val="342941463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A Progression Observed</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369651" y="1475232"/>
            <a:ext cx="11452698" cy="5382768"/>
          </a:xfrm>
        </p:spPr>
        <p:txBody>
          <a:bodyPr>
            <a:normAutofit fontScale="92500"/>
          </a:bodyPr>
          <a:lstStyle/>
          <a:p>
            <a:pPr marL="0" indent="0">
              <a:buNone/>
            </a:pPr>
            <a:r>
              <a:rPr lang="en-US" sz="4000" dirty="0">
                <a:solidFill>
                  <a:schemeClr val="bg2">
                    <a:lumMod val="25000"/>
                  </a:schemeClr>
                </a:solidFill>
              </a:rPr>
              <a:t>“No Minister shall solemnize the marriage of a divorced person whose wife or husband is living and unmarried; but this rule shall not apply (1) To the innocent person when it is clearly established by competent testimony that the true cause for divorce was </a:t>
            </a:r>
            <a:r>
              <a:rPr lang="en-US" sz="4000" u="sng" dirty="0">
                <a:solidFill>
                  <a:schemeClr val="bg2">
                    <a:lumMod val="25000"/>
                  </a:schemeClr>
                </a:solidFill>
              </a:rPr>
              <a:t>adultery</a:t>
            </a:r>
            <a:r>
              <a:rPr lang="en-US" sz="4000" dirty="0">
                <a:solidFill>
                  <a:schemeClr val="bg2">
                    <a:lumMod val="25000"/>
                  </a:schemeClr>
                </a:solidFill>
              </a:rPr>
              <a:t> or </a:t>
            </a:r>
            <a:r>
              <a:rPr lang="en-US" sz="4000" u="sng" dirty="0">
                <a:solidFill>
                  <a:schemeClr val="bg2">
                    <a:lumMod val="25000"/>
                  </a:schemeClr>
                </a:solidFill>
              </a:rPr>
              <a:t>other vicious conditions which through mental or physical cruelty or physical peril invalidated the marriage vow</a:t>
            </a:r>
            <a:r>
              <a:rPr lang="en-US" sz="4000" dirty="0">
                <a:solidFill>
                  <a:schemeClr val="bg2">
                    <a:lumMod val="25000"/>
                  </a:schemeClr>
                </a:solidFill>
              </a:rPr>
              <a:t>, nor (2)To the divorced persons seeking to be reunited in marriage.” –</a:t>
            </a:r>
            <a:br>
              <a:rPr lang="en-US" sz="4000" dirty="0">
                <a:solidFill>
                  <a:schemeClr val="bg2">
                    <a:lumMod val="25000"/>
                  </a:schemeClr>
                </a:solidFill>
              </a:rPr>
            </a:br>
            <a:r>
              <a:rPr lang="en-US" sz="4000" dirty="0">
                <a:solidFill>
                  <a:schemeClr val="bg2">
                    <a:lumMod val="25000"/>
                  </a:schemeClr>
                </a:solidFill>
              </a:rPr>
              <a:t>(The Doctrines And Discipline Of The Methodist Church – 1940)</a:t>
            </a:r>
          </a:p>
        </p:txBody>
      </p:sp>
    </p:spTree>
    <p:extLst>
      <p:ext uri="{BB962C8B-B14F-4D97-AF65-F5344CB8AC3E}">
        <p14:creationId xmlns:p14="http://schemas.microsoft.com/office/powerpoint/2010/main" val="300679262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A Progression Observed</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369651" y="1475232"/>
            <a:ext cx="11452698" cy="5382768"/>
          </a:xfrm>
        </p:spPr>
        <p:txBody>
          <a:bodyPr>
            <a:normAutofit fontScale="92500"/>
          </a:bodyPr>
          <a:lstStyle/>
          <a:p>
            <a:pPr marL="0" indent="0">
              <a:buNone/>
            </a:pPr>
            <a:r>
              <a:rPr lang="en-US" sz="4000" dirty="0">
                <a:solidFill>
                  <a:schemeClr val="bg2">
                    <a:lumMod val="25000"/>
                  </a:schemeClr>
                </a:solidFill>
              </a:rPr>
              <a:t>“In view of the seriousness with which the Scriptures and the Church regard divorce, a minister may solemnize the marriage of a divorced person only when he has satisfied himself by careful counseling that (a) The divorced person is sufficiently aware of the factors leading to the failure of the previous marriage, (b) The divorced person is sincerely preparing to make the proposed marriage truly Christian, and (c) Sufficient time has elapsed for adequate preparation and counseling.” (The Doctrines And Discipline Of The Methodist Church – 1960)</a:t>
            </a:r>
          </a:p>
        </p:txBody>
      </p:sp>
    </p:spTree>
    <p:extLst>
      <p:ext uri="{BB962C8B-B14F-4D97-AF65-F5344CB8AC3E}">
        <p14:creationId xmlns:p14="http://schemas.microsoft.com/office/powerpoint/2010/main" val="52002181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A Progression Observed</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369651" y="1536192"/>
            <a:ext cx="11452698" cy="5321808"/>
          </a:xfrm>
        </p:spPr>
        <p:txBody>
          <a:bodyPr>
            <a:normAutofit/>
          </a:bodyPr>
          <a:lstStyle/>
          <a:p>
            <a:pPr marL="0" indent="0">
              <a:buNone/>
            </a:pPr>
            <a:r>
              <a:rPr lang="en-US" sz="4000" dirty="0">
                <a:solidFill>
                  <a:schemeClr val="bg2">
                    <a:lumMod val="25000"/>
                  </a:schemeClr>
                </a:solidFill>
              </a:rPr>
              <a:t>“Where marriage partners, even after thoughtful consideration and counsel, are estranged beyond reconciliation, we recognize divorce as regrettable but recognize the right of divorced persons to remarry … We encourage an active, accepting and enabling commitment of the Church and our society to minister to the members of divorced families.” (The Discipline Of The United Methodist Church – 1984)</a:t>
            </a:r>
          </a:p>
        </p:txBody>
      </p:sp>
    </p:spTree>
    <p:extLst>
      <p:ext uri="{BB962C8B-B14F-4D97-AF65-F5344CB8AC3E}">
        <p14:creationId xmlns:p14="http://schemas.microsoft.com/office/powerpoint/2010/main" val="303681000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1193-F670-4344-AA96-9BF500A1832B}"/>
              </a:ext>
            </a:extLst>
          </p:cNvPr>
          <p:cNvSpPr>
            <a:spLocks noGrp="1"/>
          </p:cNvSpPr>
          <p:nvPr>
            <p:ph type="ctrTitle"/>
          </p:nvPr>
        </p:nvSpPr>
        <p:spPr>
          <a:xfrm>
            <a:off x="749808" y="621792"/>
            <a:ext cx="10692384" cy="5035296"/>
          </a:xfrm>
        </p:spPr>
        <p:txBody>
          <a:bodyPr>
            <a:normAutofit/>
          </a:bodyPr>
          <a:lstStyle/>
          <a:p>
            <a:r>
              <a:rPr lang="en-US" dirty="0">
                <a:solidFill>
                  <a:schemeClr val="bg2">
                    <a:lumMod val="25000"/>
                  </a:schemeClr>
                </a:solidFill>
                <a:latin typeface="Capitals" pitchFamily="2" charset="77"/>
              </a:rPr>
              <a:t>May a spouse scripturally divorce his/her mate for a cause other than fornication?</a:t>
            </a:r>
          </a:p>
        </p:txBody>
      </p:sp>
    </p:spTree>
    <p:extLst>
      <p:ext uri="{BB962C8B-B14F-4D97-AF65-F5344CB8AC3E}">
        <p14:creationId xmlns:p14="http://schemas.microsoft.com/office/powerpoint/2010/main" val="22766178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The Premise Firmly Stated</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628244" y="1560576"/>
            <a:ext cx="10466962" cy="5190420"/>
          </a:xfrm>
        </p:spPr>
        <p:txBody>
          <a:bodyPr>
            <a:normAutofit fontScale="92500" lnSpcReduction="10000"/>
          </a:bodyPr>
          <a:lstStyle/>
          <a:p>
            <a:r>
              <a:rPr lang="en-US" sz="3600" dirty="0">
                <a:solidFill>
                  <a:schemeClr val="bg2">
                    <a:lumMod val="25000"/>
                  </a:schemeClr>
                </a:solidFill>
              </a:rPr>
              <a:t>God permits only one cause for divorce among men and women today (Matt. 19:3-12).</a:t>
            </a:r>
          </a:p>
          <a:p>
            <a:r>
              <a:rPr lang="en-US" sz="3600" dirty="0">
                <a:solidFill>
                  <a:schemeClr val="bg2">
                    <a:lumMod val="25000"/>
                  </a:schemeClr>
                </a:solidFill>
              </a:rPr>
              <a:t>The question asked is, “Is it lawful for a man to divorce his wife for any reason at all,” and the answer is NO (cf. Mal. 2:16).</a:t>
            </a:r>
          </a:p>
          <a:p>
            <a:r>
              <a:rPr lang="en-US" sz="3600" dirty="0">
                <a:solidFill>
                  <a:schemeClr val="bg2">
                    <a:lumMod val="25000"/>
                  </a:schemeClr>
                </a:solidFill>
              </a:rPr>
              <a:t>“[He] does not believe that one can divorce his mate for any reason except fornication. Should a divorce occur for any other reason, the one initiating that divorce is guilty of sin, regardless of how abhorrent that mate’s conduct might be.”</a:t>
            </a:r>
          </a:p>
          <a:p>
            <a:r>
              <a:rPr lang="en-US" sz="3600" dirty="0">
                <a:solidFill>
                  <a:schemeClr val="bg2">
                    <a:lumMod val="25000"/>
                  </a:schemeClr>
                </a:solidFill>
              </a:rPr>
              <a:t>The “fornication is the only cause for divorce position.”</a:t>
            </a:r>
          </a:p>
          <a:p>
            <a:endParaRPr lang="en-US" sz="3600" dirty="0">
              <a:solidFill>
                <a:schemeClr val="bg2">
                  <a:lumMod val="25000"/>
                </a:schemeClr>
              </a:solidFill>
            </a:endParaRPr>
          </a:p>
          <a:p>
            <a:endParaRPr lang="en-US" sz="3600" dirty="0">
              <a:solidFill>
                <a:schemeClr val="bg2">
                  <a:lumMod val="25000"/>
                </a:schemeClr>
              </a:solidFill>
            </a:endParaRPr>
          </a:p>
        </p:txBody>
      </p:sp>
    </p:spTree>
    <p:extLst>
      <p:ext uri="{BB962C8B-B14F-4D97-AF65-F5344CB8AC3E}">
        <p14:creationId xmlns:p14="http://schemas.microsoft.com/office/powerpoint/2010/main" val="303750529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The Rebuttal Premise</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628244" y="1825624"/>
            <a:ext cx="10466962" cy="4925372"/>
          </a:xfrm>
        </p:spPr>
        <p:txBody>
          <a:bodyPr>
            <a:normAutofit fontScale="92500" lnSpcReduction="20000"/>
          </a:bodyPr>
          <a:lstStyle/>
          <a:p>
            <a:r>
              <a:rPr lang="en-US" sz="4000" dirty="0">
                <a:solidFill>
                  <a:schemeClr val="bg2">
                    <a:lumMod val="25000"/>
                  </a:schemeClr>
                </a:solidFill>
              </a:rPr>
              <a:t>“The scriptures allow for situations where one might have to divorce his mate in order to live for Christ.”</a:t>
            </a:r>
          </a:p>
          <a:p>
            <a:r>
              <a:rPr lang="en-US" sz="4000" dirty="0">
                <a:solidFill>
                  <a:schemeClr val="bg2">
                    <a:lumMod val="25000"/>
                  </a:schemeClr>
                </a:solidFill>
              </a:rPr>
              <a:t>“If one must leave his marriage in order to be faithful to Christ, he has the God-given right and obligation to do so.”</a:t>
            </a:r>
          </a:p>
          <a:p>
            <a:r>
              <a:rPr lang="en-US" sz="4000" dirty="0">
                <a:solidFill>
                  <a:schemeClr val="bg2">
                    <a:lumMod val="25000"/>
                  </a:schemeClr>
                </a:solidFill>
              </a:rPr>
              <a:t>“The basic law is that one is not to leave his spouse whether he is married to a believer or unbeliever. However, the exception to that basic law is that God comes before a wife or husband just like any other relationship. Any departure must be ‘for the kingdom of God’s sake.’”</a:t>
            </a:r>
          </a:p>
          <a:p>
            <a:endParaRPr lang="en-US" sz="4000" dirty="0">
              <a:solidFill>
                <a:schemeClr val="bg2">
                  <a:lumMod val="25000"/>
                </a:schemeClr>
              </a:solidFill>
            </a:endParaRPr>
          </a:p>
        </p:txBody>
      </p:sp>
    </p:spTree>
    <p:extLst>
      <p:ext uri="{BB962C8B-B14F-4D97-AF65-F5344CB8AC3E}">
        <p14:creationId xmlns:p14="http://schemas.microsoft.com/office/powerpoint/2010/main" val="311057152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Divorcing for the Lord?</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690688"/>
            <a:ext cx="10466962" cy="5167312"/>
          </a:xfrm>
        </p:spPr>
        <p:txBody>
          <a:bodyPr>
            <a:normAutofit fontScale="92500" lnSpcReduction="10000"/>
          </a:bodyPr>
          <a:lstStyle/>
          <a:p>
            <a:r>
              <a:rPr lang="en-US" sz="4000" dirty="0">
                <a:solidFill>
                  <a:schemeClr val="bg2">
                    <a:lumMod val="25000"/>
                  </a:schemeClr>
                </a:solidFill>
              </a:rPr>
              <a:t>Passages such as Matt. 10 &amp; 19 and Luke 14 &amp; 18 all teach a basic principle that God must come before all.</a:t>
            </a:r>
          </a:p>
          <a:p>
            <a:r>
              <a:rPr lang="en-US" sz="4000" dirty="0">
                <a:solidFill>
                  <a:schemeClr val="bg2">
                    <a:lumMod val="25000"/>
                  </a:schemeClr>
                </a:solidFill>
              </a:rPr>
              <a:t>In Luke 14:26 our Lord tells us to hate all of our relations.</a:t>
            </a:r>
          </a:p>
          <a:p>
            <a:pPr lvl="1"/>
            <a:r>
              <a:rPr lang="en-US" sz="3600" dirty="0">
                <a:solidFill>
                  <a:schemeClr val="bg2">
                    <a:lumMod val="25000"/>
                  </a:schemeClr>
                </a:solidFill>
              </a:rPr>
              <a:t>Jesus exercised balance on this subject (Lk. 2:48-51; Mk. 3:31-35; Jn. 19:26-27).</a:t>
            </a:r>
          </a:p>
          <a:p>
            <a:pPr lvl="1"/>
            <a:r>
              <a:rPr lang="en-US" sz="3600" dirty="0">
                <a:solidFill>
                  <a:schemeClr val="bg2">
                    <a:lumMod val="25000"/>
                  </a:schemeClr>
                </a:solidFill>
              </a:rPr>
              <a:t>We must exercise balance (Gen. 2:24; 1 Pet. 3:1-2).</a:t>
            </a:r>
          </a:p>
          <a:p>
            <a:r>
              <a:rPr lang="en-US" sz="4000" dirty="0">
                <a:solidFill>
                  <a:schemeClr val="bg2">
                    <a:lumMod val="25000"/>
                  </a:schemeClr>
                </a:solidFill>
              </a:rPr>
              <a:t>What are the consequences of forsaking family “for the Lord” (Matt. 15:3-6).</a:t>
            </a:r>
          </a:p>
          <a:p>
            <a:endParaRPr lang="en-US" sz="4000" dirty="0">
              <a:solidFill>
                <a:schemeClr val="bg2">
                  <a:lumMod val="25000"/>
                </a:schemeClr>
              </a:solidFill>
            </a:endParaRPr>
          </a:p>
        </p:txBody>
      </p:sp>
    </p:spTree>
    <p:extLst>
      <p:ext uri="{BB962C8B-B14F-4D97-AF65-F5344CB8AC3E}">
        <p14:creationId xmlns:p14="http://schemas.microsoft.com/office/powerpoint/2010/main" val="89446644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A Slippery Slope?</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690688"/>
            <a:ext cx="10466962" cy="5167312"/>
          </a:xfrm>
        </p:spPr>
        <p:txBody>
          <a:bodyPr>
            <a:normAutofit fontScale="92500"/>
          </a:bodyPr>
          <a:lstStyle/>
          <a:p>
            <a:r>
              <a:rPr lang="en-US" sz="4000" dirty="0">
                <a:solidFill>
                  <a:schemeClr val="bg2">
                    <a:lumMod val="25000"/>
                  </a:schemeClr>
                </a:solidFill>
              </a:rPr>
              <a:t>A person may have to divorce his mate to break an unscriptural marriage</a:t>
            </a:r>
          </a:p>
          <a:p>
            <a:r>
              <a:rPr lang="en-US" sz="4000" dirty="0">
                <a:solidFill>
                  <a:schemeClr val="bg2">
                    <a:lumMod val="25000"/>
                  </a:schemeClr>
                </a:solidFill>
              </a:rPr>
              <a:t>A person may have to leave his mate to become or remain a Christian</a:t>
            </a:r>
          </a:p>
          <a:p>
            <a:r>
              <a:rPr lang="en-US" sz="4000" dirty="0">
                <a:solidFill>
                  <a:schemeClr val="bg2">
                    <a:lumMod val="25000"/>
                  </a:schemeClr>
                </a:solidFill>
              </a:rPr>
              <a:t>A person may be in a marriage relationship in which his mate runs up bills which he has no intention of paying. In this case, one's responsibility to God to pay one's bills would demand that he not be supportive of his mate's ungodly behavior.</a:t>
            </a:r>
          </a:p>
        </p:txBody>
      </p:sp>
    </p:spTree>
    <p:extLst>
      <p:ext uri="{BB962C8B-B14F-4D97-AF65-F5344CB8AC3E}">
        <p14:creationId xmlns:p14="http://schemas.microsoft.com/office/powerpoint/2010/main" val="16115170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A Slippery Slope?</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690688"/>
            <a:ext cx="10466962" cy="5167312"/>
          </a:xfrm>
        </p:spPr>
        <p:txBody>
          <a:bodyPr>
            <a:normAutofit fontScale="77500" lnSpcReduction="20000"/>
          </a:bodyPr>
          <a:lstStyle/>
          <a:p>
            <a:r>
              <a:rPr lang="en-US" sz="4000" dirty="0">
                <a:solidFill>
                  <a:schemeClr val="bg2">
                    <a:lumMod val="25000"/>
                  </a:schemeClr>
                </a:solidFill>
              </a:rPr>
              <a:t>There are some cases in which one must leave to have physical and emotional health. One's obligation to serve God would require him to preserve his physical and emotional well being.</a:t>
            </a:r>
          </a:p>
          <a:p>
            <a:r>
              <a:rPr lang="en-US" sz="4000" dirty="0">
                <a:solidFill>
                  <a:schemeClr val="bg2">
                    <a:lumMod val="25000"/>
                  </a:schemeClr>
                </a:solidFill>
              </a:rPr>
              <a:t>Sometimes a couple becomes so alienated from each other, the hostilities have reached such a point, that they must live apart.</a:t>
            </a:r>
          </a:p>
          <a:p>
            <a:pPr lvl="1"/>
            <a:r>
              <a:rPr lang="en-US" sz="3600" dirty="0">
                <a:solidFill>
                  <a:schemeClr val="bg2">
                    <a:lumMod val="25000"/>
                  </a:schemeClr>
                </a:solidFill>
              </a:rPr>
              <a:t>The Scriptures do not teach a person that he must become a doormat to his partner to keep the marriage together.  A person who becomes another’s doormat will do more to destroy his mate’s love and respect for him than about anything else he can do.  A person has to maintain his own self-esteem to have proper Bible love. One is to love his neighbor “as himself” and the husband is to love his wife “as his own body”</a:t>
            </a:r>
          </a:p>
        </p:txBody>
      </p:sp>
    </p:spTree>
    <p:extLst>
      <p:ext uri="{BB962C8B-B14F-4D97-AF65-F5344CB8AC3E}">
        <p14:creationId xmlns:p14="http://schemas.microsoft.com/office/powerpoint/2010/main" val="15442772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A Slippery Slope?</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690688"/>
            <a:ext cx="10466962" cy="5167312"/>
          </a:xfrm>
        </p:spPr>
        <p:txBody>
          <a:bodyPr>
            <a:normAutofit/>
          </a:bodyPr>
          <a:lstStyle/>
          <a:p>
            <a:r>
              <a:rPr lang="en-US" sz="4000" dirty="0">
                <a:solidFill>
                  <a:schemeClr val="bg2">
                    <a:lumMod val="25000"/>
                  </a:schemeClr>
                </a:solidFill>
              </a:rPr>
              <a:t>A mate may be abusive to the children (beating). A person has a responsibility to bring up his children in the nurture and admonition of the Lord (Eph. 6:1-4). To fulfill that responsibility, may require him to leave his mate to provide for the children.</a:t>
            </a:r>
          </a:p>
        </p:txBody>
      </p:sp>
    </p:spTree>
    <p:extLst>
      <p:ext uri="{BB962C8B-B14F-4D97-AF65-F5344CB8AC3E}">
        <p14:creationId xmlns:p14="http://schemas.microsoft.com/office/powerpoint/2010/main" val="261599640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EC4-6E99-1B4F-A6BA-FC1394830F80}"/>
              </a:ext>
            </a:extLst>
          </p:cNvPr>
          <p:cNvSpPr>
            <a:spLocks noGrp="1"/>
          </p:cNvSpPr>
          <p:nvPr>
            <p:ph type="title"/>
          </p:nvPr>
        </p:nvSpPr>
        <p:spPr>
          <a:xfrm>
            <a:off x="369651" y="365125"/>
            <a:ext cx="10984149" cy="1325563"/>
          </a:xfrm>
        </p:spPr>
        <p:txBody>
          <a:bodyPr>
            <a:noAutofit/>
          </a:bodyPr>
          <a:lstStyle/>
          <a:p>
            <a:r>
              <a:rPr lang="en-US" sz="5400" dirty="0">
                <a:solidFill>
                  <a:schemeClr val="bg2">
                    <a:lumMod val="25000"/>
                  </a:schemeClr>
                </a:solidFill>
                <a:latin typeface="Capitals" pitchFamily="2" charset="77"/>
              </a:rPr>
              <a:t>Some Answers</a:t>
            </a:r>
          </a:p>
        </p:txBody>
      </p:sp>
      <p:sp>
        <p:nvSpPr>
          <p:cNvPr id="3" name="Content Placeholder 2">
            <a:extLst>
              <a:ext uri="{FF2B5EF4-FFF2-40B4-BE49-F238E27FC236}">
                <a16:creationId xmlns:a16="http://schemas.microsoft.com/office/drawing/2014/main" id="{760FBD84-14DD-1041-B683-A0D514C999A3}"/>
              </a:ext>
            </a:extLst>
          </p:cNvPr>
          <p:cNvSpPr>
            <a:spLocks noGrp="1"/>
          </p:cNvSpPr>
          <p:nvPr>
            <p:ph idx="1"/>
          </p:nvPr>
        </p:nvSpPr>
        <p:spPr>
          <a:xfrm>
            <a:off x="886838" y="1690688"/>
            <a:ext cx="10466962" cy="5167312"/>
          </a:xfrm>
        </p:spPr>
        <p:txBody>
          <a:bodyPr>
            <a:normAutofit fontScale="92500"/>
          </a:bodyPr>
          <a:lstStyle/>
          <a:p>
            <a:r>
              <a:rPr lang="en-US" sz="4000" dirty="0">
                <a:solidFill>
                  <a:schemeClr val="bg2">
                    <a:lumMod val="25000"/>
                  </a:schemeClr>
                </a:solidFill>
              </a:rPr>
              <a:t>Did Jesus just not think of these kinds of situations when He gave His answer in Matthew 19?</a:t>
            </a:r>
          </a:p>
          <a:p>
            <a:r>
              <a:rPr lang="en-US" sz="4000" dirty="0">
                <a:solidFill>
                  <a:schemeClr val="bg2">
                    <a:lumMod val="25000"/>
                  </a:schemeClr>
                </a:solidFill>
              </a:rPr>
              <a:t>We need to be willing to get involved in ugly situations to help and protect those who are in terrible marriages.</a:t>
            </a:r>
          </a:p>
          <a:p>
            <a:r>
              <a:rPr lang="en-US" sz="4000" dirty="0">
                <a:solidFill>
                  <a:schemeClr val="bg2">
                    <a:lumMod val="25000"/>
                  </a:schemeClr>
                </a:solidFill>
              </a:rPr>
              <a:t>All of these arguments are founded on the premise that there comes a time when a spouse MUST divorce to remain faithful (Matt. 19:9; Hos. 1-3).</a:t>
            </a:r>
          </a:p>
        </p:txBody>
      </p:sp>
    </p:spTree>
    <p:extLst>
      <p:ext uri="{BB962C8B-B14F-4D97-AF65-F5344CB8AC3E}">
        <p14:creationId xmlns:p14="http://schemas.microsoft.com/office/powerpoint/2010/main" val="331614763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2429</TotalTime>
  <Words>1430</Words>
  <Application>Microsoft Macintosh PowerPoint</Application>
  <PresentationFormat>Widescreen</PresentationFormat>
  <Paragraphs>52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Capitals</vt:lpstr>
      <vt:lpstr>Office Theme</vt:lpstr>
      <vt:lpstr>7 Questions on Marriage, Divorce, &amp; Remarriage ECIC 2019</vt:lpstr>
      <vt:lpstr>May a spouse scripturally divorce his/her mate for a cause other than fornication?</vt:lpstr>
      <vt:lpstr>The Premise Firmly Stated</vt:lpstr>
      <vt:lpstr>The Rebuttal Premise</vt:lpstr>
      <vt:lpstr>Divorcing for the Lord?</vt:lpstr>
      <vt:lpstr>A Slippery Slope?</vt:lpstr>
      <vt:lpstr>A Slippery Slope?</vt:lpstr>
      <vt:lpstr>A Slippery Slope?</vt:lpstr>
      <vt:lpstr>Some Answers</vt:lpstr>
      <vt:lpstr>“But if she does leave”</vt:lpstr>
      <vt:lpstr>“But if she does leave”</vt:lpstr>
      <vt:lpstr>“But if she does leave”</vt:lpstr>
      <vt:lpstr>A Few More Objections</vt:lpstr>
      <vt:lpstr>A Progression Observed</vt:lpstr>
      <vt:lpstr>A Progression Observed</vt:lpstr>
      <vt:lpstr>A Progression Observed</vt:lpstr>
      <vt:lpstr>A Progression Observed</vt:lpstr>
      <vt:lpstr>A Progression Observed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Divorce and Remarriage</dc:title>
  <dc:creator>Stephen Russell</dc:creator>
  <cp:lastModifiedBy>Stephen Russell</cp:lastModifiedBy>
  <cp:revision>15</cp:revision>
  <dcterms:created xsi:type="dcterms:W3CDTF">2018-06-09T23:12:50Z</dcterms:created>
  <dcterms:modified xsi:type="dcterms:W3CDTF">2019-10-07T12:59:55Z</dcterms:modified>
</cp:coreProperties>
</file>