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1"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7" r:id="rId26"/>
    <p:sldId id="288" r:id="rId27"/>
    <p:sldId id="286"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262" r:id="rId48"/>
    <p:sldId id="263"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AAA79"/>
    <a:srgbClr val="B70011"/>
    <a:srgbClr val="BB0012"/>
    <a:srgbClr val="E6D3AC"/>
    <a:srgbClr val="EEE0B3"/>
    <a:srgbClr val="3F3E87"/>
    <a:srgbClr val="22295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82" autoAdjust="0"/>
    <p:restoredTop sz="94682"/>
  </p:normalViewPr>
  <p:slideViewPr>
    <p:cSldViewPr snapToGrid="0" snapToObjects="1">
      <p:cViewPr varScale="1">
        <p:scale>
          <a:sx n="96" d="100"/>
          <a:sy n="96" d="100"/>
        </p:scale>
        <p:origin x="-139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1547446" y="5184949"/>
            <a:ext cx="6049108" cy="231113"/>
          </a:xfrm>
        </p:spPr>
        <p:txBody>
          <a:bodyPr anchor="ctr">
            <a:normAutofit/>
          </a:bodyPr>
          <a:lstStyle>
            <a:lvl1pPr>
              <a:defRPr sz="1600"/>
            </a:lvl1pPr>
          </a:lstStyle>
          <a:p>
            <a:pPr lvl="0"/>
            <a:r>
              <a:rPr lang="en-US" dirty="0" smtClean="0"/>
              <a:t>Add Your Subtitle</a:t>
            </a:r>
            <a:endParaRPr lang="en-US" dirty="0"/>
          </a:p>
        </p:txBody>
      </p:sp>
    </p:spTree>
    <p:extLst>
      <p:ext uri="{BB962C8B-B14F-4D97-AF65-F5344CB8AC3E}">
        <p14:creationId xmlns:p14="http://schemas.microsoft.com/office/powerpoint/2010/main" val="1018787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ext Placeholder 3"/>
          <p:cNvSpPr>
            <a:spLocks noGrp="1"/>
          </p:cNvSpPr>
          <p:nvPr>
            <p:ph type="body" sz="quarter" idx="11" hasCustomPrompt="1"/>
          </p:nvPr>
        </p:nvSpPr>
        <p:spPr>
          <a:xfrm>
            <a:off x="1547446" y="5184949"/>
            <a:ext cx="6049108" cy="231113"/>
          </a:xfrm>
        </p:spPr>
        <p:txBody>
          <a:bodyPr anchor="ctr">
            <a:normAutofit/>
          </a:bodyPr>
          <a:lstStyle>
            <a:lvl1pPr>
              <a:defRPr sz="1600"/>
            </a:lvl1pPr>
          </a:lstStyle>
          <a:p>
            <a:pPr lvl="0"/>
            <a:r>
              <a:rPr lang="en-US" dirty="0" smtClean="0"/>
              <a:t>Add Your Subtitle</a:t>
            </a:r>
            <a:endParaRPr lang="en-US" dirty="0"/>
          </a:p>
        </p:txBody>
      </p:sp>
      <p:sp>
        <p:nvSpPr>
          <p:cNvPr id="7" name="Title 1"/>
          <p:cNvSpPr>
            <a:spLocks noGrp="1"/>
          </p:cNvSpPr>
          <p:nvPr>
            <p:ph type="title" hasCustomPrompt="1"/>
          </p:nvPr>
        </p:nvSpPr>
        <p:spPr>
          <a:xfrm>
            <a:off x="644494" y="4220308"/>
            <a:ext cx="7886558" cy="844060"/>
          </a:xfrm>
        </p:spPr>
        <p:txBody>
          <a:bodyPr/>
          <a:lstStyle/>
          <a:p>
            <a:r>
              <a:rPr lang="en-US" dirty="0" smtClean="0"/>
              <a:t>Add Your Title</a:t>
            </a:r>
            <a:endParaRPr lang="en-US" dirty="0"/>
          </a:p>
        </p:txBody>
      </p:sp>
    </p:spTree>
    <p:extLst>
      <p:ext uri="{BB962C8B-B14F-4D97-AF65-F5344CB8AC3E}">
        <p14:creationId xmlns:p14="http://schemas.microsoft.com/office/powerpoint/2010/main" val="3366272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468313" y="1577591"/>
            <a:ext cx="8211824" cy="3826594"/>
          </a:xfrm>
        </p:spPr>
        <p:txBody>
          <a:bodyPr anchor="ctr"/>
          <a:lstStyle>
            <a:lvl1pPr algn="ctr">
              <a:defRPr baseline="0"/>
            </a:lvl1pPr>
            <a:lvl2pPr algn="l">
              <a:defRPr/>
            </a:lvl2pPr>
            <a:lvl3pPr algn="l">
              <a:defRPr/>
            </a:lvl3pPr>
            <a:lvl4pPr algn="l">
              <a:defRPr/>
            </a:lvl4pPr>
            <a:lvl5pPr algn="l">
              <a:defRPr/>
            </a:lvl5pPr>
          </a:lstStyle>
          <a:p>
            <a:pPr lvl="0"/>
            <a:r>
              <a:rPr lang="en-US" dirty="0" smtClean="0"/>
              <a:t>Add Your Text Here</a:t>
            </a:r>
            <a:endParaRPr lang="en-US" dirty="0"/>
          </a:p>
        </p:txBody>
      </p:sp>
    </p:spTree>
    <p:extLst>
      <p:ext uri="{BB962C8B-B14F-4D97-AF65-F5344CB8AC3E}">
        <p14:creationId xmlns:p14="http://schemas.microsoft.com/office/powerpoint/2010/main" val="194105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468313" y="1577591"/>
            <a:ext cx="8211824" cy="3826594"/>
          </a:xfrm>
        </p:spPr>
        <p:txBody>
          <a:bodyPr anchor="ctr"/>
          <a:lstStyle>
            <a:lvl1pPr algn="ctr">
              <a:defRPr baseline="0"/>
            </a:lvl1pPr>
            <a:lvl2pPr algn="l">
              <a:defRPr/>
            </a:lvl2pPr>
            <a:lvl3pPr algn="l">
              <a:defRPr/>
            </a:lvl3pPr>
            <a:lvl4pPr algn="l">
              <a:defRPr/>
            </a:lvl4pPr>
            <a:lvl5pPr algn="l">
              <a:defRPr/>
            </a:lvl5pPr>
          </a:lstStyle>
          <a:p>
            <a:pPr lvl="0"/>
            <a:r>
              <a:rPr lang="en-US" dirty="0" smtClean="0"/>
              <a:t>Add Your Text Here</a:t>
            </a:r>
            <a:endParaRPr lang="en-US" dirty="0"/>
          </a:p>
        </p:txBody>
      </p:sp>
    </p:spTree>
    <p:extLst>
      <p:ext uri="{BB962C8B-B14F-4D97-AF65-F5344CB8AC3E}">
        <p14:creationId xmlns:p14="http://schemas.microsoft.com/office/powerpoint/2010/main" val="3630400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468313" y="1577591"/>
            <a:ext cx="8211824" cy="3826594"/>
          </a:xfrm>
        </p:spPr>
        <p:txBody>
          <a:bodyPr anchor="ctr"/>
          <a:lstStyle>
            <a:lvl1pPr algn="ctr">
              <a:defRPr baseline="0"/>
            </a:lvl1pPr>
            <a:lvl2pPr algn="l">
              <a:defRPr/>
            </a:lvl2pPr>
            <a:lvl3pPr algn="l">
              <a:defRPr/>
            </a:lvl3pPr>
            <a:lvl4pPr algn="l">
              <a:defRPr/>
            </a:lvl4pPr>
            <a:lvl5pPr algn="l">
              <a:defRPr/>
            </a:lvl5pPr>
          </a:lstStyle>
          <a:p>
            <a:pPr lvl="0"/>
            <a:r>
              <a:rPr lang="en-US" dirty="0" smtClean="0"/>
              <a:t>Add Your Text Here</a:t>
            </a:r>
            <a:endParaRPr lang="en-US" dirty="0"/>
          </a:p>
        </p:txBody>
      </p:sp>
      <p:sp>
        <p:nvSpPr>
          <p:cNvPr id="7" name="Title 1"/>
          <p:cNvSpPr>
            <a:spLocks noGrp="1"/>
          </p:cNvSpPr>
          <p:nvPr>
            <p:ph type="title" hasCustomPrompt="1"/>
          </p:nvPr>
        </p:nvSpPr>
        <p:spPr>
          <a:xfrm>
            <a:off x="2638956" y="5697415"/>
            <a:ext cx="3862328" cy="612950"/>
          </a:xfrm>
        </p:spPr>
        <p:txBody>
          <a:bodyPr>
            <a:normAutofit/>
          </a:bodyPr>
          <a:lstStyle>
            <a:lvl1pPr>
              <a:defRPr sz="1600"/>
            </a:lvl1pPr>
          </a:lstStyle>
          <a:p>
            <a:r>
              <a:rPr lang="en-US" dirty="0" smtClean="0"/>
              <a:t>Add Your Title</a:t>
            </a:r>
            <a:endParaRPr lang="en-US" dirty="0"/>
          </a:p>
        </p:txBody>
      </p:sp>
    </p:spTree>
    <p:extLst>
      <p:ext uri="{BB962C8B-B14F-4D97-AF65-F5344CB8AC3E}">
        <p14:creationId xmlns:p14="http://schemas.microsoft.com/office/powerpoint/2010/main" val="3343601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68315" y="514971"/>
            <a:ext cx="8219433" cy="4378576"/>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smtClean="0"/>
              <a:t>Add Your Text Here</a:t>
            </a:r>
            <a:endParaRPr lang="en-US" dirty="0"/>
          </a:p>
        </p:txBody>
      </p:sp>
    </p:spTree>
    <p:extLst>
      <p:ext uri="{BB962C8B-B14F-4D97-AF65-F5344CB8AC3E}">
        <p14:creationId xmlns:p14="http://schemas.microsoft.com/office/powerpoint/2010/main" val="38225146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chor="t">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10/4/19</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4" r:id="rId2"/>
    <p:sldLayoutId id="2147483651" r:id="rId3"/>
    <p:sldLayoutId id="2147483652" r:id="rId4"/>
    <p:sldLayoutId id="2147483656" r:id="rId5"/>
    <p:sldLayoutId id="2147483655" r:id="rId6"/>
    <p:sldLayoutId id="2147483657" r:id="rId7"/>
  </p:sldLayoutIdLst>
  <p:txStyles>
    <p:titleStyle>
      <a:lvl1pPr algn="ctr" defTabSz="914400" rtl="0" eaLnBrk="1" latinLnBrk="0" hangingPunct="1">
        <a:spcBef>
          <a:spcPct val="0"/>
        </a:spcBef>
        <a:buNone/>
        <a:defRPr sz="4400" kern="1200">
          <a:solidFill>
            <a:schemeClr val="tx1"/>
          </a:solidFill>
          <a:latin typeface="Tahoma" charset="0"/>
          <a:ea typeface="Tahoma" charset="0"/>
          <a:cs typeface="Tahoma" charset="0"/>
        </a:defRPr>
      </a:lvl1pPr>
    </p:titleStyle>
    <p:bodyStyle>
      <a:lvl1pPr marL="0" indent="0" algn="ctr" defTabSz="914400" rtl="0" eaLnBrk="1" latinLnBrk="0" hangingPunct="1">
        <a:spcBef>
          <a:spcPct val="20000"/>
        </a:spcBef>
        <a:buFont typeface="Arial"/>
        <a:buNone/>
        <a:defRPr sz="3000" kern="1200">
          <a:solidFill>
            <a:schemeClr val="tx1"/>
          </a:solidFill>
          <a:latin typeface="Tahoma" charset="0"/>
          <a:ea typeface="Tahoma" charset="0"/>
          <a:cs typeface="Tahoma" charset="0"/>
        </a:defRPr>
      </a:lvl1pPr>
      <a:lvl2pPr marL="914400" indent="-457200" algn="ctr" defTabSz="914400" rtl="0" eaLnBrk="1" latinLnBrk="0" hangingPunct="1">
        <a:spcBef>
          <a:spcPct val="20000"/>
        </a:spcBef>
        <a:buFont typeface="Arial"/>
        <a:buChar char="•"/>
        <a:defRPr sz="3000" kern="1200">
          <a:solidFill>
            <a:schemeClr val="tx1"/>
          </a:solidFill>
          <a:latin typeface="Tahoma" charset="0"/>
          <a:ea typeface="Tahoma" charset="0"/>
          <a:cs typeface="Tahoma" charset="0"/>
        </a:defRPr>
      </a:lvl2pPr>
      <a:lvl3pPr marL="914400" indent="0" algn="ctr" defTabSz="914400" rtl="0" eaLnBrk="1" latinLnBrk="0" hangingPunct="1">
        <a:spcBef>
          <a:spcPct val="20000"/>
        </a:spcBef>
        <a:buFont typeface="Arial" pitchFamily="34" charset="0"/>
        <a:buNone/>
        <a:defRPr sz="3000" kern="1200">
          <a:solidFill>
            <a:schemeClr val="tx1"/>
          </a:solidFill>
          <a:latin typeface="Tahoma" charset="0"/>
          <a:ea typeface="Tahoma" charset="0"/>
          <a:cs typeface="Tahoma" charset="0"/>
        </a:defRPr>
      </a:lvl3pPr>
      <a:lvl4pPr marL="1371600" indent="0" algn="ctr" defTabSz="914400" rtl="0" eaLnBrk="1" latinLnBrk="0" hangingPunct="1">
        <a:spcBef>
          <a:spcPct val="20000"/>
        </a:spcBef>
        <a:buFont typeface="Arial" pitchFamily="34" charset="0"/>
        <a:buNone/>
        <a:defRPr sz="3000" kern="1200">
          <a:solidFill>
            <a:schemeClr val="tx1"/>
          </a:solidFill>
          <a:latin typeface="Tahoma" charset="0"/>
          <a:ea typeface="Tahoma" charset="0"/>
          <a:cs typeface="Tahoma" charset="0"/>
        </a:defRPr>
      </a:lvl4pPr>
      <a:lvl5pPr marL="1828800" indent="0" algn="ctr" defTabSz="914400" rtl="0" eaLnBrk="1" latinLnBrk="0" hangingPunct="1">
        <a:spcBef>
          <a:spcPct val="20000"/>
        </a:spcBef>
        <a:buFont typeface="Arial" pitchFamily="34" charset="0"/>
        <a:buNone/>
        <a:defRPr sz="3000" kern="1200">
          <a:solidFill>
            <a:schemeClr val="tx1"/>
          </a:solidFill>
          <a:latin typeface="Tahoma" charset="0"/>
          <a:ea typeface="Tahoma" charset="0"/>
          <a:cs typeface="Tahom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392621" y="5184949"/>
            <a:ext cx="6288689" cy="231113"/>
          </a:xfrm>
        </p:spPr>
        <p:txBody>
          <a:bodyPr>
            <a:noAutofit/>
          </a:bodyPr>
          <a:lstStyle/>
          <a:p>
            <a:r>
              <a:rPr lang="en-US" sz="1800" dirty="0" smtClean="0">
                <a:latin typeface="Avenir Book"/>
                <a:cs typeface="Avenir Book"/>
              </a:rPr>
              <a:t>Are Alien Sinners Amenable To The Law of Christ on MDR</a:t>
            </a:r>
            <a:endParaRPr lang="en-US" sz="1800" dirty="0">
              <a:latin typeface="Avenir Book"/>
              <a:cs typeface="Avenir Book"/>
            </a:endParaRPr>
          </a:p>
        </p:txBody>
      </p:sp>
    </p:spTree>
    <p:extLst>
      <p:ext uri="{BB962C8B-B14F-4D97-AF65-F5344CB8AC3E}">
        <p14:creationId xmlns:p14="http://schemas.microsoft.com/office/powerpoint/2010/main" val="328404517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776986" y="1331531"/>
            <a:ext cx="6554001" cy="4685015"/>
          </a:xfrm>
        </p:spPr>
        <p:txBody>
          <a:bodyPr>
            <a:noAutofit/>
          </a:bodyPr>
          <a:lstStyle/>
          <a:p>
            <a:pPr marL="1485900" lvl="2" indent="-571500">
              <a:buFont typeface="Arial"/>
              <a:buChar char="•"/>
            </a:pPr>
            <a:r>
              <a:rPr lang="en-US" sz="2800" dirty="0" smtClean="0"/>
              <a:t>The term “amenable” simply refers to being accountable and responsible to the law of Christ.</a:t>
            </a:r>
          </a:p>
          <a:p>
            <a:pPr marL="1485900" lvl="2" indent="-571500">
              <a:buFont typeface="Arial"/>
              <a:buChar char="•"/>
            </a:pPr>
            <a:r>
              <a:rPr lang="en-US" sz="2800" dirty="0" smtClean="0"/>
              <a:t>One is responsible before the law of Christ regardless of whether or not they choose to submit to His teaching.</a:t>
            </a:r>
            <a:endParaRPr lang="en-US" sz="2800" dirty="0"/>
          </a:p>
        </p:txBody>
      </p:sp>
      <p:sp>
        <p:nvSpPr>
          <p:cNvPr id="2" name="Title 1"/>
          <p:cNvSpPr>
            <a:spLocks noGrp="1"/>
          </p:cNvSpPr>
          <p:nvPr>
            <p:ph type="title"/>
          </p:nvPr>
        </p:nvSpPr>
        <p:spPr>
          <a:xfrm>
            <a:off x="566909" y="6028875"/>
            <a:ext cx="8211824" cy="612950"/>
          </a:xfrm>
        </p:spPr>
        <p:txBody>
          <a:bodyPr>
            <a:noAutofit/>
          </a:bodyPr>
          <a:lstStyle/>
          <a:p>
            <a:r>
              <a:rPr lang="en-US" sz="2800" dirty="0" smtClean="0">
                <a:solidFill>
                  <a:srgbClr val="FFFF00"/>
                </a:solidFill>
                <a:latin typeface="Helvetica"/>
                <a:cs typeface="Helvetica"/>
              </a:rPr>
              <a:t>Non-Christians Are Amenable To The Law of Christ</a:t>
            </a:r>
            <a:endParaRPr lang="en-US" sz="2800" dirty="0">
              <a:solidFill>
                <a:srgbClr val="FFFF00"/>
              </a:solidFill>
              <a:latin typeface="Helvetica"/>
              <a:cs typeface="Helvetica"/>
            </a:endParaRPr>
          </a:p>
        </p:txBody>
      </p:sp>
      <p:pic>
        <p:nvPicPr>
          <p:cNvPr id="4" name="Picture 3"/>
          <p:cNvPicPr>
            <a:picLocks noChangeAspect="1"/>
          </p:cNvPicPr>
          <p:nvPr/>
        </p:nvPicPr>
        <p:blipFill>
          <a:blip r:embed="rId2"/>
          <a:stretch>
            <a:fillRect/>
          </a:stretch>
        </p:blipFill>
        <p:spPr>
          <a:xfrm>
            <a:off x="5777015" y="1874006"/>
            <a:ext cx="3001718" cy="3682065"/>
          </a:xfrm>
          <a:prstGeom prst="rect">
            <a:avLst/>
          </a:prstGeom>
          <a:ln>
            <a:noFill/>
          </a:ln>
          <a:effectLst>
            <a:softEdge rad="112500"/>
          </a:effectLst>
        </p:spPr>
      </p:pic>
    </p:spTree>
    <p:extLst>
      <p:ext uri="{BB962C8B-B14F-4D97-AF65-F5344CB8AC3E}">
        <p14:creationId xmlns:p14="http://schemas.microsoft.com/office/powerpoint/2010/main" val="33238793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715247" y="1331531"/>
            <a:ext cx="9755613" cy="4685015"/>
          </a:xfrm>
        </p:spPr>
        <p:txBody>
          <a:bodyPr>
            <a:noAutofit/>
          </a:bodyPr>
          <a:lstStyle/>
          <a:p>
            <a:pPr marL="1485900" lvl="2" indent="-571500">
              <a:buFont typeface="Arial"/>
              <a:buChar char="•"/>
            </a:pPr>
            <a:r>
              <a:rPr lang="en-US" sz="2800" dirty="0" smtClean="0"/>
              <a:t>Jesus Christ has sovereign authority over the entire world (Matt. 28:18; John 12:48; 17:2; Acts 17:30-31; I Tim. 6:16).</a:t>
            </a:r>
          </a:p>
          <a:p>
            <a:pPr marL="1485900" lvl="2" indent="-571500">
              <a:buFont typeface="Arial"/>
              <a:buChar char="•"/>
            </a:pPr>
            <a:r>
              <a:rPr lang="en-US" sz="2800" dirty="0" smtClean="0"/>
              <a:t>The world is responsible to obey the law of Christ (Matt. 28:18-20; Mark 16:15; Rom. 8:2; 2 Thess. 1:7-8).</a:t>
            </a:r>
          </a:p>
          <a:p>
            <a:pPr marL="1485900" lvl="2" indent="-571500">
              <a:buFont typeface="Arial"/>
              <a:buChar char="•"/>
            </a:pPr>
            <a:r>
              <a:rPr lang="en-US" sz="2800" dirty="0" smtClean="0"/>
              <a:t>How did the alien sinner initially become a sinner (Rom. 4:15; I John 3:4; 5:17)?</a:t>
            </a:r>
            <a:endParaRPr lang="en-US" sz="2800" dirty="0"/>
          </a:p>
        </p:txBody>
      </p:sp>
      <p:sp>
        <p:nvSpPr>
          <p:cNvPr id="2" name="Title 1"/>
          <p:cNvSpPr>
            <a:spLocks noGrp="1"/>
          </p:cNvSpPr>
          <p:nvPr>
            <p:ph type="title"/>
          </p:nvPr>
        </p:nvSpPr>
        <p:spPr>
          <a:xfrm>
            <a:off x="566909" y="6028875"/>
            <a:ext cx="8211824" cy="612950"/>
          </a:xfrm>
        </p:spPr>
        <p:txBody>
          <a:bodyPr>
            <a:noAutofit/>
          </a:bodyPr>
          <a:lstStyle/>
          <a:p>
            <a:r>
              <a:rPr lang="en-US" sz="2800" i="1" dirty="0" smtClean="0">
                <a:solidFill>
                  <a:srgbClr val="FFFF00"/>
                </a:solidFill>
                <a:latin typeface="Helvetica"/>
                <a:cs typeface="Helvetica"/>
              </a:rPr>
              <a:t>Non-Christians Are Amenable To The Law of Christ</a:t>
            </a:r>
            <a:endParaRPr lang="en-US" sz="2800" i="1" dirty="0">
              <a:solidFill>
                <a:srgbClr val="FFFF00"/>
              </a:solidFill>
              <a:latin typeface="Helvetica"/>
              <a:cs typeface="Helvetica"/>
            </a:endParaRPr>
          </a:p>
        </p:txBody>
      </p:sp>
    </p:spTree>
    <p:extLst>
      <p:ext uri="{BB962C8B-B14F-4D97-AF65-F5344CB8AC3E}">
        <p14:creationId xmlns:p14="http://schemas.microsoft.com/office/powerpoint/2010/main" val="1849830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715247" y="1560830"/>
            <a:ext cx="9755613" cy="4685015"/>
          </a:xfrm>
        </p:spPr>
        <p:txBody>
          <a:bodyPr>
            <a:noAutofit/>
          </a:bodyPr>
          <a:lstStyle/>
          <a:p>
            <a:pPr marL="1485900" lvl="2" indent="-571500">
              <a:buFont typeface="Arial"/>
              <a:buChar char="•"/>
            </a:pPr>
            <a:r>
              <a:rPr lang="en-US" sz="2800" dirty="0" smtClean="0"/>
              <a:t>The gospel is preached to alien sinners          (Mark 16:15; Rom. 10:14-17) and to Christians         (Gal. 2:14).</a:t>
            </a:r>
          </a:p>
          <a:p>
            <a:pPr marL="1485900" lvl="2" indent="-571500">
              <a:buFont typeface="Arial"/>
              <a:buChar char="•"/>
            </a:pPr>
            <a:r>
              <a:rPr lang="en-US" sz="2800" dirty="0" smtClean="0"/>
              <a:t>The word of God is addressed to the alien sinner (Acts 13:5-7) and the Christian (2 Tim. 4:2).</a:t>
            </a:r>
          </a:p>
          <a:p>
            <a:pPr marL="1485900" lvl="2" indent="-571500">
              <a:buFont typeface="Arial"/>
              <a:buChar char="•"/>
            </a:pPr>
            <a:r>
              <a:rPr lang="en-US" sz="2800" dirty="0" smtClean="0"/>
              <a:t>The faith was delivered to the non-Christian     (Acts 6:7) and the Christian (Jude 3).</a:t>
            </a:r>
          </a:p>
          <a:p>
            <a:pPr marL="1485900" lvl="2" indent="-571500">
              <a:buFont typeface="Arial"/>
              <a:buChar char="•"/>
            </a:pPr>
            <a:endParaRPr lang="en-US" sz="2800" dirty="0"/>
          </a:p>
        </p:txBody>
      </p:sp>
      <p:sp>
        <p:nvSpPr>
          <p:cNvPr id="2" name="Title 1"/>
          <p:cNvSpPr>
            <a:spLocks noGrp="1"/>
          </p:cNvSpPr>
          <p:nvPr>
            <p:ph type="title"/>
          </p:nvPr>
        </p:nvSpPr>
        <p:spPr>
          <a:xfrm>
            <a:off x="566909" y="6028875"/>
            <a:ext cx="8211824" cy="612950"/>
          </a:xfrm>
        </p:spPr>
        <p:txBody>
          <a:bodyPr>
            <a:noAutofit/>
          </a:bodyPr>
          <a:lstStyle/>
          <a:p>
            <a:r>
              <a:rPr lang="en-US" sz="2800" i="1" dirty="0" smtClean="0">
                <a:solidFill>
                  <a:srgbClr val="FFFF00"/>
                </a:solidFill>
                <a:latin typeface="Helvetica"/>
                <a:cs typeface="Helvetica"/>
              </a:rPr>
              <a:t>God Has One Body of Truth For All Humanity</a:t>
            </a:r>
            <a:endParaRPr lang="en-US" sz="2800" i="1" dirty="0">
              <a:solidFill>
                <a:srgbClr val="FFFF00"/>
              </a:solidFill>
              <a:latin typeface="Helvetica"/>
              <a:cs typeface="Helvetica"/>
            </a:endParaRPr>
          </a:p>
        </p:txBody>
      </p:sp>
    </p:spTree>
    <p:extLst>
      <p:ext uri="{BB962C8B-B14F-4D97-AF65-F5344CB8AC3E}">
        <p14:creationId xmlns:p14="http://schemas.microsoft.com/office/powerpoint/2010/main" val="38001373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9280" y="2201896"/>
            <a:ext cx="9883780" cy="3598379"/>
          </a:xfrm>
        </p:spPr>
        <p:txBody>
          <a:bodyPr>
            <a:noAutofit/>
          </a:bodyPr>
          <a:lstStyle/>
          <a:p>
            <a:pPr lvl="2" algn="ctr"/>
            <a:r>
              <a:rPr lang="en-US" sz="4400" b="1" dirty="0" smtClean="0"/>
              <a:t>Building of the Case</a:t>
            </a:r>
          </a:p>
          <a:p>
            <a:pPr marL="1371600" lvl="2" indent="-457200">
              <a:buFont typeface="Arial"/>
              <a:buChar char="•"/>
            </a:pPr>
            <a:r>
              <a:rPr lang="en-US" sz="3200" dirty="0" smtClean="0"/>
              <a:t>There was a universal moral law that condemned the Gentiles.</a:t>
            </a:r>
          </a:p>
          <a:p>
            <a:pPr marL="1371600" lvl="2" indent="-457200">
              <a:buFont typeface="Arial"/>
              <a:buChar char="•"/>
            </a:pPr>
            <a:r>
              <a:rPr lang="en-US" sz="3200" dirty="0" smtClean="0"/>
              <a:t>The universal moral law is still in effect for all alien sinners.</a:t>
            </a:r>
          </a:p>
          <a:p>
            <a:pPr marL="1371600" lvl="2" indent="-457200">
              <a:buFont typeface="Arial"/>
              <a:buChar char="•"/>
            </a:pPr>
            <a:r>
              <a:rPr lang="en-US" sz="3200" dirty="0" smtClean="0"/>
              <a:t>Non-Christians are not under the law of Christ.</a:t>
            </a:r>
          </a:p>
          <a:p>
            <a:pPr marL="1371600" lvl="2" indent="-457200">
              <a:buFont typeface="Arial"/>
              <a:buChar char="•"/>
            </a:pPr>
            <a:endParaRPr lang="en-US" sz="2800" dirty="0" smtClean="0"/>
          </a:p>
          <a:p>
            <a:pPr lvl="3"/>
            <a:endParaRPr lang="en-US" sz="4000" dirty="0"/>
          </a:p>
        </p:txBody>
      </p:sp>
      <p:sp>
        <p:nvSpPr>
          <p:cNvPr id="2" name="Title 1"/>
          <p:cNvSpPr>
            <a:spLocks noGrp="1"/>
          </p:cNvSpPr>
          <p:nvPr>
            <p:ph type="title"/>
          </p:nvPr>
        </p:nvSpPr>
        <p:spPr>
          <a:xfrm>
            <a:off x="566909" y="6028875"/>
            <a:ext cx="8211824" cy="612950"/>
          </a:xfrm>
        </p:spPr>
        <p:txBody>
          <a:bodyPr>
            <a:noAutofit/>
          </a:bodyPr>
          <a:lstStyle/>
          <a:p>
            <a:r>
              <a:rPr lang="en-US" sz="2800" i="1" dirty="0" smtClean="0">
                <a:solidFill>
                  <a:srgbClr val="FFFF00"/>
                </a:solidFill>
                <a:latin typeface="Helvetica"/>
                <a:cs typeface="Helvetica"/>
              </a:rPr>
              <a:t>What Law Are Non-Christians Under Today?</a:t>
            </a:r>
            <a:endParaRPr lang="en-US" sz="2800" i="1" dirty="0">
              <a:solidFill>
                <a:srgbClr val="FFFF00"/>
              </a:solidFill>
              <a:latin typeface="Helvetica"/>
              <a:cs typeface="Helvetica"/>
            </a:endParaRPr>
          </a:p>
        </p:txBody>
      </p:sp>
    </p:spTree>
    <p:extLst>
      <p:ext uri="{BB962C8B-B14F-4D97-AF65-F5344CB8AC3E}">
        <p14:creationId xmlns:p14="http://schemas.microsoft.com/office/powerpoint/2010/main" val="3712662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785805" y="2430496"/>
            <a:ext cx="9755613" cy="3598379"/>
          </a:xfrm>
        </p:spPr>
        <p:txBody>
          <a:bodyPr>
            <a:noAutofit/>
          </a:bodyPr>
          <a:lstStyle/>
          <a:p>
            <a:pPr lvl="2" algn="ctr"/>
            <a:r>
              <a:rPr lang="en-US" sz="2800" dirty="0" smtClean="0"/>
              <a:t>“For when Gentiles who do not have the Law do instinctively the things of the Law, these, not having the Law, are a law to themselves, in that they show the work of the Law written in their hearts, their conscience bearing witness and their thoughts alternately accusing or else defending them, on the day when, according to my gospel, God will judge the secrets of men through Christ Jesus”</a:t>
            </a:r>
          </a:p>
          <a:p>
            <a:pPr lvl="2" algn="ctr"/>
            <a:r>
              <a:rPr lang="en-US" sz="2800" dirty="0" smtClean="0"/>
              <a:t>(Romans 2:14-16)</a:t>
            </a:r>
          </a:p>
          <a:p>
            <a:pPr lvl="3"/>
            <a:endParaRPr lang="en-US" sz="4000" dirty="0"/>
          </a:p>
        </p:txBody>
      </p:sp>
      <p:sp>
        <p:nvSpPr>
          <p:cNvPr id="2" name="Title 1"/>
          <p:cNvSpPr>
            <a:spLocks noGrp="1"/>
          </p:cNvSpPr>
          <p:nvPr>
            <p:ph type="title"/>
          </p:nvPr>
        </p:nvSpPr>
        <p:spPr>
          <a:xfrm>
            <a:off x="566909" y="6028875"/>
            <a:ext cx="8211824" cy="612950"/>
          </a:xfrm>
        </p:spPr>
        <p:txBody>
          <a:bodyPr>
            <a:noAutofit/>
          </a:bodyPr>
          <a:lstStyle/>
          <a:p>
            <a:r>
              <a:rPr lang="en-US" sz="2800" i="1" dirty="0" smtClean="0">
                <a:solidFill>
                  <a:srgbClr val="FFFF00"/>
                </a:solidFill>
                <a:latin typeface="Helvetica"/>
                <a:cs typeface="Helvetica"/>
              </a:rPr>
              <a:t>What Law Are Non-Christians Under Today?</a:t>
            </a:r>
            <a:endParaRPr lang="en-US" sz="2800" i="1" dirty="0">
              <a:solidFill>
                <a:srgbClr val="FFFF00"/>
              </a:solidFill>
              <a:latin typeface="Helvetica"/>
              <a:cs typeface="Helvetica"/>
            </a:endParaRPr>
          </a:p>
        </p:txBody>
      </p:sp>
    </p:spTree>
    <p:extLst>
      <p:ext uri="{BB962C8B-B14F-4D97-AF65-F5344CB8AC3E}">
        <p14:creationId xmlns:p14="http://schemas.microsoft.com/office/powerpoint/2010/main" val="4200063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71093" y="2430496"/>
            <a:ext cx="6862696" cy="3598379"/>
          </a:xfrm>
        </p:spPr>
        <p:txBody>
          <a:bodyPr>
            <a:noAutofit/>
          </a:bodyPr>
          <a:lstStyle/>
          <a:p>
            <a:pPr marL="1371600" lvl="2" indent="-457200">
              <a:buFont typeface="Arial"/>
              <a:buChar char="•"/>
            </a:pPr>
            <a:r>
              <a:rPr lang="en-US" sz="2800" dirty="0" smtClean="0"/>
              <a:t>The Gentiles did not have a codified law like the Jews and, therefore, are described as those “without the Law” (Rom. 2:12).</a:t>
            </a:r>
          </a:p>
          <a:p>
            <a:pPr marL="1371600" lvl="2" indent="-457200">
              <a:buFont typeface="Arial"/>
              <a:buChar char="•"/>
            </a:pPr>
            <a:r>
              <a:rPr lang="en-US" sz="2800" dirty="0" smtClean="0"/>
              <a:t>It is important to notice that Paul does not describe all Gentiles in light of Romans 1:18-32.</a:t>
            </a:r>
          </a:p>
          <a:p>
            <a:pPr marL="1371600" lvl="2" indent="-457200">
              <a:buFont typeface="Arial"/>
              <a:buChar char="•"/>
            </a:pPr>
            <a:endParaRPr lang="en-US" sz="2800" dirty="0" smtClean="0"/>
          </a:p>
          <a:p>
            <a:pPr lvl="3"/>
            <a:endParaRPr lang="en-US" sz="4000" dirty="0"/>
          </a:p>
        </p:txBody>
      </p:sp>
      <p:sp>
        <p:nvSpPr>
          <p:cNvPr id="2" name="Title 1"/>
          <p:cNvSpPr>
            <a:spLocks noGrp="1"/>
          </p:cNvSpPr>
          <p:nvPr>
            <p:ph type="title"/>
          </p:nvPr>
        </p:nvSpPr>
        <p:spPr>
          <a:xfrm>
            <a:off x="566909" y="6028875"/>
            <a:ext cx="8211824" cy="612950"/>
          </a:xfrm>
        </p:spPr>
        <p:txBody>
          <a:bodyPr>
            <a:noAutofit/>
          </a:bodyPr>
          <a:lstStyle/>
          <a:p>
            <a:r>
              <a:rPr lang="en-US" sz="2800" i="1" dirty="0" smtClean="0">
                <a:solidFill>
                  <a:srgbClr val="FFFF00"/>
                </a:solidFill>
                <a:latin typeface="Helvetica"/>
                <a:cs typeface="Helvetica"/>
              </a:rPr>
              <a:t>What Law Are Non-Christians Under Today?</a:t>
            </a:r>
            <a:endParaRPr lang="en-US" sz="2800" i="1" dirty="0">
              <a:solidFill>
                <a:srgbClr val="FFFF00"/>
              </a:solidFill>
              <a:latin typeface="Helvetica"/>
              <a:cs typeface="Helvetica"/>
            </a:endParaRPr>
          </a:p>
        </p:txBody>
      </p:sp>
      <p:pic>
        <p:nvPicPr>
          <p:cNvPr id="5" name="Picture 4"/>
          <p:cNvPicPr>
            <a:picLocks noChangeAspect="1"/>
          </p:cNvPicPr>
          <p:nvPr/>
        </p:nvPicPr>
        <p:blipFill>
          <a:blip r:embed="rId2"/>
          <a:stretch>
            <a:fillRect/>
          </a:stretch>
        </p:blipFill>
        <p:spPr>
          <a:xfrm>
            <a:off x="6279747" y="2001948"/>
            <a:ext cx="2604823" cy="3183719"/>
          </a:xfrm>
          <a:prstGeom prst="rect">
            <a:avLst/>
          </a:prstGeom>
          <a:ln>
            <a:noFill/>
          </a:ln>
          <a:effectLst>
            <a:softEdge rad="112500"/>
          </a:effectLst>
        </p:spPr>
      </p:pic>
    </p:spTree>
    <p:extLst>
      <p:ext uri="{BB962C8B-B14F-4D97-AF65-F5344CB8AC3E}">
        <p14:creationId xmlns:p14="http://schemas.microsoft.com/office/powerpoint/2010/main" val="31287058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88787" y="2456793"/>
            <a:ext cx="9702693" cy="3598379"/>
          </a:xfrm>
        </p:spPr>
        <p:txBody>
          <a:bodyPr>
            <a:noAutofit/>
          </a:bodyPr>
          <a:lstStyle/>
          <a:p>
            <a:pPr lvl="2" algn="ctr"/>
            <a:r>
              <a:rPr lang="en-US" sz="2600" dirty="0"/>
              <a:t>“Some have supposed the reference to be a natural sense of right inherent in all men, a sense either innate in the soul or springing up spontaneously in it as the inner life unfolds. The reference certainly is to a sense of knowledge of right relative to certain duties. But how came the Gentiles by that sense? I should rather think it formed on </a:t>
            </a:r>
            <a:r>
              <a:rPr lang="en-US" sz="2600" dirty="0" err="1"/>
              <a:t>unperished</a:t>
            </a:r>
            <a:r>
              <a:rPr lang="en-US" sz="2600" dirty="0"/>
              <a:t> traditions of the divine will, communicated to the early fathers of mankind … a natural or inborn sense of right … I deem a very hazardous assumption” </a:t>
            </a:r>
            <a:r>
              <a:rPr lang="en-US" sz="2600" dirty="0" smtClean="0"/>
              <a:t>      </a:t>
            </a:r>
          </a:p>
          <a:p>
            <a:pPr lvl="2" algn="ctr"/>
            <a:r>
              <a:rPr lang="en-US" sz="2600" dirty="0" smtClean="0"/>
              <a:t>(Moses Lard</a:t>
            </a:r>
            <a:r>
              <a:rPr lang="en-US" sz="2600" dirty="0"/>
              <a:t>, 88-89).</a:t>
            </a:r>
          </a:p>
          <a:p>
            <a:pPr marL="1371600" lvl="2" indent="-457200" algn="ctr">
              <a:buFont typeface="Arial"/>
              <a:buChar char="•"/>
            </a:pPr>
            <a:endParaRPr lang="en-US" sz="2600" dirty="0" smtClean="0"/>
          </a:p>
          <a:p>
            <a:pPr lvl="3" algn="ctr"/>
            <a:endParaRPr lang="en-US" sz="2600" dirty="0"/>
          </a:p>
        </p:txBody>
      </p:sp>
      <p:sp>
        <p:nvSpPr>
          <p:cNvPr id="2" name="Title 1"/>
          <p:cNvSpPr>
            <a:spLocks noGrp="1"/>
          </p:cNvSpPr>
          <p:nvPr>
            <p:ph type="title"/>
          </p:nvPr>
        </p:nvSpPr>
        <p:spPr>
          <a:xfrm>
            <a:off x="566909" y="6028875"/>
            <a:ext cx="8211824" cy="612950"/>
          </a:xfrm>
        </p:spPr>
        <p:txBody>
          <a:bodyPr>
            <a:noAutofit/>
          </a:bodyPr>
          <a:lstStyle/>
          <a:p>
            <a:r>
              <a:rPr lang="en-US" sz="2800" i="1" dirty="0" smtClean="0">
                <a:solidFill>
                  <a:srgbClr val="FFFF00"/>
                </a:solidFill>
                <a:latin typeface="Helvetica"/>
                <a:cs typeface="Helvetica"/>
              </a:rPr>
              <a:t>What Law Are Non-Christians Under Today?</a:t>
            </a:r>
            <a:endParaRPr lang="en-US" sz="2800" i="1" dirty="0">
              <a:solidFill>
                <a:srgbClr val="FFFF00"/>
              </a:solidFill>
              <a:latin typeface="Helvetica"/>
              <a:cs typeface="Helvetica"/>
            </a:endParaRPr>
          </a:p>
        </p:txBody>
      </p:sp>
    </p:spTree>
    <p:extLst>
      <p:ext uri="{BB962C8B-B14F-4D97-AF65-F5344CB8AC3E}">
        <p14:creationId xmlns:p14="http://schemas.microsoft.com/office/powerpoint/2010/main" val="391524800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88787" y="2229288"/>
            <a:ext cx="9676233" cy="3598379"/>
          </a:xfrm>
        </p:spPr>
        <p:txBody>
          <a:bodyPr>
            <a:noAutofit/>
          </a:bodyPr>
          <a:lstStyle/>
          <a:p>
            <a:pPr marL="1371600" lvl="2" indent="-457200">
              <a:buFont typeface="Arial"/>
              <a:buChar char="•"/>
            </a:pPr>
            <a:r>
              <a:rPr lang="en-US" sz="2800" b="1" u="sng" dirty="0" smtClean="0"/>
              <a:t>Romans 8:2</a:t>
            </a:r>
            <a:r>
              <a:rPr lang="en-US" sz="2800" dirty="0" smtClean="0"/>
              <a:t> </a:t>
            </a:r>
            <a:r>
              <a:rPr lang="mr-IN" sz="2800" dirty="0" smtClean="0"/>
              <a:t>–</a:t>
            </a:r>
            <a:r>
              <a:rPr lang="en-US" sz="2800" dirty="0" smtClean="0"/>
              <a:t> The “law of sin and death” is not referring to a universal moral law, but to the ruling principle of sin and death (Rom. 7:23). </a:t>
            </a:r>
          </a:p>
          <a:p>
            <a:pPr marL="1371600" lvl="2" indent="-457200">
              <a:buFont typeface="Arial"/>
              <a:buChar char="•"/>
            </a:pPr>
            <a:r>
              <a:rPr lang="en-US" sz="2800" b="1" u="sng" dirty="0" smtClean="0"/>
              <a:t>I Corinthians 15:56-57</a:t>
            </a:r>
            <a:r>
              <a:rPr lang="en-US" sz="2800" dirty="0" smtClean="0"/>
              <a:t> </a:t>
            </a:r>
            <a:r>
              <a:rPr lang="mr-IN" sz="2800" dirty="0" smtClean="0"/>
              <a:t>–</a:t>
            </a:r>
            <a:r>
              <a:rPr lang="en-US" sz="2800" dirty="0" smtClean="0"/>
              <a:t> The term “law” refers to any law, which once violated brings condemnation, including the law of Christ (Acts 8:19-24; James 5:19-20; I Cor. 5:1-13).</a:t>
            </a:r>
          </a:p>
          <a:p>
            <a:pPr marL="1371600" lvl="2" indent="-457200">
              <a:buFont typeface="Arial"/>
              <a:buChar char="•"/>
            </a:pPr>
            <a:r>
              <a:rPr lang="en-US" sz="2800" dirty="0" smtClean="0"/>
              <a:t>We are </a:t>
            </a:r>
            <a:r>
              <a:rPr lang="en-US" sz="2800" b="1" i="1" u="sng" dirty="0" smtClean="0"/>
              <a:t>under</a:t>
            </a:r>
            <a:r>
              <a:rPr lang="en-US" sz="2800" dirty="0" smtClean="0"/>
              <a:t> the “law of Christ” (I Cor. 9:20-21; Gal. 6:2; James 1:25).</a:t>
            </a:r>
          </a:p>
          <a:p>
            <a:pPr lvl="3"/>
            <a:endParaRPr lang="en-US" sz="4000" dirty="0"/>
          </a:p>
        </p:txBody>
      </p:sp>
      <p:sp>
        <p:nvSpPr>
          <p:cNvPr id="2" name="Title 1"/>
          <p:cNvSpPr>
            <a:spLocks noGrp="1"/>
          </p:cNvSpPr>
          <p:nvPr>
            <p:ph type="title"/>
          </p:nvPr>
        </p:nvSpPr>
        <p:spPr>
          <a:xfrm>
            <a:off x="0" y="6028875"/>
            <a:ext cx="9144000" cy="612950"/>
          </a:xfrm>
        </p:spPr>
        <p:txBody>
          <a:bodyPr>
            <a:noAutofit/>
          </a:bodyPr>
          <a:lstStyle/>
          <a:p>
            <a:r>
              <a:rPr lang="en-US" sz="2800" i="1" dirty="0" smtClean="0">
                <a:solidFill>
                  <a:srgbClr val="FFFF00"/>
                </a:solidFill>
                <a:latin typeface="Helvetica"/>
                <a:cs typeface="Helvetica"/>
              </a:rPr>
              <a:t>What Passages Speak of a Universal Moral Law Today?</a:t>
            </a:r>
            <a:endParaRPr lang="en-US" sz="2800" i="1" dirty="0">
              <a:solidFill>
                <a:srgbClr val="FFFF00"/>
              </a:solidFill>
              <a:latin typeface="Helvetica"/>
              <a:cs typeface="Helvetica"/>
            </a:endParaRPr>
          </a:p>
        </p:txBody>
      </p:sp>
    </p:spTree>
    <p:extLst>
      <p:ext uri="{BB962C8B-B14F-4D97-AF65-F5344CB8AC3E}">
        <p14:creationId xmlns:p14="http://schemas.microsoft.com/office/powerpoint/2010/main" val="3341095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09047" y="1859418"/>
            <a:ext cx="9874400" cy="4317405"/>
          </a:xfrm>
        </p:spPr>
        <p:txBody>
          <a:bodyPr>
            <a:noAutofit/>
          </a:bodyPr>
          <a:lstStyle/>
          <a:p>
            <a:pPr marL="1943100" lvl="3" indent="-571500">
              <a:buFont typeface="Arial"/>
              <a:buChar char="•"/>
            </a:pPr>
            <a:r>
              <a:rPr lang="en-US" sz="2800" dirty="0" smtClean="0"/>
              <a:t>Jesus’ teaching in Matthew 5:31-32; 19:3-9; Mark 10:11-12; and Luke 16:18 cannot be restricted to only those under the Law of Moses, nor can it be limited to only Christians.</a:t>
            </a:r>
          </a:p>
          <a:p>
            <a:pPr marL="1943100" lvl="3" indent="-571500">
              <a:buFont typeface="Arial"/>
              <a:buChar char="•"/>
            </a:pPr>
            <a:r>
              <a:rPr lang="en-US" sz="2800" dirty="0" smtClean="0"/>
              <a:t>The question Jesus was asked was, “Is it lawful for a man to divorce his wife for any reason at all?” (Matt. 19:3)</a:t>
            </a:r>
          </a:p>
          <a:p>
            <a:pPr marL="1943100" lvl="3" indent="-571500">
              <a:buFont typeface="Arial"/>
              <a:buChar char="•"/>
            </a:pPr>
            <a:r>
              <a:rPr lang="en-US" sz="2800" dirty="0" smtClean="0"/>
              <a:t>When Jesus answers the question He grounds His response in God’s creation of marriage (Gen. 2:24).</a:t>
            </a:r>
          </a:p>
          <a:p>
            <a:pPr marL="1943100" lvl="3" indent="-571500">
              <a:buFont typeface="Arial"/>
              <a:buChar char="•"/>
            </a:pPr>
            <a:endParaRPr lang="en-US" sz="2800" dirty="0"/>
          </a:p>
        </p:txBody>
      </p:sp>
      <p:sp>
        <p:nvSpPr>
          <p:cNvPr id="2" name="Title 1"/>
          <p:cNvSpPr>
            <a:spLocks noGrp="1"/>
          </p:cNvSpPr>
          <p:nvPr>
            <p:ph type="title"/>
          </p:nvPr>
        </p:nvSpPr>
        <p:spPr>
          <a:xfrm>
            <a:off x="0" y="6028875"/>
            <a:ext cx="9144000" cy="612950"/>
          </a:xfrm>
        </p:spPr>
        <p:txBody>
          <a:bodyPr>
            <a:noAutofit/>
          </a:bodyPr>
          <a:lstStyle/>
          <a:p>
            <a:r>
              <a:rPr lang="en-US" sz="2800" i="1" dirty="0" smtClean="0">
                <a:solidFill>
                  <a:srgbClr val="FFFF00"/>
                </a:solidFill>
                <a:latin typeface="Helvetica"/>
                <a:cs typeface="Helvetica"/>
              </a:rPr>
              <a:t>All Are Subject To Christ’s Law on MDR</a:t>
            </a:r>
            <a:endParaRPr lang="en-US" sz="2800" i="1" dirty="0">
              <a:solidFill>
                <a:srgbClr val="FFFF00"/>
              </a:solidFill>
              <a:latin typeface="Helvetica"/>
              <a:cs typeface="Helvetica"/>
            </a:endParaRPr>
          </a:p>
        </p:txBody>
      </p:sp>
    </p:spTree>
    <p:extLst>
      <p:ext uri="{BB962C8B-B14F-4D97-AF65-F5344CB8AC3E}">
        <p14:creationId xmlns:p14="http://schemas.microsoft.com/office/powerpoint/2010/main" val="29097423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67971" y="1427904"/>
            <a:ext cx="10106989" cy="4317405"/>
          </a:xfrm>
        </p:spPr>
        <p:txBody>
          <a:bodyPr>
            <a:noAutofit/>
          </a:bodyPr>
          <a:lstStyle/>
          <a:p>
            <a:pPr marL="1943100" lvl="3" indent="-571500">
              <a:buFont typeface="Arial"/>
              <a:buChar char="•"/>
            </a:pPr>
            <a:r>
              <a:rPr lang="en-US" sz="2800" dirty="0" smtClean="0"/>
              <a:t>The Lord’s response to the Pharisees argument from Deuteronomy 24 was to quote from Scripture that preceded the giving of the Law of Moses.</a:t>
            </a:r>
          </a:p>
          <a:p>
            <a:pPr marL="1943100" lvl="3" indent="-571500">
              <a:buFont typeface="Arial"/>
              <a:buChar char="•"/>
            </a:pPr>
            <a:r>
              <a:rPr lang="en-US" sz="2800" dirty="0" smtClean="0"/>
              <a:t>He emphasizes, “From the beginning it was not so” (Matt. 19:8).</a:t>
            </a:r>
          </a:p>
          <a:p>
            <a:pPr marL="1943100" lvl="3" indent="-571500">
              <a:buFont typeface="Arial"/>
              <a:buChar char="•"/>
            </a:pPr>
            <a:r>
              <a:rPr lang="en-US" sz="2800" dirty="0" smtClean="0"/>
              <a:t>Christ was not simply explaining the Law of Moses, but He was stating His law, which was grounded in the original intent of the Creator from the beginning.</a:t>
            </a:r>
            <a:endParaRPr lang="en-US" sz="2800" dirty="0"/>
          </a:p>
        </p:txBody>
      </p:sp>
      <p:sp>
        <p:nvSpPr>
          <p:cNvPr id="2" name="Title 1"/>
          <p:cNvSpPr>
            <a:spLocks noGrp="1"/>
          </p:cNvSpPr>
          <p:nvPr>
            <p:ph type="title"/>
          </p:nvPr>
        </p:nvSpPr>
        <p:spPr>
          <a:xfrm>
            <a:off x="0" y="6028875"/>
            <a:ext cx="9144000" cy="612950"/>
          </a:xfrm>
        </p:spPr>
        <p:txBody>
          <a:bodyPr>
            <a:noAutofit/>
          </a:bodyPr>
          <a:lstStyle/>
          <a:p>
            <a:r>
              <a:rPr lang="en-US" sz="2800" i="1" dirty="0" smtClean="0">
                <a:solidFill>
                  <a:srgbClr val="FFFF00"/>
                </a:solidFill>
                <a:latin typeface="Helvetica"/>
                <a:cs typeface="Helvetica"/>
              </a:rPr>
              <a:t>All Are Subject To Christ’s Law on MDR</a:t>
            </a:r>
            <a:endParaRPr lang="en-US" sz="2800" i="1" dirty="0">
              <a:solidFill>
                <a:srgbClr val="FFFF00"/>
              </a:solidFill>
              <a:latin typeface="Helvetica"/>
              <a:cs typeface="Helvetica"/>
            </a:endParaRPr>
          </a:p>
        </p:txBody>
      </p:sp>
    </p:spTree>
    <p:extLst>
      <p:ext uri="{BB962C8B-B14F-4D97-AF65-F5344CB8AC3E}">
        <p14:creationId xmlns:p14="http://schemas.microsoft.com/office/powerpoint/2010/main" val="35414783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45017" y="1762526"/>
            <a:ext cx="8433716" cy="3826594"/>
          </a:xfrm>
        </p:spPr>
        <p:txBody>
          <a:bodyPr/>
          <a:lstStyle/>
          <a:p>
            <a:pPr marL="457200" indent="-457200" algn="l">
              <a:buFont typeface="Arial"/>
              <a:buChar char="•"/>
            </a:pPr>
            <a:r>
              <a:rPr lang="en-US" dirty="0" smtClean="0">
                <a:latin typeface="Helvetica"/>
                <a:cs typeface="Helvetica"/>
              </a:rPr>
              <a:t>Christ must come before all of our relationships (Luke 14:26).</a:t>
            </a:r>
          </a:p>
          <a:p>
            <a:pPr marL="457200" indent="-457200" algn="l">
              <a:buFont typeface="Arial"/>
              <a:buChar char="•"/>
            </a:pPr>
            <a:r>
              <a:rPr lang="en-US" dirty="0" smtClean="0">
                <a:latin typeface="Helvetica"/>
                <a:cs typeface="Helvetica"/>
              </a:rPr>
              <a:t>Danger of allowing our emotions to determine our understanding of Biblical teaching (Pro. 14:12; Isa. 55:8-9; Jer. 10:23).</a:t>
            </a:r>
          </a:p>
          <a:p>
            <a:pPr marL="457200" indent="-457200" algn="l">
              <a:buFont typeface="Arial"/>
              <a:buChar char="•"/>
            </a:pPr>
            <a:r>
              <a:rPr lang="en-US" dirty="0" smtClean="0">
                <a:latin typeface="Helvetica"/>
                <a:cs typeface="Helvetica"/>
              </a:rPr>
              <a:t>Our standard must be the word of God          (2 Tim. 2:15; 3:16-17).</a:t>
            </a:r>
            <a:endParaRPr lang="en-US" dirty="0">
              <a:latin typeface="Helvetica"/>
              <a:cs typeface="Helvetica"/>
            </a:endParaRPr>
          </a:p>
        </p:txBody>
      </p:sp>
      <p:sp>
        <p:nvSpPr>
          <p:cNvPr id="2" name="Title 1"/>
          <p:cNvSpPr>
            <a:spLocks noGrp="1"/>
          </p:cNvSpPr>
          <p:nvPr>
            <p:ph type="title"/>
          </p:nvPr>
        </p:nvSpPr>
        <p:spPr>
          <a:xfrm>
            <a:off x="468313" y="6085458"/>
            <a:ext cx="8211824" cy="612950"/>
          </a:xfrm>
        </p:spPr>
        <p:txBody>
          <a:bodyPr>
            <a:noAutofit/>
          </a:bodyPr>
          <a:lstStyle/>
          <a:p>
            <a:r>
              <a:rPr lang="en-US" sz="3600" dirty="0" smtClean="0">
                <a:solidFill>
                  <a:srgbClr val="FFFF00"/>
                </a:solidFill>
                <a:latin typeface="Helvetica"/>
                <a:cs typeface="Helvetica"/>
              </a:rPr>
              <a:t>What Standard Will We Use?</a:t>
            </a:r>
            <a:endParaRPr lang="en-US" sz="3600" dirty="0">
              <a:solidFill>
                <a:srgbClr val="FFFF00"/>
              </a:solidFill>
              <a:latin typeface="Helvetica"/>
              <a:cs typeface="Helvetica"/>
            </a:endParaRPr>
          </a:p>
        </p:txBody>
      </p:sp>
    </p:spTree>
    <p:extLst>
      <p:ext uri="{BB962C8B-B14F-4D97-AF65-F5344CB8AC3E}">
        <p14:creationId xmlns:p14="http://schemas.microsoft.com/office/powerpoint/2010/main" val="14054839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478287" y="1425643"/>
            <a:ext cx="7448403" cy="4317405"/>
          </a:xfrm>
        </p:spPr>
        <p:txBody>
          <a:bodyPr>
            <a:noAutofit/>
          </a:bodyPr>
          <a:lstStyle/>
          <a:p>
            <a:pPr lvl="3" algn="ctr"/>
            <a:r>
              <a:rPr lang="en-US" sz="2400" dirty="0"/>
              <a:t>“The current disposition of some to justify divorce for any reason if there is no remarriage causes me to stress that the sin Jesus speaks of here rests in divorce, not remarriage. Such a divorce is wrong on three counts. It is wrong because it shows no love for the mate. It is wrong because it could push the divorced mate into a damning relationship. And it is wrong because it could involve another otherwise innocent person in adultery…</a:t>
            </a:r>
            <a:r>
              <a:rPr lang="en-US" sz="2400" dirty="0" smtClean="0"/>
              <a:t>”</a:t>
            </a:r>
            <a:endParaRPr lang="en-US" sz="2400" dirty="0"/>
          </a:p>
        </p:txBody>
      </p:sp>
      <p:sp>
        <p:nvSpPr>
          <p:cNvPr id="2" name="Title 1"/>
          <p:cNvSpPr>
            <a:spLocks noGrp="1"/>
          </p:cNvSpPr>
          <p:nvPr>
            <p:ph type="title"/>
          </p:nvPr>
        </p:nvSpPr>
        <p:spPr>
          <a:xfrm>
            <a:off x="0" y="6028875"/>
            <a:ext cx="9144000" cy="612950"/>
          </a:xfrm>
        </p:spPr>
        <p:txBody>
          <a:bodyPr>
            <a:noAutofit/>
          </a:bodyPr>
          <a:lstStyle/>
          <a:p>
            <a:r>
              <a:rPr lang="en-US" sz="2800" i="1" dirty="0" smtClean="0">
                <a:solidFill>
                  <a:srgbClr val="FFFF00"/>
                </a:solidFill>
                <a:latin typeface="Helvetica"/>
                <a:cs typeface="Helvetica"/>
              </a:rPr>
              <a:t>All Are Subject To Christ’s Law on MDR</a:t>
            </a:r>
            <a:endParaRPr lang="en-US" sz="2800" i="1" dirty="0">
              <a:solidFill>
                <a:srgbClr val="FFFF00"/>
              </a:solidFill>
              <a:latin typeface="Helvetica"/>
              <a:cs typeface="Helvetica"/>
            </a:endParaRPr>
          </a:p>
        </p:txBody>
      </p:sp>
      <p:pic>
        <p:nvPicPr>
          <p:cNvPr id="4" name="Picture 3"/>
          <p:cNvPicPr>
            <a:picLocks noChangeAspect="1"/>
          </p:cNvPicPr>
          <p:nvPr/>
        </p:nvPicPr>
        <p:blipFill>
          <a:blip r:embed="rId2"/>
          <a:stretch>
            <a:fillRect/>
          </a:stretch>
        </p:blipFill>
        <p:spPr>
          <a:xfrm>
            <a:off x="271252" y="2120586"/>
            <a:ext cx="2354969" cy="2737035"/>
          </a:xfrm>
          <a:prstGeom prst="rect">
            <a:avLst/>
          </a:prstGeom>
          <a:ln>
            <a:noFill/>
          </a:ln>
          <a:effectLst>
            <a:softEdge rad="112500"/>
          </a:effectLst>
        </p:spPr>
      </p:pic>
    </p:spTree>
    <p:extLst>
      <p:ext uri="{BB962C8B-B14F-4D97-AF65-F5344CB8AC3E}">
        <p14:creationId xmlns:p14="http://schemas.microsoft.com/office/powerpoint/2010/main" val="11243550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75407" y="1548933"/>
            <a:ext cx="6300468" cy="4317405"/>
          </a:xfrm>
        </p:spPr>
        <p:txBody>
          <a:bodyPr>
            <a:noAutofit/>
          </a:bodyPr>
          <a:lstStyle/>
          <a:p>
            <a:pPr lvl="3"/>
            <a:r>
              <a:rPr lang="en-US" dirty="0" smtClean="0"/>
              <a:t>The Lord’s usage of the term “whosoever” in the application of teaching regarding marriage and divorce is significant (Matt. 5:32; 19:9; cf. 7:24; 11:6; 12:32, 50; 21:44).</a:t>
            </a:r>
            <a:endParaRPr lang="en-US" dirty="0"/>
          </a:p>
        </p:txBody>
      </p:sp>
      <p:sp>
        <p:nvSpPr>
          <p:cNvPr id="2" name="Title 1"/>
          <p:cNvSpPr>
            <a:spLocks noGrp="1"/>
          </p:cNvSpPr>
          <p:nvPr>
            <p:ph type="title"/>
          </p:nvPr>
        </p:nvSpPr>
        <p:spPr>
          <a:xfrm>
            <a:off x="0" y="6028875"/>
            <a:ext cx="9144000" cy="612950"/>
          </a:xfrm>
        </p:spPr>
        <p:txBody>
          <a:bodyPr>
            <a:noAutofit/>
          </a:bodyPr>
          <a:lstStyle/>
          <a:p>
            <a:r>
              <a:rPr lang="en-US" sz="2800" i="1" dirty="0" smtClean="0">
                <a:solidFill>
                  <a:srgbClr val="FFFF00"/>
                </a:solidFill>
                <a:latin typeface="Helvetica"/>
                <a:cs typeface="Helvetica"/>
              </a:rPr>
              <a:t>All Are Subject To Christ’s Law on MDR</a:t>
            </a:r>
            <a:endParaRPr lang="en-US" sz="2800" i="1" dirty="0">
              <a:solidFill>
                <a:srgbClr val="FFFF00"/>
              </a:solidFill>
              <a:latin typeface="Helvetica"/>
              <a:cs typeface="Helvetica"/>
            </a:endParaRPr>
          </a:p>
        </p:txBody>
      </p:sp>
      <p:pic>
        <p:nvPicPr>
          <p:cNvPr id="4" name="Picture 3"/>
          <p:cNvPicPr>
            <a:picLocks noChangeAspect="1"/>
          </p:cNvPicPr>
          <p:nvPr/>
        </p:nvPicPr>
        <p:blipFill>
          <a:blip r:embed="rId2"/>
          <a:stretch>
            <a:fillRect/>
          </a:stretch>
        </p:blipFill>
        <p:spPr>
          <a:xfrm>
            <a:off x="5425060" y="2018471"/>
            <a:ext cx="3521209" cy="3480257"/>
          </a:xfrm>
          <a:prstGeom prst="rect">
            <a:avLst/>
          </a:prstGeom>
          <a:ln>
            <a:noFill/>
          </a:ln>
          <a:effectLst>
            <a:softEdge rad="112500"/>
          </a:effectLst>
        </p:spPr>
      </p:pic>
    </p:spTree>
    <p:extLst>
      <p:ext uri="{BB962C8B-B14F-4D97-AF65-F5344CB8AC3E}">
        <p14:creationId xmlns:p14="http://schemas.microsoft.com/office/powerpoint/2010/main" val="34291584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763144" y="1676743"/>
            <a:ext cx="6990930" cy="4522478"/>
          </a:xfrm>
        </p:spPr>
        <p:txBody>
          <a:bodyPr>
            <a:noAutofit/>
          </a:bodyPr>
          <a:lstStyle/>
          <a:p>
            <a:pPr lvl="3" algn="ctr"/>
            <a:r>
              <a:rPr lang="en-US" sz="2800" dirty="0"/>
              <a:t>“…Some of those who argue that Jesus’ teaching doesn’t apply to the alien are the same ones who argue that baptism washes away their sin of adultery. How could there be adultery if they are not subject to the law of Christ on divorce and remarriage?” </a:t>
            </a:r>
            <a:endParaRPr lang="en-US" sz="2800" dirty="0" smtClean="0"/>
          </a:p>
          <a:p>
            <a:pPr lvl="3" algn="ctr"/>
            <a:r>
              <a:rPr lang="en-US" sz="2000" dirty="0" smtClean="0"/>
              <a:t>(</a:t>
            </a:r>
            <a:r>
              <a:rPr lang="en-US" sz="2000" dirty="0"/>
              <a:t>Rader, 181).</a:t>
            </a:r>
          </a:p>
          <a:p>
            <a:pPr lvl="3" algn="ctr"/>
            <a:endParaRPr lang="en-US" sz="2400" dirty="0"/>
          </a:p>
        </p:txBody>
      </p:sp>
      <p:sp>
        <p:nvSpPr>
          <p:cNvPr id="2" name="Title 1"/>
          <p:cNvSpPr>
            <a:spLocks noGrp="1"/>
          </p:cNvSpPr>
          <p:nvPr>
            <p:ph type="title"/>
          </p:nvPr>
        </p:nvSpPr>
        <p:spPr>
          <a:xfrm>
            <a:off x="0" y="6028875"/>
            <a:ext cx="9144000" cy="612950"/>
          </a:xfrm>
        </p:spPr>
        <p:txBody>
          <a:bodyPr>
            <a:noAutofit/>
          </a:bodyPr>
          <a:lstStyle/>
          <a:p>
            <a:r>
              <a:rPr lang="en-US" sz="2800" i="1" dirty="0" smtClean="0">
                <a:solidFill>
                  <a:srgbClr val="FFFF00"/>
                </a:solidFill>
                <a:latin typeface="Helvetica"/>
                <a:cs typeface="Helvetica"/>
              </a:rPr>
              <a:t>All Are Subject To Christ’s Law on MDR</a:t>
            </a:r>
            <a:endParaRPr lang="en-US" sz="2800" i="1" dirty="0">
              <a:solidFill>
                <a:srgbClr val="FFFF00"/>
              </a:solidFill>
              <a:latin typeface="Helvetica"/>
              <a:cs typeface="Helvetica"/>
            </a:endParaRPr>
          </a:p>
        </p:txBody>
      </p:sp>
      <p:pic>
        <p:nvPicPr>
          <p:cNvPr id="6" name="Picture 5"/>
          <p:cNvPicPr>
            <a:picLocks noChangeAspect="1"/>
          </p:cNvPicPr>
          <p:nvPr/>
        </p:nvPicPr>
        <p:blipFill>
          <a:blip r:embed="rId2"/>
          <a:stretch>
            <a:fillRect/>
          </a:stretch>
        </p:blipFill>
        <p:spPr>
          <a:xfrm>
            <a:off x="297938" y="1837018"/>
            <a:ext cx="2557974" cy="37264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722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763144" y="1676743"/>
            <a:ext cx="6990930" cy="4522478"/>
          </a:xfrm>
        </p:spPr>
        <p:txBody>
          <a:bodyPr>
            <a:noAutofit/>
          </a:bodyPr>
          <a:lstStyle/>
          <a:p>
            <a:pPr lvl="3" algn="ctr"/>
            <a:r>
              <a:rPr lang="en-US" sz="2400" dirty="0"/>
              <a:t>“This conclusion is curious. Could we apply the same rationale to Jesus’ conversation with Nicodemus? He told him, ‘unless one is born of water and the Spirit, he cannot enter the kingdom of God’ (John 3:5). He was a Jew, in covenant relationship with God – does that mean baptism does not apply to Gentiles? Is the alien sinner not addressed?”</a:t>
            </a:r>
            <a:r>
              <a:rPr lang="en-US" sz="2400" baseline="30000" dirty="0"/>
              <a:t> </a:t>
            </a:r>
            <a:endParaRPr lang="en-US" sz="2400" baseline="30000" dirty="0" smtClean="0"/>
          </a:p>
          <a:p>
            <a:pPr lvl="3" algn="ctr"/>
            <a:r>
              <a:rPr lang="en-US" sz="1800" dirty="0" smtClean="0"/>
              <a:t>(</a:t>
            </a:r>
            <a:r>
              <a:rPr lang="en-US" sz="1800" dirty="0"/>
              <a:t>Pope, 616)</a:t>
            </a:r>
          </a:p>
          <a:p>
            <a:pPr lvl="3" algn="ctr"/>
            <a:endParaRPr lang="en-US" sz="2400" dirty="0"/>
          </a:p>
        </p:txBody>
      </p:sp>
      <p:sp>
        <p:nvSpPr>
          <p:cNvPr id="2" name="Title 1"/>
          <p:cNvSpPr>
            <a:spLocks noGrp="1"/>
          </p:cNvSpPr>
          <p:nvPr>
            <p:ph type="title"/>
          </p:nvPr>
        </p:nvSpPr>
        <p:spPr>
          <a:xfrm>
            <a:off x="0" y="6028875"/>
            <a:ext cx="9144000" cy="612950"/>
          </a:xfrm>
        </p:spPr>
        <p:txBody>
          <a:bodyPr>
            <a:noAutofit/>
          </a:bodyPr>
          <a:lstStyle/>
          <a:p>
            <a:r>
              <a:rPr lang="en-US" sz="2800" i="1" dirty="0" smtClean="0">
                <a:solidFill>
                  <a:srgbClr val="FFFF00"/>
                </a:solidFill>
                <a:latin typeface="Helvetica"/>
                <a:cs typeface="Helvetica"/>
              </a:rPr>
              <a:t>All Are Subject To Christ’s Law on MDR</a:t>
            </a:r>
            <a:endParaRPr lang="en-US" sz="2800" i="1" dirty="0">
              <a:solidFill>
                <a:srgbClr val="FFFF00"/>
              </a:solidFill>
              <a:latin typeface="Helvetica"/>
              <a:cs typeface="Helvetica"/>
            </a:endParaRPr>
          </a:p>
        </p:txBody>
      </p:sp>
      <p:pic>
        <p:nvPicPr>
          <p:cNvPr id="5" name="Picture 4"/>
          <p:cNvPicPr>
            <a:picLocks noChangeAspect="1"/>
          </p:cNvPicPr>
          <p:nvPr/>
        </p:nvPicPr>
        <p:blipFill>
          <a:blip r:embed="rId2"/>
          <a:stretch>
            <a:fillRect/>
          </a:stretch>
        </p:blipFill>
        <p:spPr>
          <a:xfrm flipH="1">
            <a:off x="548996" y="2187801"/>
            <a:ext cx="2138874" cy="2497378"/>
          </a:xfrm>
          <a:prstGeom prst="rect">
            <a:avLst/>
          </a:prstGeom>
          <a:ln>
            <a:noFill/>
          </a:ln>
          <a:effectLst>
            <a:softEdge rad="112500"/>
          </a:effectLst>
        </p:spPr>
      </p:pic>
    </p:spTree>
    <p:extLst>
      <p:ext uri="{BB962C8B-B14F-4D97-AF65-F5344CB8AC3E}">
        <p14:creationId xmlns:p14="http://schemas.microsoft.com/office/powerpoint/2010/main" val="39585939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09047" y="1600510"/>
            <a:ext cx="9874400" cy="4317405"/>
          </a:xfrm>
        </p:spPr>
        <p:txBody>
          <a:bodyPr>
            <a:noAutofit/>
          </a:bodyPr>
          <a:lstStyle/>
          <a:p>
            <a:pPr marL="1943100" lvl="3" indent="-571500">
              <a:buFont typeface="Arial"/>
              <a:buChar char="•"/>
            </a:pPr>
            <a:r>
              <a:rPr lang="en-US" sz="2800" dirty="0" smtClean="0"/>
              <a:t>Does Jesus really have more permissive guidelines regarding marriage for the unbeliever than He does the Christian?</a:t>
            </a:r>
          </a:p>
          <a:p>
            <a:pPr marL="1943100" lvl="3" indent="-571500">
              <a:buFont typeface="Arial"/>
              <a:buChar char="•"/>
            </a:pPr>
            <a:r>
              <a:rPr lang="en-US" sz="2800" dirty="0" smtClean="0"/>
              <a:t>Where does universal moral law teach the terms of pardon such as faith, repentance, confession, and baptism into Christ?</a:t>
            </a:r>
          </a:p>
          <a:p>
            <a:pPr marL="1943100" lvl="3" indent="-571500">
              <a:buFont typeface="Arial"/>
              <a:buChar char="•"/>
            </a:pPr>
            <a:r>
              <a:rPr lang="en-US" sz="2800" dirty="0" smtClean="0"/>
              <a:t>Where does the UML condemn the use of instruments in worship?</a:t>
            </a:r>
            <a:endParaRPr lang="en-US" sz="2800" dirty="0"/>
          </a:p>
        </p:txBody>
      </p:sp>
      <p:sp>
        <p:nvSpPr>
          <p:cNvPr id="2" name="Title 1"/>
          <p:cNvSpPr>
            <a:spLocks noGrp="1"/>
          </p:cNvSpPr>
          <p:nvPr>
            <p:ph type="title"/>
          </p:nvPr>
        </p:nvSpPr>
        <p:spPr>
          <a:xfrm>
            <a:off x="0" y="6028875"/>
            <a:ext cx="9144000" cy="612950"/>
          </a:xfrm>
        </p:spPr>
        <p:txBody>
          <a:bodyPr>
            <a:noAutofit/>
          </a:bodyPr>
          <a:lstStyle/>
          <a:p>
            <a:r>
              <a:rPr lang="en-US" sz="2800" i="1" dirty="0" smtClean="0">
                <a:solidFill>
                  <a:srgbClr val="FFFF00"/>
                </a:solidFill>
                <a:latin typeface="Helvetica"/>
                <a:cs typeface="Helvetica"/>
              </a:rPr>
              <a:t>All Are Subject To Christ’s Law on MDR</a:t>
            </a:r>
            <a:endParaRPr lang="en-US" sz="2800" i="1" dirty="0">
              <a:solidFill>
                <a:srgbClr val="FFFF00"/>
              </a:solidFill>
              <a:latin typeface="Helvetica"/>
              <a:cs typeface="Helvetica"/>
            </a:endParaRPr>
          </a:p>
        </p:txBody>
      </p:sp>
    </p:spTree>
    <p:extLst>
      <p:ext uri="{BB962C8B-B14F-4D97-AF65-F5344CB8AC3E}">
        <p14:creationId xmlns:p14="http://schemas.microsoft.com/office/powerpoint/2010/main" val="8583132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57693" y="1715990"/>
            <a:ext cx="6633370" cy="4522478"/>
          </a:xfrm>
        </p:spPr>
        <p:txBody>
          <a:bodyPr>
            <a:noAutofit/>
          </a:bodyPr>
          <a:lstStyle/>
          <a:p>
            <a:pPr lvl="3" algn="ctr"/>
            <a:r>
              <a:rPr lang="en-US" sz="3200" dirty="0"/>
              <a:t>“The alien is not under the covenant law of Christ until he brings himself under it by obedience to its terms</a:t>
            </a:r>
            <a:r>
              <a:rPr lang="en-US" sz="3200" dirty="0" smtClean="0"/>
              <a:t>”</a:t>
            </a:r>
          </a:p>
          <a:p>
            <a:pPr lvl="3" algn="ctr"/>
            <a:r>
              <a:rPr lang="en-US" sz="3200" dirty="0" smtClean="0"/>
              <a:t> </a:t>
            </a:r>
            <a:r>
              <a:rPr lang="en-US" sz="2400" dirty="0"/>
              <a:t>(Hailey, 52).</a:t>
            </a:r>
          </a:p>
          <a:p>
            <a:pPr lvl="3" algn="ctr"/>
            <a:endParaRPr lang="en-US" sz="3200" dirty="0"/>
          </a:p>
        </p:txBody>
      </p:sp>
      <p:sp>
        <p:nvSpPr>
          <p:cNvPr id="2" name="Title 1"/>
          <p:cNvSpPr>
            <a:spLocks noGrp="1"/>
          </p:cNvSpPr>
          <p:nvPr>
            <p:ph type="title"/>
          </p:nvPr>
        </p:nvSpPr>
        <p:spPr>
          <a:xfrm>
            <a:off x="0" y="6028875"/>
            <a:ext cx="9144000" cy="612950"/>
          </a:xfrm>
        </p:spPr>
        <p:txBody>
          <a:bodyPr>
            <a:noAutofit/>
          </a:bodyPr>
          <a:lstStyle/>
          <a:p>
            <a:r>
              <a:rPr lang="en-US" sz="3200" i="1" dirty="0" smtClean="0">
                <a:solidFill>
                  <a:srgbClr val="FFFF00"/>
                </a:solidFill>
                <a:latin typeface="Helvetica"/>
                <a:cs typeface="Helvetica"/>
              </a:rPr>
              <a:t>The </a:t>
            </a:r>
            <a:r>
              <a:rPr lang="en-US" sz="3200" i="1" dirty="0">
                <a:solidFill>
                  <a:srgbClr val="FFFF00"/>
                </a:solidFill>
                <a:latin typeface="Helvetica"/>
                <a:cs typeface="Helvetica"/>
              </a:rPr>
              <a:t>Nature of a Covenant</a:t>
            </a:r>
          </a:p>
        </p:txBody>
      </p:sp>
      <p:pic>
        <p:nvPicPr>
          <p:cNvPr id="6" name="Picture 5"/>
          <p:cNvPicPr>
            <a:picLocks noChangeAspect="1"/>
          </p:cNvPicPr>
          <p:nvPr/>
        </p:nvPicPr>
        <p:blipFill>
          <a:blip r:embed="rId2"/>
          <a:stretch>
            <a:fillRect/>
          </a:stretch>
        </p:blipFill>
        <p:spPr>
          <a:xfrm>
            <a:off x="540087" y="1935650"/>
            <a:ext cx="2283411" cy="3568361"/>
          </a:xfrm>
          <a:prstGeom prst="rect">
            <a:avLst/>
          </a:prstGeom>
        </p:spPr>
      </p:pic>
    </p:spTree>
    <p:extLst>
      <p:ext uri="{BB962C8B-B14F-4D97-AF65-F5344CB8AC3E}">
        <p14:creationId xmlns:p14="http://schemas.microsoft.com/office/powerpoint/2010/main" val="3646624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071385" y="1767567"/>
            <a:ext cx="6633370" cy="4522478"/>
          </a:xfrm>
        </p:spPr>
        <p:txBody>
          <a:bodyPr>
            <a:noAutofit/>
          </a:bodyPr>
          <a:lstStyle/>
          <a:p>
            <a:pPr lvl="3" algn="ctr"/>
            <a:r>
              <a:rPr lang="en-US" sz="3200" dirty="0"/>
              <a:t>“The alien is not under the covenant of Christ, having never submitted to its conditions or demands” </a:t>
            </a:r>
            <a:endParaRPr lang="en-US" sz="3200" dirty="0" smtClean="0"/>
          </a:p>
          <a:p>
            <a:pPr lvl="3" algn="ctr"/>
            <a:r>
              <a:rPr lang="en-US" sz="2400" dirty="0" smtClean="0"/>
              <a:t>(</a:t>
            </a:r>
            <a:r>
              <a:rPr lang="en-US" sz="2400" dirty="0"/>
              <a:t>Hailey, 60).</a:t>
            </a:r>
          </a:p>
          <a:p>
            <a:pPr lvl="3" algn="ctr"/>
            <a:endParaRPr lang="en-US" sz="3200" dirty="0"/>
          </a:p>
        </p:txBody>
      </p:sp>
      <p:sp>
        <p:nvSpPr>
          <p:cNvPr id="2" name="Title 1"/>
          <p:cNvSpPr>
            <a:spLocks noGrp="1"/>
          </p:cNvSpPr>
          <p:nvPr>
            <p:ph type="title"/>
          </p:nvPr>
        </p:nvSpPr>
        <p:spPr>
          <a:xfrm>
            <a:off x="0" y="6028875"/>
            <a:ext cx="9144000" cy="612950"/>
          </a:xfrm>
        </p:spPr>
        <p:txBody>
          <a:bodyPr>
            <a:noAutofit/>
          </a:bodyPr>
          <a:lstStyle/>
          <a:p>
            <a:r>
              <a:rPr lang="en-US" sz="3200" i="1" dirty="0" smtClean="0">
                <a:solidFill>
                  <a:srgbClr val="FFFF00"/>
                </a:solidFill>
                <a:latin typeface="Helvetica"/>
                <a:cs typeface="Helvetica"/>
              </a:rPr>
              <a:t>The </a:t>
            </a:r>
            <a:r>
              <a:rPr lang="en-US" sz="3200" i="1" dirty="0">
                <a:solidFill>
                  <a:srgbClr val="FFFF00"/>
                </a:solidFill>
                <a:latin typeface="Helvetica"/>
                <a:cs typeface="Helvetica"/>
              </a:rPr>
              <a:t>Nature of a Covenant</a:t>
            </a:r>
          </a:p>
        </p:txBody>
      </p:sp>
      <p:pic>
        <p:nvPicPr>
          <p:cNvPr id="6" name="Picture 5"/>
          <p:cNvPicPr>
            <a:picLocks noChangeAspect="1"/>
          </p:cNvPicPr>
          <p:nvPr/>
        </p:nvPicPr>
        <p:blipFill>
          <a:blip r:embed="rId2"/>
          <a:stretch>
            <a:fillRect/>
          </a:stretch>
        </p:blipFill>
        <p:spPr>
          <a:xfrm>
            <a:off x="651054" y="1935650"/>
            <a:ext cx="2283411" cy="3568361"/>
          </a:xfrm>
          <a:prstGeom prst="rect">
            <a:avLst/>
          </a:prstGeom>
        </p:spPr>
      </p:pic>
    </p:spTree>
    <p:extLst>
      <p:ext uri="{BB962C8B-B14F-4D97-AF65-F5344CB8AC3E}">
        <p14:creationId xmlns:p14="http://schemas.microsoft.com/office/powerpoint/2010/main" val="3750241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207013" y="2009625"/>
            <a:ext cx="6770671" cy="3908290"/>
          </a:xfrm>
        </p:spPr>
        <p:txBody>
          <a:bodyPr>
            <a:noAutofit/>
          </a:bodyPr>
          <a:lstStyle/>
          <a:p>
            <a:pPr lvl="3" algn="ctr"/>
            <a:r>
              <a:rPr lang="en-US" sz="2800" dirty="0"/>
              <a:t> “In God’s case, covenant indicates not a mutual agreement but a sovereign unilateral dispensation of grace by God, a command, an obligation imposed by the Creator on His creatures” </a:t>
            </a:r>
            <a:endParaRPr lang="en-US" sz="2800" dirty="0" smtClean="0"/>
          </a:p>
          <a:p>
            <a:pPr lvl="3" algn="ctr"/>
            <a:r>
              <a:rPr lang="en-US" sz="2400" dirty="0" smtClean="0"/>
              <a:t>    (</a:t>
            </a:r>
            <a:r>
              <a:rPr lang="en-US" sz="2400" dirty="0" err="1"/>
              <a:t>Earnhart</a:t>
            </a:r>
            <a:r>
              <a:rPr lang="en-US" sz="2400" dirty="0"/>
              <a:t>, 227).</a:t>
            </a:r>
          </a:p>
          <a:p>
            <a:pPr lvl="3" algn="ctr"/>
            <a:endParaRPr lang="en-US" sz="2800" dirty="0"/>
          </a:p>
        </p:txBody>
      </p:sp>
      <p:sp>
        <p:nvSpPr>
          <p:cNvPr id="2" name="Title 1"/>
          <p:cNvSpPr>
            <a:spLocks noGrp="1"/>
          </p:cNvSpPr>
          <p:nvPr>
            <p:ph type="title"/>
          </p:nvPr>
        </p:nvSpPr>
        <p:spPr>
          <a:xfrm>
            <a:off x="0" y="6028875"/>
            <a:ext cx="9144000" cy="612950"/>
          </a:xfrm>
        </p:spPr>
        <p:txBody>
          <a:bodyPr>
            <a:noAutofit/>
          </a:bodyPr>
          <a:lstStyle/>
          <a:p>
            <a:r>
              <a:rPr lang="en-US" sz="3200" i="1" dirty="0" smtClean="0">
                <a:solidFill>
                  <a:srgbClr val="FFFF00"/>
                </a:solidFill>
                <a:latin typeface="Helvetica"/>
                <a:cs typeface="Helvetica"/>
              </a:rPr>
              <a:t>The Nature of a Covenant</a:t>
            </a:r>
            <a:endParaRPr lang="en-US" sz="3200" i="1" dirty="0">
              <a:solidFill>
                <a:srgbClr val="FFFF00"/>
              </a:solidFill>
              <a:latin typeface="Helvetica"/>
              <a:cs typeface="Helvetica"/>
            </a:endParaRPr>
          </a:p>
        </p:txBody>
      </p:sp>
      <p:pic>
        <p:nvPicPr>
          <p:cNvPr id="4" name="Picture 3"/>
          <p:cNvPicPr>
            <a:picLocks noChangeAspect="1"/>
          </p:cNvPicPr>
          <p:nvPr/>
        </p:nvPicPr>
        <p:blipFill>
          <a:blip r:embed="rId2"/>
          <a:stretch>
            <a:fillRect/>
          </a:stretch>
        </p:blipFill>
        <p:spPr>
          <a:xfrm>
            <a:off x="547144" y="1812361"/>
            <a:ext cx="2794199" cy="3751095"/>
          </a:xfrm>
          <a:prstGeom prst="rect">
            <a:avLst/>
          </a:prstGeom>
        </p:spPr>
      </p:pic>
    </p:spTree>
    <p:extLst>
      <p:ext uri="{BB962C8B-B14F-4D97-AF65-F5344CB8AC3E}">
        <p14:creationId xmlns:p14="http://schemas.microsoft.com/office/powerpoint/2010/main" val="27912072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48023" y="2009625"/>
            <a:ext cx="10025708" cy="3908290"/>
          </a:xfrm>
        </p:spPr>
        <p:txBody>
          <a:bodyPr>
            <a:noAutofit/>
          </a:bodyPr>
          <a:lstStyle/>
          <a:p>
            <a:pPr lvl="3" algn="ctr"/>
            <a:r>
              <a:rPr lang="en-US" sz="2400" b="1" dirty="0" smtClean="0"/>
              <a:t>New Bible Dictionary</a:t>
            </a:r>
            <a:r>
              <a:rPr lang="en-US" sz="2400" dirty="0" smtClean="0"/>
              <a:t>: “</a:t>
            </a:r>
            <a:r>
              <a:rPr lang="en-US" sz="2400" dirty="0"/>
              <a:t>The first occurrence of the term in Scripture is Gn. vi.18, where the reference is to the </a:t>
            </a:r>
            <a:r>
              <a:rPr lang="en-US" sz="2400" dirty="0" err="1"/>
              <a:t>prediluvian</a:t>
            </a:r>
            <a:r>
              <a:rPr lang="en-US" sz="2400" dirty="0"/>
              <a:t> </a:t>
            </a:r>
            <a:r>
              <a:rPr lang="en-US" sz="2400" dirty="0" err="1"/>
              <a:t>Noahic</a:t>
            </a:r>
            <a:r>
              <a:rPr lang="en-US" sz="2400" dirty="0"/>
              <a:t> covenant. In this brief reference we have already an intimation of what covenant is. </a:t>
            </a:r>
            <a:r>
              <a:rPr lang="en-US" sz="2400" dirty="0">
                <a:solidFill>
                  <a:srgbClr val="FFFF00"/>
                </a:solidFill>
              </a:rPr>
              <a:t>The thought is as far removed as can be from that of compact, or agreement between God and Noah.</a:t>
            </a:r>
            <a:r>
              <a:rPr lang="en-US" sz="2400" dirty="0"/>
              <a:t> God announces to Noah that He will establish His covenant with him. It is a sovereign dispensing of grace on God’s part, and the security arises from action of God. It is God’s covenant, and He establishes it. Flowing from this dispensation to Noah there are corresponding obligations”</a:t>
            </a:r>
            <a:r>
              <a:rPr lang="en-US" sz="2400" i="1" dirty="0"/>
              <a:t> </a:t>
            </a:r>
            <a:r>
              <a:rPr lang="en-US" sz="2400" dirty="0"/>
              <a:t>(Murray, 264).</a:t>
            </a:r>
          </a:p>
          <a:p>
            <a:pPr lvl="3" algn="ctr"/>
            <a:endParaRPr lang="en-US" sz="2400" dirty="0"/>
          </a:p>
        </p:txBody>
      </p:sp>
      <p:sp>
        <p:nvSpPr>
          <p:cNvPr id="2" name="Title 1"/>
          <p:cNvSpPr>
            <a:spLocks noGrp="1"/>
          </p:cNvSpPr>
          <p:nvPr>
            <p:ph type="title"/>
          </p:nvPr>
        </p:nvSpPr>
        <p:spPr>
          <a:xfrm>
            <a:off x="0" y="6028875"/>
            <a:ext cx="9144000" cy="612950"/>
          </a:xfrm>
        </p:spPr>
        <p:txBody>
          <a:bodyPr>
            <a:noAutofit/>
          </a:bodyPr>
          <a:lstStyle/>
          <a:p>
            <a:r>
              <a:rPr lang="en-US" sz="3200" i="1" dirty="0" smtClean="0">
                <a:solidFill>
                  <a:srgbClr val="FFFF00"/>
                </a:solidFill>
                <a:latin typeface="Helvetica"/>
                <a:cs typeface="Helvetica"/>
              </a:rPr>
              <a:t>The Nature of a Covenant</a:t>
            </a:r>
            <a:endParaRPr lang="en-US" sz="3200" i="1" dirty="0">
              <a:solidFill>
                <a:srgbClr val="FFFF00"/>
              </a:solidFill>
              <a:latin typeface="Helvetica"/>
              <a:cs typeface="Helvetica"/>
            </a:endParaRPr>
          </a:p>
        </p:txBody>
      </p:sp>
    </p:spTree>
    <p:extLst>
      <p:ext uri="{BB962C8B-B14F-4D97-AF65-F5344CB8AC3E}">
        <p14:creationId xmlns:p14="http://schemas.microsoft.com/office/powerpoint/2010/main" val="31698910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48023" y="1886335"/>
            <a:ext cx="10025708" cy="3908290"/>
          </a:xfrm>
        </p:spPr>
        <p:txBody>
          <a:bodyPr>
            <a:noAutofit/>
          </a:bodyPr>
          <a:lstStyle/>
          <a:p>
            <a:pPr lvl="3" algn="ctr"/>
            <a:r>
              <a:rPr lang="en-US" sz="2700" u="sng" dirty="0"/>
              <a:t>Theological Dictionary of the Old Testament:</a:t>
            </a:r>
            <a:r>
              <a:rPr lang="en-US" sz="2700" dirty="0"/>
              <a:t> </a:t>
            </a:r>
            <a:r>
              <a:rPr lang="en-US" sz="2700" dirty="0">
                <a:solidFill>
                  <a:srgbClr val="FFFF00"/>
                </a:solidFill>
              </a:rPr>
              <a:t>The original meaning of the Heb. </a:t>
            </a:r>
            <a:r>
              <a:rPr lang="en-US" sz="2700" i="1" dirty="0" err="1">
                <a:solidFill>
                  <a:srgbClr val="FFFF00"/>
                </a:solidFill>
              </a:rPr>
              <a:t>Berith</a:t>
            </a:r>
            <a:r>
              <a:rPr lang="en-US" sz="2700" i="1" dirty="0">
                <a:solidFill>
                  <a:srgbClr val="FFFF00"/>
                </a:solidFill>
              </a:rPr>
              <a:t> </a:t>
            </a:r>
            <a:r>
              <a:rPr lang="en-US" sz="2700" dirty="0">
                <a:solidFill>
                  <a:srgbClr val="FFFF00"/>
                </a:solidFill>
              </a:rPr>
              <a:t>…is not “agreement or settlement between two parties,”</a:t>
            </a:r>
            <a:r>
              <a:rPr lang="en-US" sz="2700" b="1" dirty="0"/>
              <a:t> </a:t>
            </a:r>
            <a:r>
              <a:rPr lang="en-US" sz="2700" dirty="0"/>
              <a:t>as is commonly argued. </a:t>
            </a:r>
            <a:r>
              <a:rPr lang="en-US" sz="2700" i="1" dirty="0" err="1"/>
              <a:t>Berith</a:t>
            </a:r>
            <a:r>
              <a:rPr lang="en-US" sz="2700" dirty="0"/>
              <a:t> implies first and foremost the notion of “imposition,” “liability,” or “obligation,” as might be learned from the “bond” etymology discussed above. Thus we find that the </a:t>
            </a:r>
            <a:r>
              <a:rPr lang="en-US" sz="2700" i="1" dirty="0" err="1"/>
              <a:t>berith</a:t>
            </a:r>
            <a:r>
              <a:rPr lang="en-US" sz="2700" dirty="0"/>
              <a:t> is commanded….(“he has commanded this covenant,” Psa. 111:9; </a:t>
            </a:r>
            <a:r>
              <a:rPr lang="en-US" sz="2700" dirty="0" err="1"/>
              <a:t>Jgs</a:t>
            </a:r>
            <a:r>
              <a:rPr lang="en-US" sz="2700" dirty="0"/>
              <a:t>. 2:20), which certainly cannot be said about a mutual </a:t>
            </a:r>
            <a:r>
              <a:rPr lang="en-US" sz="2700" dirty="0" smtClean="0"/>
              <a:t>agreement</a:t>
            </a:r>
            <a:r>
              <a:rPr lang="mr-IN" sz="2700" dirty="0" smtClean="0"/>
              <a:t>…</a:t>
            </a:r>
            <a:r>
              <a:rPr lang="en-US" sz="2700" dirty="0" smtClean="0"/>
              <a:t>” </a:t>
            </a:r>
            <a:endParaRPr lang="en-US" sz="2700" dirty="0"/>
          </a:p>
        </p:txBody>
      </p:sp>
      <p:sp>
        <p:nvSpPr>
          <p:cNvPr id="2" name="Title 1"/>
          <p:cNvSpPr>
            <a:spLocks noGrp="1"/>
          </p:cNvSpPr>
          <p:nvPr>
            <p:ph type="title"/>
          </p:nvPr>
        </p:nvSpPr>
        <p:spPr>
          <a:xfrm>
            <a:off x="0" y="6028875"/>
            <a:ext cx="9144000" cy="612950"/>
          </a:xfrm>
        </p:spPr>
        <p:txBody>
          <a:bodyPr>
            <a:noAutofit/>
          </a:bodyPr>
          <a:lstStyle/>
          <a:p>
            <a:r>
              <a:rPr lang="en-US" sz="3200" i="1" dirty="0" smtClean="0">
                <a:solidFill>
                  <a:srgbClr val="FFFF00"/>
                </a:solidFill>
                <a:latin typeface="Helvetica"/>
                <a:cs typeface="Helvetica"/>
              </a:rPr>
              <a:t>The Nature of a Covenant</a:t>
            </a:r>
            <a:endParaRPr lang="en-US" sz="3200" i="1" dirty="0">
              <a:solidFill>
                <a:srgbClr val="FFFF00"/>
              </a:solidFill>
              <a:latin typeface="Helvetica"/>
              <a:cs typeface="Helvetica"/>
            </a:endParaRPr>
          </a:p>
        </p:txBody>
      </p:sp>
    </p:spTree>
    <p:extLst>
      <p:ext uri="{BB962C8B-B14F-4D97-AF65-F5344CB8AC3E}">
        <p14:creationId xmlns:p14="http://schemas.microsoft.com/office/powerpoint/2010/main" val="41967859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45017" y="1639756"/>
            <a:ext cx="8433716" cy="4685015"/>
          </a:xfrm>
        </p:spPr>
        <p:txBody>
          <a:bodyPr>
            <a:noAutofit/>
          </a:bodyPr>
          <a:lstStyle/>
          <a:p>
            <a:pPr marL="0" lvl="2" algn="ctr"/>
            <a:r>
              <a:rPr lang="en-US" sz="2500" dirty="0">
                <a:latin typeface="Helvetica"/>
                <a:cs typeface="Helvetica"/>
              </a:rPr>
              <a:t>H.E. Phillips said it well: “The marriage, divorce and remarriage issue will probably never be resolved for all. It is not because the word of God is not clear on the matter, nor does the real issue hang on the definition of some words used in the Bible. The issue is difficult to resolve because of human involvement and situations with emotional overtones that cry out for some favorable answer from the word of God to justify the human element. Many doctrines reign from that same background.</a:t>
            </a:r>
            <a:r>
              <a:rPr lang="en-US" sz="2500" dirty="0" smtClean="0">
                <a:latin typeface="Helvetica"/>
                <a:cs typeface="Helvetica"/>
              </a:rPr>
              <a:t>”</a:t>
            </a:r>
          </a:p>
          <a:p>
            <a:pPr marL="0" lvl="2" algn="ctr"/>
            <a:r>
              <a:rPr lang="en-US" sz="2500" dirty="0" smtClean="0">
                <a:latin typeface="Helvetica"/>
                <a:cs typeface="Helvetica"/>
              </a:rPr>
              <a:t> </a:t>
            </a:r>
            <a:r>
              <a:rPr lang="en-US" sz="2500" dirty="0">
                <a:latin typeface="Helvetica"/>
                <a:cs typeface="Helvetica"/>
              </a:rPr>
              <a:t>(“Introduction” to </a:t>
            </a:r>
            <a:r>
              <a:rPr lang="en-US" sz="2500" i="1" dirty="0">
                <a:latin typeface="Helvetica"/>
                <a:cs typeface="Helvetica"/>
              </a:rPr>
              <a:t>Smith-Lovelady Debate, </a:t>
            </a:r>
            <a:r>
              <a:rPr lang="en-US" sz="2500" i="1" dirty="0" err="1">
                <a:latin typeface="Helvetica"/>
                <a:cs typeface="Helvetica"/>
              </a:rPr>
              <a:t>i</a:t>
            </a:r>
            <a:r>
              <a:rPr lang="en-US" sz="2500" dirty="0">
                <a:latin typeface="Helvetica"/>
                <a:cs typeface="Helvetica"/>
              </a:rPr>
              <a:t>).</a:t>
            </a:r>
          </a:p>
          <a:p>
            <a:endParaRPr lang="en-US" sz="2500" dirty="0">
              <a:latin typeface="Helvetica"/>
              <a:cs typeface="Helvetica"/>
            </a:endParaRPr>
          </a:p>
        </p:txBody>
      </p:sp>
      <p:sp>
        <p:nvSpPr>
          <p:cNvPr id="2" name="Title 1"/>
          <p:cNvSpPr>
            <a:spLocks noGrp="1"/>
          </p:cNvSpPr>
          <p:nvPr>
            <p:ph type="title"/>
          </p:nvPr>
        </p:nvSpPr>
        <p:spPr>
          <a:xfrm>
            <a:off x="481148" y="6081789"/>
            <a:ext cx="8211824" cy="612950"/>
          </a:xfrm>
        </p:spPr>
        <p:txBody>
          <a:bodyPr>
            <a:noAutofit/>
          </a:bodyPr>
          <a:lstStyle/>
          <a:p>
            <a:r>
              <a:rPr lang="en-US" sz="3600" dirty="0" smtClean="0">
                <a:solidFill>
                  <a:srgbClr val="FFFF00"/>
                </a:solidFill>
                <a:latin typeface="Helvetica"/>
                <a:cs typeface="Helvetica"/>
              </a:rPr>
              <a:t>What Standard Will We Use?</a:t>
            </a:r>
            <a:endParaRPr lang="en-US" sz="3600" dirty="0">
              <a:solidFill>
                <a:srgbClr val="FFFF00"/>
              </a:solidFill>
              <a:latin typeface="Helvetica"/>
              <a:cs typeface="Helvetica"/>
            </a:endParaRPr>
          </a:p>
        </p:txBody>
      </p:sp>
    </p:spTree>
    <p:extLst>
      <p:ext uri="{BB962C8B-B14F-4D97-AF65-F5344CB8AC3E}">
        <p14:creationId xmlns:p14="http://schemas.microsoft.com/office/powerpoint/2010/main" val="916467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48023" y="1713729"/>
            <a:ext cx="10025708" cy="4056238"/>
          </a:xfrm>
        </p:spPr>
        <p:txBody>
          <a:bodyPr>
            <a:noAutofit/>
          </a:bodyPr>
          <a:lstStyle/>
          <a:p>
            <a:pPr lvl="3" algn="ctr"/>
            <a:r>
              <a:rPr lang="en-US" sz="2800" dirty="0" smtClean="0">
                <a:solidFill>
                  <a:srgbClr val="FFFF00"/>
                </a:solidFill>
              </a:rPr>
              <a:t>Biblical Examples of the Term “Covenant” Referencing “Command,” “Law,” or “Promise.”</a:t>
            </a:r>
          </a:p>
          <a:p>
            <a:pPr marL="1714500" lvl="3" indent="-342900">
              <a:buFont typeface="Arial"/>
              <a:buChar char="•"/>
            </a:pPr>
            <a:r>
              <a:rPr lang="en-US" sz="2400" dirty="0" smtClean="0"/>
              <a:t>God’s promise to not destroy the earth by a flood again is described as a covenant (Gen. 9:8-17).</a:t>
            </a:r>
          </a:p>
          <a:p>
            <a:pPr marL="1714500" lvl="3" indent="-342900">
              <a:buFont typeface="Arial"/>
              <a:buChar char="•"/>
            </a:pPr>
            <a:r>
              <a:rPr lang="en-US" sz="2400" dirty="0" smtClean="0"/>
              <a:t>Gen. 17:2-8 uses the term “covenant” to refer to God’s promise to Abraham to multiply his seed and make a great nation.</a:t>
            </a:r>
          </a:p>
          <a:p>
            <a:pPr marL="1714500" lvl="3" indent="-342900">
              <a:buFont typeface="Arial"/>
              <a:buChar char="•"/>
            </a:pPr>
            <a:r>
              <a:rPr lang="en-US" sz="2400" dirty="0" smtClean="0"/>
              <a:t>The Ten Commandments are called a “covenant” (Exodus 19:5; 34:27-28; Deut. 4:13; Heb. 9:4).</a:t>
            </a:r>
            <a:endParaRPr lang="en-US" sz="2400" dirty="0"/>
          </a:p>
        </p:txBody>
      </p:sp>
      <p:sp>
        <p:nvSpPr>
          <p:cNvPr id="2" name="Title 1"/>
          <p:cNvSpPr>
            <a:spLocks noGrp="1"/>
          </p:cNvSpPr>
          <p:nvPr>
            <p:ph type="title"/>
          </p:nvPr>
        </p:nvSpPr>
        <p:spPr>
          <a:xfrm>
            <a:off x="0" y="6028875"/>
            <a:ext cx="9144000" cy="612950"/>
          </a:xfrm>
        </p:spPr>
        <p:txBody>
          <a:bodyPr>
            <a:noAutofit/>
          </a:bodyPr>
          <a:lstStyle/>
          <a:p>
            <a:r>
              <a:rPr lang="en-US" sz="3200" i="1" dirty="0" smtClean="0">
                <a:solidFill>
                  <a:srgbClr val="FFFF00"/>
                </a:solidFill>
                <a:latin typeface="Helvetica"/>
                <a:cs typeface="Helvetica"/>
              </a:rPr>
              <a:t>The Nature of a Covenant</a:t>
            </a:r>
            <a:endParaRPr lang="en-US" sz="3200" i="1" dirty="0">
              <a:solidFill>
                <a:srgbClr val="FFFF00"/>
              </a:solidFill>
              <a:latin typeface="Helvetica"/>
              <a:cs typeface="Helvetica"/>
            </a:endParaRPr>
          </a:p>
        </p:txBody>
      </p:sp>
    </p:spTree>
    <p:extLst>
      <p:ext uri="{BB962C8B-B14F-4D97-AF65-F5344CB8AC3E}">
        <p14:creationId xmlns:p14="http://schemas.microsoft.com/office/powerpoint/2010/main" val="2914876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66654" y="1627427"/>
            <a:ext cx="10025708" cy="4056238"/>
          </a:xfrm>
        </p:spPr>
        <p:txBody>
          <a:bodyPr>
            <a:noAutofit/>
          </a:bodyPr>
          <a:lstStyle/>
          <a:p>
            <a:pPr lvl="3" algn="ctr"/>
            <a:r>
              <a:rPr lang="en-US" sz="2800" dirty="0" smtClean="0">
                <a:solidFill>
                  <a:srgbClr val="FFFF00"/>
                </a:solidFill>
              </a:rPr>
              <a:t>Biblical Examples of the Term “Covenant” Referencing “Command,” “Law,” or “Promise.”</a:t>
            </a:r>
          </a:p>
          <a:p>
            <a:pPr marL="1714500" lvl="3" indent="-342900">
              <a:buFont typeface="Arial"/>
              <a:buChar char="•"/>
            </a:pPr>
            <a:r>
              <a:rPr lang="en-US" sz="2400" dirty="0" smtClean="0"/>
              <a:t>In Exodus 24:12 YHWH describes His covenant as “the law and the commandment which I have written for their instruction.”</a:t>
            </a:r>
          </a:p>
          <a:p>
            <a:pPr marL="1714500" lvl="3" indent="-342900">
              <a:buFont typeface="Arial"/>
              <a:buChar char="•"/>
            </a:pPr>
            <a:r>
              <a:rPr lang="en-US" sz="2400" dirty="0" smtClean="0"/>
              <a:t>The Lord uses the term “law” and covenant” interchangeably (Jer. 31:33; Heb. 10:16).</a:t>
            </a:r>
          </a:p>
          <a:p>
            <a:pPr marL="1714500" lvl="3" indent="-342900">
              <a:buFont typeface="Arial"/>
              <a:buChar char="•"/>
            </a:pPr>
            <a:r>
              <a:rPr lang="en-US" sz="2400" dirty="0" smtClean="0"/>
              <a:t>Joshua 24:25 shows that a divine ordinance can be described as a covenant.</a:t>
            </a:r>
          </a:p>
          <a:p>
            <a:pPr marL="1714500" lvl="3" indent="-342900">
              <a:buFont typeface="Arial"/>
              <a:buChar char="•"/>
            </a:pPr>
            <a:r>
              <a:rPr lang="en-US" sz="2400" dirty="0" smtClean="0"/>
              <a:t>A covenant is a command (Josh. 23:16).</a:t>
            </a:r>
            <a:endParaRPr lang="en-US" sz="2400" dirty="0"/>
          </a:p>
        </p:txBody>
      </p:sp>
      <p:sp>
        <p:nvSpPr>
          <p:cNvPr id="2" name="Title 1"/>
          <p:cNvSpPr>
            <a:spLocks noGrp="1"/>
          </p:cNvSpPr>
          <p:nvPr>
            <p:ph type="title"/>
          </p:nvPr>
        </p:nvSpPr>
        <p:spPr>
          <a:xfrm>
            <a:off x="0" y="6028875"/>
            <a:ext cx="9144000" cy="612950"/>
          </a:xfrm>
        </p:spPr>
        <p:txBody>
          <a:bodyPr>
            <a:noAutofit/>
          </a:bodyPr>
          <a:lstStyle/>
          <a:p>
            <a:r>
              <a:rPr lang="en-US" sz="3200" i="1" dirty="0" smtClean="0">
                <a:solidFill>
                  <a:srgbClr val="FFFF00"/>
                </a:solidFill>
                <a:latin typeface="Helvetica"/>
                <a:cs typeface="Helvetica"/>
              </a:rPr>
              <a:t>The Nature of a Covenant</a:t>
            </a:r>
            <a:endParaRPr lang="en-US" sz="3200" i="1" dirty="0">
              <a:solidFill>
                <a:srgbClr val="FFFF00"/>
              </a:solidFill>
              <a:latin typeface="Helvetica"/>
              <a:cs typeface="Helvetica"/>
            </a:endParaRPr>
          </a:p>
        </p:txBody>
      </p:sp>
    </p:spTree>
    <p:extLst>
      <p:ext uri="{BB962C8B-B14F-4D97-AF65-F5344CB8AC3E}">
        <p14:creationId xmlns:p14="http://schemas.microsoft.com/office/powerpoint/2010/main" val="547963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66654" y="1972637"/>
            <a:ext cx="10025708" cy="4056238"/>
          </a:xfrm>
        </p:spPr>
        <p:txBody>
          <a:bodyPr>
            <a:noAutofit/>
          </a:bodyPr>
          <a:lstStyle/>
          <a:p>
            <a:pPr marL="1714500" lvl="3" indent="-342900">
              <a:buFont typeface="Arial"/>
              <a:buChar char="•"/>
            </a:pPr>
            <a:r>
              <a:rPr lang="en-US" sz="2600" dirty="0" smtClean="0"/>
              <a:t>Amenability to the New Covenant is not based on our agreeing to submit to its demands, but our reception of the benefits of the New Covenant is dependent on our willingness to surrender to its obligations.</a:t>
            </a:r>
          </a:p>
          <a:p>
            <a:pPr marL="1714500" lvl="3" indent="-342900">
              <a:buFont typeface="Arial"/>
              <a:buChar char="•"/>
            </a:pPr>
            <a:r>
              <a:rPr lang="en-US" sz="2600" dirty="0" smtClean="0"/>
              <a:t>All of humanity is under the law of Christ!</a:t>
            </a:r>
          </a:p>
          <a:p>
            <a:pPr marL="1714500" lvl="3" indent="-342900">
              <a:buFont typeface="Arial"/>
              <a:buChar char="•"/>
            </a:pPr>
            <a:r>
              <a:rPr lang="en-US" sz="2600" dirty="0" smtClean="0"/>
              <a:t>Paul makes it clear that he was living under the law of God in that he was living under the law of Christ.</a:t>
            </a:r>
          </a:p>
          <a:p>
            <a:pPr marL="1714500" lvl="3" indent="-342900">
              <a:buFont typeface="Arial"/>
              <a:buChar char="•"/>
            </a:pPr>
            <a:r>
              <a:rPr lang="en-US" sz="2600" dirty="0" smtClean="0"/>
              <a:t>So it is today </a:t>
            </a:r>
            <a:r>
              <a:rPr lang="mr-IN" sz="2600" dirty="0" smtClean="0"/>
              <a:t>–</a:t>
            </a:r>
            <a:r>
              <a:rPr lang="en-US" sz="2600" dirty="0" smtClean="0"/>
              <a:t> all men and women are under the law of Christ!</a:t>
            </a:r>
          </a:p>
          <a:p>
            <a:pPr marL="1714500" lvl="3" indent="-342900">
              <a:buFont typeface="Arial"/>
              <a:buChar char="•"/>
            </a:pPr>
            <a:endParaRPr lang="en-US" sz="2600" dirty="0"/>
          </a:p>
        </p:txBody>
      </p:sp>
      <p:sp>
        <p:nvSpPr>
          <p:cNvPr id="2" name="Title 1"/>
          <p:cNvSpPr>
            <a:spLocks noGrp="1"/>
          </p:cNvSpPr>
          <p:nvPr>
            <p:ph type="title"/>
          </p:nvPr>
        </p:nvSpPr>
        <p:spPr>
          <a:xfrm>
            <a:off x="0" y="6028875"/>
            <a:ext cx="9144000" cy="612950"/>
          </a:xfrm>
        </p:spPr>
        <p:txBody>
          <a:bodyPr>
            <a:noAutofit/>
          </a:bodyPr>
          <a:lstStyle/>
          <a:p>
            <a:r>
              <a:rPr lang="en-US" sz="3200" i="1" dirty="0" smtClean="0">
                <a:solidFill>
                  <a:srgbClr val="FFFF00"/>
                </a:solidFill>
                <a:latin typeface="Helvetica"/>
                <a:cs typeface="Helvetica"/>
              </a:rPr>
              <a:t>The Nature of a Covenant</a:t>
            </a:r>
            <a:endParaRPr lang="en-US" sz="3200" i="1" dirty="0">
              <a:solidFill>
                <a:srgbClr val="FFFF00"/>
              </a:solidFill>
              <a:latin typeface="Helvetica"/>
              <a:cs typeface="Helvetica"/>
            </a:endParaRPr>
          </a:p>
        </p:txBody>
      </p:sp>
    </p:spTree>
    <p:extLst>
      <p:ext uri="{BB962C8B-B14F-4D97-AF65-F5344CB8AC3E}">
        <p14:creationId xmlns:p14="http://schemas.microsoft.com/office/powerpoint/2010/main" val="28393294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66654" y="1861676"/>
            <a:ext cx="10025708" cy="4056238"/>
          </a:xfrm>
        </p:spPr>
        <p:txBody>
          <a:bodyPr>
            <a:noAutofit/>
          </a:bodyPr>
          <a:lstStyle/>
          <a:p>
            <a:pPr marL="1714500" lvl="3" indent="-342900">
              <a:buFont typeface="Arial"/>
              <a:buChar char="•"/>
            </a:pPr>
            <a:r>
              <a:rPr lang="en-US" sz="2700" u="sng" dirty="0" smtClean="0"/>
              <a:t>Defining Repentance</a:t>
            </a:r>
          </a:p>
          <a:p>
            <a:pPr marL="2171700" lvl="4" indent="-342900">
              <a:buFont typeface="Arial"/>
              <a:buChar char="•"/>
            </a:pPr>
            <a:r>
              <a:rPr lang="en-US" sz="2700" dirty="0" smtClean="0"/>
              <a:t>Required for both the non-Christian and the child of God (Acts 2:38; 17:30-31; 8:22-23).</a:t>
            </a:r>
          </a:p>
          <a:p>
            <a:pPr marL="2171700" lvl="4" indent="-342900">
              <a:buFont typeface="Arial"/>
              <a:buChar char="•"/>
            </a:pPr>
            <a:r>
              <a:rPr lang="en-US" sz="2700" dirty="0" smtClean="0"/>
              <a:t>Motivated by godly sorrow, inclusive of a change of mind, and productive of reformation of life (Matt. 3:2, 8; 2 Cor. 7:8-11; I Thess. 1:8-10).</a:t>
            </a:r>
          </a:p>
          <a:p>
            <a:pPr marL="2171700" lvl="4" indent="-342900">
              <a:buFont typeface="Arial"/>
              <a:buChar char="•"/>
            </a:pPr>
            <a:r>
              <a:rPr lang="en-US" sz="2700" dirty="0" smtClean="0"/>
              <a:t>We must cease from sin (Rom. 6:11-13; 2 Cor. 1:20-21; I Pet. 4:1, 2; cf. Matt. 14:3, 4; Mark 6:18).</a:t>
            </a:r>
            <a:endParaRPr lang="en-US" sz="2700" dirty="0"/>
          </a:p>
        </p:txBody>
      </p:sp>
      <p:sp>
        <p:nvSpPr>
          <p:cNvPr id="2" name="Title 1"/>
          <p:cNvSpPr>
            <a:spLocks noGrp="1"/>
          </p:cNvSpPr>
          <p:nvPr>
            <p:ph type="title"/>
          </p:nvPr>
        </p:nvSpPr>
        <p:spPr>
          <a:xfrm>
            <a:off x="0" y="6028875"/>
            <a:ext cx="9144000" cy="612950"/>
          </a:xfrm>
        </p:spPr>
        <p:txBody>
          <a:bodyPr>
            <a:noAutofit/>
          </a:bodyPr>
          <a:lstStyle/>
          <a:p>
            <a:r>
              <a:rPr lang="en-US" sz="3200" i="1" dirty="0" smtClean="0">
                <a:solidFill>
                  <a:srgbClr val="FFFF00"/>
                </a:solidFill>
                <a:latin typeface="Helvetica"/>
                <a:cs typeface="Helvetica"/>
              </a:rPr>
              <a:t>What About The “R” Word </a:t>
            </a:r>
            <a:r>
              <a:rPr lang="mr-IN" sz="3200" i="1" dirty="0" smtClean="0">
                <a:solidFill>
                  <a:srgbClr val="FFFF00"/>
                </a:solidFill>
                <a:latin typeface="Helvetica"/>
                <a:cs typeface="Helvetica"/>
              </a:rPr>
              <a:t>–</a:t>
            </a:r>
            <a:r>
              <a:rPr lang="en-US" sz="3200" i="1" dirty="0" smtClean="0">
                <a:solidFill>
                  <a:srgbClr val="FFFF00"/>
                </a:solidFill>
                <a:latin typeface="Helvetica"/>
                <a:cs typeface="Helvetica"/>
              </a:rPr>
              <a:t> Repentance?</a:t>
            </a:r>
            <a:endParaRPr lang="en-US" sz="3200" i="1" dirty="0">
              <a:solidFill>
                <a:srgbClr val="FFFF00"/>
              </a:solidFill>
              <a:latin typeface="Helvetica"/>
              <a:cs typeface="Helvetica"/>
            </a:endParaRPr>
          </a:p>
        </p:txBody>
      </p:sp>
    </p:spTree>
    <p:extLst>
      <p:ext uri="{BB962C8B-B14F-4D97-AF65-F5344CB8AC3E}">
        <p14:creationId xmlns:p14="http://schemas.microsoft.com/office/powerpoint/2010/main" val="1014887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66654" y="2585587"/>
            <a:ext cx="10025708" cy="4056238"/>
          </a:xfrm>
        </p:spPr>
        <p:txBody>
          <a:bodyPr>
            <a:noAutofit/>
          </a:bodyPr>
          <a:lstStyle/>
          <a:p>
            <a:pPr lvl="3" algn="ctr"/>
            <a:r>
              <a:rPr lang="en-US" sz="2400" dirty="0"/>
              <a:t>“To demand that a remarried couple break their marriage covenant on the basis of repentance rests on the assumption that their marriage is ‘an adulterous marriage’ or ‘they are continuing to live in adultery’ … The sin was in breaking the covenant by the wife (or husband) in order to marry another and not in a ‘continuous sexual adulterous condition.’ Therefore, repentance demands that they do not break such a covenant again” </a:t>
            </a:r>
            <a:endParaRPr lang="en-US" sz="2400" dirty="0" smtClean="0"/>
          </a:p>
          <a:p>
            <a:pPr lvl="3" algn="ctr"/>
            <a:r>
              <a:rPr lang="en-US" sz="1800" dirty="0" smtClean="0"/>
              <a:t>(</a:t>
            </a:r>
            <a:r>
              <a:rPr lang="en-US" sz="1800" dirty="0"/>
              <a:t>Hailey, 71-72)</a:t>
            </a:r>
          </a:p>
          <a:p>
            <a:pPr lvl="3"/>
            <a:endParaRPr lang="en-US" sz="2000" dirty="0" smtClean="0"/>
          </a:p>
          <a:p>
            <a:pPr marL="1714500" lvl="3" indent="-342900">
              <a:buFont typeface="Arial"/>
              <a:buChar char="•"/>
            </a:pPr>
            <a:endParaRPr lang="en-US" sz="2700" dirty="0"/>
          </a:p>
        </p:txBody>
      </p:sp>
      <p:sp>
        <p:nvSpPr>
          <p:cNvPr id="2" name="Title 1"/>
          <p:cNvSpPr>
            <a:spLocks noGrp="1"/>
          </p:cNvSpPr>
          <p:nvPr>
            <p:ph type="title"/>
          </p:nvPr>
        </p:nvSpPr>
        <p:spPr>
          <a:xfrm>
            <a:off x="0" y="6028875"/>
            <a:ext cx="9144000" cy="612950"/>
          </a:xfrm>
        </p:spPr>
        <p:txBody>
          <a:bodyPr>
            <a:noAutofit/>
          </a:bodyPr>
          <a:lstStyle/>
          <a:p>
            <a:r>
              <a:rPr lang="en-US" sz="3200" i="1" dirty="0" smtClean="0">
                <a:solidFill>
                  <a:srgbClr val="FFFF00"/>
                </a:solidFill>
                <a:latin typeface="Helvetica"/>
                <a:cs typeface="Helvetica"/>
              </a:rPr>
              <a:t>What About The “R” Word </a:t>
            </a:r>
            <a:r>
              <a:rPr lang="mr-IN" sz="3200" i="1" dirty="0" smtClean="0">
                <a:solidFill>
                  <a:srgbClr val="FFFF00"/>
                </a:solidFill>
                <a:latin typeface="Helvetica"/>
                <a:cs typeface="Helvetica"/>
              </a:rPr>
              <a:t>–</a:t>
            </a:r>
            <a:r>
              <a:rPr lang="en-US" sz="3200" i="1" dirty="0" smtClean="0">
                <a:solidFill>
                  <a:srgbClr val="FFFF00"/>
                </a:solidFill>
                <a:latin typeface="Helvetica"/>
                <a:cs typeface="Helvetica"/>
              </a:rPr>
              <a:t> Repentance?</a:t>
            </a:r>
            <a:endParaRPr lang="en-US" sz="3200" i="1" dirty="0">
              <a:solidFill>
                <a:srgbClr val="FFFF00"/>
              </a:solidFill>
              <a:latin typeface="Helvetica"/>
              <a:cs typeface="Helvetica"/>
            </a:endParaRPr>
          </a:p>
        </p:txBody>
      </p:sp>
      <p:sp>
        <p:nvSpPr>
          <p:cNvPr id="4" name="Rectangle 3"/>
          <p:cNvSpPr/>
          <p:nvPr/>
        </p:nvSpPr>
        <p:spPr>
          <a:xfrm>
            <a:off x="340800" y="1640134"/>
            <a:ext cx="8491676" cy="769441"/>
          </a:xfrm>
          <a:prstGeom prst="rect">
            <a:avLst/>
          </a:prstGeom>
          <a:noFill/>
        </p:spPr>
        <p:txBody>
          <a:bodyPr wrap="square" lIns="91440" tIns="45720" rIns="91440" bIns="45720">
            <a:spAutoFit/>
          </a:bodyPr>
          <a:lstStyle/>
          <a:p>
            <a:pPr algn="ctr"/>
            <a:r>
              <a:rPr lang="en-US" sz="4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Can One “Live in Adultery”?</a:t>
            </a:r>
            <a:endParaRPr lang="en-US" sz="4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6747398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90265" y="1754893"/>
            <a:ext cx="10025708" cy="4056238"/>
          </a:xfrm>
        </p:spPr>
        <p:txBody>
          <a:bodyPr>
            <a:noAutofit/>
          </a:bodyPr>
          <a:lstStyle/>
          <a:p>
            <a:pPr marL="1714500" lvl="3" indent="-342900">
              <a:buFont typeface="Arial"/>
              <a:buChar char="•"/>
            </a:pPr>
            <a:r>
              <a:rPr lang="en-US" sz="2800" dirty="0" smtClean="0"/>
              <a:t>The concept that the sin is merely the breaking of the covenant, therefore, one who has </a:t>
            </a:r>
            <a:r>
              <a:rPr lang="en-US" sz="2800" dirty="0" err="1" smtClean="0"/>
              <a:t>unscripturally</a:t>
            </a:r>
            <a:r>
              <a:rPr lang="en-US" sz="2800" dirty="0" smtClean="0"/>
              <a:t> divorced and remarried can repent of that action, but continue in the resulting marriage is nowhere taught in the word of God.</a:t>
            </a:r>
          </a:p>
          <a:p>
            <a:pPr marL="1714500" lvl="3" indent="-342900">
              <a:buFont typeface="Arial"/>
              <a:buChar char="•"/>
            </a:pPr>
            <a:r>
              <a:rPr lang="en-US" sz="2800" dirty="0" smtClean="0"/>
              <a:t>The term “adultery” is not used in that way in Scripture (Matt. 5:28; 32).</a:t>
            </a:r>
            <a:endParaRPr lang="en-US" sz="2800" dirty="0"/>
          </a:p>
        </p:txBody>
      </p:sp>
      <p:sp>
        <p:nvSpPr>
          <p:cNvPr id="2" name="Title 1"/>
          <p:cNvSpPr>
            <a:spLocks noGrp="1"/>
          </p:cNvSpPr>
          <p:nvPr>
            <p:ph type="title"/>
          </p:nvPr>
        </p:nvSpPr>
        <p:spPr>
          <a:xfrm>
            <a:off x="0" y="6028875"/>
            <a:ext cx="9144000" cy="612950"/>
          </a:xfrm>
        </p:spPr>
        <p:txBody>
          <a:bodyPr>
            <a:noAutofit/>
          </a:bodyPr>
          <a:lstStyle/>
          <a:p>
            <a:r>
              <a:rPr lang="en-US" sz="3200" i="1" dirty="0" smtClean="0">
                <a:solidFill>
                  <a:srgbClr val="FFFF00"/>
                </a:solidFill>
                <a:latin typeface="Helvetica"/>
                <a:cs typeface="Helvetica"/>
              </a:rPr>
              <a:t>What About The “R” Word </a:t>
            </a:r>
            <a:r>
              <a:rPr lang="mr-IN" sz="3200" i="1" dirty="0" smtClean="0">
                <a:solidFill>
                  <a:srgbClr val="FFFF00"/>
                </a:solidFill>
                <a:latin typeface="Helvetica"/>
                <a:cs typeface="Helvetica"/>
              </a:rPr>
              <a:t>–</a:t>
            </a:r>
            <a:r>
              <a:rPr lang="en-US" sz="3200" i="1" dirty="0" smtClean="0">
                <a:solidFill>
                  <a:srgbClr val="FFFF00"/>
                </a:solidFill>
                <a:latin typeface="Helvetica"/>
                <a:cs typeface="Helvetica"/>
              </a:rPr>
              <a:t> Repentance?</a:t>
            </a:r>
            <a:endParaRPr lang="en-US" sz="3200" i="1" dirty="0">
              <a:solidFill>
                <a:srgbClr val="FFFF00"/>
              </a:solidFill>
              <a:latin typeface="Helvetica"/>
              <a:cs typeface="Helvetica"/>
            </a:endParaRPr>
          </a:p>
        </p:txBody>
      </p:sp>
      <p:sp>
        <p:nvSpPr>
          <p:cNvPr id="4" name="Rectangle 3"/>
          <p:cNvSpPr/>
          <p:nvPr/>
        </p:nvSpPr>
        <p:spPr>
          <a:xfrm>
            <a:off x="340800" y="1496911"/>
            <a:ext cx="8491676" cy="769441"/>
          </a:xfrm>
          <a:prstGeom prst="rect">
            <a:avLst/>
          </a:prstGeom>
          <a:noFill/>
        </p:spPr>
        <p:txBody>
          <a:bodyPr wrap="square" lIns="91440" tIns="45720" rIns="91440" bIns="45720">
            <a:spAutoFit/>
          </a:bodyPr>
          <a:lstStyle/>
          <a:p>
            <a:pPr algn="ctr"/>
            <a:r>
              <a:rPr lang="en-US" sz="4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Can One “Live in Adultery”?</a:t>
            </a:r>
            <a:endParaRPr lang="en-US" sz="4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286293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90265" y="2134956"/>
            <a:ext cx="10025708" cy="4056238"/>
          </a:xfrm>
        </p:spPr>
        <p:txBody>
          <a:bodyPr>
            <a:noAutofit/>
          </a:bodyPr>
          <a:lstStyle/>
          <a:p>
            <a:pPr marL="1714500" lvl="3" indent="-342900">
              <a:buFont typeface="Arial"/>
              <a:buChar char="•"/>
            </a:pPr>
            <a:r>
              <a:rPr lang="en-US" sz="2600" dirty="0" smtClean="0"/>
              <a:t>Whether “adultery” is used literally as is the case in Matt. 5:32; 19:9; Mark 10:11-12; and Luke 16:18 or in a figurative sense regarding Israel committing adultery with idols the concept always includes a third party.</a:t>
            </a:r>
          </a:p>
          <a:p>
            <a:pPr marL="1714500" lvl="3" indent="-342900">
              <a:buFont typeface="Arial"/>
              <a:buChar char="•"/>
            </a:pPr>
            <a:r>
              <a:rPr lang="en-US" sz="2600" dirty="0" smtClean="0"/>
              <a:t>Ray Summers comments, “The present tense indicates progressive action at the present time</a:t>
            </a:r>
            <a:r>
              <a:rPr lang="mr-IN" sz="2600" dirty="0" smtClean="0"/>
              <a:t>…</a:t>
            </a:r>
            <a:r>
              <a:rPr lang="en-US" sz="2600" dirty="0" smtClean="0"/>
              <a:t>” thus indicating that one can live in an adulterous relationship (Summers, 11).</a:t>
            </a:r>
          </a:p>
          <a:p>
            <a:pPr marL="1714500" lvl="3" indent="-342900">
              <a:buFont typeface="Arial"/>
              <a:buChar char="•"/>
            </a:pPr>
            <a:endParaRPr lang="en-US" sz="2600" dirty="0"/>
          </a:p>
        </p:txBody>
      </p:sp>
      <p:sp>
        <p:nvSpPr>
          <p:cNvPr id="2" name="Title 1"/>
          <p:cNvSpPr>
            <a:spLocks noGrp="1"/>
          </p:cNvSpPr>
          <p:nvPr>
            <p:ph type="title"/>
          </p:nvPr>
        </p:nvSpPr>
        <p:spPr>
          <a:xfrm>
            <a:off x="0" y="6028875"/>
            <a:ext cx="9144000" cy="612950"/>
          </a:xfrm>
        </p:spPr>
        <p:txBody>
          <a:bodyPr>
            <a:noAutofit/>
          </a:bodyPr>
          <a:lstStyle/>
          <a:p>
            <a:r>
              <a:rPr lang="en-US" sz="3200" i="1" dirty="0" smtClean="0">
                <a:solidFill>
                  <a:srgbClr val="FFFF00"/>
                </a:solidFill>
                <a:latin typeface="Helvetica"/>
                <a:cs typeface="Helvetica"/>
              </a:rPr>
              <a:t>What About The “R” Word </a:t>
            </a:r>
            <a:r>
              <a:rPr lang="mr-IN" sz="3200" i="1" dirty="0" smtClean="0">
                <a:solidFill>
                  <a:srgbClr val="FFFF00"/>
                </a:solidFill>
                <a:latin typeface="Helvetica"/>
                <a:cs typeface="Helvetica"/>
              </a:rPr>
              <a:t>–</a:t>
            </a:r>
            <a:r>
              <a:rPr lang="en-US" sz="3200" i="1" dirty="0" smtClean="0">
                <a:solidFill>
                  <a:srgbClr val="FFFF00"/>
                </a:solidFill>
                <a:latin typeface="Helvetica"/>
                <a:cs typeface="Helvetica"/>
              </a:rPr>
              <a:t> Repentance?</a:t>
            </a:r>
            <a:endParaRPr lang="en-US" sz="3200" i="1" dirty="0">
              <a:solidFill>
                <a:srgbClr val="FFFF00"/>
              </a:solidFill>
              <a:latin typeface="Helvetica"/>
              <a:cs typeface="Helvetica"/>
            </a:endParaRPr>
          </a:p>
        </p:txBody>
      </p:sp>
      <p:sp>
        <p:nvSpPr>
          <p:cNvPr id="4" name="Rectangle 3"/>
          <p:cNvSpPr/>
          <p:nvPr/>
        </p:nvSpPr>
        <p:spPr>
          <a:xfrm>
            <a:off x="340800" y="1496911"/>
            <a:ext cx="8491676" cy="769441"/>
          </a:xfrm>
          <a:prstGeom prst="rect">
            <a:avLst/>
          </a:prstGeom>
          <a:noFill/>
        </p:spPr>
        <p:txBody>
          <a:bodyPr wrap="square" lIns="91440" tIns="45720" rIns="91440" bIns="45720">
            <a:spAutoFit/>
          </a:bodyPr>
          <a:lstStyle/>
          <a:p>
            <a:pPr algn="ctr"/>
            <a:r>
              <a:rPr lang="en-US" sz="4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Can One “Live in Adultery”?</a:t>
            </a:r>
            <a:endParaRPr lang="en-US" sz="4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812606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90265" y="2211342"/>
            <a:ext cx="10025708" cy="4056238"/>
          </a:xfrm>
        </p:spPr>
        <p:txBody>
          <a:bodyPr>
            <a:noAutofit/>
          </a:bodyPr>
          <a:lstStyle/>
          <a:p>
            <a:pPr lvl="3"/>
            <a:r>
              <a:rPr lang="en-US" sz="2500" dirty="0" smtClean="0"/>
              <a:t>“</a:t>
            </a:r>
            <a:r>
              <a:rPr lang="mr-IN" sz="2500" dirty="0" smtClean="0"/>
              <a:t>…</a:t>
            </a:r>
            <a:r>
              <a:rPr lang="en-US" sz="2500" dirty="0" smtClean="0"/>
              <a:t>She shall be called an adulteress” (Romans 7:2-3):</a:t>
            </a:r>
          </a:p>
          <a:p>
            <a:pPr marL="1828800" lvl="3" indent="-457200">
              <a:buFont typeface="Arial"/>
              <a:buChar char="•"/>
            </a:pPr>
            <a:r>
              <a:rPr lang="en-US" sz="2500" dirty="0" smtClean="0"/>
              <a:t>The term </a:t>
            </a:r>
            <a:r>
              <a:rPr lang="el-GR" sz="2500" dirty="0" smtClean="0"/>
              <a:t>χρηματίσει</a:t>
            </a:r>
            <a:r>
              <a:rPr lang="en-US" sz="2500" dirty="0" smtClean="0"/>
              <a:t>, </a:t>
            </a:r>
            <a:r>
              <a:rPr lang="en-US" sz="2500" dirty="0" err="1" smtClean="0"/>
              <a:t>chrematisei</a:t>
            </a:r>
            <a:r>
              <a:rPr lang="en-US" sz="2500" dirty="0" smtClean="0"/>
              <a:t>, translates the phrase “she shall be called.”</a:t>
            </a:r>
          </a:p>
          <a:p>
            <a:pPr marL="1828800" lvl="3" indent="-457200">
              <a:buFont typeface="Arial"/>
              <a:buChar char="•"/>
            </a:pPr>
            <a:r>
              <a:rPr lang="en-US" sz="2500" dirty="0" smtClean="0"/>
              <a:t>It is a term referring to a warning, admonition, or revelation from God (Matt. 2:12, 22; Luke 2:26; Acts 10:22; 11:26; Heb. 8:5; 11:7; 12:25).</a:t>
            </a:r>
          </a:p>
          <a:p>
            <a:pPr marL="1828800" lvl="3" indent="-457200">
              <a:buFont typeface="Arial"/>
              <a:buChar char="•"/>
            </a:pPr>
            <a:r>
              <a:rPr lang="en-US" sz="2500" dirty="0" smtClean="0"/>
              <a:t>Therefore, this woman is called an “adulteress” by the law of God so long as she is married to another man while her rightful husband lives (I Cor. 7:39).</a:t>
            </a:r>
          </a:p>
          <a:p>
            <a:pPr marL="2171700" lvl="4" indent="-342900">
              <a:buFont typeface="Arial"/>
              <a:buChar char="•"/>
            </a:pPr>
            <a:endParaRPr lang="en-US" sz="2600" dirty="0"/>
          </a:p>
        </p:txBody>
      </p:sp>
      <p:sp>
        <p:nvSpPr>
          <p:cNvPr id="2" name="Title 1"/>
          <p:cNvSpPr>
            <a:spLocks noGrp="1"/>
          </p:cNvSpPr>
          <p:nvPr>
            <p:ph type="title"/>
          </p:nvPr>
        </p:nvSpPr>
        <p:spPr>
          <a:xfrm>
            <a:off x="0" y="6028875"/>
            <a:ext cx="9144000" cy="612950"/>
          </a:xfrm>
        </p:spPr>
        <p:txBody>
          <a:bodyPr>
            <a:noAutofit/>
          </a:bodyPr>
          <a:lstStyle/>
          <a:p>
            <a:r>
              <a:rPr lang="en-US" sz="3200" i="1" dirty="0" smtClean="0">
                <a:solidFill>
                  <a:srgbClr val="FFFF00"/>
                </a:solidFill>
                <a:latin typeface="Helvetica"/>
                <a:cs typeface="Helvetica"/>
              </a:rPr>
              <a:t>What About The “R” Word </a:t>
            </a:r>
            <a:r>
              <a:rPr lang="mr-IN" sz="3200" i="1" dirty="0" smtClean="0">
                <a:solidFill>
                  <a:srgbClr val="FFFF00"/>
                </a:solidFill>
                <a:latin typeface="Helvetica"/>
                <a:cs typeface="Helvetica"/>
              </a:rPr>
              <a:t>–</a:t>
            </a:r>
            <a:r>
              <a:rPr lang="en-US" sz="3200" i="1" dirty="0" smtClean="0">
                <a:solidFill>
                  <a:srgbClr val="FFFF00"/>
                </a:solidFill>
                <a:latin typeface="Helvetica"/>
                <a:cs typeface="Helvetica"/>
              </a:rPr>
              <a:t> Repentance?</a:t>
            </a:r>
            <a:endParaRPr lang="en-US" sz="3200" i="1" dirty="0">
              <a:solidFill>
                <a:srgbClr val="FFFF00"/>
              </a:solidFill>
              <a:latin typeface="Helvetica"/>
              <a:cs typeface="Helvetica"/>
            </a:endParaRPr>
          </a:p>
        </p:txBody>
      </p:sp>
      <p:sp>
        <p:nvSpPr>
          <p:cNvPr id="4" name="Rectangle 3"/>
          <p:cNvSpPr/>
          <p:nvPr/>
        </p:nvSpPr>
        <p:spPr>
          <a:xfrm>
            <a:off x="340800" y="1365515"/>
            <a:ext cx="8491676" cy="769441"/>
          </a:xfrm>
          <a:prstGeom prst="rect">
            <a:avLst/>
          </a:prstGeom>
          <a:noFill/>
        </p:spPr>
        <p:txBody>
          <a:bodyPr wrap="square" lIns="91440" tIns="45720" rIns="91440" bIns="45720">
            <a:spAutoFit/>
          </a:bodyPr>
          <a:lstStyle/>
          <a:p>
            <a:pPr algn="ctr"/>
            <a:r>
              <a:rPr lang="en-US" sz="4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Can One “Live in Adultery”?</a:t>
            </a:r>
            <a:endParaRPr lang="en-US" sz="4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095868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458148" y="1974501"/>
            <a:ext cx="10386109" cy="4056238"/>
          </a:xfrm>
        </p:spPr>
        <p:txBody>
          <a:bodyPr>
            <a:noAutofit/>
          </a:bodyPr>
          <a:lstStyle/>
          <a:p>
            <a:pPr marL="2171700" lvl="4" indent="-342900">
              <a:buFont typeface="Arial"/>
              <a:buChar char="•"/>
            </a:pPr>
            <a:r>
              <a:rPr lang="en-US" sz="2600" dirty="0" smtClean="0"/>
              <a:t>Paul clearly teaches that one may “live in adultery” (Col. 3:5).</a:t>
            </a:r>
          </a:p>
          <a:p>
            <a:pPr marL="2171700" lvl="4" indent="-342900">
              <a:buFont typeface="Arial"/>
              <a:buChar char="•"/>
            </a:pPr>
            <a:r>
              <a:rPr lang="en-US" sz="2600" dirty="0" smtClean="0"/>
              <a:t>He warns that God will bring wrathful judgment on such sins as adultery (Col. 3:6; Heb. 13:4).</a:t>
            </a:r>
          </a:p>
          <a:p>
            <a:pPr marL="2171700" lvl="4" indent="-342900">
              <a:buFont typeface="Arial"/>
              <a:buChar char="•"/>
            </a:pPr>
            <a:r>
              <a:rPr lang="en-US" sz="2600" dirty="0" smtClean="0"/>
              <a:t>He even says, “</a:t>
            </a:r>
            <a:r>
              <a:rPr lang="mr-IN" sz="2600" dirty="0" smtClean="0"/>
              <a:t>…</a:t>
            </a:r>
            <a:r>
              <a:rPr lang="en-US" sz="2600" dirty="0" smtClean="0"/>
              <a:t>and in them you also once walked when you were living in them.”</a:t>
            </a:r>
          </a:p>
          <a:p>
            <a:pPr marL="2171700" lvl="4" indent="-342900">
              <a:buFont typeface="Arial"/>
              <a:buChar char="•"/>
            </a:pPr>
            <a:r>
              <a:rPr lang="en-US" sz="2600" dirty="0" smtClean="0"/>
              <a:t>How can one argue that it is impossible to live in adultery when Paul affirms the very opposite?</a:t>
            </a:r>
            <a:endParaRPr lang="en-US" sz="2600" dirty="0"/>
          </a:p>
        </p:txBody>
      </p:sp>
      <p:sp>
        <p:nvSpPr>
          <p:cNvPr id="2" name="Title 1"/>
          <p:cNvSpPr>
            <a:spLocks noGrp="1"/>
          </p:cNvSpPr>
          <p:nvPr>
            <p:ph type="title"/>
          </p:nvPr>
        </p:nvSpPr>
        <p:spPr>
          <a:xfrm>
            <a:off x="0" y="6028875"/>
            <a:ext cx="9144000" cy="612950"/>
          </a:xfrm>
        </p:spPr>
        <p:txBody>
          <a:bodyPr>
            <a:noAutofit/>
          </a:bodyPr>
          <a:lstStyle/>
          <a:p>
            <a:r>
              <a:rPr lang="en-US" sz="3200" i="1" dirty="0" smtClean="0">
                <a:solidFill>
                  <a:srgbClr val="FFFF00"/>
                </a:solidFill>
                <a:latin typeface="Helvetica"/>
                <a:cs typeface="Helvetica"/>
              </a:rPr>
              <a:t>What About The “R” Word </a:t>
            </a:r>
            <a:r>
              <a:rPr lang="mr-IN" sz="3200" i="1" dirty="0" smtClean="0">
                <a:solidFill>
                  <a:srgbClr val="FFFF00"/>
                </a:solidFill>
                <a:latin typeface="Helvetica"/>
                <a:cs typeface="Helvetica"/>
              </a:rPr>
              <a:t>–</a:t>
            </a:r>
            <a:r>
              <a:rPr lang="en-US" sz="3200" i="1" dirty="0" smtClean="0">
                <a:solidFill>
                  <a:srgbClr val="FFFF00"/>
                </a:solidFill>
                <a:latin typeface="Helvetica"/>
                <a:cs typeface="Helvetica"/>
              </a:rPr>
              <a:t> Repentance?</a:t>
            </a:r>
            <a:endParaRPr lang="en-US" sz="3200" i="1" dirty="0">
              <a:solidFill>
                <a:srgbClr val="FFFF00"/>
              </a:solidFill>
              <a:latin typeface="Helvetica"/>
              <a:cs typeface="Helvetica"/>
            </a:endParaRPr>
          </a:p>
        </p:txBody>
      </p:sp>
      <p:sp>
        <p:nvSpPr>
          <p:cNvPr id="4" name="Rectangle 3"/>
          <p:cNvSpPr/>
          <p:nvPr/>
        </p:nvSpPr>
        <p:spPr>
          <a:xfrm>
            <a:off x="340799" y="1365515"/>
            <a:ext cx="8587161" cy="769441"/>
          </a:xfrm>
          <a:prstGeom prst="rect">
            <a:avLst/>
          </a:prstGeom>
          <a:noFill/>
        </p:spPr>
        <p:txBody>
          <a:bodyPr wrap="square" lIns="91440" tIns="45720" rIns="91440" bIns="45720">
            <a:spAutoFit/>
          </a:bodyPr>
          <a:lstStyle/>
          <a:p>
            <a:pPr algn="ctr"/>
            <a:r>
              <a:rPr lang="en-US" sz="4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Can One “Live in Adultery”?</a:t>
            </a:r>
            <a:endParaRPr lang="en-US" sz="44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504485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458149" y="2230323"/>
            <a:ext cx="10386109" cy="4056238"/>
          </a:xfrm>
        </p:spPr>
        <p:txBody>
          <a:bodyPr>
            <a:noAutofit/>
          </a:bodyPr>
          <a:lstStyle/>
          <a:p>
            <a:pPr lvl="4" algn="ctr"/>
            <a:r>
              <a:rPr lang="en-US" sz="2600" dirty="0"/>
              <a:t>“The contention that Genesis 2:18-24 was recognized as law which demanded that a person who takes the wife of another must give her up as demanded by repentance is disputed in the case of David…Surely, no one would deny that David repented, yet he was permitted to keep the woman as his wife. Repentance did not demand that she be put away or that the two live apart for the remainder of their lives” </a:t>
            </a:r>
            <a:endParaRPr lang="en-US" sz="2600" dirty="0" smtClean="0"/>
          </a:p>
          <a:p>
            <a:pPr lvl="4" algn="ctr"/>
            <a:r>
              <a:rPr lang="en-US" sz="2000" dirty="0" smtClean="0"/>
              <a:t>(</a:t>
            </a:r>
            <a:r>
              <a:rPr lang="en-US" sz="2000" dirty="0"/>
              <a:t>Hailey, 72, 73).</a:t>
            </a:r>
          </a:p>
          <a:p>
            <a:pPr marL="2171700" lvl="4" indent="-342900">
              <a:buFont typeface="Arial"/>
              <a:buChar char="•"/>
            </a:pPr>
            <a:endParaRPr lang="en-US" sz="2600" dirty="0"/>
          </a:p>
        </p:txBody>
      </p:sp>
      <p:sp>
        <p:nvSpPr>
          <p:cNvPr id="2" name="Title 1"/>
          <p:cNvSpPr>
            <a:spLocks noGrp="1"/>
          </p:cNvSpPr>
          <p:nvPr>
            <p:ph type="title"/>
          </p:nvPr>
        </p:nvSpPr>
        <p:spPr>
          <a:xfrm>
            <a:off x="0" y="6028875"/>
            <a:ext cx="9144000" cy="612950"/>
          </a:xfrm>
        </p:spPr>
        <p:txBody>
          <a:bodyPr>
            <a:noAutofit/>
          </a:bodyPr>
          <a:lstStyle/>
          <a:p>
            <a:r>
              <a:rPr lang="en-US" sz="3200" i="1" dirty="0" smtClean="0">
                <a:solidFill>
                  <a:srgbClr val="FFFF00"/>
                </a:solidFill>
                <a:latin typeface="Helvetica"/>
                <a:cs typeface="Helvetica"/>
              </a:rPr>
              <a:t>What About The “R” Word </a:t>
            </a:r>
            <a:r>
              <a:rPr lang="mr-IN" sz="3200" i="1" dirty="0" smtClean="0">
                <a:solidFill>
                  <a:srgbClr val="FFFF00"/>
                </a:solidFill>
                <a:latin typeface="Helvetica"/>
                <a:cs typeface="Helvetica"/>
              </a:rPr>
              <a:t>–</a:t>
            </a:r>
            <a:r>
              <a:rPr lang="en-US" sz="3200" i="1" dirty="0" smtClean="0">
                <a:solidFill>
                  <a:srgbClr val="FFFF00"/>
                </a:solidFill>
                <a:latin typeface="Helvetica"/>
                <a:cs typeface="Helvetica"/>
              </a:rPr>
              <a:t> Repentance?</a:t>
            </a:r>
            <a:endParaRPr lang="en-US" sz="3200" i="1" dirty="0">
              <a:solidFill>
                <a:srgbClr val="FFFF00"/>
              </a:solidFill>
              <a:latin typeface="Helvetica"/>
              <a:cs typeface="Helvetica"/>
            </a:endParaRPr>
          </a:p>
        </p:txBody>
      </p:sp>
      <p:sp>
        <p:nvSpPr>
          <p:cNvPr id="4" name="Rectangle 3"/>
          <p:cNvSpPr/>
          <p:nvPr/>
        </p:nvSpPr>
        <p:spPr>
          <a:xfrm>
            <a:off x="340799" y="1489642"/>
            <a:ext cx="8587161" cy="584776"/>
          </a:xfrm>
          <a:prstGeom prst="rect">
            <a:avLst/>
          </a:prstGeom>
          <a:noFill/>
        </p:spPr>
        <p:txBody>
          <a:bodyPr wrap="square" lIns="91440" tIns="45720" rIns="91440" bIns="45720">
            <a:spAutoFit/>
          </a:bodyPr>
          <a:lstStyle/>
          <a:p>
            <a:pPr algn="ctr"/>
            <a:r>
              <a:rPr lang="en-US" sz="32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What About David?</a:t>
            </a:r>
            <a:endParaRPr lang="en-US" sz="32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5283772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776986" y="1331531"/>
            <a:ext cx="9740663" cy="4685015"/>
          </a:xfrm>
        </p:spPr>
        <p:txBody>
          <a:bodyPr>
            <a:noAutofit/>
          </a:bodyPr>
          <a:lstStyle/>
          <a:p>
            <a:pPr lvl="2" algn="ctr"/>
            <a:r>
              <a:rPr lang="en-US" sz="4000" dirty="0"/>
              <a:t>The position under consideration </a:t>
            </a:r>
            <a:r>
              <a:rPr lang="en-US" sz="4000" dirty="0" smtClean="0"/>
              <a:t>advocates </a:t>
            </a:r>
            <a:r>
              <a:rPr lang="en-US" sz="4000" dirty="0"/>
              <a:t>the notion that Jesus’ teaching concerning marriage, divorce, and remarriage only applies to those who are Christians.</a:t>
            </a:r>
            <a:endParaRPr lang="en-US" sz="3600" dirty="0"/>
          </a:p>
        </p:txBody>
      </p:sp>
      <p:sp>
        <p:nvSpPr>
          <p:cNvPr id="2" name="Title 1"/>
          <p:cNvSpPr>
            <a:spLocks noGrp="1"/>
          </p:cNvSpPr>
          <p:nvPr>
            <p:ph type="title"/>
          </p:nvPr>
        </p:nvSpPr>
        <p:spPr>
          <a:xfrm>
            <a:off x="566909" y="6028875"/>
            <a:ext cx="8211824" cy="612950"/>
          </a:xfrm>
        </p:spPr>
        <p:txBody>
          <a:bodyPr>
            <a:noAutofit/>
          </a:bodyPr>
          <a:lstStyle/>
          <a:p>
            <a:r>
              <a:rPr lang="en-US" sz="3600" dirty="0" smtClean="0">
                <a:solidFill>
                  <a:srgbClr val="FFFF00"/>
                </a:solidFill>
                <a:latin typeface="Helvetica"/>
                <a:cs typeface="Helvetica"/>
              </a:rPr>
              <a:t>Understanding the Position</a:t>
            </a:r>
            <a:endParaRPr lang="en-US" sz="3600" dirty="0">
              <a:solidFill>
                <a:srgbClr val="FFFF00"/>
              </a:solidFill>
              <a:latin typeface="Helvetica"/>
              <a:cs typeface="Helvetica"/>
            </a:endParaRPr>
          </a:p>
        </p:txBody>
      </p:sp>
    </p:spTree>
    <p:extLst>
      <p:ext uri="{BB962C8B-B14F-4D97-AF65-F5344CB8AC3E}">
        <p14:creationId xmlns:p14="http://schemas.microsoft.com/office/powerpoint/2010/main" val="29614118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610927" y="1850852"/>
            <a:ext cx="7521525" cy="4056238"/>
          </a:xfrm>
        </p:spPr>
        <p:txBody>
          <a:bodyPr>
            <a:noAutofit/>
          </a:bodyPr>
          <a:lstStyle/>
          <a:p>
            <a:pPr marL="2171700" lvl="4" indent="-342900">
              <a:buFont typeface="Arial"/>
              <a:buChar char="•"/>
            </a:pPr>
            <a:r>
              <a:rPr lang="en-US" sz="2400" dirty="0" smtClean="0"/>
              <a:t>David was not an alien sinner, but a child of God.</a:t>
            </a:r>
          </a:p>
          <a:p>
            <a:pPr marL="2171700" lvl="4" indent="-342900">
              <a:buFont typeface="Arial"/>
              <a:buChar char="•"/>
            </a:pPr>
            <a:r>
              <a:rPr lang="en-US" sz="2400" dirty="0" smtClean="0"/>
              <a:t>How does David’s example as a child of God establish the right for divorced and remarried alien sinners to remain together?</a:t>
            </a:r>
          </a:p>
          <a:p>
            <a:pPr marL="2171700" lvl="4" indent="-342900">
              <a:buFont typeface="Arial"/>
              <a:buChar char="•"/>
            </a:pPr>
            <a:r>
              <a:rPr lang="en-US" sz="2400" dirty="0" smtClean="0"/>
              <a:t>David was guilty of several sins, but he married </a:t>
            </a:r>
            <a:r>
              <a:rPr lang="en-US" sz="2400" dirty="0" err="1" smtClean="0"/>
              <a:t>Bathsheeba</a:t>
            </a:r>
            <a:r>
              <a:rPr lang="en-US" sz="2400" dirty="0" smtClean="0"/>
              <a:t> after Uriah was dead (2 Sam. 11:27).</a:t>
            </a:r>
            <a:endParaRPr lang="en-US" sz="2400" dirty="0"/>
          </a:p>
        </p:txBody>
      </p:sp>
      <p:sp>
        <p:nvSpPr>
          <p:cNvPr id="2" name="Title 1"/>
          <p:cNvSpPr>
            <a:spLocks noGrp="1"/>
          </p:cNvSpPr>
          <p:nvPr>
            <p:ph type="title"/>
          </p:nvPr>
        </p:nvSpPr>
        <p:spPr>
          <a:xfrm>
            <a:off x="0" y="6028875"/>
            <a:ext cx="9144000" cy="612950"/>
          </a:xfrm>
        </p:spPr>
        <p:txBody>
          <a:bodyPr>
            <a:noAutofit/>
          </a:bodyPr>
          <a:lstStyle/>
          <a:p>
            <a:r>
              <a:rPr lang="en-US" sz="3200" i="1" dirty="0" smtClean="0">
                <a:solidFill>
                  <a:srgbClr val="FFFF00"/>
                </a:solidFill>
                <a:latin typeface="Helvetica"/>
                <a:cs typeface="Helvetica"/>
              </a:rPr>
              <a:t>What About The “R” Word </a:t>
            </a:r>
            <a:r>
              <a:rPr lang="mr-IN" sz="3200" i="1" dirty="0" smtClean="0">
                <a:solidFill>
                  <a:srgbClr val="FFFF00"/>
                </a:solidFill>
                <a:latin typeface="Helvetica"/>
                <a:cs typeface="Helvetica"/>
              </a:rPr>
              <a:t>–</a:t>
            </a:r>
            <a:r>
              <a:rPr lang="en-US" sz="3200" i="1" dirty="0" smtClean="0">
                <a:solidFill>
                  <a:srgbClr val="FFFF00"/>
                </a:solidFill>
                <a:latin typeface="Helvetica"/>
                <a:cs typeface="Helvetica"/>
              </a:rPr>
              <a:t> Repentance?</a:t>
            </a:r>
            <a:endParaRPr lang="en-US" sz="3200" i="1" dirty="0">
              <a:solidFill>
                <a:srgbClr val="FFFF00"/>
              </a:solidFill>
              <a:latin typeface="Helvetica"/>
              <a:cs typeface="Helvetica"/>
            </a:endParaRPr>
          </a:p>
        </p:txBody>
      </p:sp>
      <p:sp>
        <p:nvSpPr>
          <p:cNvPr id="4" name="Rectangle 3"/>
          <p:cNvSpPr/>
          <p:nvPr/>
        </p:nvSpPr>
        <p:spPr>
          <a:xfrm>
            <a:off x="340799" y="1413256"/>
            <a:ext cx="8587161" cy="584776"/>
          </a:xfrm>
          <a:prstGeom prst="rect">
            <a:avLst/>
          </a:prstGeom>
          <a:noFill/>
        </p:spPr>
        <p:txBody>
          <a:bodyPr wrap="square" lIns="91440" tIns="45720" rIns="91440" bIns="45720">
            <a:spAutoFit/>
          </a:bodyPr>
          <a:lstStyle/>
          <a:p>
            <a:pPr algn="ctr"/>
            <a:r>
              <a:rPr lang="en-US" sz="32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What About David?</a:t>
            </a:r>
            <a:endParaRPr lang="en-US" sz="32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5" name="Picture 4"/>
          <p:cNvPicPr>
            <a:picLocks noChangeAspect="1"/>
          </p:cNvPicPr>
          <p:nvPr/>
        </p:nvPicPr>
        <p:blipFill>
          <a:blip r:embed="rId2"/>
          <a:stretch>
            <a:fillRect/>
          </a:stretch>
        </p:blipFill>
        <p:spPr>
          <a:xfrm>
            <a:off x="6101570" y="2215183"/>
            <a:ext cx="2826390" cy="3401549"/>
          </a:xfrm>
          <a:prstGeom prst="rect">
            <a:avLst/>
          </a:prstGeom>
          <a:ln>
            <a:noFill/>
          </a:ln>
          <a:effectLst>
            <a:softEdge rad="112500"/>
          </a:effectLst>
        </p:spPr>
      </p:pic>
    </p:spTree>
    <p:extLst>
      <p:ext uri="{BB962C8B-B14F-4D97-AF65-F5344CB8AC3E}">
        <p14:creationId xmlns:p14="http://schemas.microsoft.com/office/powerpoint/2010/main" val="33462948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49478" y="1898593"/>
            <a:ext cx="6251557" cy="4056238"/>
          </a:xfrm>
        </p:spPr>
        <p:txBody>
          <a:bodyPr>
            <a:noAutofit/>
          </a:bodyPr>
          <a:lstStyle/>
          <a:p>
            <a:pPr marL="2286000" lvl="5" indent="0" algn="ctr">
              <a:buNone/>
            </a:pPr>
            <a:r>
              <a:rPr lang="en-US" sz="2800" dirty="0"/>
              <a:t>“Will not the same God of loving kindness and tender mercies forgive and blot out sins under a system of grace as He did under a system of law?” </a:t>
            </a:r>
          </a:p>
          <a:p>
            <a:pPr marL="2286000" lvl="5" indent="0" algn="ctr">
              <a:buNone/>
            </a:pPr>
            <a:r>
              <a:rPr lang="en-US" sz="1800" dirty="0" smtClean="0"/>
              <a:t>(</a:t>
            </a:r>
            <a:r>
              <a:rPr lang="en-US" sz="1800" dirty="0"/>
              <a:t>Hailey, 73)</a:t>
            </a:r>
            <a:r>
              <a:rPr lang="en-US" sz="1800" dirty="0" smtClean="0"/>
              <a:t>.</a:t>
            </a:r>
            <a:endParaRPr lang="en-US" sz="1600" dirty="0"/>
          </a:p>
        </p:txBody>
      </p:sp>
      <p:sp>
        <p:nvSpPr>
          <p:cNvPr id="2" name="Title 1"/>
          <p:cNvSpPr>
            <a:spLocks noGrp="1"/>
          </p:cNvSpPr>
          <p:nvPr>
            <p:ph type="title"/>
          </p:nvPr>
        </p:nvSpPr>
        <p:spPr>
          <a:xfrm>
            <a:off x="0" y="6028875"/>
            <a:ext cx="9144000" cy="612950"/>
          </a:xfrm>
        </p:spPr>
        <p:txBody>
          <a:bodyPr>
            <a:noAutofit/>
          </a:bodyPr>
          <a:lstStyle/>
          <a:p>
            <a:r>
              <a:rPr lang="en-US" sz="3200" i="1" dirty="0" smtClean="0">
                <a:solidFill>
                  <a:srgbClr val="FFFF00"/>
                </a:solidFill>
                <a:latin typeface="Helvetica"/>
                <a:cs typeface="Helvetica"/>
              </a:rPr>
              <a:t>What About The “R” Word </a:t>
            </a:r>
            <a:r>
              <a:rPr lang="mr-IN" sz="3200" i="1" dirty="0" smtClean="0">
                <a:solidFill>
                  <a:srgbClr val="FFFF00"/>
                </a:solidFill>
                <a:latin typeface="Helvetica"/>
                <a:cs typeface="Helvetica"/>
              </a:rPr>
              <a:t>–</a:t>
            </a:r>
            <a:r>
              <a:rPr lang="en-US" sz="3200" i="1" dirty="0" smtClean="0">
                <a:solidFill>
                  <a:srgbClr val="FFFF00"/>
                </a:solidFill>
                <a:latin typeface="Helvetica"/>
                <a:cs typeface="Helvetica"/>
              </a:rPr>
              <a:t> Repentance?</a:t>
            </a:r>
            <a:endParaRPr lang="en-US" sz="3200" i="1" dirty="0">
              <a:solidFill>
                <a:srgbClr val="FFFF00"/>
              </a:solidFill>
              <a:latin typeface="Helvetica"/>
              <a:cs typeface="Helvetica"/>
            </a:endParaRPr>
          </a:p>
        </p:txBody>
      </p:sp>
      <p:sp>
        <p:nvSpPr>
          <p:cNvPr id="4" name="Rectangle 3"/>
          <p:cNvSpPr/>
          <p:nvPr/>
        </p:nvSpPr>
        <p:spPr>
          <a:xfrm>
            <a:off x="190973" y="1350126"/>
            <a:ext cx="8803830" cy="584776"/>
          </a:xfrm>
          <a:prstGeom prst="rect">
            <a:avLst/>
          </a:prstGeom>
          <a:noFill/>
        </p:spPr>
        <p:txBody>
          <a:bodyPr wrap="square" lIns="91440" tIns="45720" rIns="91440" bIns="45720">
            <a:spAutoFit/>
          </a:bodyPr>
          <a:lstStyle/>
          <a:p>
            <a:pPr algn="ctr"/>
            <a:r>
              <a:rPr lang="en-US" sz="32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“David” &amp; the Attempt To Broaden Grace</a:t>
            </a:r>
            <a:endParaRPr lang="en-US" sz="32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6" name="Rectangle 5"/>
          <p:cNvSpPr/>
          <p:nvPr/>
        </p:nvSpPr>
        <p:spPr>
          <a:xfrm>
            <a:off x="1991895" y="1998032"/>
            <a:ext cx="7002908" cy="3785652"/>
          </a:xfrm>
          <a:prstGeom prst="rect">
            <a:avLst/>
          </a:prstGeom>
        </p:spPr>
        <p:txBody>
          <a:bodyPr wrap="square">
            <a:spAutoFit/>
          </a:bodyPr>
          <a:lstStyle/>
          <a:p>
            <a:pPr marL="2571750" lvl="5" indent="-285750">
              <a:buFont typeface="Arial"/>
              <a:buChar char="•"/>
            </a:pPr>
            <a:r>
              <a:rPr lang="en-US" sz="2400" dirty="0"/>
              <a:t>There was grace available under the Old Covenant and there is a law aspect in the New Covenant of grace (Gen. 6:8; Psa. 51; I Cor. 9:21; Gal. 6:2; James 1:25).</a:t>
            </a:r>
          </a:p>
          <a:p>
            <a:pPr marL="2571750" lvl="5" indent="-285750">
              <a:buFont typeface="Arial"/>
              <a:buChar char="•"/>
            </a:pPr>
            <a:r>
              <a:rPr lang="en-US" sz="2400" dirty="0"/>
              <a:t>Grace does not permit a sinful way of life, but leads us to be a new creation (Titus 2:11-15; Jude 4).</a:t>
            </a:r>
          </a:p>
        </p:txBody>
      </p:sp>
    </p:spTree>
    <p:extLst>
      <p:ext uri="{BB962C8B-B14F-4D97-AF65-F5344CB8AC3E}">
        <p14:creationId xmlns:p14="http://schemas.microsoft.com/office/powerpoint/2010/main" val="42654444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dissolve">
                                      <p:cBhvr>
                                        <p:cTn id="15" dur="500"/>
                                        <p:tgtEl>
                                          <p:spTgt spid="6">
                                            <p:txEl>
                                              <p:pRg st="0" end="0"/>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dissolve">
                                      <p:cBhvr>
                                        <p:cTn id="1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585071" y="1972637"/>
            <a:ext cx="10513031" cy="4056238"/>
          </a:xfrm>
        </p:spPr>
        <p:txBody>
          <a:bodyPr>
            <a:noAutofit/>
          </a:bodyPr>
          <a:lstStyle/>
          <a:p>
            <a:pPr marL="2171700" lvl="4" indent="-342900">
              <a:buFont typeface="Arial"/>
              <a:buChar char="•"/>
            </a:pPr>
            <a:r>
              <a:rPr lang="en-US" sz="2500" dirty="0" smtClean="0"/>
              <a:t>David </a:t>
            </a:r>
            <a:r>
              <a:rPr lang="en-US" sz="2500" dirty="0"/>
              <a:t>lived during a time when God made concessions due to the hardness of hearts (Matt. 19:7-9)</a:t>
            </a:r>
            <a:r>
              <a:rPr lang="en-US" sz="2500" dirty="0" smtClean="0"/>
              <a:t>. </a:t>
            </a:r>
          </a:p>
          <a:p>
            <a:pPr marL="2171700" lvl="4" indent="-342900">
              <a:buFont typeface="Arial"/>
              <a:buChar char="•"/>
            </a:pPr>
            <a:r>
              <a:rPr lang="en-US" sz="2500" b="1" i="1" dirty="0" smtClean="0"/>
              <a:t>The </a:t>
            </a:r>
            <a:r>
              <a:rPr lang="en-US" sz="2500" b="1" i="1" dirty="0"/>
              <a:t>question is not what David did, but what does Jesus allow?</a:t>
            </a:r>
          </a:p>
          <a:p>
            <a:pPr marL="2171700" lvl="4" indent="-342900">
              <a:buFont typeface="Arial"/>
              <a:buChar char="•"/>
            </a:pPr>
            <a:r>
              <a:rPr lang="en-US" sz="2500" dirty="0"/>
              <a:t>David also engaged in polygamy – the argument that whatever was good enough for David under the Old Covenant is good enough for me under the law of Christ is absurd.</a:t>
            </a:r>
          </a:p>
          <a:p>
            <a:pPr marL="2171700" lvl="4" indent="-342900">
              <a:buFont typeface="Arial"/>
              <a:buChar char="•"/>
            </a:pPr>
            <a:endParaRPr lang="en-US" sz="2400" dirty="0"/>
          </a:p>
        </p:txBody>
      </p:sp>
      <p:sp>
        <p:nvSpPr>
          <p:cNvPr id="2" name="Title 1"/>
          <p:cNvSpPr>
            <a:spLocks noGrp="1"/>
          </p:cNvSpPr>
          <p:nvPr>
            <p:ph type="title"/>
          </p:nvPr>
        </p:nvSpPr>
        <p:spPr>
          <a:xfrm>
            <a:off x="0" y="6028875"/>
            <a:ext cx="9144000" cy="612950"/>
          </a:xfrm>
        </p:spPr>
        <p:txBody>
          <a:bodyPr>
            <a:noAutofit/>
          </a:bodyPr>
          <a:lstStyle/>
          <a:p>
            <a:r>
              <a:rPr lang="en-US" sz="3200" i="1" dirty="0" smtClean="0">
                <a:solidFill>
                  <a:srgbClr val="FFFF00"/>
                </a:solidFill>
                <a:latin typeface="Helvetica"/>
                <a:cs typeface="Helvetica"/>
              </a:rPr>
              <a:t>What About The “R” Word </a:t>
            </a:r>
            <a:r>
              <a:rPr lang="mr-IN" sz="3200" i="1" dirty="0" smtClean="0">
                <a:solidFill>
                  <a:srgbClr val="FFFF00"/>
                </a:solidFill>
                <a:latin typeface="Helvetica"/>
                <a:cs typeface="Helvetica"/>
              </a:rPr>
              <a:t>–</a:t>
            </a:r>
            <a:r>
              <a:rPr lang="en-US" sz="3200" i="1" dirty="0" smtClean="0">
                <a:solidFill>
                  <a:srgbClr val="FFFF00"/>
                </a:solidFill>
                <a:latin typeface="Helvetica"/>
                <a:cs typeface="Helvetica"/>
              </a:rPr>
              <a:t> Repentance?</a:t>
            </a:r>
            <a:endParaRPr lang="en-US" sz="3200" i="1" dirty="0">
              <a:solidFill>
                <a:srgbClr val="FFFF00"/>
              </a:solidFill>
              <a:latin typeface="Helvetica"/>
              <a:cs typeface="Helvetica"/>
            </a:endParaRPr>
          </a:p>
        </p:txBody>
      </p:sp>
      <p:sp>
        <p:nvSpPr>
          <p:cNvPr id="4" name="Rectangle 3"/>
          <p:cNvSpPr/>
          <p:nvPr/>
        </p:nvSpPr>
        <p:spPr>
          <a:xfrm>
            <a:off x="340799" y="1413256"/>
            <a:ext cx="8587161" cy="584776"/>
          </a:xfrm>
          <a:prstGeom prst="rect">
            <a:avLst/>
          </a:prstGeom>
          <a:noFill/>
        </p:spPr>
        <p:txBody>
          <a:bodyPr wrap="square" lIns="91440" tIns="45720" rIns="91440" bIns="45720">
            <a:spAutoFit/>
          </a:bodyPr>
          <a:lstStyle/>
          <a:p>
            <a:pPr algn="ctr"/>
            <a:r>
              <a:rPr lang="en-US" sz="32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David &amp; An Attempt To Broaden Grace</a:t>
            </a:r>
            <a:endParaRPr lang="en-US" sz="32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878705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dissolve">
                                      <p:cBhvr>
                                        <p:cTn id="1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58856" y="2453131"/>
            <a:ext cx="6521710" cy="4056238"/>
          </a:xfrm>
        </p:spPr>
        <p:txBody>
          <a:bodyPr>
            <a:noAutofit/>
          </a:bodyPr>
          <a:lstStyle/>
          <a:p>
            <a:pPr marL="1257300" lvl="2" indent="-342900">
              <a:buFont typeface="Arial"/>
              <a:buChar char="•"/>
            </a:pPr>
            <a:r>
              <a:rPr lang="en-US" sz="2400" dirty="0"/>
              <a:t>It is true that through the grace of God and the blood of Christ sins are washed away when we are baptized (Acts 2:38; 22:16).</a:t>
            </a:r>
          </a:p>
          <a:p>
            <a:pPr marL="1257300" lvl="2" indent="-342900">
              <a:buFont typeface="Arial"/>
              <a:buChar char="•"/>
            </a:pPr>
            <a:r>
              <a:rPr lang="en-US" sz="2400" dirty="0"/>
              <a:t>However, baptism does not permit one to continue to live in sin, but requires a heart of repentance (Rom. 6:3, 4).</a:t>
            </a:r>
          </a:p>
          <a:p>
            <a:pPr marL="2171700" lvl="4" indent="-342900">
              <a:buFont typeface="Arial"/>
              <a:buChar char="•"/>
            </a:pPr>
            <a:endParaRPr lang="en-US" sz="2400" dirty="0"/>
          </a:p>
        </p:txBody>
      </p:sp>
      <p:sp>
        <p:nvSpPr>
          <p:cNvPr id="2" name="Title 1"/>
          <p:cNvSpPr>
            <a:spLocks noGrp="1"/>
          </p:cNvSpPr>
          <p:nvPr>
            <p:ph type="title"/>
          </p:nvPr>
        </p:nvSpPr>
        <p:spPr>
          <a:xfrm>
            <a:off x="0" y="6028875"/>
            <a:ext cx="9144000" cy="612950"/>
          </a:xfrm>
        </p:spPr>
        <p:txBody>
          <a:bodyPr>
            <a:noAutofit/>
          </a:bodyPr>
          <a:lstStyle/>
          <a:p>
            <a:r>
              <a:rPr lang="en-US" sz="3200" i="1" dirty="0" smtClean="0">
                <a:solidFill>
                  <a:srgbClr val="FFFF00"/>
                </a:solidFill>
                <a:latin typeface="Helvetica"/>
                <a:cs typeface="Helvetica"/>
              </a:rPr>
              <a:t>What About The “R” Word </a:t>
            </a:r>
            <a:r>
              <a:rPr lang="mr-IN" sz="3200" i="1" dirty="0" smtClean="0">
                <a:solidFill>
                  <a:srgbClr val="FFFF00"/>
                </a:solidFill>
                <a:latin typeface="Helvetica"/>
                <a:cs typeface="Helvetica"/>
              </a:rPr>
              <a:t>–</a:t>
            </a:r>
            <a:r>
              <a:rPr lang="en-US" sz="3200" i="1" dirty="0" smtClean="0">
                <a:solidFill>
                  <a:srgbClr val="FFFF00"/>
                </a:solidFill>
                <a:latin typeface="Helvetica"/>
                <a:cs typeface="Helvetica"/>
              </a:rPr>
              <a:t> Repentance?</a:t>
            </a:r>
            <a:endParaRPr lang="en-US" sz="3200" i="1" dirty="0">
              <a:solidFill>
                <a:srgbClr val="FFFF00"/>
              </a:solidFill>
              <a:latin typeface="Helvetica"/>
              <a:cs typeface="Helvetica"/>
            </a:endParaRPr>
          </a:p>
        </p:txBody>
      </p:sp>
      <p:sp>
        <p:nvSpPr>
          <p:cNvPr id="4" name="Rectangle 3"/>
          <p:cNvSpPr/>
          <p:nvPr/>
        </p:nvSpPr>
        <p:spPr>
          <a:xfrm>
            <a:off x="1" y="1413256"/>
            <a:ext cx="9143999" cy="1200329"/>
          </a:xfrm>
          <a:prstGeom prst="rect">
            <a:avLst/>
          </a:prstGeom>
          <a:noFill/>
        </p:spPr>
        <p:txBody>
          <a:bodyPr wrap="square" lIns="91440" tIns="45720" rIns="91440" bIns="45720">
            <a:spAutoFit/>
          </a:bodyPr>
          <a:lstStyle/>
          <a:p>
            <a:pPr algn="ctr"/>
            <a:r>
              <a:rPr lang="en-US"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Are Husbands/Wives </a:t>
            </a:r>
            <a:endParaRPr lang="en-US" sz="28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a:p>
            <a:pPr algn="ctr"/>
            <a:r>
              <a:rPr lang="en-US"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Washed Away At Baptism?</a:t>
            </a:r>
            <a:endParaRPr lang="en-US" sz="36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5" name="Picture 4"/>
          <p:cNvPicPr>
            <a:picLocks noChangeAspect="1"/>
          </p:cNvPicPr>
          <p:nvPr/>
        </p:nvPicPr>
        <p:blipFill>
          <a:blip r:embed="rId2"/>
          <a:stretch>
            <a:fillRect/>
          </a:stretch>
        </p:blipFill>
        <p:spPr>
          <a:xfrm>
            <a:off x="5967888" y="2788077"/>
            <a:ext cx="2797747" cy="2692594"/>
          </a:xfrm>
          <a:prstGeom prst="rect">
            <a:avLst/>
          </a:prstGeom>
          <a:ln>
            <a:noFill/>
          </a:ln>
          <a:effectLst>
            <a:softEdge rad="112500"/>
          </a:effectLst>
        </p:spPr>
      </p:pic>
    </p:spTree>
    <p:extLst>
      <p:ext uri="{BB962C8B-B14F-4D97-AF65-F5344CB8AC3E}">
        <p14:creationId xmlns:p14="http://schemas.microsoft.com/office/powerpoint/2010/main" val="28988519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88198" y="2138797"/>
            <a:ext cx="6273445" cy="3692648"/>
          </a:xfrm>
        </p:spPr>
        <p:txBody>
          <a:bodyPr>
            <a:noAutofit/>
          </a:bodyPr>
          <a:lstStyle/>
          <a:p>
            <a:pPr marL="1257300" lvl="2" indent="-342900">
              <a:buFont typeface="Arial"/>
              <a:buChar char="•"/>
            </a:pPr>
            <a:r>
              <a:rPr lang="en-US" sz="2400" i="1" dirty="0" smtClean="0"/>
              <a:t> “Generally accepted view” (9)</a:t>
            </a:r>
          </a:p>
          <a:p>
            <a:pPr marL="1257300" lvl="2" indent="-342900">
              <a:buFont typeface="Arial"/>
              <a:buChar char="•"/>
            </a:pPr>
            <a:r>
              <a:rPr lang="en-US" sz="2400" i="1" dirty="0" smtClean="0"/>
              <a:t>“Traditional teaching” (9)</a:t>
            </a:r>
          </a:p>
          <a:p>
            <a:pPr marL="1257300" lvl="2" indent="-342900">
              <a:buFont typeface="Arial"/>
              <a:buChar char="•"/>
            </a:pPr>
            <a:r>
              <a:rPr lang="en-US" sz="2400" i="1" dirty="0" smtClean="0"/>
              <a:t>“Dangerous error” (9)</a:t>
            </a:r>
          </a:p>
          <a:p>
            <a:pPr marL="1257300" lvl="2" indent="-342900">
              <a:buFont typeface="Arial"/>
              <a:buChar char="•"/>
            </a:pPr>
            <a:r>
              <a:rPr lang="en-US" sz="2400" i="1" dirty="0" smtClean="0"/>
              <a:t>“Solely of man” (74)</a:t>
            </a:r>
          </a:p>
          <a:p>
            <a:pPr marL="1257300" lvl="2" indent="-342900">
              <a:buFont typeface="Arial"/>
              <a:buChar char="•"/>
            </a:pPr>
            <a:r>
              <a:rPr lang="en-US" sz="2400" i="1" dirty="0" smtClean="0"/>
              <a:t>“More like the doctrine of penance than the doctrine of grace” (74)</a:t>
            </a:r>
          </a:p>
          <a:p>
            <a:pPr marL="1257300" lvl="2" indent="-342900">
              <a:buFont typeface="Arial"/>
              <a:buChar char="•"/>
            </a:pPr>
            <a:r>
              <a:rPr lang="en-US" sz="2400" i="1" dirty="0" smtClean="0"/>
              <a:t>“Not by the word of God” (74)</a:t>
            </a:r>
            <a:endParaRPr lang="en-US" sz="2400" dirty="0"/>
          </a:p>
        </p:txBody>
      </p:sp>
      <p:sp>
        <p:nvSpPr>
          <p:cNvPr id="2" name="Title 1"/>
          <p:cNvSpPr>
            <a:spLocks noGrp="1"/>
          </p:cNvSpPr>
          <p:nvPr>
            <p:ph type="title"/>
          </p:nvPr>
        </p:nvSpPr>
        <p:spPr>
          <a:xfrm>
            <a:off x="0" y="6028875"/>
            <a:ext cx="9144000" cy="612950"/>
          </a:xfrm>
        </p:spPr>
        <p:txBody>
          <a:bodyPr>
            <a:noAutofit/>
          </a:bodyPr>
          <a:lstStyle/>
          <a:p>
            <a:r>
              <a:rPr lang="en-US" sz="3200" i="1" dirty="0" smtClean="0">
                <a:solidFill>
                  <a:srgbClr val="FFFF00"/>
                </a:solidFill>
                <a:latin typeface="Helvetica"/>
                <a:cs typeface="Helvetica"/>
              </a:rPr>
              <a:t>How Serious Is This Teaching?</a:t>
            </a:r>
            <a:endParaRPr lang="en-US" sz="3200" i="1" dirty="0">
              <a:solidFill>
                <a:srgbClr val="FFFF00"/>
              </a:solidFill>
              <a:latin typeface="Helvetica"/>
              <a:cs typeface="Helvetica"/>
            </a:endParaRPr>
          </a:p>
        </p:txBody>
      </p:sp>
      <p:sp>
        <p:nvSpPr>
          <p:cNvPr id="4" name="Rectangle 3"/>
          <p:cNvSpPr/>
          <p:nvPr/>
        </p:nvSpPr>
        <p:spPr>
          <a:xfrm>
            <a:off x="1" y="1413256"/>
            <a:ext cx="9143999" cy="646331"/>
          </a:xfrm>
          <a:prstGeom prst="rect">
            <a:avLst/>
          </a:prstGeom>
          <a:noFill/>
        </p:spPr>
        <p:txBody>
          <a:bodyPr wrap="square" lIns="91440" tIns="45720" rIns="91440" bIns="45720">
            <a:spAutoFit/>
          </a:bodyPr>
          <a:lstStyle/>
          <a:p>
            <a:pPr algn="ctr"/>
            <a:r>
              <a:rPr lang="en-US"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There Is No Room For Compromise</a:t>
            </a:r>
            <a:endParaRPr lang="en-US" sz="36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7" name="Picture 6"/>
          <p:cNvPicPr>
            <a:picLocks noChangeAspect="1"/>
          </p:cNvPicPr>
          <p:nvPr/>
        </p:nvPicPr>
        <p:blipFill>
          <a:blip r:embed="rId2"/>
          <a:stretch>
            <a:fillRect/>
          </a:stretch>
        </p:blipFill>
        <p:spPr>
          <a:xfrm>
            <a:off x="590758" y="2282022"/>
            <a:ext cx="2273829" cy="3382178"/>
          </a:xfrm>
          <a:prstGeom prst="rect">
            <a:avLst/>
          </a:prstGeom>
        </p:spPr>
      </p:pic>
    </p:spTree>
    <p:extLst>
      <p:ext uri="{BB962C8B-B14F-4D97-AF65-F5344CB8AC3E}">
        <p14:creationId xmlns:p14="http://schemas.microsoft.com/office/powerpoint/2010/main" val="31788230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88198" y="2138797"/>
            <a:ext cx="6273445" cy="3692648"/>
          </a:xfrm>
        </p:spPr>
        <p:txBody>
          <a:bodyPr>
            <a:noAutofit/>
          </a:bodyPr>
          <a:lstStyle/>
          <a:p>
            <a:pPr marL="1257300" lvl="2" indent="-342900">
              <a:buFont typeface="Arial"/>
              <a:buChar char="•"/>
            </a:pPr>
            <a:r>
              <a:rPr lang="en-US" sz="2500" dirty="0" smtClean="0"/>
              <a:t>This doctrine leads some to continue in adulterous marriages.</a:t>
            </a:r>
          </a:p>
          <a:p>
            <a:pPr marL="1257300" lvl="2" indent="-342900">
              <a:buFont typeface="Arial"/>
              <a:buChar char="•"/>
            </a:pPr>
            <a:r>
              <a:rPr lang="en-US" sz="2500" dirty="0" smtClean="0"/>
              <a:t>It distorts a proper understanding of the law and covenant under which we live.</a:t>
            </a:r>
          </a:p>
          <a:p>
            <a:pPr marL="1257300" lvl="2" indent="-342900">
              <a:buFont typeface="Arial"/>
              <a:buChar char="•"/>
            </a:pPr>
            <a:r>
              <a:rPr lang="en-US" sz="2500" dirty="0" smtClean="0"/>
              <a:t>It presents an erring view of grace and the need for true repentance.</a:t>
            </a:r>
            <a:endParaRPr lang="en-US" sz="2500" dirty="0"/>
          </a:p>
        </p:txBody>
      </p:sp>
      <p:sp>
        <p:nvSpPr>
          <p:cNvPr id="2" name="Title 1"/>
          <p:cNvSpPr>
            <a:spLocks noGrp="1"/>
          </p:cNvSpPr>
          <p:nvPr>
            <p:ph type="title"/>
          </p:nvPr>
        </p:nvSpPr>
        <p:spPr>
          <a:xfrm>
            <a:off x="0" y="6028875"/>
            <a:ext cx="9144000" cy="612950"/>
          </a:xfrm>
        </p:spPr>
        <p:txBody>
          <a:bodyPr>
            <a:noAutofit/>
          </a:bodyPr>
          <a:lstStyle/>
          <a:p>
            <a:r>
              <a:rPr lang="en-US" sz="3200" i="1" dirty="0" smtClean="0">
                <a:solidFill>
                  <a:srgbClr val="FFFF00"/>
                </a:solidFill>
                <a:latin typeface="Helvetica"/>
                <a:cs typeface="Helvetica"/>
              </a:rPr>
              <a:t>How Serious Is This Teaching?</a:t>
            </a:r>
            <a:endParaRPr lang="en-US" sz="3200" i="1" dirty="0">
              <a:solidFill>
                <a:srgbClr val="FFFF00"/>
              </a:solidFill>
              <a:latin typeface="Helvetica"/>
              <a:cs typeface="Helvetica"/>
            </a:endParaRPr>
          </a:p>
        </p:txBody>
      </p:sp>
      <p:sp>
        <p:nvSpPr>
          <p:cNvPr id="4" name="Rectangle 3"/>
          <p:cNvSpPr/>
          <p:nvPr/>
        </p:nvSpPr>
        <p:spPr>
          <a:xfrm>
            <a:off x="1" y="1413256"/>
            <a:ext cx="9143999" cy="646331"/>
          </a:xfrm>
          <a:prstGeom prst="rect">
            <a:avLst/>
          </a:prstGeom>
          <a:noFill/>
        </p:spPr>
        <p:txBody>
          <a:bodyPr wrap="square" lIns="91440" tIns="45720" rIns="91440" bIns="45720">
            <a:spAutoFit/>
          </a:bodyPr>
          <a:lstStyle/>
          <a:p>
            <a:pPr algn="ctr"/>
            <a:r>
              <a:rPr lang="en-US" sz="36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There Is No Room For Compromise</a:t>
            </a:r>
            <a:endParaRPr lang="en-US" sz="36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7" name="Picture 6"/>
          <p:cNvPicPr>
            <a:picLocks noChangeAspect="1"/>
          </p:cNvPicPr>
          <p:nvPr/>
        </p:nvPicPr>
        <p:blipFill>
          <a:blip r:embed="rId2"/>
          <a:stretch>
            <a:fillRect/>
          </a:stretch>
        </p:blipFill>
        <p:spPr>
          <a:xfrm>
            <a:off x="667147" y="2282022"/>
            <a:ext cx="2464801" cy="3382178"/>
          </a:xfrm>
          <a:prstGeom prst="rect">
            <a:avLst/>
          </a:prstGeom>
        </p:spPr>
      </p:pic>
    </p:spTree>
    <p:extLst>
      <p:ext uri="{BB962C8B-B14F-4D97-AF65-F5344CB8AC3E}">
        <p14:creationId xmlns:p14="http://schemas.microsoft.com/office/powerpoint/2010/main" val="5536847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56880" y="1747321"/>
            <a:ext cx="9103419" cy="3692648"/>
          </a:xfrm>
        </p:spPr>
        <p:txBody>
          <a:bodyPr>
            <a:noAutofit/>
          </a:bodyPr>
          <a:lstStyle/>
          <a:p>
            <a:pPr marL="1257300" lvl="2" indent="-342900">
              <a:buFont typeface="Arial"/>
              <a:buChar char="•"/>
            </a:pPr>
            <a:r>
              <a:rPr lang="en-US" sz="2500" dirty="0" smtClean="0"/>
              <a:t>Study: When there are differences we must study lovingly, honestly and openly with a view toward the truth of the Scriptures (Acts 15:1-22; 17:10-11).</a:t>
            </a:r>
          </a:p>
          <a:p>
            <a:pPr marL="1257300" lvl="2" indent="-342900">
              <a:buFont typeface="Arial"/>
              <a:buChar char="•"/>
            </a:pPr>
            <a:r>
              <a:rPr lang="en-US" sz="2500" dirty="0" smtClean="0"/>
              <a:t>Live: Give our all to submit to God’s truth (Matt. 7:24-27; James 1:22-25).</a:t>
            </a:r>
          </a:p>
          <a:p>
            <a:pPr marL="1257300" lvl="2" indent="-342900">
              <a:buFont typeface="Arial"/>
              <a:buChar char="•"/>
            </a:pPr>
            <a:r>
              <a:rPr lang="en-US" sz="2500" dirty="0" smtClean="0"/>
              <a:t>Respect and support the truth (2 Thess. 2:10-12; 2 Tim. 2:15).</a:t>
            </a:r>
          </a:p>
          <a:p>
            <a:pPr marL="1257300" lvl="2" indent="-342900">
              <a:buFont typeface="Arial"/>
              <a:buChar char="•"/>
            </a:pPr>
            <a:r>
              <a:rPr lang="en-US" sz="2500" dirty="0" smtClean="0"/>
              <a:t>Love one another enough to share the truth even when it is difficult (I Pet. 1:22).</a:t>
            </a:r>
            <a:endParaRPr lang="en-US" sz="2500" dirty="0"/>
          </a:p>
        </p:txBody>
      </p:sp>
      <p:sp>
        <p:nvSpPr>
          <p:cNvPr id="2" name="Title 1"/>
          <p:cNvSpPr>
            <a:spLocks noGrp="1"/>
          </p:cNvSpPr>
          <p:nvPr>
            <p:ph type="title"/>
          </p:nvPr>
        </p:nvSpPr>
        <p:spPr>
          <a:xfrm>
            <a:off x="0" y="6028875"/>
            <a:ext cx="9144000" cy="612950"/>
          </a:xfrm>
        </p:spPr>
        <p:txBody>
          <a:bodyPr>
            <a:noAutofit/>
          </a:bodyPr>
          <a:lstStyle/>
          <a:p>
            <a:r>
              <a:rPr lang="en-US" sz="3200" i="1" dirty="0" smtClean="0">
                <a:solidFill>
                  <a:srgbClr val="FFFF00"/>
                </a:solidFill>
                <a:latin typeface="Helvetica"/>
                <a:cs typeface="Helvetica"/>
              </a:rPr>
              <a:t>What Should We Do!</a:t>
            </a:r>
            <a:endParaRPr lang="en-US" sz="3200" i="1" dirty="0">
              <a:solidFill>
                <a:srgbClr val="FFFF00"/>
              </a:solidFill>
              <a:latin typeface="Helvetica"/>
              <a:cs typeface="Helvetica"/>
            </a:endParaRPr>
          </a:p>
        </p:txBody>
      </p:sp>
    </p:spTree>
    <p:extLst>
      <p:ext uri="{BB962C8B-B14F-4D97-AF65-F5344CB8AC3E}">
        <p14:creationId xmlns:p14="http://schemas.microsoft.com/office/powerpoint/2010/main" val="12820912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92046537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54425819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65191" y="1343860"/>
            <a:ext cx="10028869" cy="4685015"/>
          </a:xfrm>
        </p:spPr>
        <p:txBody>
          <a:bodyPr>
            <a:noAutofit/>
          </a:bodyPr>
          <a:lstStyle/>
          <a:p>
            <a:pPr lvl="2" algn="ctr"/>
            <a:r>
              <a:rPr lang="en-US" sz="3200" b="1" dirty="0">
                <a:latin typeface="Helvetica"/>
                <a:cs typeface="Helvetica"/>
              </a:rPr>
              <a:t>E.C. Fuqua: </a:t>
            </a:r>
            <a:endParaRPr lang="en-US" sz="2800" b="1" dirty="0">
              <a:latin typeface="Helvetica"/>
              <a:cs typeface="Helvetica"/>
            </a:endParaRPr>
          </a:p>
          <a:p>
            <a:pPr marL="1828800" lvl="3" indent="-457200">
              <a:buFont typeface="Arial"/>
              <a:buChar char="•"/>
            </a:pPr>
            <a:r>
              <a:rPr lang="en-US" sz="2800" dirty="0"/>
              <a:t>“All His law and legislation are exerted in the church, and over its members exclusively; so that the world is in no sense under the law of Christ.” (Fuqua, 5).</a:t>
            </a:r>
            <a:endParaRPr lang="en-US" sz="2400" dirty="0"/>
          </a:p>
          <a:p>
            <a:pPr marL="1828800" lvl="3" indent="-457200">
              <a:buFont typeface="Arial"/>
              <a:buChar char="•"/>
            </a:pPr>
            <a:r>
              <a:rPr lang="en-US" sz="2800" dirty="0"/>
              <a:t>While in the world, people cannot be with or without ‘a Scriptural cause’ for anything, seeing they are not under Christian law, but under </a:t>
            </a:r>
            <a:r>
              <a:rPr lang="en-US" sz="2800" i="1" dirty="0"/>
              <a:t>Civil Law</a:t>
            </a:r>
            <a:r>
              <a:rPr lang="en-US" sz="2800" dirty="0"/>
              <a:t> exclusively.” (Fuqua, 6)</a:t>
            </a:r>
            <a:r>
              <a:rPr lang="en-US" sz="2800" dirty="0" smtClean="0"/>
              <a:t>.</a:t>
            </a:r>
            <a:endParaRPr lang="en-US" sz="2400" dirty="0"/>
          </a:p>
        </p:txBody>
      </p:sp>
      <p:sp>
        <p:nvSpPr>
          <p:cNvPr id="4" name="Title 1"/>
          <p:cNvSpPr>
            <a:spLocks noGrp="1"/>
          </p:cNvSpPr>
          <p:nvPr>
            <p:ph type="title"/>
          </p:nvPr>
        </p:nvSpPr>
        <p:spPr>
          <a:xfrm>
            <a:off x="566909" y="6028875"/>
            <a:ext cx="8211824" cy="612950"/>
          </a:xfrm>
        </p:spPr>
        <p:txBody>
          <a:bodyPr>
            <a:noAutofit/>
          </a:bodyPr>
          <a:lstStyle/>
          <a:p>
            <a:r>
              <a:rPr lang="en-US" sz="3600" dirty="0" smtClean="0">
                <a:solidFill>
                  <a:srgbClr val="FFFF00"/>
                </a:solidFill>
                <a:latin typeface="Helvetica"/>
                <a:cs typeface="Helvetica"/>
              </a:rPr>
              <a:t>Examples of</a:t>
            </a:r>
            <a:r>
              <a:rPr lang="en-US" sz="3600" dirty="0" smtClean="0">
                <a:solidFill>
                  <a:srgbClr val="FFFF00"/>
                </a:solidFill>
                <a:latin typeface="Helvetica"/>
                <a:cs typeface="Helvetica"/>
              </a:rPr>
              <a:t> </a:t>
            </a:r>
            <a:r>
              <a:rPr lang="en-US" sz="3600" dirty="0" smtClean="0">
                <a:solidFill>
                  <a:srgbClr val="FFFF00"/>
                </a:solidFill>
                <a:latin typeface="Helvetica"/>
                <a:cs typeface="Helvetica"/>
              </a:rPr>
              <a:t>the </a:t>
            </a:r>
            <a:r>
              <a:rPr lang="en-US" sz="3600" dirty="0" smtClean="0">
                <a:solidFill>
                  <a:srgbClr val="FFFF00"/>
                </a:solidFill>
                <a:latin typeface="Helvetica"/>
                <a:cs typeface="Helvetica"/>
              </a:rPr>
              <a:t>Teaching</a:t>
            </a:r>
            <a:endParaRPr lang="en-US" sz="3600" dirty="0">
              <a:solidFill>
                <a:srgbClr val="FFFF00"/>
              </a:solidFill>
              <a:latin typeface="Helvetica"/>
              <a:cs typeface="Helvetica"/>
            </a:endParaRPr>
          </a:p>
        </p:txBody>
      </p:sp>
    </p:spTree>
    <p:extLst>
      <p:ext uri="{BB962C8B-B14F-4D97-AF65-F5344CB8AC3E}">
        <p14:creationId xmlns:p14="http://schemas.microsoft.com/office/powerpoint/2010/main" val="2178597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776986" y="1726058"/>
            <a:ext cx="9740663" cy="4685015"/>
          </a:xfrm>
        </p:spPr>
        <p:txBody>
          <a:bodyPr>
            <a:noAutofit/>
          </a:bodyPr>
          <a:lstStyle/>
          <a:p>
            <a:pPr marL="1371600" lvl="2" indent="-457200">
              <a:buFont typeface="Arial"/>
              <a:buChar char="•"/>
            </a:pPr>
            <a:r>
              <a:rPr lang="en-US" sz="2800" dirty="0" smtClean="0"/>
              <a:t>“</a:t>
            </a:r>
            <a:r>
              <a:rPr lang="en-US" sz="2800" dirty="0"/>
              <a:t>Thus if a man marries a woman, then leaves her in destitution for another, he sins against civil law—God’s only law in the world.” (Fuqua, 6)</a:t>
            </a:r>
            <a:r>
              <a:rPr lang="en-US" sz="2800" dirty="0" smtClean="0"/>
              <a:t>.</a:t>
            </a:r>
            <a:endParaRPr lang="en-US" sz="2800" dirty="0"/>
          </a:p>
          <a:p>
            <a:pPr marL="1371600" lvl="2" indent="-457200">
              <a:buFont typeface="Arial"/>
              <a:buChar char="•"/>
            </a:pPr>
            <a:r>
              <a:rPr lang="en-US" sz="2800" dirty="0" smtClean="0"/>
              <a:t>“</a:t>
            </a:r>
            <a:r>
              <a:rPr lang="en-US" sz="2800" dirty="0"/>
              <a:t>They were not ‘living in adultery’ in the world, because adultery is a violation of God’s specific law; and people in the world are not under any specific law from God. They are not therefore required to repent of any specific sins.” (Fuqua, 3).</a:t>
            </a:r>
          </a:p>
          <a:p>
            <a:r>
              <a:rPr lang="en-US" sz="2800" dirty="0"/>
              <a:t> </a:t>
            </a:r>
          </a:p>
          <a:p>
            <a:pPr marL="1485900" lvl="2" indent="-571500" algn="ctr">
              <a:buFont typeface="Arial"/>
              <a:buChar char="•"/>
            </a:pPr>
            <a:endParaRPr lang="en-US" sz="2800" dirty="0"/>
          </a:p>
        </p:txBody>
      </p:sp>
      <p:sp>
        <p:nvSpPr>
          <p:cNvPr id="2" name="Title 1"/>
          <p:cNvSpPr>
            <a:spLocks noGrp="1"/>
          </p:cNvSpPr>
          <p:nvPr>
            <p:ph type="title"/>
          </p:nvPr>
        </p:nvSpPr>
        <p:spPr>
          <a:xfrm>
            <a:off x="566909" y="6028875"/>
            <a:ext cx="8211824" cy="612950"/>
          </a:xfrm>
        </p:spPr>
        <p:txBody>
          <a:bodyPr>
            <a:noAutofit/>
          </a:bodyPr>
          <a:lstStyle/>
          <a:p>
            <a:r>
              <a:rPr lang="en-US" sz="3600" dirty="0" smtClean="0">
                <a:solidFill>
                  <a:srgbClr val="FFFF00"/>
                </a:solidFill>
                <a:latin typeface="Helvetica"/>
                <a:cs typeface="Helvetica"/>
              </a:rPr>
              <a:t>Examples of the Teaching</a:t>
            </a:r>
            <a:endParaRPr lang="en-US" sz="3600" dirty="0">
              <a:solidFill>
                <a:srgbClr val="FFFF00"/>
              </a:solidFill>
              <a:latin typeface="Helvetica"/>
              <a:cs typeface="Helvetica"/>
            </a:endParaRPr>
          </a:p>
        </p:txBody>
      </p:sp>
    </p:spTree>
    <p:extLst>
      <p:ext uri="{BB962C8B-B14F-4D97-AF65-F5344CB8AC3E}">
        <p14:creationId xmlns:p14="http://schemas.microsoft.com/office/powerpoint/2010/main" val="42003422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090310" y="1511424"/>
            <a:ext cx="6859654" cy="4685015"/>
          </a:xfrm>
        </p:spPr>
        <p:txBody>
          <a:bodyPr>
            <a:noAutofit/>
          </a:bodyPr>
          <a:lstStyle/>
          <a:p>
            <a:pPr lvl="3" algn="ctr"/>
            <a:r>
              <a:rPr lang="en-US" sz="2800" dirty="0"/>
              <a:t>“In considering Matthew 19:3-9, it should be carefully noted that Jesus is talking to Jews, men in covenant relationship with God…Gentile people out of covenant relationship with God are not under consideration” </a:t>
            </a:r>
            <a:r>
              <a:rPr lang="en-US" sz="2800" dirty="0" smtClean="0"/>
              <a:t>      </a:t>
            </a:r>
          </a:p>
          <a:p>
            <a:pPr lvl="3" algn="ctr"/>
            <a:r>
              <a:rPr lang="en-US" sz="2400" dirty="0" smtClean="0"/>
              <a:t>(</a:t>
            </a:r>
            <a:r>
              <a:rPr lang="en-US" sz="2400" dirty="0"/>
              <a:t>Hailey, 55)</a:t>
            </a:r>
            <a:r>
              <a:rPr lang="en-US" sz="2400" dirty="0" smtClean="0"/>
              <a:t>.</a:t>
            </a:r>
            <a:endParaRPr lang="en-US" sz="2400" dirty="0"/>
          </a:p>
        </p:txBody>
      </p:sp>
      <p:sp>
        <p:nvSpPr>
          <p:cNvPr id="2" name="Title 1"/>
          <p:cNvSpPr>
            <a:spLocks noGrp="1"/>
          </p:cNvSpPr>
          <p:nvPr>
            <p:ph type="title"/>
          </p:nvPr>
        </p:nvSpPr>
        <p:spPr>
          <a:xfrm>
            <a:off x="566909" y="6028875"/>
            <a:ext cx="8211824" cy="612950"/>
          </a:xfrm>
        </p:spPr>
        <p:txBody>
          <a:bodyPr>
            <a:noAutofit/>
          </a:bodyPr>
          <a:lstStyle/>
          <a:p>
            <a:r>
              <a:rPr lang="en-US" sz="3600" dirty="0" smtClean="0">
                <a:latin typeface="Helvetica"/>
                <a:cs typeface="Helvetica"/>
              </a:rPr>
              <a:t>Examples of the Teaching</a:t>
            </a:r>
            <a:endParaRPr lang="en-US" sz="3600" dirty="0">
              <a:latin typeface="Helvetica"/>
              <a:cs typeface="Helvetica"/>
            </a:endParaRPr>
          </a:p>
        </p:txBody>
      </p:sp>
      <p:pic>
        <p:nvPicPr>
          <p:cNvPr id="4" name="Picture 3"/>
          <p:cNvPicPr>
            <a:picLocks noChangeAspect="1"/>
          </p:cNvPicPr>
          <p:nvPr/>
        </p:nvPicPr>
        <p:blipFill>
          <a:blip r:embed="rId2"/>
          <a:stretch>
            <a:fillRect/>
          </a:stretch>
        </p:blipFill>
        <p:spPr>
          <a:xfrm>
            <a:off x="319953" y="1750716"/>
            <a:ext cx="2799095" cy="3962800"/>
          </a:xfrm>
          <a:prstGeom prst="rect">
            <a:avLst/>
          </a:prstGeom>
        </p:spPr>
      </p:pic>
    </p:spTree>
    <p:extLst>
      <p:ext uri="{BB962C8B-B14F-4D97-AF65-F5344CB8AC3E}">
        <p14:creationId xmlns:p14="http://schemas.microsoft.com/office/powerpoint/2010/main" val="1782429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002110" y="1637866"/>
            <a:ext cx="6961567" cy="4685015"/>
          </a:xfrm>
        </p:spPr>
        <p:txBody>
          <a:bodyPr>
            <a:noAutofit/>
          </a:bodyPr>
          <a:lstStyle/>
          <a:p>
            <a:pPr lvl="3" algn="ctr"/>
            <a:r>
              <a:rPr lang="en-US" sz="3200" dirty="0" smtClean="0"/>
              <a:t> </a:t>
            </a:r>
            <a:r>
              <a:rPr lang="en-US" sz="3200" dirty="0"/>
              <a:t>“It appears that nothing could be clearer than that Matthew 19:3-10 referred not to the world, but to the citizens of ‘the kingdom of heaven’, the kingdom He came to establish.” </a:t>
            </a:r>
            <a:endParaRPr lang="en-US" sz="3200" dirty="0" smtClean="0"/>
          </a:p>
          <a:p>
            <a:pPr lvl="3" algn="ctr"/>
            <a:r>
              <a:rPr lang="en-US" sz="2400" dirty="0" smtClean="0"/>
              <a:t>(</a:t>
            </a:r>
            <a:r>
              <a:rPr lang="en-US" sz="2400" dirty="0"/>
              <a:t>Hailey, 55</a:t>
            </a:r>
            <a:r>
              <a:rPr lang="en-US" sz="2400" dirty="0" smtClean="0"/>
              <a:t>)</a:t>
            </a:r>
            <a:endParaRPr lang="en-US" sz="2000" dirty="0"/>
          </a:p>
          <a:p>
            <a:pPr marL="1485900" lvl="2" indent="-571500" algn="ctr">
              <a:buFont typeface="Arial"/>
              <a:buChar char="•"/>
            </a:pPr>
            <a:endParaRPr lang="en-US" sz="2800" dirty="0"/>
          </a:p>
        </p:txBody>
      </p:sp>
      <p:sp>
        <p:nvSpPr>
          <p:cNvPr id="2" name="Title 1"/>
          <p:cNvSpPr>
            <a:spLocks noGrp="1"/>
          </p:cNvSpPr>
          <p:nvPr>
            <p:ph type="title"/>
          </p:nvPr>
        </p:nvSpPr>
        <p:spPr>
          <a:xfrm>
            <a:off x="566909" y="6028875"/>
            <a:ext cx="8211824" cy="612950"/>
          </a:xfrm>
        </p:spPr>
        <p:txBody>
          <a:bodyPr>
            <a:noAutofit/>
          </a:bodyPr>
          <a:lstStyle/>
          <a:p>
            <a:r>
              <a:rPr lang="en-US" sz="3600" dirty="0" smtClean="0">
                <a:latin typeface="Helvetica"/>
                <a:cs typeface="Helvetica"/>
              </a:rPr>
              <a:t>Examples of the Teaching</a:t>
            </a:r>
            <a:endParaRPr lang="en-US" sz="3600" dirty="0">
              <a:latin typeface="Helvetica"/>
              <a:cs typeface="Helvetica"/>
            </a:endParaRPr>
          </a:p>
        </p:txBody>
      </p:sp>
      <p:pic>
        <p:nvPicPr>
          <p:cNvPr id="4" name="Picture 3"/>
          <p:cNvPicPr>
            <a:picLocks noChangeAspect="1"/>
          </p:cNvPicPr>
          <p:nvPr/>
        </p:nvPicPr>
        <p:blipFill>
          <a:blip r:embed="rId2"/>
          <a:stretch>
            <a:fillRect/>
          </a:stretch>
        </p:blipFill>
        <p:spPr>
          <a:xfrm>
            <a:off x="344975" y="1726058"/>
            <a:ext cx="2799095" cy="3962800"/>
          </a:xfrm>
          <a:prstGeom prst="rect">
            <a:avLst/>
          </a:prstGeom>
        </p:spPr>
      </p:pic>
    </p:spTree>
    <p:extLst>
      <p:ext uri="{BB962C8B-B14F-4D97-AF65-F5344CB8AC3E}">
        <p14:creationId xmlns:p14="http://schemas.microsoft.com/office/powerpoint/2010/main" val="24877931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925694" y="1639844"/>
            <a:ext cx="6884171" cy="4685015"/>
          </a:xfrm>
        </p:spPr>
        <p:txBody>
          <a:bodyPr>
            <a:noAutofit/>
          </a:bodyPr>
          <a:lstStyle/>
          <a:p>
            <a:pPr lvl="3" algn="ctr"/>
            <a:r>
              <a:rPr lang="en-US" sz="3200" dirty="0" smtClean="0"/>
              <a:t>“</a:t>
            </a:r>
            <a:r>
              <a:rPr lang="en-US" sz="3200" dirty="0"/>
              <a:t>The alien, not being under Christ’s covenant, is not judged by its laws, but is judged by the universal moral law under which he lives” </a:t>
            </a:r>
            <a:endParaRPr lang="en-US" sz="3200" dirty="0" smtClean="0"/>
          </a:p>
          <a:p>
            <a:pPr lvl="3" algn="ctr"/>
            <a:r>
              <a:rPr lang="en-US" sz="2400" dirty="0" smtClean="0"/>
              <a:t>(</a:t>
            </a:r>
            <a:r>
              <a:rPr lang="en-US" sz="2400" dirty="0"/>
              <a:t>Hailey, 25).</a:t>
            </a:r>
            <a:endParaRPr lang="en-US" sz="2000" dirty="0"/>
          </a:p>
          <a:p>
            <a:pPr marL="1485900" lvl="2" indent="-571500" algn="ctr">
              <a:buFont typeface="Arial"/>
              <a:buChar char="•"/>
            </a:pPr>
            <a:endParaRPr lang="en-US" sz="2800" dirty="0"/>
          </a:p>
        </p:txBody>
      </p:sp>
      <p:sp>
        <p:nvSpPr>
          <p:cNvPr id="2" name="Title 1"/>
          <p:cNvSpPr>
            <a:spLocks noGrp="1"/>
          </p:cNvSpPr>
          <p:nvPr>
            <p:ph type="title"/>
          </p:nvPr>
        </p:nvSpPr>
        <p:spPr>
          <a:xfrm>
            <a:off x="566909" y="6028875"/>
            <a:ext cx="8211824" cy="612950"/>
          </a:xfrm>
        </p:spPr>
        <p:txBody>
          <a:bodyPr>
            <a:noAutofit/>
          </a:bodyPr>
          <a:lstStyle/>
          <a:p>
            <a:r>
              <a:rPr lang="en-US" sz="3600" dirty="0" smtClean="0">
                <a:solidFill>
                  <a:srgbClr val="FFFF00"/>
                </a:solidFill>
                <a:latin typeface="Helvetica"/>
                <a:cs typeface="Helvetica"/>
              </a:rPr>
              <a:t>Examples of the Teaching</a:t>
            </a:r>
            <a:endParaRPr lang="en-US" sz="3600" dirty="0">
              <a:solidFill>
                <a:srgbClr val="FFFF00"/>
              </a:solidFill>
              <a:latin typeface="Helvetica"/>
              <a:cs typeface="Helvetica"/>
            </a:endParaRPr>
          </a:p>
        </p:txBody>
      </p:sp>
      <p:pic>
        <p:nvPicPr>
          <p:cNvPr id="4" name="Picture 3"/>
          <p:cNvPicPr>
            <a:picLocks noChangeAspect="1"/>
          </p:cNvPicPr>
          <p:nvPr/>
        </p:nvPicPr>
        <p:blipFill>
          <a:blip r:embed="rId2"/>
          <a:stretch>
            <a:fillRect/>
          </a:stretch>
        </p:blipFill>
        <p:spPr>
          <a:xfrm>
            <a:off x="293493" y="1516466"/>
            <a:ext cx="2838245" cy="4086178"/>
          </a:xfrm>
          <a:prstGeom prst="rect">
            <a:avLst/>
          </a:prstGeom>
        </p:spPr>
      </p:pic>
    </p:spTree>
    <p:extLst>
      <p:ext uri="{BB962C8B-B14F-4D97-AF65-F5344CB8AC3E}">
        <p14:creationId xmlns:p14="http://schemas.microsoft.com/office/powerpoint/2010/main" val="3128156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739</TotalTime>
  <Words>3929</Words>
  <Application>Microsoft Macintosh PowerPoint</Application>
  <PresentationFormat>On-screen Show (4:3)</PresentationFormat>
  <Paragraphs>179</Paragraphs>
  <Slides>48</Slides>
  <Notes>0</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Default</vt:lpstr>
      <vt:lpstr>PowerPoint Presentation</vt:lpstr>
      <vt:lpstr>What Standard Will We Use?</vt:lpstr>
      <vt:lpstr>What Standard Will We Use?</vt:lpstr>
      <vt:lpstr>Understanding the Position</vt:lpstr>
      <vt:lpstr>Examples of the Teaching</vt:lpstr>
      <vt:lpstr>Examples of the Teaching</vt:lpstr>
      <vt:lpstr>Examples of the Teaching</vt:lpstr>
      <vt:lpstr>Examples of the Teaching</vt:lpstr>
      <vt:lpstr>Examples of the Teaching</vt:lpstr>
      <vt:lpstr>Non-Christians Are Amenable To The Law of Christ</vt:lpstr>
      <vt:lpstr>Non-Christians Are Amenable To The Law of Christ</vt:lpstr>
      <vt:lpstr>God Has One Body of Truth For All Humanity</vt:lpstr>
      <vt:lpstr>What Law Are Non-Christians Under Today?</vt:lpstr>
      <vt:lpstr>What Law Are Non-Christians Under Today?</vt:lpstr>
      <vt:lpstr>What Law Are Non-Christians Under Today?</vt:lpstr>
      <vt:lpstr>What Law Are Non-Christians Under Today?</vt:lpstr>
      <vt:lpstr>What Passages Speak of a Universal Moral Law Today?</vt:lpstr>
      <vt:lpstr>All Are Subject To Christ’s Law on MDR</vt:lpstr>
      <vt:lpstr>All Are Subject To Christ’s Law on MDR</vt:lpstr>
      <vt:lpstr>All Are Subject To Christ’s Law on MDR</vt:lpstr>
      <vt:lpstr>All Are Subject To Christ’s Law on MDR</vt:lpstr>
      <vt:lpstr>All Are Subject To Christ’s Law on MDR</vt:lpstr>
      <vt:lpstr>All Are Subject To Christ’s Law on MDR</vt:lpstr>
      <vt:lpstr>All Are Subject To Christ’s Law on MDR</vt:lpstr>
      <vt:lpstr>The Nature of a Covenant</vt:lpstr>
      <vt:lpstr>The Nature of a Covenant</vt:lpstr>
      <vt:lpstr>The Nature of a Covenant</vt:lpstr>
      <vt:lpstr>The Nature of a Covenant</vt:lpstr>
      <vt:lpstr>The Nature of a Covenant</vt:lpstr>
      <vt:lpstr>The Nature of a Covenant</vt:lpstr>
      <vt:lpstr>The Nature of a Covenant</vt:lpstr>
      <vt:lpstr>The Nature of a Covenant</vt:lpstr>
      <vt:lpstr>What About The “R” Word – Repentance?</vt:lpstr>
      <vt:lpstr>What About The “R” Word – Repentance?</vt:lpstr>
      <vt:lpstr>What About The “R” Word – Repentance?</vt:lpstr>
      <vt:lpstr>What About The “R” Word – Repentance?</vt:lpstr>
      <vt:lpstr>What About The “R” Word – Repentance?</vt:lpstr>
      <vt:lpstr>What About The “R” Word – Repentance?</vt:lpstr>
      <vt:lpstr>What About The “R” Word – Repentance?</vt:lpstr>
      <vt:lpstr>What About The “R” Word – Repentance?</vt:lpstr>
      <vt:lpstr>What About The “R” Word – Repentance?</vt:lpstr>
      <vt:lpstr>What About The “R” Word – Repentance?</vt:lpstr>
      <vt:lpstr>What About The “R” Word – Repentance?</vt:lpstr>
      <vt:lpstr>How Serious Is This Teaching?</vt:lpstr>
      <vt:lpstr>How Serious Is This Teaching?</vt:lpstr>
      <vt:lpstr>What Should We Do!</vt:lpstr>
      <vt:lpstr>PowerPoint Presentation</vt:lpstr>
      <vt:lpstr>PowerPoint Presentation</vt:lpstr>
    </vt:vector>
  </TitlesOfParts>
  <Company>RT Creative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Chapman</dc:creator>
  <cp:lastModifiedBy>Bruce Reeves</cp:lastModifiedBy>
  <cp:revision>63</cp:revision>
  <dcterms:created xsi:type="dcterms:W3CDTF">2014-03-26T14:03:34Z</dcterms:created>
  <dcterms:modified xsi:type="dcterms:W3CDTF">2019-10-04T18:22:59Z</dcterms:modified>
</cp:coreProperties>
</file>