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re All Remarriages Acceptable?  October 8, 2019…"/>
          <p:cNvSpPr txBox="1"/>
          <p:nvPr>
            <p:ph type="title" idx="4294967295"/>
          </p:nvPr>
        </p:nvSpPr>
        <p:spPr>
          <a:xfrm>
            <a:off x="1327844" y="139700"/>
            <a:ext cx="21728312" cy="13039924"/>
          </a:xfrm>
          <a:prstGeom prst="rect">
            <a:avLst/>
          </a:prstGeom>
        </p:spPr>
        <p:txBody>
          <a:bodyPr>
            <a:noAutofit/>
          </a:bodyPr>
          <a:lstStyle/>
          <a:p>
            <a:pPr defTabSz="584200">
              <a:defRPr sz="12000">
                <a:solidFill>
                  <a:srgbClr val="0433FF"/>
                </a:solidFill>
                <a:effectLst>
                  <a:outerShdw sx="100000" sy="100000" kx="0" ky="0" algn="b" rotWithShape="0" blurRad="25400" dist="38100" dir="2700000">
                    <a:srgbClr val="000000">
                      <a:alpha val="75000"/>
                    </a:srgbClr>
                  </a:outerShdw>
                </a:effectLst>
                <a:latin typeface="Arial Black"/>
                <a:ea typeface="Arial Black"/>
                <a:cs typeface="Arial Black"/>
                <a:sym typeface="Arial Black"/>
              </a:defRPr>
            </a:pPr>
            <a:r>
              <a:t>Are All Remarriages Acceptable?</a:t>
            </a:r>
          </a:p>
          <a:p>
            <a:pPr defTabSz="584200">
              <a:defRPr sz="8400">
                <a:effectLst>
                  <a:outerShdw sx="100000" sy="100000" kx="0" ky="0" algn="b" rotWithShape="0" blurRad="25400" dist="38100" dir="2700000">
                    <a:srgbClr val="000000">
                      <a:alpha val="75000"/>
                    </a:srgbClr>
                  </a:outerShdw>
                </a:effectLst>
                <a:latin typeface="Gill Sans"/>
                <a:ea typeface="Gill Sans"/>
                <a:cs typeface="Gill Sans"/>
                <a:sym typeface="Gill Sans"/>
              </a:defRPr>
            </a:pPr>
          </a:p>
          <a:p>
            <a:pPr defTabSz="584200">
              <a:defRPr sz="6400">
                <a:solidFill>
                  <a:srgbClr val="941100"/>
                </a:solidFill>
                <a:effectLst>
                  <a:outerShdw sx="100000" sy="100000" kx="0" ky="0" algn="b" rotWithShape="0" blurRad="25400" dist="38100" dir="2700000">
                    <a:srgbClr val="000000">
                      <a:alpha val="75000"/>
                    </a:srgbClr>
                  </a:outerShdw>
                </a:effectLst>
                <a:latin typeface="Arial Rounded MT Bold"/>
                <a:ea typeface="Arial Rounded MT Bold"/>
                <a:cs typeface="Arial Rounded MT Bold"/>
                <a:sym typeface="Arial Rounded MT Bold"/>
              </a:defRPr>
            </a:pPr>
            <a:r>
              <a:t>October 8, 2019</a:t>
            </a:r>
          </a:p>
          <a:p>
            <a:pPr defTabSz="584200">
              <a:defRPr sz="8400">
                <a:effectLst>
                  <a:outerShdw sx="100000" sy="100000" kx="0" ky="0" algn="b" rotWithShape="0" blurRad="25400" dist="38100" dir="2700000">
                    <a:srgbClr val="000000">
                      <a:alpha val="75000"/>
                    </a:srgbClr>
                  </a:outerShdw>
                </a:effectLst>
                <a:latin typeface="Arial Rounded MT Bold"/>
                <a:ea typeface="Arial Rounded MT Bold"/>
                <a:cs typeface="Arial Rounded MT Bold"/>
                <a:sym typeface="Arial Rounded MT Bold"/>
              </a:defRPr>
            </a:pPr>
          </a:p>
          <a:p>
            <a:pPr defTabSz="584200">
              <a:defRPr sz="8400">
                <a:effectLst>
                  <a:outerShdw sx="100000" sy="100000" kx="0" ky="0" algn="b" rotWithShape="0" blurRad="25400" dist="38100" dir="2700000">
                    <a:srgbClr val="000000">
                      <a:alpha val="75000"/>
                    </a:srgbClr>
                  </a:outerShdw>
                </a:effectLst>
                <a:latin typeface="Arial Rounded MT Bold"/>
                <a:ea typeface="Arial Rounded MT Bold"/>
                <a:cs typeface="Arial Rounded MT Bold"/>
                <a:sym typeface="Arial Rounded MT Bold"/>
              </a:defRPr>
            </a:pPr>
          </a:p>
          <a:p>
            <a:pPr defTabSz="584200">
              <a:defRPr sz="4800">
                <a:effectLst>
                  <a:outerShdw sx="100000" sy="100000" kx="0" ky="0" algn="b" rotWithShape="0" blurRad="25400" dist="38100" dir="2700000">
                    <a:srgbClr val="000000">
                      <a:alpha val="75000"/>
                    </a:srgbClr>
                  </a:outerShdw>
                </a:effectLst>
                <a:latin typeface="Arial Rounded MT Bold"/>
                <a:ea typeface="Arial Rounded MT Bold"/>
                <a:cs typeface="Arial Rounded MT Bold"/>
                <a:sym typeface="Arial Rounded MT Bold"/>
              </a:defRPr>
            </a:pPr>
            <a:r>
              <a:t>East Cullman Invitational Clinic (ECIC)</a:t>
            </a:r>
          </a:p>
          <a:p>
            <a:pPr defTabSz="584200">
              <a:defRPr sz="4800">
                <a:effectLst>
                  <a:outerShdw sx="100000" sy="100000" kx="0" ky="0" algn="b" rotWithShape="0" blurRad="25400" dist="38100" dir="2700000">
                    <a:srgbClr val="000000">
                      <a:alpha val="75000"/>
                    </a:srgbClr>
                  </a:outerShdw>
                </a:effectLst>
                <a:latin typeface="Arial Rounded MT Bold"/>
                <a:ea typeface="Arial Rounded MT Bold"/>
                <a:cs typeface="Arial Rounded MT Bold"/>
                <a:sym typeface="Arial Rounded MT Bold"/>
              </a:defRPr>
            </a:pPr>
          </a:p>
          <a:p>
            <a:pPr defTabSz="584200">
              <a:defRPr sz="4800">
                <a:effectLst>
                  <a:outerShdw sx="100000" sy="100000" kx="0" ky="0" algn="b" rotWithShape="0" blurRad="25400" dist="38100" dir="2700000">
                    <a:srgbClr val="000000">
                      <a:alpha val="75000"/>
                    </a:srgbClr>
                  </a:outerShdw>
                </a:effectLst>
                <a:latin typeface="Arial Rounded MT Bold"/>
                <a:ea typeface="Arial Rounded MT Bold"/>
                <a:cs typeface="Arial Rounded MT Bold"/>
                <a:sym typeface="Arial Rounded MT Bold"/>
              </a:defRPr>
            </a:pPr>
            <a:r>
              <a:t>Speaker: Allen Dvorak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Adultery Redefined"/>
          <p:cNvSpPr txBox="1"/>
          <p:nvPr>
            <p:ph type="title" idx="4294967295"/>
          </p:nvPr>
        </p:nvSpPr>
        <p:spPr>
          <a:xfrm>
            <a:off x="17726" y="851891"/>
            <a:ext cx="24366274" cy="1910227"/>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Adultery Redefined</a:t>
            </a:r>
          </a:p>
        </p:txBody>
      </p:sp>
      <p:sp>
        <p:nvSpPr>
          <p:cNvPr id="178" name="What is adultery?"/>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What is adultery?</a:t>
            </a:r>
          </a:p>
        </p:txBody>
      </p:sp>
      <p:sp>
        <p:nvSpPr>
          <p:cNvPr id="179" name="How does this definition work with Matthew 5:32?"/>
          <p:cNvSpPr txBox="1"/>
          <p:nvPr/>
        </p:nvSpPr>
        <p:spPr>
          <a:xfrm>
            <a:off x="18006491" y="11432546"/>
            <a:ext cx="5808713" cy="20483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defTabSz="584200">
              <a:spcBef>
                <a:spcPts val="800"/>
              </a:spcBef>
              <a:buClr>
                <a:srgbClr val="FF2600"/>
              </a:buClr>
              <a:defRPr sz="3800">
                <a:effectLst>
                  <a:outerShdw sx="100000" sy="100000" kx="0" ky="0" algn="b" rotWithShape="0" blurRad="12700" dist="12700" dir="2400000">
                    <a:srgbClr val="000000"/>
                  </a:outerShdw>
                </a:effectLst>
                <a:latin typeface="Tahoma"/>
                <a:ea typeface="Tahoma"/>
                <a:cs typeface="Tahoma"/>
                <a:sym typeface="Tahoma"/>
              </a:defRPr>
            </a:lvl1pPr>
          </a:lstStyle>
          <a:p>
            <a:pPr/>
            <a:r>
              <a:t>How does this definition work with Matthew 5:32?</a:t>
            </a:r>
          </a:p>
        </p:txBody>
      </p:sp>
      <p:sp>
        <p:nvSpPr>
          <p:cNvPr id="180" name="Argument: Adultery has a non-sexual meaning in these passages and refers to the divorcing of one’s spouse and marrying another.…"/>
          <p:cNvSpPr txBox="1"/>
          <p:nvPr/>
        </p:nvSpPr>
        <p:spPr>
          <a:xfrm>
            <a:off x="850420" y="2838846"/>
            <a:ext cx="15404076" cy="87172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Adultery has a non-sexual meaning in these passages and refers to the divorcing of one’s spouse and marrying another.</a:t>
            </a:r>
          </a:p>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“Adultery” has multiple meanings in Scripture.</a:t>
            </a:r>
          </a:p>
          <a:p>
            <a:pPr lvl="3" indent="0"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t>     Idolatry (Jeremiah 3:9)</a:t>
            </a:r>
          </a:p>
          <a:p>
            <a:pPr lvl="3" indent="0"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t>     Sign seeking (Matthew 12:39)</a:t>
            </a:r>
          </a:p>
          <a:p>
            <a:pPr lvl="3" indent="0"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t>     Breaking wedlock (Ezekiel 16:38)</a:t>
            </a:r>
          </a:p>
          <a:p>
            <a:pPr lvl="3" indent="0"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t>     Friendship with the world (James 4:4)</a:t>
            </a:r>
          </a:p>
          <a:p>
            <a:pPr lvl="3" indent="0"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t>     Evil in general (Hosea 7:1)</a:t>
            </a:r>
          </a:p>
          <a:p>
            <a:pPr lvl="3" indent="0"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t>     Divorce and remarriage (Matthew 19:9)</a:t>
            </a:r>
          </a:p>
        </p:txBody>
      </p:sp>
      <p:sp>
        <p:nvSpPr>
          <p:cNvPr id="181" name="whoever divorces his wife,…"/>
          <p:cNvSpPr txBox="1"/>
          <p:nvPr/>
        </p:nvSpPr>
        <p:spPr>
          <a:xfrm>
            <a:off x="-202109" y="11987878"/>
            <a:ext cx="9030197" cy="19102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whoever divorces his wife,  </a:t>
            </a:r>
          </a:p>
          <a:p>
            <a:pPr defTabSz="584200">
              <a:spcBef>
                <a:spcPts val="800"/>
              </a:spcBef>
              <a:buClr>
                <a:srgbClr val="FF2600"/>
              </a:buClr>
              <a:defRPr sz="45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and marries another, </a:t>
            </a:r>
          </a:p>
        </p:txBody>
      </p:sp>
      <p:sp>
        <p:nvSpPr>
          <p:cNvPr id="182" name="commits adultery"/>
          <p:cNvSpPr txBox="1"/>
          <p:nvPr/>
        </p:nvSpPr>
        <p:spPr>
          <a:xfrm>
            <a:off x="9663112" y="12456719"/>
            <a:ext cx="6311603" cy="972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defTabSz="584200">
              <a:spcBef>
                <a:spcPts val="800"/>
              </a:spcBef>
              <a:buClr>
                <a:srgbClr val="FF2600"/>
              </a:buClr>
              <a:defRPr sz="4500">
                <a:solidFill>
                  <a:srgbClr val="011993"/>
                </a:solidFill>
                <a:effectLst>
                  <a:outerShdw sx="100000" sy="100000" kx="0" ky="0" algn="b" rotWithShape="0" blurRad="12700" dist="12700" dir="2400000">
                    <a:srgbClr val="000000"/>
                  </a:outerShdw>
                </a:effectLst>
                <a:latin typeface="Tahoma"/>
                <a:ea typeface="Tahoma"/>
                <a:cs typeface="Tahoma"/>
                <a:sym typeface="Tahoma"/>
              </a:defRPr>
            </a:lvl1pPr>
          </a:lstStyle>
          <a:p>
            <a:pPr/>
            <a:r>
              <a:t>commits adultery</a:t>
            </a:r>
          </a:p>
        </p:txBody>
      </p:sp>
      <p:sp>
        <p:nvSpPr>
          <p:cNvPr id="183" name="="/>
          <p:cNvSpPr txBox="1"/>
          <p:nvPr/>
        </p:nvSpPr>
        <p:spPr>
          <a:xfrm>
            <a:off x="8624570" y="11606146"/>
            <a:ext cx="1089661" cy="20483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800"/>
            </a:lvl1pPr>
          </a:lstStyle>
          <a:p>
            <a:pPr/>
            <a:r>
              <a:t>=</a:t>
            </a:r>
          </a:p>
        </p:txBody>
      </p:sp>
      <p:sp>
        <p:nvSpPr>
          <p:cNvPr id="184" name="But I say to you that everyone who divorces his wife, except on the ground of sexual immorality, makes her commit adultery, and whoever marries a divorced woman commits adultery.…"/>
          <p:cNvSpPr txBox="1"/>
          <p:nvPr/>
        </p:nvSpPr>
        <p:spPr>
          <a:xfrm>
            <a:off x="16891877" y="2762117"/>
            <a:ext cx="7179271" cy="74122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But I say to you that everyone who divorces his wife, except on the ground of sexual immorality, makes her commit adultery, and whoever marries a divorced woman commits adultery.</a:t>
            </a:r>
          </a:p>
          <a:p>
            <a:pPr defTabSz="584200">
              <a:spcBef>
                <a:spcPts val="800"/>
              </a:spcBef>
              <a:buClr>
                <a:srgbClr val="FF2600"/>
              </a:buClr>
              <a:defRPr sz="45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5:32; ESV</a:t>
            </a:r>
          </a:p>
        </p:txBody>
      </p:sp>
      <p:sp>
        <p:nvSpPr>
          <p:cNvPr id="185" name="Line"/>
          <p:cNvSpPr/>
          <p:nvPr/>
        </p:nvSpPr>
        <p:spPr>
          <a:xfrm flipH="1" flipV="1">
            <a:off x="12818913" y="11327812"/>
            <a:ext cx="5185146" cy="921810"/>
          </a:xfrm>
          <a:prstGeom prst="line">
            <a:avLst/>
          </a:prstGeom>
          <a:ln w="215900">
            <a:solidFill>
              <a:srgbClr val="FF26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86" name="Line"/>
          <p:cNvSpPr/>
          <p:nvPr/>
        </p:nvSpPr>
        <p:spPr>
          <a:xfrm flipV="1">
            <a:off x="12818913" y="7197462"/>
            <a:ext cx="3773092" cy="3874104"/>
          </a:xfrm>
          <a:prstGeom prst="line">
            <a:avLst/>
          </a:prstGeom>
          <a:ln w="215900">
            <a:solidFill>
              <a:srgbClr val="FF26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wipe(left)" transition="i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81"/>
                                        </p:tgtEl>
                                        <p:attrNameLst>
                                          <p:attrName>style.visibility</p:attrName>
                                        </p:attrNameLst>
                                      </p:cBhvr>
                                      <p:to>
                                        <p:strVal val="visible"/>
                                      </p:to>
                                    </p:set>
                                    <p:animEffect filter="wipe(up)" transition="in">
                                      <p:cBhvr>
                                        <p:cTn id="12" dur="1000"/>
                                        <p:tgtEl>
                                          <p:spTgt spid="181"/>
                                        </p:tgtEl>
                                      </p:cBhvr>
                                    </p:animEffect>
                                  </p:childTnLst>
                                </p:cTn>
                              </p:par>
                            </p:childTnLst>
                          </p:cTn>
                        </p:par>
                        <p:par>
                          <p:cTn id="13" fill="hold">
                            <p:stCondLst>
                              <p:cond delay="1000"/>
                            </p:stCondLst>
                            <p:childTnLst>
                              <p:par>
                                <p:cTn id="14" presetClass="entr" nodeType="afterEffect" presetSubtype="0" presetID="1" grpId="3" fill="hold">
                                  <p:stCondLst>
                                    <p:cond delay="0"/>
                                  </p:stCondLst>
                                  <p:iterate type="el" backwards="0">
                                    <p:tmAbs val="0"/>
                                  </p:iterate>
                                  <p:childTnLst>
                                    <p:set>
                                      <p:cBhvr>
                                        <p:cTn id="15" fill="hold"/>
                                        <p:tgtEl>
                                          <p:spTgt spid="183"/>
                                        </p:tgtEl>
                                        <p:attrNameLst>
                                          <p:attrName>style.visibility</p:attrName>
                                        </p:attrNameLst>
                                      </p:cBhvr>
                                      <p:to>
                                        <p:strVal val="visible"/>
                                      </p:to>
                                    </p:set>
                                  </p:childTnLst>
                                </p:cTn>
                              </p:par>
                            </p:childTnLst>
                          </p:cTn>
                        </p:par>
                        <p:par>
                          <p:cTn id="16" fill="hold">
                            <p:stCondLst>
                              <p:cond delay="1000"/>
                            </p:stCondLst>
                            <p:childTnLst>
                              <p:par>
                                <p:cTn id="17" presetClass="entr" nodeType="afterEffect" presetSubtype="1" presetID="22" grpId="4" fill="hold">
                                  <p:stCondLst>
                                    <p:cond delay="0"/>
                                  </p:stCondLst>
                                  <p:iterate type="el" backwards="0">
                                    <p:tmAbs val="0"/>
                                  </p:iterate>
                                  <p:childTnLst>
                                    <p:set>
                                      <p:cBhvr>
                                        <p:cTn id="18" fill="hold"/>
                                        <p:tgtEl>
                                          <p:spTgt spid="182"/>
                                        </p:tgtEl>
                                        <p:attrNameLst>
                                          <p:attrName>style.visibility</p:attrName>
                                        </p:attrNameLst>
                                      </p:cBhvr>
                                      <p:to>
                                        <p:strVal val="visible"/>
                                      </p:to>
                                    </p:set>
                                    <p:animEffect filter="wipe(up)" transition="in">
                                      <p:cBhvr>
                                        <p:cTn id="19" dur="1000"/>
                                        <p:tgtEl>
                                          <p:spTgt spid="182"/>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2" grpId="5" fill="hold">
                                  <p:stCondLst>
                                    <p:cond delay="0"/>
                                  </p:stCondLst>
                                  <p:iterate type="el" backwards="0">
                                    <p:tmAbs val="0"/>
                                  </p:iterate>
                                  <p:childTnLst>
                                    <p:set>
                                      <p:cBhvr>
                                        <p:cTn id="23" fill="hold"/>
                                        <p:tgtEl>
                                          <p:spTgt spid="179"/>
                                        </p:tgtEl>
                                        <p:attrNameLst>
                                          <p:attrName>style.visibility</p:attrName>
                                        </p:attrNameLst>
                                      </p:cBhvr>
                                      <p:to>
                                        <p:strVal val="visible"/>
                                      </p:to>
                                    </p:set>
                                    <p:animEffect filter="wipe(up)" transition="in">
                                      <p:cBhvr>
                                        <p:cTn id="24" dur="1000"/>
                                        <p:tgtEl>
                                          <p:spTgt spid="179"/>
                                        </p:tgtEl>
                                      </p:cBhvr>
                                    </p:animEffect>
                                  </p:childTnLst>
                                </p:cTn>
                              </p:par>
                            </p:childTnLst>
                          </p:cTn>
                        </p:par>
                        <p:par>
                          <p:cTn id="25" fill="hold">
                            <p:stCondLst>
                              <p:cond delay="1000"/>
                            </p:stCondLst>
                            <p:childTnLst>
                              <p:par>
                                <p:cTn id="26" presetClass="entr" nodeType="afterEffect" presetSubtype="2" presetID="22" grpId="6" fill="hold">
                                  <p:stCondLst>
                                    <p:cond delay="0"/>
                                  </p:stCondLst>
                                  <p:iterate type="el" backwards="0">
                                    <p:tmAbs val="0"/>
                                  </p:iterate>
                                  <p:childTnLst>
                                    <p:set>
                                      <p:cBhvr>
                                        <p:cTn id="27" fill="hold"/>
                                        <p:tgtEl>
                                          <p:spTgt spid="185"/>
                                        </p:tgtEl>
                                        <p:attrNameLst>
                                          <p:attrName>style.visibility</p:attrName>
                                        </p:attrNameLst>
                                      </p:cBhvr>
                                      <p:to>
                                        <p:strVal val="visible"/>
                                      </p:to>
                                    </p:set>
                                    <p:animEffect filter="wipe(right)" transition="in">
                                      <p:cBhvr>
                                        <p:cTn id="28" dur="1000"/>
                                        <p:tgtEl>
                                          <p:spTgt spid="185"/>
                                        </p:tgtEl>
                                      </p:cBhvr>
                                    </p:animEffect>
                                  </p:childTnLst>
                                </p:cTn>
                              </p:par>
                            </p:childTnLst>
                          </p:cTn>
                        </p:par>
                        <p:par>
                          <p:cTn id="29" fill="hold">
                            <p:stCondLst>
                              <p:cond delay="2000"/>
                            </p:stCondLst>
                            <p:childTnLst>
                              <p:par>
                                <p:cTn id="30" presetClass="entr" nodeType="afterEffect" presetSubtype="4" presetID="22" grpId="7" fill="hold">
                                  <p:stCondLst>
                                    <p:cond delay="0"/>
                                  </p:stCondLst>
                                  <p:iterate type="el" backwards="0">
                                    <p:tmAbs val="0"/>
                                  </p:iterate>
                                  <p:childTnLst>
                                    <p:set>
                                      <p:cBhvr>
                                        <p:cTn id="31" fill="hold"/>
                                        <p:tgtEl>
                                          <p:spTgt spid="186"/>
                                        </p:tgtEl>
                                        <p:attrNameLst>
                                          <p:attrName>style.visibility</p:attrName>
                                        </p:attrNameLst>
                                      </p:cBhvr>
                                      <p:to>
                                        <p:strVal val="visible"/>
                                      </p:to>
                                    </p:set>
                                    <p:animEffect filter="wipe(down)" transition="in">
                                      <p:cBhvr>
                                        <p:cTn id="32" dur="1000"/>
                                        <p:tgtEl>
                                          <p:spTgt spid="186"/>
                                        </p:tgtEl>
                                      </p:cBhvr>
                                    </p:animEffect>
                                  </p:childTnLst>
                                </p:cTn>
                              </p:par>
                            </p:childTnLst>
                          </p:cTn>
                        </p:par>
                        <p:par>
                          <p:cTn id="33" fill="hold">
                            <p:stCondLst>
                              <p:cond delay="3000"/>
                            </p:stCondLst>
                            <p:childTnLst>
                              <p:par>
                                <p:cTn id="34" presetClass="entr" nodeType="afterEffect" presetSubtype="1" presetID="22" grpId="8" fill="hold">
                                  <p:stCondLst>
                                    <p:cond delay="0"/>
                                  </p:stCondLst>
                                  <p:iterate type="el" backwards="0">
                                    <p:tmAbs val="0"/>
                                  </p:iterate>
                                  <p:childTnLst>
                                    <p:set>
                                      <p:cBhvr>
                                        <p:cTn id="35" fill="hold"/>
                                        <p:tgtEl>
                                          <p:spTgt spid="184"/>
                                        </p:tgtEl>
                                        <p:attrNameLst>
                                          <p:attrName>style.visibility</p:attrName>
                                        </p:attrNameLst>
                                      </p:cBhvr>
                                      <p:to>
                                        <p:strVal val="visible"/>
                                      </p:to>
                                    </p:set>
                                    <p:animEffect filter="wipe(up)" transition="in">
                                      <p:cBhvr>
                                        <p:cTn id="36"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8"/>
      <p:bldP build="whole" bldLvl="1" animBg="1" rev="0" advAuto="0" spid="179" grpId="5"/>
      <p:bldP build="whole" bldLvl="1" animBg="1" rev="0" advAuto="0" spid="181" grpId="2"/>
      <p:bldP build="whole" bldLvl="1" animBg="1" rev="0" advAuto="0" spid="183" grpId="3"/>
      <p:bldP build="whole" bldLvl="1" animBg="1" rev="0" advAuto="0" spid="185" grpId="6"/>
      <p:bldP build="whole" bldLvl="1" animBg="1" rev="0" advAuto="0" spid="180" grpId="1"/>
      <p:bldP build="whole" bldLvl="1" animBg="1" rev="0" advAuto="0" spid="182" grpId="4"/>
      <p:bldP build="whole" bldLvl="1" animBg="1" rev="0" advAuto="0" spid="186" grpId="7"/>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Adultery Properly Defined"/>
          <p:cNvSpPr txBox="1"/>
          <p:nvPr>
            <p:ph type="title" idx="4294967295"/>
          </p:nvPr>
        </p:nvSpPr>
        <p:spPr>
          <a:xfrm>
            <a:off x="8863" y="7620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Adultery Properly Defined</a:t>
            </a:r>
          </a:p>
        </p:txBody>
      </p:sp>
      <p:sp>
        <p:nvSpPr>
          <p:cNvPr id="189" name="What is adultery?"/>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What is adultery?</a:t>
            </a:r>
          </a:p>
        </p:txBody>
      </p:sp>
      <p:sp>
        <p:nvSpPr>
          <p:cNvPr id="190" name="BDAG – “be caused to commit adultery, be an adulterer/adulteress, commit adultery”…"/>
          <p:cNvSpPr txBox="1"/>
          <p:nvPr>
            <p:ph type="body" idx="4294967295"/>
          </p:nvPr>
        </p:nvSpPr>
        <p:spPr>
          <a:xfrm>
            <a:off x="747381" y="3166533"/>
            <a:ext cx="23600438" cy="10724424"/>
          </a:xfrm>
          <a:prstGeom prst="rect">
            <a:avLst/>
          </a:prstGeom>
        </p:spPr>
        <p:txBody>
          <a:bodyPr anchor="t">
            <a:noAutofit/>
          </a:bodyPr>
          <a:lstStyle/>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BDAG</a:t>
            </a:r>
            <a:r>
              <a:t> – “be caused to commit adultery, be an adulterer/adulteress, commit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Louw-Nida</a:t>
            </a:r>
            <a:r>
              <a:t> – “sexual intercourse of a man with a married woman other than his own spouse – ‘to commit adultery,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Liddell</a:t>
            </a:r>
            <a:r>
              <a:t> – “to commit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Kittel</a:t>
            </a:r>
            <a:r>
              <a:t> – “to commit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Moulton &amp; Milligan</a:t>
            </a:r>
            <a:r>
              <a:t> – “commit adultery with”</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Swanson</a:t>
            </a:r>
            <a:r>
              <a:t> – “commit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Balz &amp; Schneider</a:t>
            </a:r>
            <a:r>
              <a:t> – “be led into adultery; be an adulterer (adulteress), commit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Strong</a:t>
            </a:r>
            <a:r>
              <a:t> – “commit adultery”</a:t>
            </a:r>
          </a:p>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Lexham Analytical </a:t>
            </a:r>
            <a:r>
              <a:t>- “to commit adultery; (metaph.) to practice idolatry”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lt" backwards="0">
                                    <p:tmAbs val="0"/>
                                  </p:iterate>
                                  <p:childTnLst>
                                    <p:set>
                                      <p:cBhvr>
                                        <p:cTn id="6" fill="hold"/>
                                        <p:tgtEl>
                                          <p:spTgt spid="188"/>
                                        </p:tgtEl>
                                        <p:attrNameLst>
                                          <p:attrName>style.visibility</p:attrName>
                                        </p:attrNameLst>
                                      </p:cBhvr>
                                      <p:to>
                                        <p:strVal val="visible"/>
                                      </p:to>
                                    </p:set>
                                    <p:anim calcmode="lin" valueType="num">
                                      <p:cBhvr>
                                        <p:cTn id="7" dur="1500" fill="hold"/>
                                        <p:tgtEl>
                                          <p:spTgt spid="188"/>
                                        </p:tgtEl>
                                        <p:attrNameLst>
                                          <p:attrName>ppt_w</p:attrName>
                                        </p:attrNameLst>
                                      </p:cBhvr>
                                      <p:tavLst>
                                        <p:tav tm="0" fmla="#ppt_w*sin(2.5*pi*$)">
                                          <p:val>
                                            <p:fltVal val="0"/>
                                          </p:val>
                                        </p:tav>
                                        <p:tav tm="100000">
                                          <p:val>
                                            <p:fltVal val="1"/>
                                          </p:val>
                                        </p:tav>
                                      </p:tavLst>
                                    </p:anim>
                                    <p:anim calcmode="lin" valueType="num">
                                      <p:cBhvr>
                                        <p:cTn id="8" dur="1500" fill="hold"/>
                                        <p:tgtEl>
                                          <p:spTgt spid="18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190">
                                            <p:bg/>
                                          </p:spTgt>
                                        </p:tgtEl>
                                        <p:attrNameLst>
                                          <p:attrName>style.visibility</p:attrName>
                                        </p:attrNameLst>
                                      </p:cBhvr>
                                      <p:to>
                                        <p:strVal val="visible"/>
                                      </p:to>
                                    </p:set>
                                    <p:animEffect filter="wipe(left)" transition="in">
                                      <p:cBhvr>
                                        <p:cTn id="13" dur="500"/>
                                        <p:tgtEl>
                                          <p:spTgt spid="190">
                                            <p:bg/>
                                          </p:spTgt>
                                        </p:tgtEl>
                                      </p:cBhvr>
                                    </p:animEffect>
                                  </p:childTnLst>
                                </p:cTn>
                              </p:par>
                              <p:par>
                                <p:cTn id="14" presetClass="entr" nodeType="withEffect" presetSubtype="8" presetID="22" grpId="2" fill="hold">
                                  <p:stCondLst>
                                    <p:cond delay="0"/>
                                  </p:stCondLst>
                                  <p:iterate type="el" backwards="0">
                                    <p:tmAbs val="0"/>
                                  </p:iterate>
                                  <p:childTnLst>
                                    <p:set>
                                      <p:cBhvr>
                                        <p:cTn id="15" fill="hold"/>
                                        <p:tgtEl>
                                          <p:spTgt spid="190">
                                            <p:txEl>
                                              <p:pRg st="0" end="0"/>
                                            </p:txEl>
                                          </p:spTgt>
                                        </p:tgtEl>
                                        <p:attrNameLst>
                                          <p:attrName>style.visibility</p:attrName>
                                        </p:attrNameLst>
                                      </p:cBhvr>
                                      <p:to>
                                        <p:strVal val="visible"/>
                                      </p:to>
                                    </p:set>
                                    <p:animEffect filter="wipe(left)" transition="in">
                                      <p:cBhvr>
                                        <p:cTn id="16" dur="500"/>
                                        <p:tgtEl>
                                          <p:spTgt spid="190">
                                            <p:txEl>
                                              <p:pRg st="0" end="0"/>
                                            </p:txEl>
                                          </p:spTgt>
                                        </p:tgtEl>
                                      </p:cBhvr>
                                    </p:animEffect>
                                  </p:childTnLst>
                                </p:cTn>
                              </p:par>
                            </p:childTnLst>
                          </p:cTn>
                        </p:par>
                        <p:par>
                          <p:cTn id="17" fill="hold">
                            <p:stCondLst>
                              <p:cond delay="500"/>
                            </p:stCondLst>
                            <p:childTnLst>
                              <p:par>
                                <p:cTn id="18" presetClass="entr" nodeType="afterEffect" presetSubtype="8" presetID="22" grpId="2" fill="hold">
                                  <p:stCondLst>
                                    <p:cond delay="1000"/>
                                  </p:stCondLst>
                                  <p:iterate type="el" backwards="0">
                                    <p:tmAbs val="0"/>
                                  </p:iterate>
                                  <p:childTnLst>
                                    <p:set>
                                      <p:cBhvr>
                                        <p:cTn id="19" fill="hold"/>
                                        <p:tgtEl>
                                          <p:spTgt spid="190">
                                            <p:txEl>
                                              <p:pRg st="1" end="1"/>
                                            </p:txEl>
                                          </p:spTgt>
                                        </p:tgtEl>
                                        <p:attrNameLst>
                                          <p:attrName>style.visibility</p:attrName>
                                        </p:attrNameLst>
                                      </p:cBhvr>
                                      <p:to>
                                        <p:strVal val="visible"/>
                                      </p:to>
                                    </p:set>
                                    <p:animEffect filter="wipe(left)" transition="in">
                                      <p:cBhvr>
                                        <p:cTn id="20" dur="500"/>
                                        <p:tgtEl>
                                          <p:spTgt spid="190">
                                            <p:txEl>
                                              <p:pRg st="1" end="1"/>
                                            </p:txEl>
                                          </p:spTgt>
                                        </p:tgtEl>
                                      </p:cBhvr>
                                    </p:animEffect>
                                  </p:childTnLst>
                                </p:cTn>
                              </p:par>
                            </p:childTnLst>
                          </p:cTn>
                        </p:par>
                        <p:par>
                          <p:cTn id="21" fill="hold">
                            <p:stCondLst>
                              <p:cond delay="2000"/>
                            </p:stCondLst>
                            <p:childTnLst>
                              <p:par>
                                <p:cTn id="22" presetClass="entr" nodeType="afterEffect" presetSubtype="8" presetID="22" grpId="2" fill="hold">
                                  <p:stCondLst>
                                    <p:cond delay="1000"/>
                                  </p:stCondLst>
                                  <p:iterate type="el" backwards="0">
                                    <p:tmAbs val="0"/>
                                  </p:iterate>
                                  <p:childTnLst>
                                    <p:set>
                                      <p:cBhvr>
                                        <p:cTn id="23" fill="hold"/>
                                        <p:tgtEl>
                                          <p:spTgt spid="190">
                                            <p:txEl>
                                              <p:pRg st="2" end="2"/>
                                            </p:txEl>
                                          </p:spTgt>
                                        </p:tgtEl>
                                        <p:attrNameLst>
                                          <p:attrName>style.visibility</p:attrName>
                                        </p:attrNameLst>
                                      </p:cBhvr>
                                      <p:to>
                                        <p:strVal val="visible"/>
                                      </p:to>
                                    </p:set>
                                    <p:animEffect filter="wipe(left)" transition="in">
                                      <p:cBhvr>
                                        <p:cTn id="24" dur="500"/>
                                        <p:tgtEl>
                                          <p:spTgt spid="190">
                                            <p:txEl>
                                              <p:pRg st="2" end="2"/>
                                            </p:txEl>
                                          </p:spTgt>
                                        </p:tgtEl>
                                      </p:cBhvr>
                                    </p:animEffect>
                                  </p:childTnLst>
                                </p:cTn>
                              </p:par>
                            </p:childTnLst>
                          </p:cTn>
                        </p:par>
                        <p:par>
                          <p:cTn id="25" fill="hold">
                            <p:stCondLst>
                              <p:cond delay="3500"/>
                            </p:stCondLst>
                            <p:childTnLst>
                              <p:par>
                                <p:cTn id="26" presetClass="entr" nodeType="afterEffect" presetSubtype="8" presetID="22" grpId="2" fill="hold">
                                  <p:stCondLst>
                                    <p:cond delay="1000"/>
                                  </p:stCondLst>
                                  <p:iterate type="el" backwards="0">
                                    <p:tmAbs val="0"/>
                                  </p:iterate>
                                  <p:childTnLst>
                                    <p:set>
                                      <p:cBhvr>
                                        <p:cTn id="27" fill="hold"/>
                                        <p:tgtEl>
                                          <p:spTgt spid="190">
                                            <p:txEl>
                                              <p:pRg st="3" end="3"/>
                                            </p:txEl>
                                          </p:spTgt>
                                        </p:tgtEl>
                                        <p:attrNameLst>
                                          <p:attrName>style.visibility</p:attrName>
                                        </p:attrNameLst>
                                      </p:cBhvr>
                                      <p:to>
                                        <p:strVal val="visible"/>
                                      </p:to>
                                    </p:set>
                                    <p:animEffect filter="wipe(left)" transition="in">
                                      <p:cBhvr>
                                        <p:cTn id="28" dur="500"/>
                                        <p:tgtEl>
                                          <p:spTgt spid="190">
                                            <p:txEl>
                                              <p:pRg st="3" end="3"/>
                                            </p:txEl>
                                          </p:spTgt>
                                        </p:tgtEl>
                                      </p:cBhvr>
                                    </p:animEffect>
                                  </p:childTnLst>
                                </p:cTn>
                              </p:par>
                            </p:childTnLst>
                          </p:cTn>
                        </p:par>
                        <p:par>
                          <p:cTn id="29" fill="hold">
                            <p:stCondLst>
                              <p:cond delay="5000"/>
                            </p:stCondLst>
                            <p:childTnLst>
                              <p:par>
                                <p:cTn id="30" presetClass="entr" nodeType="afterEffect" presetSubtype="8" presetID="22" grpId="2" fill="hold">
                                  <p:stCondLst>
                                    <p:cond delay="1000"/>
                                  </p:stCondLst>
                                  <p:iterate type="el" backwards="0">
                                    <p:tmAbs val="0"/>
                                  </p:iterate>
                                  <p:childTnLst>
                                    <p:set>
                                      <p:cBhvr>
                                        <p:cTn id="31" fill="hold"/>
                                        <p:tgtEl>
                                          <p:spTgt spid="190">
                                            <p:txEl>
                                              <p:pRg st="4" end="4"/>
                                            </p:txEl>
                                          </p:spTgt>
                                        </p:tgtEl>
                                        <p:attrNameLst>
                                          <p:attrName>style.visibility</p:attrName>
                                        </p:attrNameLst>
                                      </p:cBhvr>
                                      <p:to>
                                        <p:strVal val="visible"/>
                                      </p:to>
                                    </p:set>
                                    <p:animEffect filter="wipe(left)" transition="in">
                                      <p:cBhvr>
                                        <p:cTn id="32" dur="500"/>
                                        <p:tgtEl>
                                          <p:spTgt spid="190">
                                            <p:txEl>
                                              <p:pRg st="4" end="4"/>
                                            </p:txEl>
                                          </p:spTgt>
                                        </p:tgtEl>
                                      </p:cBhvr>
                                    </p:animEffect>
                                  </p:childTnLst>
                                </p:cTn>
                              </p:par>
                            </p:childTnLst>
                          </p:cTn>
                        </p:par>
                        <p:par>
                          <p:cTn id="33" fill="hold">
                            <p:stCondLst>
                              <p:cond delay="6500"/>
                            </p:stCondLst>
                            <p:childTnLst>
                              <p:par>
                                <p:cTn id="34" presetClass="entr" nodeType="afterEffect" presetSubtype="8" presetID="22" grpId="2" fill="hold">
                                  <p:stCondLst>
                                    <p:cond delay="1000"/>
                                  </p:stCondLst>
                                  <p:iterate type="el" backwards="0">
                                    <p:tmAbs val="0"/>
                                  </p:iterate>
                                  <p:childTnLst>
                                    <p:set>
                                      <p:cBhvr>
                                        <p:cTn id="35" fill="hold"/>
                                        <p:tgtEl>
                                          <p:spTgt spid="190">
                                            <p:txEl>
                                              <p:pRg st="5" end="5"/>
                                            </p:txEl>
                                          </p:spTgt>
                                        </p:tgtEl>
                                        <p:attrNameLst>
                                          <p:attrName>style.visibility</p:attrName>
                                        </p:attrNameLst>
                                      </p:cBhvr>
                                      <p:to>
                                        <p:strVal val="visible"/>
                                      </p:to>
                                    </p:set>
                                    <p:animEffect filter="wipe(left)" transition="in">
                                      <p:cBhvr>
                                        <p:cTn id="36" dur="500"/>
                                        <p:tgtEl>
                                          <p:spTgt spid="190">
                                            <p:txEl>
                                              <p:pRg st="5" end="5"/>
                                            </p:txEl>
                                          </p:spTgt>
                                        </p:tgtEl>
                                      </p:cBhvr>
                                    </p:animEffect>
                                  </p:childTnLst>
                                </p:cTn>
                              </p:par>
                            </p:childTnLst>
                          </p:cTn>
                        </p:par>
                        <p:par>
                          <p:cTn id="37" fill="hold">
                            <p:stCondLst>
                              <p:cond delay="8000"/>
                            </p:stCondLst>
                            <p:childTnLst>
                              <p:par>
                                <p:cTn id="38" presetClass="entr" nodeType="afterEffect" presetSubtype="8" presetID="22" grpId="2" fill="hold">
                                  <p:stCondLst>
                                    <p:cond delay="1000"/>
                                  </p:stCondLst>
                                  <p:iterate type="el" backwards="0">
                                    <p:tmAbs val="0"/>
                                  </p:iterate>
                                  <p:childTnLst>
                                    <p:set>
                                      <p:cBhvr>
                                        <p:cTn id="39" fill="hold"/>
                                        <p:tgtEl>
                                          <p:spTgt spid="190">
                                            <p:txEl>
                                              <p:pRg st="6" end="6"/>
                                            </p:txEl>
                                          </p:spTgt>
                                        </p:tgtEl>
                                        <p:attrNameLst>
                                          <p:attrName>style.visibility</p:attrName>
                                        </p:attrNameLst>
                                      </p:cBhvr>
                                      <p:to>
                                        <p:strVal val="visible"/>
                                      </p:to>
                                    </p:set>
                                    <p:animEffect filter="wipe(left)" transition="in">
                                      <p:cBhvr>
                                        <p:cTn id="40" dur="500"/>
                                        <p:tgtEl>
                                          <p:spTgt spid="190">
                                            <p:txEl>
                                              <p:pRg st="6" end="6"/>
                                            </p:txEl>
                                          </p:spTgt>
                                        </p:tgtEl>
                                      </p:cBhvr>
                                    </p:animEffect>
                                  </p:childTnLst>
                                </p:cTn>
                              </p:par>
                            </p:childTnLst>
                          </p:cTn>
                        </p:par>
                        <p:par>
                          <p:cTn id="41" fill="hold">
                            <p:stCondLst>
                              <p:cond delay="9500"/>
                            </p:stCondLst>
                            <p:childTnLst>
                              <p:par>
                                <p:cTn id="42" presetClass="entr" nodeType="afterEffect" presetSubtype="8" presetID="22" grpId="2" fill="hold">
                                  <p:stCondLst>
                                    <p:cond delay="1000"/>
                                  </p:stCondLst>
                                  <p:iterate type="el" backwards="0">
                                    <p:tmAbs val="0"/>
                                  </p:iterate>
                                  <p:childTnLst>
                                    <p:set>
                                      <p:cBhvr>
                                        <p:cTn id="43" fill="hold"/>
                                        <p:tgtEl>
                                          <p:spTgt spid="190">
                                            <p:txEl>
                                              <p:pRg st="7" end="7"/>
                                            </p:txEl>
                                          </p:spTgt>
                                        </p:tgtEl>
                                        <p:attrNameLst>
                                          <p:attrName>style.visibility</p:attrName>
                                        </p:attrNameLst>
                                      </p:cBhvr>
                                      <p:to>
                                        <p:strVal val="visible"/>
                                      </p:to>
                                    </p:set>
                                    <p:animEffect filter="wipe(left)" transition="in">
                                      <p:cBhvr>
                                        <p:cTn id="44" dur="500"/>
                                        <p:tgtEl>
                                          <p:spTgt spid="190">
                                            <p:txEl>
                                              <p:pRg st="7" end="7"/>
                                            </p:txEl>
                                          </p:spTgt>
                                        </p:tgtEl>
                                      </p:cBhvr>
                                    </p:animEffect>
                                  </p:childTnLst>
                                </p:cTn>
                              </p:par>
                            </p:childTnLst>
                          </p:cTn>
                        </p:par>
                        <p:par>
                          <p:cTn id="45" fill="hold">
                            <p:stCondLst>
                              <p:cond delay="11000"/>
                            </p:stCondLst>
                            <p:childTnLst>
                              <p:par>
                                <p:cTn id="46" presetClass="entr" nodeType="afterEffect" presetSubtype="8" presetID="22" grpId="2" fill="hold">
                                  <p:stCondLst>
                                    <p:cond delay="1000"/>
                                  </p:stCondLst>
                                  <p:iterate type="el" backwards="0">
                                    <p:tmAbs val="0"/>
                                  </p:iterate>
                                  <p:childTnLst>
                                    <p:set>
                                      <p:cBhvr>
                                        <p:cTn id="47" fill="hold"/>
                                        <p:tgtEl>
                                          <p:spTgt spid="190">
                                            <p:txEl>
                                              <p:pRg st="8" end="8"/>
                                            </p:txEl>
                                          </p:spTgt>
                                        </p:tgtEl>
                                        <p:attrNameLst>
                                          <p:attrName>style.visibility</p:attrName>
                                        </p:attrNameLst>
                                      </p:cBhvr>
                                      <p:to>
                                        <p:strVal val="visible"/>
                                      </p:to>
                                    </p:set>
                                    <p:animEffect filter="wipe(left)" transition="in">
                                      <p:cBhvr>
                                        <p:cTn id="48" dur="500"/>
                                        <p:tgtEl>
                                          <p:spTgt spid="190">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2"/>
      <p:bldP build="whole" bldLvl="1" animBg="1" rev="0" advAuto="0" spid="18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dultery Properly Defined"/>
          <p:cNvSpPr txBox="1"/>
          <p:nvPr>
            <p:ph type="title" idx="4294967295"/>
          </p:nvPr>
        </p:nvSpPr>
        <p:spPr>
          <a:xfrm>
            <a:off x="8863" y="7620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Adultery Properly Defined</a:t>
            </a:r>
          </a:p>
        </p:txBody>
      </p:sp>
      <p:sp>
        <p:nvSpPr>
          <p:cNvPr id="193" name="By Context"/>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By Context</a:t>
            </a:r>
          </a:p>
        </p:txBody>
      </p:sp>
      <p:sp>
        <p:nvSpPr>
          <p:cNvPr id="194" name="Matthew 5:28 (ESV)  But I say to you that everyone who looks at a woman with lustful intent has already committed adultery with her in his heart.…"/>
          <p:cNvSpPr txBox="1"/>
          <p:nvPr>
            <p:ph type="body" idx="4294967295"/>
          </p:nvPr>
        </p:nvSpPr>
        <p:spPr>
          <a:xfrm>
            <a:off x="721981" y="3471333"/>
            <a:ext cx="23600438" cy="9895947"/>
          </a:xfrm>
          <a:prstGeom prst="rect">
            <a:avLst/>
          </a:prstGeom>
        </p:spPr>
        <p:txBody>
          <a:bodyPr anchor="t">
            <a:noAutofit/>
          </a:bodyPr>
          <a:lstStyle/>
          <a:p>
            <a:pPr marL="571500" indent="-571500" defTabSz="584200">
              <a:spcBef>
                <a:spcPts val="49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Matthew 5:28 (ESV) 	</a:t>
            </a:r>
            <a:r>
              <a:t>But I say to you that everyone who looks at a woman with lustful intent has already committed adultery with her in his heart. </a:t>
            </a:r>
          </a:p>
          <a:p>
            <a:pPr marL="571500" indent="-571500" defTabSz="584200">
              <a:spcBef>
                <a:spcPts val="49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John 8:3–4 (ESV) </a:t>
            </a:r>
            <a:r>
              <a:t>		</a:t>
            </a:r>
            <a:r>
              <a:rPr baseline="31999">
                <a:solidFill>
                  <a:srgbClr val="0433FF"/>
                </a:solidFill>
              </a:rPr>
              <a:t>3</a:t>
            </a:r>
            <a:r>
              <a:t> The scribes and the Pharisees brought a woman who had been caught in adultery, and placing her in the midst </a:t>
            </a:r>
            <a:r>
              <a:rPr baseline="31999">
                <a:solidFill>
                  <a:srgbClr val="0433FF"/>
                </a:solidFill>
              </a:rPr>
              <a:t>4</a:t>
            </a:r>
            <a:r>
              <a:t> they said to him, “Teacher, this woman has been caught in the act of adultery. </a:t>
            </a:r>
          </a:p>
          <a:p>
            <a:pPr marL="571500" indent="-571500" defTabSz="584200">
              <a:spcBef>
                <a:spcPts val="49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Hebrews 13:4 (ESV)</a:t>
            </a:r>
            <a:r>
              <a:t> 	Let marriage be held in honor among all, and let the marriage bed be undefiled, for God will judge the sexually immoral and adulterous.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wipe(left)" transition="in">
                                      <p:cBhvr>
                                        <p:cTn id="7" dur="1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94">
                                            <p:bg/>
                                          </p:spTgt>
                                        </p:tgtEl>
                                        <p:attrNameLst>
                                          <p:attrName>style.visibility</p:attrName>
                                        </p:attrNameLst>
                                      </p:cBhvr>
                                      <p:to>
                                        <p:strVal val="visible"/>
                                      </p:to>
                                    </p:set>
                                    <p:animEffect filter="wipe(left)" transition="in">
                                      <p:cBhvr>
                                        <p:cTn id="12" dur="500"/>
                                        <p:tgtEl>
                                          <p:spTgt spid="194">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194">
                                            <p:txEl>
                                              <p:pRg st="0" end="0"/>
                                            </p:txEl>
                                          </p:spTgt>
                                        </p:tgtEl>
                                        <p:attrNameLst>
                                          <p:attrName>style.visibility</p:attrName>
                                        </p:attrNameLst>
                                      </p:cBhvr>
                                      <p:to>
                                        <p:strVal val="visible"/>
                                      </p:to>
                                    </p:set>
                                    <p:animEffect filter="wipe(left)" transition="in">
                                      <p:cBhvr>
                                        <p:cTn id="15" dur="500"/>
                                        <p:tgtEl>
                                          <p:spTgt spid="19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194">
                                            <p:txEl>
                                              <p:pRg st="1" end="1"/>
                                            </p:txEl>
                                          </p:spTgt>
                                        </p:tgtEl>
                                        <p:attrNameLst>
                                          <p:attrName>style.visibility</p:attrName>
                                        </p:attrNameLst>
                                      </p:cBhvr>
                                      <p:to>
                                        <p:strVal val="visible"/>
                                      </p:to>
                                    </p:set>
                                    <p:animEffect filter="wipe(left)" transition="in">
                                      <p:cBhvr>
                                        <p:cTn id="20" dur="500"/>
                                        <p:tgtEl>
                                          <p:spTgt spid="1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194">
                                            <p:txEl>
                                              <p:pRg st="2" end="2"/>
                                            </p:txEl>
                                          </p:spTgt>
                                        </p:tgtEl>
                                        <p:attrNameLst>
                                          <p:attrName>style.visibility</p:attrName>
                                        </p:attrNameLst>
                                      </p:cBhvr>
                                      <p:to>
                                        <p:strVal val="visible"/>
                                      </p:to>
                                    </p:set>
                                    <p:animEffect filter="wipe(left)" transition="in">
                                      <p:cBhvr>
                                        <p:cTn id="25" dur="500"/>
                                        <p:tgtEl>
                                          <p:spTgt spid="19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P build="p" bldLvl="5" animBg="1" rev="0" advAuto="0" spid="194"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96" name="Adultery Properly Defined"/>
          <p:cNvSpPr txBox="1"/>
          <p:nvPr>
            <p:ph type="title" idx="4294967295"/>
          </p:nvPr>
        </p:nvSpPr>
        <p:spPr>
          <a:xfrm>
            <a:off x="8863" y="7620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Adultery Properly Defined</a:t>
            </a:r>
          </a:p>
        </p:txBody>
      </p:sp>
      <p:sp>
        <p:nvSpPr>
          <p:cNvPr id="197" name="By Context"/>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By Context</a:t>
            </a:r>
          </a:p>
        </p:txBody>
      </p:sp>
      <p:sp>
        <p:nvSpPr>
          <p:cNvPr id="198" name="“In recent years though, a new view of adultery has been espoused by a minority element within the church. It is the notion that adultery is merely the act of repudiating one’s marriage vows (whether or not the covenant-breaker ever enters a new marital union). The motive behind this novel theory is perfectly transparent. It is a result-oriented dogma. It suggests that if one commits adultery, i.e., he repudiates his marriage vow (admittedly an evil thing), then he may simply “repent” of that action, i.e., pledge not to do it henceforth, and, if he desires at some subsequent point, he may secure a new mate. According to this view, one can abandon his spouse for any trivial reason, pledge to never do such again, and then enter a new marriage.”…"/>
          <p:cNvSpPr txBox="1"/>
          <p:nvPr/>
        </p:nvSpPr>
        <p:spPr>
          <a:xfrm>
            <a:off x="1484957" y="3090664"/>
            <a:ext cx="21414086" cy="99915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900">
                <a:effectLst>
                  <a:outerShdw sx="100000" sy="100000" kx="0" ky="0" algn="b" rotWithShape="0" blurRad="12700" dist="12700" dir="2400000">
                    <a:srgbClr val="000000"/>
                  </a:outerShdw>
                </a:effectLst>
                <a:latin typeface="Tahoma"/>
                <a:ea typeface="Tahoma"/>
                <a:cs typeface="Tahoma"/>
                <a:sym typeface="Tahoma"/>
              </a:defRPr>
            </a:pPr>
            <a:r>
              <a:t>“In recent years though, a new view of adultery has been espoused by a minority element within the church. It is the notion that adultery is merely the act of repudiating one’s marriage vows (whether or not the covenant-breaker ever enters a new marital union). The motive behind this novel theory is perfectly transparent. It is a result-oriented dogma. It suggests that if one commits adultery, i.e., he repudiates his marriage vow (admittedly an evil thing), then he may simply “repent” of that action, i.e., pledge not to do it henceforth, and, if he desires at some subsequent point, he may secure a new mate. According to this view, one can abandon his spouse for any trivial reason, pledge to never do such again, and then enter a new marriage.”</a:t>
            </a:r>
          </a:p>
          <a:p>
            <a:pPr defTabSz="584200">
              <a:spcBef>
                <a:spcPts val="800"/>
              </a:spcBef>
              <a:buClr>
                <a:srgbClr val="FF2600"/>
              </a:buClr>
              <a:defRPr sz="4900">
                <a:solidFill>
                  <a:srgbClr val="008F00"/>
                </a:solidFill>
                <a:effectLst>
                  <a:outerShdw sx="100000" sy="100000" kx="0" ky="0" algn="b" rotWithShape="0" blurRad="12700" dist="12700" dir="2400000">
                    <a:srgbClr val="000000"/>
                  </a:outerShdw>
                </a:effectLst>
                <a:latin typeface="Tahoma"/>
                <a:ea typeface="Tahoma"/>
                <a:cs typeface="Tahoma"/>
                <a:sym typeface="Tahoma"/>
              </a:defRPr>
            </a:pPr>
            <a:r>
              <a:t>— Wayne Jackson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wipe(up)" transition="in">
                                      <p:cBhvr>
                                        <p:cTn id="7"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Married” Versus “Bound”"/>
          <p:cNvSpPr txBox="1"/>
          <p:nvPr>
            <p:ph type="title" idx="4294967295"/>
          </p:nvPr>
        </p:nvSpPr>
        <p:spPr>
          <a:xfrm>
            <a:off x="8863" y="9779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“Married” Versus “Bound”</a:t>
            </a:r>
          </a:p>
        </p:txBody>
      </p:sp>
      <p:sp>
        <p:nvSpPr>
          <p:cNvPr id="201" name="No more obligation?"/>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No more obligation?</a:t>
            </a:r>
          </a:p>
        </p:txBody>
      </p:sp>
      <p:sp>
        <p:nvSpPr>
          <p:cNvPr id="202" name="10 To the married I give this charge (not I, but the Lord): the wife should not separate from her husband 11 (but if she does, she should remain unmarried or else be reconciled to her husband), and the husband should not divorce his wife.…"/>
          <p:cNvSpPr txBox="1"/>
          <p:nvPr/>
        </p:nvSpPr>
        <p:spPr>
          <a:xfrm>
            <a:off x="375741" y="5759201"/>
            <a:ext cx="10740331" cy="76719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900">
                <a:effectLst>
                  <a:outerShdw sx="100000" sy="100000" kx="0" ky="0" algn="b" rotWithShape="0" blurRad="12700" dist="12700" dir="2400000">
                    <a:srgbClr val="000000"/>
                  </a:outerShdw>
                </a:effectLst>
                <a:latin typeface="Tahoma"/>
                <a:ea typeface="Tahoma"/>
                <a:cs typeface="Tahoma"/>
                <a:sym typeface="Tahoma"/>
              </a:defRPr>
            </a:pPr>
            <a:r>
              <a:rPr baseline="31999">
                <a:solidFill>
                  <a:srgbClr val="0433FF"/>
                </a:solidFill>
              </a:rPr>
              <a:t>10</a:t>
            </a:r>
            <a:r>
              <a:t> To the married I give this charge (not I, but the Lord): the wife should not separate from her husband </a:t>
            </a:r>
            <a:r>
              <a:rPr baseline="31999">
                <a:solidFill>
                  <a:srgbClr val="0433FF"/>
                </a:solidFill>
              </a:rPr>
              <a:t>11</a:t>
            </a:r>
            <a:r>
              <a:t> (but if she does, she should remain unmarried or else be reconciled to her husband), and the husband should not divorce his wife.</a:t>
            </a:r>
          </a:p>
          <a:p>
            <a:pPr defTabSz="584200">
              <a:spcBef>
                <a:spcPts val="800"/>
              </a:spcBef>
              <a:buClr>
                <a:srgbClr val="FF2600"/>
              </a:buClr>
              <a:defRPr sz="49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1 Corinthians 7:10–11; ESV</a:t>
            </a:r>
          </a:p>
        </p:txBody>
      </p:sp>
      <p:sp>
        <p:nvSpPr>
          <p:cNvPr id="203" name="Argument: When a marriage is ended by divorce, no bond or obligation remains. Thus anyone can remarry regardless of the cause of the breaking up of a former marriage."/>
          <p:cNvSpPr txBox="1"/>
          <p:nvPr/>
        </p:nvSpPr>
        <p:spPr>
          <a:xfrm>
            <a:off x="850420" y="3080146"/>
            <a:ext cx="23022687" cy="16521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When a marriage is ended by divorce, no bond or obligation remains. Thus anyone can remarry regardless of the cause of the breaking up of a former marriage.</a:t>
            </a:r>
          </a:p>
        </p:txBody>
      </p:sp>
      <p:sp>
        <p:nvSpPr>
          <p:cNvPr id="204" name="And I say to you, whoever divorces his wife, except for sexual immorality, and marries another, commits adultery; and whoever marries her who is divorced commits adultery.”…"/>
          <p:cNvSpPr txBox="1"/>
          <p:nvPr/>
        </p:nvSpPr>
        <p:spPr>
          <a:xfrm>
            <a:off x="12277129" y="5148064"/>
            <a:ext cx="11495386" cy="46339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And I say to you, whoever divorces his wife, except for sexual immorality, and marries another, commits adultery; and whoever marries her who is divorced commits adultery.”</a:t>
            </a:r>
          </a:p>
          <a:p>
            <a:pPr defTabSz="584200">
              <a:spcBef>
                <a:spcPts val="800"/>
              </a:spcBef>
              <a:buClr>
                <a:srgbClr val="FF2600"/>
              </a:buClr>
              <a:defRPr sz="45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19:9; NKJV</a:t>
            </a:r>
          </a:p>
        </p:txBody>
      </p:sp>
      <p:sp>
        <p:nvSpPr>
          <p:cNvPr id="205" name="Adultery: “unlawful sexual intercourse with someone other than one’s spouse”"/>
          <p:cNvSpPr txBox="1"/>
          <p:nvPr/>
        </p:nvSpPr>
        <p:spPr>
          <a:xfrm>
            <a:off x="15309505" y="10417413"/>
            <a:ext cx="8747912" cy="2177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700">
                <a:solidFill>
                  <a:srgbClr val="FF2600"/>
                </a:solidFill>
                <a:effectLst>
                  <a:outerShdw sx="100000" sy="100000" kx="0" ky="0" algn="b" rotWithShape="0" blurRad="12700" dist="38100" dir="2400000">
                    <a:srgbClr val="000000"/>
                  </a:outerShdw>
                </a:effectLst>
                <a:latin typeface="Arial"/>
                <a:ea typeface="Arial"/>
                <a:cs typeface="Arial"/>
                <a:sym typeface="Arial"/>
              </a:defRPr>
            </a:lvl1pPr>
          </a:lstStyle>
          <a:p>
            <a:pPr/>
            <a:r>
              <a:t>Adultery: “unlawful sexual intercourse with someone other than one’s spouse”</a:t>
            </a:r>
          </a:p>
        </p:txBody>
      </p:sp>
      <p:pic>
        <p:nvPicPr>
          <p:cNvPr id="206" name="Image" descr="Image"/>
          <p:cNvPicPr>
            <a:picLocks noChangeAspect="1"/>
          </p:cNvPicPr>
          <p:nvPr/>
        </p:nvPicPr>
        <p:blipFill>
          <a:blip r:embed="rId2">
            <a:extLst/>
          </a:blip>
          <a:stretch>
            <a:fillRect/>
          </a:stretch>
        </p:blipFill>
        <p:spPr>
          <a:xfrm>
            <a:off x="12192000" y="9620250"/>
            <a:ext cx="3810000" cy="37719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lt" backwards="0">
                                    <p:tmAbs val="0"/>
                                  </p:iterate>
                                  <p:childTnLst>
                                    <p:set>
                                      <p:cBhvr>
                                        <p:cTn id="6" fill="hold"/>
                                        <p:tgtEl>
                                          <p:spTgt spid="200"/>
                                        </p:tgtEl>
                                        <p:attrNameLst>
                                          <p:attrName>style.visibility</p:attrName>
                                        </p:attrNameLst>
                                      </p:cBhvr>
                                      <p:to>
                                        <p:strVal val="visible"/>
                                      </p:to>
                                    </p:set>
                                    <p:anim calcmode="lin" valueType="num">
                                      <p:cBhvr>
                                        <p:cTn id="7" dur="1500" fill="hold"/>
                                        <p:tgtEl>
                                          <p:spTgt spid="200"/>
                                        </p:tgtEl>
                                        <p:attrNameLst>
                                          <p:attrName>ppt_w</p:attrName>
                                        </p:attrNameLst>
                                      </p:cBhvr>
                                      <p:tavLst>
                                        <p:tav tm="0" fmla="#ppt_w*sin(2.5*pi*$)">
                                          <p:val>
                                            <p:fltVal val="0"/>
                                          </p:val>
                                        </p:tav>
                                        <p:tav tm="100000">
                                          <p:val>
                                            <p:fltVal val="1"/>
                                          </p:val>
                                        </p:tav>
                                      </p:tavLst>
                                    </p:anim>
                                    <p:anim calcmode="lin" valueType="num">
                                      <p:cBhvr>
                                        <p:cTn id="8" dur="1500" fill="hold"/>
                                        <p:tgtEl>
                                          <p:spTgt spid="200"/>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Class="entr" nodeType="afterEffect" presetSubtype="8" presetID="22" grpId="2" fill="hold">
                                  <p:stCondLst>
                                    <p:cond delay="0"/>
                                  </p:stCondLst>
                                  <p:iterate type="el" backwards="0">
                                    <p:tmAbs val="0"/>
                                  </p:iterate>
                                  <p:childTnLst>
                                    <p:set>
                                      <p:cBhvr>
                                        <p:cTn id="11" fill="hold"/>
                                        <p:tgtEl>
                                          <p:spTgt spid="201"/>
                                        </p:tgtEl>
                                        <p:attrNameLst>
                                          <p:attrName>style.visibility</p:attrName>
                                        </p:attrNameLst>
                                      </p:cBhvr>
                                      <p:to>
                                        <p:strVal val="visible"/>
                                      </p:to>
                                    </p:set>
                                    <p:animEffect filter="wipe(left)" transition="in">
                                      <p:cBhvr>
                                        <p:cTn id="12" dur="1000"/>
                                        <p:tgtEl>
                                          <p:spTgt spid="201"/>
                                        </p:tgtEl>
                                      </p:cBhvr>
                                    </p:animEffect>
                                  </p:childTnLst>
                                </p:cTn>
                              </p:par>
                            </p:childTnLst>
                          </p:cTn>
                        </p:par>
                        <p:par>
                          <p:cTn id="13" fill="hold">
                            <p:stCondLst>
                              <p:cond delay="2500"/>
                            </p:stCondLst>
                            <p:childTnLst>
                              <p:par>
                                <p:cTn id="14" presetClass="entr" nodeType="afterEffect" presetSubtype="8" presetID="22" grpId="3" fill="hold">
                                  <p:stCondLst>
                                    <p:cond delay="0"/>
                                  </p:stCondLst>
                                  <p:iterate type="el" backwards="0">
                                    <p:tmAbs val="0"/>
                                  </p:iterate>
                                  <p:childTnLst>
                                    <p:set>
                                      <p:cBhvr>
                                        <p:cTn id="15" fill="hold"/>
                                        <p:tgtEl>
                                          <p:spTgt spid="203">
                                            <p:bg/>
                                          </p:spTgt>
                                        </p:tgtEl>
                                        <p:attrNameLst>
                                          <p:attrName>style.visibility</p:attrName>
                                        </p:attrNameLst>
                                      </p:cBhvr>
                                      <p:to>
                                        <p:strVal val="visible"/>
                                      </p:to>
                                    </p:set>
                                    <p:animEffect filter="wipe(left)" transition="in">
                                      <p:cBhvr>
                                        <p:cTn id="16" dur="500"/>
                                        <p:tgtEl>
                                          <p:spTgt spid="203">
                                            <p:bg/>
                                          </p:spTgt>
                                        </p:tgtEl>
                                      </p:cBhvr>
                                    </p:animEffect>
                                  </p:childTnLst>
                                </p:cTn>
                              </p:par>
                              <p:par>
                                <p:cTn id="17" presetClass="entr" nodeType="withEffect" presetSubtype="8" presetID="22" grpId="3" fill="hold">
                                  <p:stCondLst>
                                    <p:cond delay="0"/>
                                  </p:stCondLst>
                                  <p:iterate type="el" backwards="0">
                                    <p:tmAbs val="0"/>
                                  </p:iterate>
                                  <p:childTnLst>
                                    <p:set>
                                      <p:cBhvr>
                                        <p:cTn id="18" fill="hold"/>
                                        <p:tgtEl>
                                          <p:spTgt spid="203">
                                            <p:txEl>
                                              <p:pRg st="0" end="0"/>
                                            </p:txEl>
                                          </p:spTgt>
                                        </p:tgtEl>
                                        <p:attrNameLst>
                                          <p:attrName>style.visibility</p:attrName>
                                        </p:attrNameLst>
                                      </p:cBhvr>
                                      <p:to>
                                        <p:strVal val="visible"/>
                                      </p:to>
                                    </p:set>
                                    <p:animEffect filter="wipe(left)" transition="in">
                                      <p:cBhvr>
                                        <p:cTn id="19" dur="500"/>
                                        <p:tgtEl>
                                          <p:spTgt spid="20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 presetID="22" grpId="4" fill="hold">
                                  <p:stCondLst>
                                    <p:cond delay="0"/>
                                  </p:stCondLst>
                                  <p:iterate type="el" backwards="0">
                                    <p:tmAbs val="0"/>
                                  </p:iterate>
                                  <p:childTnLst>
                                    <p:set>
                                      <p:cBhvr>
                                        <p:cTn id="23" fill="hold"/>
                                        <p:tgtEl>
                                          <p:spTgt spid="202"/>
                                        </p:tgtEl>
                                        <p:attrNameLst>
                                          <p:attrName>style.visibility</p:attrName>
                                        </p:attrNameLst>
                                      </p:cBhvr>
                                      <p:to>
                                        <p:strVal val="visible"/>
                                      </p:to>
                                    </p:set>
                                    <p:animEffect filter="wipe(up)" transition="in">
                                      <p:cBhvr>
                                        <p:cTn id="24" dur="1000"/>
                                        <p:tgtEl>
                                          <p:spTgt spid="202"/>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32" presetID="23" grpId="5" fill="hold">
                                  <p:stCondLst>
                                    <p:cond delay="0"/>
                                  </p:stCondLst>
                                  <p:iterate type="el" backwards="0">
                                    <p:tmAbs val="0"/>
                                  </p:iterate>
                                  <p:childTnLst>
                                    <p:set>
                                      <p:cBhvr>
                                        <p:cTn id="28" fill="hold"/>
                                        <p:tgtEl>
                                          <p:spTgt spid="205"/>
                                        </p:tgtEl>
                                        <p:attrNameLst>
                                          <p:attrName>style.visibility</p:attrName>
                                        </p:attrNameLst>
                                      </p:cBhvr>
                                      <p:to>
                                        <p:strVal val="visible"/>
                                      </p:to>
                                    </p:set>
                                    <p:anim calcmode="lin" valueType="num">
                                      <p:cBhvr>
                                        <p:cTn id="29" dur="1000" fill="hold"/>
                                        <p:tgtEl>
                                          <p:spTgt spid="205"/>
                                        </p:tgtEl>
                                        <p:attrNameLst>
                                          <p:attrName>ppt_w</p:attrName>
                                        </p:attrNameLst>
                                      </p:cBhvr>
                                      <p:tavLst>
                                        <p:tav tm="0">
                                          <p:val>
                                            <p:strVal val="4*#ppt_w"/>
                                          </p:val>
                                        </p:tav>
                                        <p:tav tm="100000">
                                          <p:val>
                                            <p:strVal val="#ppt_w"/>
                                          </p:val>
                                        </p:tav>
                                      </p:tavLst>
                                    </p:anim>
                                    <p:anim calcmode="lin" valueType="num">
                                      <p:cBhvr>
                                        <p:cTn id="30" dur="1000" fill="hold"/>
                                        <p:tgtEl>
                                          <p:spTgt spid="205"/>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2" grpId="6" fill="hold">
                                  <p:stCondLst>
                                    <p:cond delay="0"/>
                                  </p:stCondLst>
                                  <p:iterate type="el" backwards="0">
                                    <p:tmAbs val="0"/>
                                  </p:iterate>
                                  <p:childTnLst>
                                    <p:set>
                                      <p:cBhvr>
                                        <p:cTn id="34" fill="hold"/>
                                        <p:tgtEl>
                                          <p:spTgt spid="204"/>
                                        </p:tgtEl>
                                        <p:attrNameLst>
                                          <p:attrName>style.visibility</p:attrName>
                                        </p:attrNameLst>
                                      </p:cBhvr>
                                      <p:to>
                                        <p:strVal val="visible"/>
                                      </p:to>
                                    </p:set>
                                    <p:animEffect filter="wipe(up)" transition="in">
                                      <p:cBhvr>
                                        <p:cTn id="35" dur="1000"/>
                                        <p:tgtEl>
                                          <p:spTgt spid="204"/>
                                        </p:tgtEl>
                                      </p:cBhvr>
                                    </p:animEffect>
                                  </p:childTnLst>
                                </p:cTn>
                              </p:par>
                            </p:childTnLst>
                          </p:cTn>
                        </p:par>
                        <p:par>
                          <p:cTn id="36" fill="hold">
                            <p:stCondLst>
                              <p:cond delay="1000"/>
                            </p:stCondLst>
                            <p:childTnLst>
                              <p:par>
                                <p:cTn id="37" presetClass="entr" nodeType="afterEffect" presetID="9" grpId="7" fill="hold">
                                  <p:stCondLst>
                                    <p:cond delay="0"/>
                                  </p:stCondLst>
                                  <p:iterate type="el" backwards="0">
                                    <p:tmAbs val="0"/>
                                  </p:iterate>
                                  <p:childTnLst>
                                    <p:set>
                                      <p:cBhvr>
                                        <p:cTn id="38" fill="hold"/>
                                        <p:tgtEl>
                                          <p:spTgt spid="206"/>
                                        </p:tgtEl>
                                        <p:attrNameLst>
                                          <p:attrName>style.visibility</p:attrName>
                                        </p:attrNameLst>
                                      </p:cBhvr>
                                      <p:to>
                                        <p:strVal val="visible"/>
                                      </p:to>
                                    </p:set>
                                    <p:animEffect filter="dissolve" transition="in">
                                      <p:cBhvr>
                                        <p:cTn id="39" dur="1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P build="whole" bldLvl="1" animBg="1" rev="0" advAuto="0" spid="205" grpId="5"/>
      <p:bldP build="p" bldLvl="5" animBg="1" rev="0" advAuto="0" spid="203" grpId="3"/>
      <p:bldP build="whole" bldLvl="1" animBg="1" rev="0" advAuto="0" spid="206" grpId="7"/>
      <p:bldP build="whole" bldLvl="1" animBg="1" rev="0" advAuto="0" spid="201" grpId="2"/>
      <p:bldP build="whole" bldLvl="1" animBg="1" rev="0" advAuto="0" spid="204" grpId="6"/>
      <p:bldP build="whole" bldLvl="1" animBg="1" rev="0" advAuto="0" spid="202" grpId="4"/>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Married” Versus “Bound”"/>
          <p:cNvSpPr txBox="1"/>
          <p:nvPr>
            <p:ph type="title" idx="4294967295"/>
          </p:nvPr>
        </p:nvSpPr>
        <p:spPr>
          <a:xfrm>
            <a:off x="8863" y="7493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“Married” Versus “Bound”</a:t>
            </a:r>
          </a:p>
        </p:txBody>
      </p:sp>
      <p:sp>
        <p:nvSpPr>
          <p:cNvPr id="209" name="Defined by Paul"/>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Defined by Paul</a:t>
            </a:r>
          </a:p>
        </p:txBody>
      </p:sp>
      <p:sp>
        <p:nvSpPr>
          <p:cNvPr id="210" name="1 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
          <p:cNvSpPr txBox="1"/>
          <p:nvPr/>
        </p:nvSpPr>
        <p:spPr>
          <a:xfrm>
            <a:off x="540444" y="2645833"/>
            <a:ext cx="23642639" cy="46585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000">
                <a:effectLst>
                  <a:outerShdw sx="100000" sy="100000" kx="0" ky="0" algn="b" rotWithShape="0" blurRad="12700" dist="12700" dir="2400000">
                    <a:srgbClr val="000000"/>
                  </a:outerShdw>
                </a:effectLst>
                <a:latin typeface="Tahoma"/>
                <a:ea typeface="Tahoma"/>
                <a:cs typeface="Tahoma"/>
                <a:sym typeface="Tahoma"/>
              </a:defRPr>
            </a:pPr>
            <a:r>
              <a:rPr baseline="31999">
                <a:solidFill>
                  <a:srgbClr val="0433FF"/>
                </a:solidFill>
              </a:rPr>
              <a:t>1</a:t>
            </a:r>
            <a:r>
              <a:t> Or do you not know, brethren (for I speak to those who know the law), that the law has dominion over a man as long as he lives? </a:t>
            </a:r>
            <a:r>
              <a:rPr baseline="31999">
                <a:solidFill>
                  <a:srgbClr val="0433FF"/>
                </a:solidFill>
              </a:rPr>
              <a:t>2</a:t>
            </a:r>
            <a:r>
              <a:t> For the woman who has a husband is bound by the law to her husband as long as he lives. But if the husband dies, she is released from the law of her husband. </a:t>
            </a:r>
            <a:r>
              <a:rPr baseline="31999">
                <a:solidFill>
                  <a:srgbClr val="0433FF"/>
                </a:solidFill>
              </a:rPr>
              <a:t>3</a:t>
            </a:r>
            <a:r>
              <a:t> So then if, while her husband lives, she marries another man, she will be called an adulteress; but if her husband dies, she is free from that law, so that she is no adulteress, though she has married another man.</a:t>
            </a:r>
          </a:p>
          <a:p>
            <a:pPr defTabSz="584200">
              <a:spcBef>
                <a:spcPts val="800"/>
              </a:spcBef>
              <a:buClr>
                <a:srgbClr val="FF2600"/>
              </a:buClr>
              <a:defRPr sz="40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Romans 7:1–3; NKJV</a:t>
            </a:r>
          </a:p>
        </p:txBody>
      </p:sp>
      <p:sp>
        <p:nvSpPr>
          <p:cNvPr id="211" name="A woman is bound to her husband as long as he lives. Paul did not write “as long as they are married.”…"/>
          <p:cNvSpPr txBox="1"/>
          <p:nvPr>
            <p:ph type="body" idx="4294967295"/>
          </p:nvPr>
        </p:nvSpPr>
        <p:spPr>
          <a:xfrm>
            <a:off x="561545" y="7294033"/>
            <a:ext cx="23600438" cy="6922263"/>
          </a:xfrm>
          <a:prstGeom prst="rect">
            <a:avLst/>
          </a:prstGeom>
        </p:spPr>
        <p:txBody>
          <a:bodyPr anchor="t">
            <a:noAutofit/>
          </a:bodyPr>
          <a:lstStyle/>
          <a:p>
            <a:pPr marL="571500" indent="-571500" defTabSz="584200">
              <a:spcBef>
                <a:spcPts val="800"/>
              </a:spcBef>
              <a:buClr>
                <a:srgbClr val="FF2600"/>
              </a:buClr>
              <a:buSzPct val="100000"/>
              <a:defRPr b="1" sz="38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A woman is bound to her husband as long as he lives. Paul did not write </a:t>
            </a:r>
            <a:r>
              <a:rPr b="0"/>
              <a:t>“as long as they are married.”</a:t>
            </a:r>
            <a:endParaRPr b="0"/>
          </a:p>
          <a:p>
            <a:pPr marL="571500" indent="-571500" defTabSz="584200">
              <a:spcBef>
                <a:spcPts val="800"/>
              </a:spcBef>
              <a:buClr>
                <a:srgbClr val="FF2600"/>
              </a:buClr>
              <a:buSzPct val="100000"/>
              <a:defRPr b="1" sz="38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If she marries another man while her husband still lives (and thus she is still bound to him), she will be called an adulteress.</a:t>
            </a:r>
          </a:p>
          <a:p>
            <a:pPr marL="571500" indent="-571500" defTabSz="584200">
              <a:spcBef>
                <a:spcPts val="800"/>
              </a:spcBef>
              <a:buClr>
                <a:srgbClr val="FF2600"/>
              </a:buClr>
              <a:buSzPct val="100000"/>
              <a:defRPr b="1" sz="38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She is married to the second man, but not bound with reference to him; she is still bound to the first man.</a:t>
            </a:r>
          </a:p>
          <a:p>
            <a:pPr marL="571500" indent="-571500" defTabSz="584200">
              <a:spcBef>
                <a:spcPts val="800"/>
              </a:spcBef>
              <a:buClr>
                <a:srgbClr val="FF2600"/>
              </a:buClr>
              <a:buSzPct val="100000"/>
              <a:defRPr b="1" sz="38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Even though she has sexual relations in her remarriage, it is adultery because she is not bound to the second man even though she is married to him.</a:t>
            </a:r>
          </a:p>
          <a:p>
            <a:pPr marL="571500" indent="-571500" defTabSz="584200">
              <a:spcBef>
                <a:spcPts val="800"/>
              </a:spcBef>
              <a:buClr>
                <a:srgbClr val="FF2600"/>
              </a:buClr>
              <a:buSzPct val="100000"/>
              <a:defRPr b="1" sz="38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Adultery: sexual relations between a bound person and someone to whom that person is not bound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09"/>
                                        </p:tgtEl>
                                        <p:attrNameLst>
                                          <p:attrName>style.visibility</p:attrName>
                                        </p:attrNameLst>
                                      </p:cBhvr>
                                      <p:to>
                                        <p:strVal val="visible"/>
                                      </p:to>
                                    </p:set>
                                    <p:animEffect filter="wipe(left)" transition="in">
                                      <p:cBhvr>
                                        <p:cTn id="7" dur="1000"/>
                                        <p:tgtEl>
                                          <p:spTgt spid="209"/>
                                        </p:tgtEl>
                                      </p:cBhvr>
                                    </p:animEffect>
                                  </p:childTnLst>
                                </p:cTn>
                              </p:par>
                            </p:childTnLst>
                          </p:cTn>
                        </p:par>
                        <p:par>
                          <p:cTn id="8" fill="hold">
                            <p:stCondLst>
                              <p:cond delay="1000"/>
                            </p:stCondLst>
                            <p:childTnLst>
                              <p:par>
                                <p:cTn id="9" presetClass="entr" nodeType="afterEffect" presetSubtype="1" presetID="22" grpId="2" fill="hold">
                                  <p:stCondLst>
                                    <p:cond delay="0"/>
                                  </p:stCondLst>
                                  <p:iterate type="el" backwards="0">
                                    <p:tmAbs val="0"/>
                                  </p:iterate>
                                  <p:childTnLst>
                                    <p:set>
                                      <p:cBhvr>
                                        <p:cTn id="10" fill="hold"/>
                                        <p:tgtEl>
                                          <p:spTgt spid="210"/>
                                        </p:tgtEl>
                                        <p:attrNameLst>
                                          <p:attrName>style.visibility</p:attrName>
                                        </p:attrNameLst>
                                      </p:cBhvr>
                                      <p:to>
                                        <p:strVal val="visible"/>
                                      </p:to>
                                    </p:set>
                                    <p:animEffect filter="wipe(up)" transition="in">
                                      <p:cBhvr>
                                        <p:cTn id="11" dur="1000"/>
                                        <p:tgtEl>
                                          <p:spTgt spid="21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211">
                                            <p:bg/>
                                          </p:spTgt>
                                        </p:tgtEl>
                                        <p:attrNameLst>
                                          <p:attrName>style.visibility</p:attrName>
                                        </p:attrNameLst>
                                      </p:cBhvr>
                                      <p:to>
                                        <p:strVal val="visible"/>
                                      </p:to>
                                    </p:set>
                                    <p:animEffect filter="wipe(left)" transition="in">
                                      <p:cBhvr>
                                        <p:cTn id="16" dur="500"/>
                                        <p:tgtEl>
                                          <p:spTgt spid="211">
                                            <p:bg/>
                                          </p:spTgt>
                                        </p:tgtEl>
                                      </p:cBhvr>
                                    </p:animEffect>
                                  </p:childTnLst>
                                </p:cTn>
                              </p:par>
                              <p:par>
                                <p:cTn id="17" presetClass="entr" nodeType="withEffect" presetSubtype="8" presetID="22" grpId="3" fill="hold">
                                  <p:stCondLst>
                                    <p:cond delay="0"/>
                                  </p:stCondLst>
                                  <p:iterate type="el" backwards="0">
                                    <p:tmAbs val="0"/>
                                  </p:iterate>
                                  <p:childTnLst>
                                    <p:set>
                                      <p:cBhvr>
                                        <p:cTn id="18" fill="hold"/>
                                        <p:tgtEl>
                                          <p:spTgt spid="211">
                                            <p:txEl>
                                              <p:pRg st="0" end="0"/>
                                            </p:txEl>
                                          </p:spTgt>
                                        </p:tgtEl>
                                        <p:attrNameLst>
                                          <p:attrName>style.visibility</p:attrName>
                                        </p:attrNameLst>
                                      </p:cBhvr>
                                      <p:to>
                                        <p:strVal val="visible"/>
                                      </p:to>
                                    </p:set>
                                    <p:animEffect filter="wipe(left)" transition="in">
                                      <p:cBhvr>
                                        <p:cTn id="19" dur="500"/>
                                        <p:tgtEl>
                                          <p:spTgt spid="2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3" fill="hold">
                                  <p:stCondLst>
                                    <p:cond delay="0"/>
                                  </p:stCondLst>
                                  <p:iterate type="el" backwards="0">
                                    <p:tmAbs val="0"/>
                                  </p:iterate>
                                  <p:childTnLst>
                                    <p:set>
                                      <p:cBhvr>
                                        <p:cTn id="23" fill="hold"/>
                                        <p:tgtEl>
                                          <p:spTgt spid="211">
                                            <p:txEl>
                                              <p:pRg st="1" end="1"/>
                                            </p:txEl>
                                          </p:spTgt>
                                        </p:tgtEl>
                                        <p:attrNameLst>
                                          <p:attrName>style.visibility</p:attrName>
                                        </p:attrNameLst>
                                      </p:cBhvr>
                                      <p:to>
                                        <p:strVal val="visible"/>
                                      </p:to>
                                    </p:set>
                                    <p:animEffect filter="wipe(left)" transition="in">
                                      <p:cBhvr>
                                        <p:cTn id="24" dur="500"/>
                                        <p:tgtEl>
                                          <p:spTgt spid="2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2" grpId="3" fill="hold">
                                  <p:stCondLst>
                                    <p:cond delay="0"/>
                                  </p:stCondLst>
                                  <p:iterate type="el" backwards="0">
                                    <p:tmAbs val="0"/>
                                  </p:iterate>
                                  <p:childTnLst>
                                    <p:set>
                                      <p:cBhvr>
                                        <p:cTn id="28" fill="hold"/>
                                        <p:tgtEl>
                                          <p:spTgt spid="211">
                                            <p:txEl>
                                              <p:pRg st="2" end="2"/>
                                            </p:txEl>
                                          </p:spTgt>
                                        </p:tgtEl>
                                        <p:attrNameLst>
                                          <p:attrName>style.visibility</p:attrName>
                                        </p:attrNameLst>
                                      </p:cBhvr>
                                      <p:to>
                                        <p:strVal val="visible"/>
                                      </p:to>
                                    </p:set>
                                    <p:animEffect filter="wipe(left)" transition="in">
                                      <p:cBhvr>
                                        <p:cTn id="29" dur="500"/>
                                        <p:tgtEl>
                                          <p:spTgt spid="2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3" fill="hold">
                                  <p:stCondLst>
                                    <p:cond delay="0"/>
                                  </p:stCondLst>
                                  <p:iterate type="el" backwards="0">
                                    <p:tmAbs val="0"/>
                                  </p:iterate>
                                  <p:childTnLst>
                                    <p:set>
                                      <p:cBhvr>
                                        <p:cTn id="33" fill="hold"/>
                                        <p:tgtEl>
                                          <p:spTgt spid="211">
                                            <p:txEl>
                                              <p:pRg st="3" end="3"/>
                                            </p:txEl>
                                          </p:spTgt>
                                        </p:tgtEl>
                                        <p:attrNameLst>
                                          <p:attrName>style.visibility</p:attrName>
                                        </p:attrNameLst>
                                      </p:cBhvr>
                                      <p:to>
                                        <p:strVal val="visible"/>
                                      </p:to>
                                    </p:set>
                                    <p:animEffect filter="wipe(left)" transition="in">
                                      <p:cBhvr>
                                        <p:cTn id="34" dur="500"/>
                                        <p:tgtEl>
                                          <p:spTgt spid="2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3" fill="hold">
                                  <p:stCondLst>
                                    <p:cond delay="0"/>
                                  </p:stCondLst>
                                  <p:iterate type="el" backwards="0">
                                    <p:tmAbs val="0"/>
                                  </p:iterate>
                                  <p:childTnLst>
                                    <p:set>
                                      <p:cBhvr>
                                        <p:cTn id="38" fill="hold"/>
                                        <p:tgtEl>
                                          <p:spTgt spid="211">
                                            <p:txEl>
                                              <p:pRg st="4" end="4"/>
                                            </p:txEl>
                                          </p:spTgt>
                                        </p:tgtEl>
                                        <p:attrNameLst>
                                          <p:attrName>style.visibility</p:attrName>
                                        </p:attrNameLst>
                                      </p:cBhvr>
                                      <p:to>
                                        <p:strVal val="visible"/>
                                      </p:to>
                                    </p:set>
                                    <p:animEffect filter="wipe(left)" transition="in">
                                      <p:cBhvr>
                                        <p:cTn id="39" dur="500"/>
                                        <p:tgtEl>
                                          <p:spTgt spid="21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2"/>
      <p:bldP build="whole" bldLvl="1" animBg="1" rev="0" advAuto="0" spid="209" grpId="1"/>
      <p:bldP build="p" bldLvl="5" animBg="1" rev="0" advAuto="0" spid="211"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pentance?"/>
          <p:cNvSpPr txBox="1"/>
          <p:nvPr>
            <p:ph type="title" idx="4294967295"/>
          </p:nvPr>
        </p:nvSpPr>
        <p:spPr>
          <a:xfrm>
            <a:off x="8863" y="618942"/>
            <a:ext cx="24366274" cy="1910227"/>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Repentance?</a:t>
            </a:r>
          </a:p>
        </p:txBody>
      </p:sp>
      <p:sp>
        <p:nvSpPr>
          <p:cNvPr id="214" name="Consequence of bad definition"/>
          <p:cNvSpPr txBox="1"/>
          <p:nvPr/>
        </p:nvSpPr>
        <p:spPr>
          <a:xfrm>
            <a:off x="51498" y="140691"/>
            <a:ext cx="7653595"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Consequence of bad definition</a:t>
            </a:r>
          </a:p>
        </p:txBody>
      </p:sp>
      <p:sp>
        <p:nvSpPr>
          <p:cNvPr id="215" name="Argument: The person who commits adultery by divorcing his spouse and remarrying someone else must simply make the decision not to “break wedlock” again."/>
          <p:cNvSpPr txBox="1"/>
          <p:nvPr/>
        </p:nvSpPr>
        <p:spPr>
          <a:xfrm>
            <a:off x="850420" y="2432007"/>
            <a:ext cx="23547654" cy="16404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6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The person who commits adultery by divorcing his spouse and remarrying someone else must simply make the decision not to “break wedlock” again.</a:t>
            </a:r>
          </a:p>
        </p:txBody>
      </p:sp>
      <p:sp>
        <p:nvSpPr>
          <p:cNvPr id="216" name="“The reason they charge that we do not teach real repentance is that they assume a major point at issue. What we deny is not that repentance demands the cessation of the sin. What we deny is that repentance demands the cessation of marriage. We deny that the marriage relationship is what constitutes the sin. Our issue is not ‘May the sin continue?’ Our issue is ‘What is the sin of adultery?’ According to the text the sin of adultery is committed when a man does two things. 1. Puts away his wife without cause and 2. Marries another. They dispute that and assume that the sin of adultery occurs in the course of the subsequent marriage relationship and thus it continues in practice. To accuse us of contending that ‘The sin may continue,’ one has to assume that the sin is in the subsequent marriage relationship instead of where Jesus said it is. The difference then is not in the meaning of repentance, but in identifying the sin.”…"/>
          <p:cNvSpPr txBox="1"/>
          <p:nvPr/>
        </p:nvSpPr>
        <p:spPr>
          <a:xfrm>
            <a:off x="418173" y="4174546"/>
            <a:ext cx="23547654" cy="9213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“The reason they charge that we do not teach real repentance is that they assume a major point at issue. What we deny is not that repentance demands the cessation of the sin. What we deny is that repentance demands the cessation of marriage. We deny that the marriage relationship is what constitutes the sin. Our issue is not ‘May the sin continue?’ Our issue is ‘What is the sin of adultery?’ According to the text the sin of adultery is committed when a man does two things. 1. Puts away his wife without cause and 2. Marries another. They dispute that and assume that the sin of adultery occurs in the course of the subsequent marriage relationship and thus it continues in practice. To accuse us of contending that ‘The sin may continue,’ one has to assume that the sin is in the subsequent marriage relationship instead of where Jesus said it is. The difference then is not in the meaning of repentance, but in identifying the sin.”</a:t>
            </a:r>
          </a:p>
          <a:p>
            <a:pPr defTabSz="584200">
              <a:spcBef>
                <a:spcPts val="800"/>
              </a:spcBef>
              <a:buClr>
                <a:srgbClr val="FF2600"/>
              </a:buClr>
              <a:defRPr sz="4500">
                <a:solidFill>
                  <a:srgbClr val="008F00"/>
                </a:solidFill>
                <a:effectLst>
                  <a:outerShdw sx="100000" sy="100000" kx="0" ky="0" algn="b" rotWithShape="0" blurRad="12700" dist="12700" dir="2400000">
                    <a:srgbClr val="000000"/>
                  </a:outerShdw>
                </a:effectLst>
                <a:latin typeface="Tahoma"/>
                <a:ea typeface="Tahoma"/>
                <a:cs typeface="Tahoma"/>
                <a:sym typeface="Tahoma"/>
              </a:defRPr>
            </a:pPr>
            <a:r>
              <a:t>— Hicks, Divorce and Remarriage: the Issue Clarified, p. 73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lt" backwards="0">
                                    <p:tmAbs val="0"/>
                                  </p:iterate>
                                  <p:childTnLst>
                                    <p:set>
                                      <p:cBhvr>
                                        <p:cTn id="6" fill="hold"/>
                                        <p:tgtEl>
                                          <p:spTgt spid="213"/>
                                        </p:tgtEl>
                                        <p:attrNameLst>
                                          <p:attrName>style.visibility</p:attrName>
                                        </p:attrNameLst>
                                      </p:cBhvr>
                                      <p:to>
                                        <p:strVal val="visible"/>
                                      </p:to>
                                    </p:set>
                                    <p:anim calcmode="lin" valueType="num">
                                      <p:cBhvr>
                                        <p:cTn id="7" dur="1500" fill="hold"/>
                                        <p:tgtEl>
                                          <p:spTgt spid="213"/>
                                        </p:tgtEl>
                                        <p:attrNameLst>
                                          <p:attrName>ppt_w</p:attrName>
                                        </p:attrNameLst>
                                      </p:cBhvr>
                                      <p:tavLst>
                                        <p:tav tm="0" fmla="#ppt_w*sin(2.5*pi*$)">
                                          <p:val>
                                            <p:fltVal val="0"/>
                                          </p:val>
                                        </p:tav>
                                        <p:tav tm="100000">
                                          <p:val>
                                            <p:fltVal val="1"/>
                                          </p:val>
                                        </p:tav>
                                      </p:tavLst>
                                    </p:anim>
                                    <p:anim calcmode="lin" valueType="num">
                                      <p:cBhvr>
                                        <p:cTn id="8" dur="1500" fill="hold"/>
                                        <p:tgtEl>
                                          <p:spTgt spid="213"/>
                                        </p:tgtEl>
                                        <p:attrNameLst>
                                          <p:attrName>ppt_h</p:attrName>
                                        </p:attrNameLst>
                                      </p:cBhvr>
                                      <p:tavLst>
                                        <p:tav tm="0">
                                          <p:val>
                                            <p:strVal val="#ppt_h"/>
                                          </p:val>
                                        </p:tav>
                                        <p:tav tm="100000">
                                          <p:val>
                                            <p:strVal val="#ppt_h"/>
                                          </p:val>
                                        </p:tav>
                                      </p:tavLst>
                                    </p:anim>
                                  </p:childTnLst>
                                </p:cTn>
                              </p:par>
                            </p:childTnLst>
                          </p:cTn>
                        </p:par>
                        <p:par>
                          <p:cTn id="9" fill="hold">
                            <p:stCondLst>
                              <p:cond delay="1500"/>
                            </p:stCondLst>
                            <p:childTnLst>
                              <p:par>
                                <p:cTn id="10" presetClass="entr" nodeType="afterEffect" presetSubtype="8" presetID="22" grpId="2" fill="hold">
                                  <p:stCondLst>
                                    <p:cond delay="0"/>
                                  </p:stCondLst>
                                  <p:iterate type="el" backwards="0">
                                    <p:tmAbs val="0"/>
                                  </p:iterate>
                                  <p:childTnLst>
                                    <p:set>
                                      <p:cBhvr>
                                        <p:cTn id="11" fill="hold"/>
                                        <p:tgtEl>
                                          <p:spTgt spid="214"/>
                                        </p:tgtEl>
                                        <p:attrNameLst>
                                          <p:attrName>style.visibility</p:attrName>
                                        </p:attrNameLst>
                                      </p:cBhvr>
                                      <p:to>
                                        <p:strVal val="visible"/>
                                      </p:to>
                                    </p:set>
                                    <p:animEffect filter="wipe(left)" transition="in">
                                      <p:cBhvr>
                                        <p:cTn id="12" dur="100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15">
                                            <p:bg/>
                                          </p:spTgt>
                                        </p:tgtEl>
                                        <p:attrNameLst>
                                          <p:attrName>style.visibility</p:attrName>
                                        </p:attrNameLst>
                                      </p:cBhvr>
                                      <p:to>
                                        <p:strVal val="visible"/>
                                      </p:to>
                                    </p:set>
                                    <p:animEffect filter="wipe(left)" transition="in">
                                      <p:cBhvr>
                                        <p:cTn id="17" dur="500"/>
                                        <p:tgtEl>
                                          <p:spTgt spid="215">
                                            <p:bg/>
                                          </p:spTgt>
                                        </p:tgtEl>
                                      </p:cBhvr>
                                    </p:animEffect>
                                  </p:childTnLst>
                                </p:cTn>
                              </p:par>
                              <p:par>
                                <p:cTn id="18" presetClass="entr" nodeType="withEffect" presetSubtype="8" presetID="22" grpId="3" fill="hold">
                                  <p:stCondLst>
                                    <p:cond delay="0"/>
                                  </p:stCondLst>
                                  <p:iterate type="el" backwards="0">
                                    <p:tmAbs val="0"/>
                                  </p:iterate>
                                  <p:childTnLst>
                                    <p:set>
                                      <p:cBhvr>
                                        <p:cTn id="19" fill="hold"/>
                                        <p:tgtEl>
                                          <p:spTgt spid="215">
                                            <p:txEl>
                                              <p:pRg st="0" end="0"/>
                                            </p:txEl>
                                          </p:spTgt>
                                        </p:tgtEl>
                                        <p:attrNameLst>
                                          <p:attrName>style.visibility</p:attrName>
                                        </p:attrNameLst>
                                      </p:cBhvr>
                                      <p:to>
                                        <p:strVal val="visible"/>
                                      </p:to>
                                    </p:set>
                                    <p:animEffect filter="wipe(left)" transition="in">
                                      <p:cBhvr>
                                        <p:cTn id="20" dur="500"/>
                                        <p:tgtEl>
                                          <p:spTgt spid="2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4" fill="hold">
                                  <p:stCondLst>
                                    <p:cond delay="0"/>
                                  </p:stCondLst>
                                  <p:iterate type="el" backwards="0">
                                    <p:tmAbs val="0"/>
                                  </p:iterate>
                                  <p:childTnLst>
                                    <p:set>
                                      <p:cBhvr>
                                        <p:cTn id="24" fill="hold"/>
                                        <p:tgtEl>
                                          <p:spTgt spid="216"/>
                                        </p:tgtEl>
                                        <p:attrNameLst>
                                          <p:attrName>style.visibility</p:attrName>
                                        </p:attrNameLst>
                                      </p:cBhvr>
                                      <p:to>
                                        <p:strVal val="visible"/>
                                      </p:to>
                                    </p:set>
                                    <p:animEffect filter="wipe(up)" transition="in">
                                      <p:cBhvr>
                                        <p:cTn id="25"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P build="p" bldLvl="5" animBg="1" rev="0" advAuto="0" spid="215" grpId="3"/>
      <p:bldP build="whole" bldLvl="1" animBg="1" rev="0" advAuto="0" spid="216" grpId="4"/>
      <p:bldP build="whole" bldLvl="1" animBg="1" rev="0" advAuto="0" spid="214"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What Sin?"/>
          <p:cNvSpPr txBox="1"/>
          <p:nvPr>
            <p:ph type="title" idx="4294967295"/>
          </p:nvPr>
        </p:nvSpPr>
        <p:spPr>
          <a:xfrm>
            <a:off x="8863" y="7493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What Sin?</a:t>
            </a:r>
          </a:p>
        </p:txBody>
      </p:sp>
      <p:sp>
        <p:nvSpPr>
          <p:cNvPr id="219" name="What is the sin?"/>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What is the sin?</a:t>
            </a:r>
          </a:p>
        </p:txBody>
      </p:sp>
      <p:sp>
        <p:nvSpPr>
          <p:cNvPr id="220" name="Marriage is a covenant relationship in which husband and wife vow to remain faithful to one another for life.…"/>
          <p:cNvSpPr txBox="1"/>
          <p:nvPr>
            <p:ph type="body" sz="half" idx="4294967295"/>
          </p:nvPr>
        </p:nvSpPr>
        <p:spPr>
          <a:xfrm>
            <a:off x="672471" y="2888869"/>
            <a:ext cx="23039058" cy="5535382"/>
          </a:xfrm>
          <a:prstGeom prst="rect">
            <a:avLst/>
          </a:prstGeom>
        </p:spPr>
        <p:txBody>
          <a:bodyPr anchor="t">
            <a:noAutofit/>
          </a:bodyPr>
          <a:lstStyle/>
          <a:p>
            <a:pPr marL="571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t>Marriage is a covenant relationship in which husband and wife vow to remain faithful to one another for life.</a:t>
            </a:r>
          </a:p>
          <a:p>
            <a:pPr lvl="1" marL="1333500" indent="-571500" defTabSz="584200">
              <a:spcBef>
                <a:spcPts val="800"/>
              </a:spcBef>
              <a:buClr>
                <a:srgbClr val="FF2600"/>
              </a:buClr>
              <a:buSzPct val="100000"/>
              <a:defRPr b="1" sz="4700">
                <a:effectLst>
                  <a:outerShdw sx="100000" sy="100000" kx="0" ky="0" algn="b" rotWithShape="0" blurRad="12700" dist="12700" dir="2400000">
                    <a:srgbClr val="000000"/>
                  </a:outerShdw>
                </a:effectLst>
                <a:latin typeface="Tahoma"/>
                <a:ea typeface="Tahoma"/>
                <a:cs typeface="Tahoma"/>
                <a:sym typeface="Tahoma"/>
              </a:defRPr>
            </a:pPr>
            <a:r>
              <a:t>Genesis 2:24 [Matthew 19:4-6]; Romans 7:2</a:t>
            </a:r>
          </a:p>
          <a:p>
            <a:pPr lvl="1" marL="1333500" indent="-571500" defTabSz="584200">
              <a:spcBef>
                <a:spcPts val="800"/>
              </a:spcBef>
              <a:buClr>
                <a:srgbClr val="FF2600"/>
              </a:buClr>
              <a:buSzPct val="100000"/>
              <a:defRPr b="1" sz="47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Malachi 2:14 (ESV) 	</a:t>
            </a:r>
            <a:r>
              <a:rPr>
                <a:solidFill>
                  <a:srgbClr val="000000"/>
                </a:solidFill>
              </a:rPr>
              <a:t>But you say, “Why does he not?” Because the Lord was witness between you and the wife of your youth, to whom you have been faithless, though she is your companion and your wife by covenant.</a:t>
            </a:r>
          </a:p>
        </p:txBody>
      </p:sp>
      <p:sp>
        <p:nvSpPr>
          <p:cNvPr id="221" name="Divorcing my spouse is a violation of that covenant, i.e., my vows."/>
          <p:cNvSpPr txBox="1"/>
          <p:nvPr/>
        </p:nvSpPr>
        <p:spPr>
          <a:xfrm>
            <a:off x="672471" y="8653595"/>
            <a:ext cx="23039058" cy="10596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4700">
                <a:effectLst>
                  <a:outerShdw sx="100000" sy="100000" kx="0" ky="0" algn="b" rotWithShape="0" blurRad="12700" dist="12700" dir="2400000">
                    <a:srgbClr val="000000"/>
                  </a:outerShdw>
                </a:effectLst>
                <a:latin typeface="Tahoma"/>
                <a:ea typeface="Tahoma"/>
                <a:cs typeface="Tahoma"/>
                <a:sym typeface="Tahoma"/>
              </a:defRPr>
            </a:lvl1pPr>
          </a:lstStyle>
          <a:p>
            <a:pPr/>
            <a:r>
              <a:t>Divorcing my spouse is a violation of that covenant, i.e., my vows.</a:t>
            </a:r>
          </a:p>
        </p:txBody>
      </p:sp>
      <p:sp>
        <p:nvSpPr>
          <p:cNvPr id="222" name="Having sexual relations with another (even a spouse in a remarriage) is also a violation of that original covenant…and continues to be a violation of that covenant with every occurrence, even in a remarriage."/>
          <p:cNvSpPr txBox="1"/>
          <p:nvPr/>
        </p:nvSpPr>
        <p:spPr>
          <a:xfrm>
            <a:off x="672471" y="9942562"/>
            <a:ext cx="23039058" cy="25709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4700">
                <a:effectLst>
                  <a:outerShdw sx="100000" sy="100000" kx="0" ky="0" algn="b" rotWithShape="0" blurRad="12700" dist="12700" dir="2400000">
                    <a:srgbClr val="000000"/>
                  </a:outerShdw>
                </a:effectLst>
                <a:latin typeface="Tahoma"/>
                <a:ea typeface="Tahoma"/>
                <a:cs typeface="Tahoma"/>
                <a:sym typeface="Tahoma"/>
              </a:defRPr>
            </a:lvl1pPr>
          </a:lstStyle>
          <a:p>
            <a:pPr/>
            <a:r>
              <a:t>Having sexual relations with another (even a spouse in a remarriage) is also a violation of that original covenant…and continues to be a violation of that covenant with every occurrence, even in a remarriage.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wipe(left)" transition="in">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20">
                                            <p:bg/>
                                          </p:spTgt>
                                        </p:tgtEl>
                                        <p:attrNameLst>
                                          <p:attrName>style.visibility</p:attrName>
                                        </p:attrNameLst>
                                      </p:cBhvr>
                                      <p:to>
                                        <p:strVal val="visible"/>
                                      </p:to>
                                    </p:set>
                                    <p:animEffect filter="wipe(left)" transition="in">
                                      <p:cBhvr>
                                        <p:cTn id="12" dur="500"/>
                                        <p:tgtEl>
                                          <p:spTgt spid="220">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220">
                                            <p:txEl>
                                              <p:pRg st="0" end="0"/>
                                            </p:txEl>
                                          </p:spTgt>
                                        </p:tgtEl>
                                        <p:attrNameLst>
                                          <p:attrName>style.visibility</p:attrName>
                                        </p:attrNameLst>
                                      </p:cBhvr>
                                      <p:to>
                                        <p:strVal val="visible"/>
                                      </p:to>
                                    </p:set>
                                    <p:animEffect filter="wipe(left)" transition="in">
                                      <p:cBhvr>
                                        <p:cTn id="15" dur="500"/>
                                        <p:tgtEl>
                                          <p:spTgt spid="2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220">
                                            <p:txEl>
                                              <p:pRg st="1" end="1"/>
                                            </p:txEl>
                                          </p:spTgt>
                                        </p:tgtEl>
                                        <p:attrNameLst>
                                          <p:attrName>style.visibility</p:attrName>
                                        </p:attrNameLst>
                                      </p:cBhvr>
                                      <p:to>
                                        <p:strVal val="visible"/>
                                      </p:to>
                                    </p:set>
                                    <p:animEffect filter="wipe(left)" transition="in">
                                      <p:cBhvr>
                                        <p:cTn id="20" dur="500"/>
                                        <p:tgtEl>
                                          <p:spTgt spid="2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220">
                                            <p:txEl>
                                              <p:pRg st="2" end="2"/>
                                            </p:txEl>
                                          </p:spTgt>
                                        </p:tgtEl>
                                        <p:attrNameLst>
                                          <p:attrName>style.visibility</p:attrName>
                                        </p:attrNameLst>
                                      </p:cBhvr>
                                      <p:to>
                                        <p:strVal val="visible"/>
                                      </p:to>
                                    </p:set>
                                    <p:animEffect filter="wipe(left)" transition="in">
                                      <p:cBhvr>
                                        <p:cTn id="25" dur="500"/>
                                        <p:tgtEl>
                                          <p:spTgt spid="22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3" fill="hold">
                                  <p:stCondLst>
                                    <p:cond delay="0"/>
                                  </p:stCondLst>
                                  <p:iterate type="el" backwards="0">
                                    <p:tmAbs val="0"/>
                                  </p:iterate>
                                  <p:childTnLst>
                                    <p:set>
                                      <p:cBhvr>
                                        <p:cTn id="29" fill="hold"/>
                                        <p:tgtEl>
                                          <p:spTgt spid="221">
                                            <p:bg/>
                                          </p:spTgt>
                                        </p:tgtEl>
                                        <p:attrNameLst>
                                          <p:attrName>style.visibility</p:attrName>
                                        </p:attrNameLst>
                                      </p:cBhvr>
                                      <p:to>
                                        <p:strVal val="visible"/>
                                      </p:to>
                                    </p:set>
                                    <p:animEffect filter="wipe(left)" transition="in">
                                      <p:cBhvr>
                                        <p:cTn id="30" dur="500"/>
                                        <p:tgtEl>
                                          <p:spTgt spid="221">
                                            <p:bg/>
                                          </p:spTgt>
                                        </p:tgtEl>
                                      </p:cBhvr>
                                    </p:animEffect>
                                  </p:childTnLst>
                                </p:cTn>
                              </p:par>
                              <p:par>
                                <p:cTn id="31" presetClass="entr" nodeType="withEffect" presetSubtype="8" presetID="22" grpId="3" fill="hold">
                                  <p:stCondLst>
                                    <p:cond delay="0"/>
                                  </p:stCondLst>
                                  <p:iterate type="el" backwards="0">
                                    <p:tmAbs val="0"/>
                                  </p:iterate>
                                  <p:childTnLst>
                                    <p:set>
                                      <p:cBhvr>
                                        <p:cTn id="32" fill="hold"/>
                                        <p:tgtEl>
                                          <p:spTgt spid="221">
                                            <p:txEl>
                                              <p:pRg st="0" end="0"/>
                                            </p:txEl>
                                          </p:spTgt>
                                        </p:tgtEl>
                                        <p:attrNameLst>
                                          <p:attrName>style.visibility</p:attrName>
                                        </p:attrNameLst>
                                      </p:cBhvr>
                                      <p:to>
                                        <p:strVal val="visible"/>
                                      </p:to>
                                    </p:set>
                                    <p:animEffect filter="wipe(left)" transition="in">
                                      <p:cBhvr>
                                        <p:cTn id="33" dur="500"/>
                                        <p:tgtEl>
                                          <p:spTgt spid="22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4" fill="hold">
                                  <p:stCondLst>
                                    <p:cond delay="0"/>
                                  </p:stCondLst>
                                  <p:iterate type="el" backwards="0">
                                    <p:tmAbs val="0"/>
                                  </p:iterate>
                                  <p:childTnLst>
                                    <p:set>
                                      <p:cBhvr>
                                        <p:cTn id="37" fill="hold"/>
                                        <p:tgtEl>
                                          <p:spTgt spid="222">
                                            <p:bg/>
                                          </p:spTgt>
                                        </p:tgtEl>
                                        <p:attrNameLst>
                                          <p:attrName>style.visibility</p:attrName>
                                        </p:attrNameLst>
                                      </p:cBhvr>
                                      <p:to>
                                        <p:strVal val="visible"/>
                                      </p:to>
                                    </p:set>
                                    <p:animEffect filter="wipe(left)" transition="in">
                                      <p:cBhvr>
                                        <p:cTn id="38" dur="500"/>
                                        <p:tgtEl>
                                          <p:spTgt spid="222">
                                            <p:bg/>
                                          </p:spTgt>
                                        </p:tgtEl>
                                      </p:cBhvr>
                                    </p:animEffect>
                                  </p:childTnLst>
                                </p:cTn>
                              </p:par>
                              <p:par>
                                <p:cTn id="39" presetClass="entr" nodeType="withEffect" presetSubtype="8" presetID="22" grpId="4" fill="hold">
                                  <p:stCondLst>
                                    <p:cond delay="0"/>
                                  </p:stCondLst>
                                  <p:iterate type="el" backwards="0">
                                    <p:tmAbs val="0"/>
                                  </p:iterate>
                                  <p:childTnLst>
                                    <p:set>
                                      <p:cBhvr>
                                        <p:cTn id="40" fill="hold"/>
                                        <p:tgtEl>
                                          <p:spTgt spid="222">
                                            <p:txEl>
                                              <p:pRg st="0" end="0"/>
                                            </p:txEl>
                                          </p:spTgt>
                                        </p:tgtEl>
                                        <p:attrNameLst>
                                          <p:attrName>style.visibility</p:attrName>
                                        </p:attrNameLst>
                                      </p:cBhvr>
                                      <p:to>
                                        <p:strVal val="visible"/>
                                      </p:to>
                                    </p:set>
                                    <p:animEffect filter="wipe(left)" transition="in">
                                      <p:cBhvr>
                                        <p:cTn id="41" dur="500"/>
                                        <p:tgtEl>
                                          <p:spTgt spid="22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P build="p" bldLvl="5" animBg="1" rev="0" advAuto="0" spid="222" grpId="4"/>
      <p:bldP build="p" bldLvl="5" animBg="1" rev="0" advAuto="0" spid="220" grpId="2"/>
      <p:bldP build="p" bldLvl="5" animBg="1" rev="0" advAuto="0" spid="221"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Fruit Worthy of Repentance"/>
          <p:cNvSpPr txBox="1"/>
          <p:nvPr>
            <p:ph type="title" idx="4294967295"/>
          </p:nvPr>
        </p:nvSpPr>
        <p:spPr>
          <a:xfrm>
            <a:off x="0" y="1206830"/>
            <a:ext cx="24366274" cy="1910227"/>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Fruit Worthy of Repentance</a:t>
            </a:r>
          </a:p>
        </p:txBody>
      </p:sp>
      <p:sp>
        <p:nvSpPr>
          <p:cNvPr id="225" name="Repentance of what?"/>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Repentance of what?</a:t>
            </a:r>
          </a:p>
        </p:txBody>
      </p:sp>
      <p:sp>
        <p:nvSpPr>
          <p:cNvPr id="226" name="Bear fruit in keeping with repentance.…"/>
          <p:cNvSpPr txBox="1"/>
          <p:nvPr/>
        </p:nvSpPr>
        <p:spPr>
          <a:xfrm>
            <a:off x="793501" y="11712971"/>
            <a:ext cx="22796998" cy="20030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900">
                <a:effectLst>
                  <a:outerShdw sx="100000" sy="100000" kx="0" ky="0" algn="b" rotWithShape="0" blurRad="12700" dist="12700" dir="2400000">
                    <a:srgbClr val="000000"/>
                  </a:outerShdw>
                </a:effectLst>
                <a:latin typeface="Tahoma"/>
                <a:ea typeface="Tahoma"/>
                <a:cs typeface="Tahoma"/>
                <a:sym typeface="Tahoma"/>
              </a:defRPr>
            </a:pPr>
            <a:r>
              <a:t>Bear fruit in keeping with repentance.</a:t>
            </a:r>
          </a:p>
          <a:p>
            <a:pPr defTabSz="584200">
              <a:spcBef>
                <a:spcPts val="800"/>
              </a:spcBef>
              <a:buClr>
                <a:srgbClr val="FF2600"/>
              </a:buClr>
              <a:defRPr sz="49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3:8; ESV</a:t>
            </a:r>
          </a:p>
        </p:txBody>
      </p:sp>
      <p:sp>
        <p:nvSpPr>
          <p:cNvPr id="227" name="Repentance for “breaking wedlock” in general?"/>
          <p:cNvSpPr txBox="1"/>
          <p:nvPr/>
        </p:nvSpPr>
        <p:spPr>
          <a:xfrm>
            <a:off x="1336079" y="3471995"/>
            <a:ext cx="10010248" cy="21429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a:effectLst>
                  <a:outerShdw sx="100000" sy="100000" kx="0" ky="0" algn="b" rotWithShape="0" blurRad="12700" dist="12700" dir="2400000">
                    <a:srgbClr val="000000"/>
                  </a:outerShdw>
                </a:effectLst>
                <a:latin typeface="Tahoma"/>
                <a:ea typeface="Tahoma"/>
                <a:cs typeface="Tahoma"/>
                <a:sym typeface="Tahoma"/>
              </a:defRPr>
            </a:lvl1pPr>
          </a:lstStyle>
          <a:p>
            <a:pPr/>
            <a:r>
              <a:t>Repentance for “breaking wedlock” in general?</a:t>
            </a:r>
          </a:p>
        </p:txBody>
      </p:sp>
      <p:sp>
        <p:nvSpPr>
          <p:cNvPr id="228" name="Repentance for “breaking” the specific marriage covenant that I made?"/>
          <p:cNvSpPr txBox="1"/>
          <p:nvPr/>
        </p:nvSpPr>
        <p:spPr>
          <a:xfrm>
            <a:off x="12369800" y="3471995"/>
            <a:ext cx="11523928" cy="2819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a:effectLst>
                  <a:outerShdw sx="100000" sy="100000" kx="0" ky="0" algn="b" rotWithShape="0" blurRad="12700" dist="12700" dir="2400000">
                    <a:srgbClr val="000000"/>
                  </a:outerShdw>
                </a:effectLst>
                <a:latin typeface="Tahoma"/>
                <a:ea typeface="Tahoma"/>
                <a:cs typeface="Tahoma"/>
                <a:sym typeface="Tahoma"/>
              </a:defRPr>
            </a:lvl1pPr>
          </a:lstStyle>
          <a:p>
            <a:pPr/>
            <a:r>
              <a:t>Repentance for “breaking” the specific marriage covenant that I made?</a:t>
            </a:r>
          </a:p>
        </p:txBody>
      </p:sp>
      <p:sp>
        <p:nvSpPr>
          <p:cNvPr id="229" name="Arrow"/>
          <p:cNvSpPr/>
          <p:nvPr/>
        </p:nvSpPr>
        <p:spPr>
          <a:xfrm rot="5400000">
            <a:off x="4744504" y="5961856"/>
            <a:ext cx="1739504" cy="1550591"/>
          </a:xfrm>
          <a:prstGeom prst="rightArrow">
            <a:avLst>
              <a:gd name="adj1" fmla="val 32000"/>
              <a:gd name="adj2" fmla="val 64110"/>
            </a:avLst>
          </a:prstGeom>
          <a:solidFill>
            <a:srgbClr val="FF26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0" name="Don’t break any more marriages, including my remarriage."/>
          <p:cNvSpPr txBox="1"/>
          <p:nvPr/>
        </p:nvSpPr>
        <p:spPr>
          <a:xfrm>
            <a:off x="1103837" y="8310364"/>
            <a:ext cx="10010247" cy="2819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a:effectLst>
                  <a:outerShdw sx="100000" sy="100000" kx="0" ky="0" algn="b" rotWithShape="0" blurRad="12700" dist="12700" dir="2400000">
                    <a:srgbClr val="000000"/>
                  </a:outerShdw>
                </a:effectLst>
                <a:latin typeface="Tahoma"/>
                <a:ea typeface="Tahoma"/>
                <a:cs typeface="Tahoma"/>
                <a:sym typeface="Tahoma"/>
              </a:defRPr>
            </a:lvl1pPr>
          </a:lstStyle>
          <a:p>
            <a:pPr/>
            <a:r>
              <a:t>Don’t break any more marriages, including my remarriage.</a:t>
            </a:r>
          </a:p>
        </p:txBody>
      </p:sp>
      <p:sp>
        <p:nvSpPr>
          <p:cNvPr id="231" name="I attempt to fulfill my marriage covenant by returning to my wife."/>
          <p:cNvSpPr txBox="1"/>
          <p:nvPr/>
        </p:nvSpPr>
        <p:spPr>
          <a:xfrm>
            <a:off x="12369800" y="8310364"/>
            <a:ext cx="11691608" cy="2819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571500" indent="-571500" algn="l" defTabSz="584200">
              <a:spcBef>
                <a:spcPts val="800"/>
              </a:spcBef>
              <a:buClr>
                <a:srgbClr val="FF2600"/>
              </a:buClr>
              <a:buSzPct val="100000"/>
              <a:buChar char="•"/>
              <a:defRPr sz="5500">
                <a:effectLst>
                  <a:outerShdw sx="100000" sy="100000" kx="0" ky="0" algn="b" rotWithShape="0" blurRad="12700" dist="12700" dir="2400000">
                    <a:srgbClr val="000000"/>
                  </a:outerShdw>
                </a:effectLst>
                <a:latin typeface="Tahoma"/>
                <a:ea typeface="Tahoma"/>
                <a:cs typeface="Tahoma"/>
                <a:sym typeface="Tahoma"/>
              </a:defRPr>
            </a:lvl1pPr>
          </a:lstStyle>
          <a:p>
            <a:pPr/>
            <a:r>
              <a:t>I attempt to fulfill my marriage covenant by returning to my wife.</a:t>
            </a:r>
          </a:p>
        </p:txBody>
      </p:sp>
      <p:sp>
        <p:nvSpPr>
          <p:cNvPr id="232" name="Arrow"/>
          <p:cNvSpPr/>
          <p:nvPr/>
        </p:nvSpPr>
        <p:spPr>
          <a:xfrm rot="5400000">
            <a:off x="17280467" y="6082704"/>
            <a:ext cx="1739504" cy="1550592"/>
          </a:xfrm>
          <a:prstGeom prst="rightArrow">
            <a:avLst>
              <a:gd name="adj1" fmla="val 32000"/>
              <a:gd name="adj2" fmla="val 64110"/>
            </a:avLst>
          </a:prstGeom>
          <a:solidFill>
            <a:srgbClr val="FF26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24"/>
                                        </p:tgtEl>
                                        <p:attrNameLst>
                                          <p:attrName>style.visibility</p:attrName>
                                        </p:attrNameLst>
                                      </p:cBhvr>
                                      <p:to>
                                        <p:strVal val="visible"/>
                                      </p:to>
                                    </p:set>
                                    <p:anim calcmode="lin" valueType="num">
                                      <p:cBhvr>
                                        <p:cTn id="7" dur="1500" fill="hold"/>
                                        <p:tgtEl>
                                          <p:spTgt spid="224"/>
                                        </p:tgtEl>
                                        <p:attrNameLst>
                                          <p:attrName>ppt_w</p:attrName>
                                        </p:attrNameLst>
                                      </p:cBhvr>
                                      <p:tavLst>
                                        <p:tav tm="0">
                                          <p:val>
                                            <p:fltVal val="0"/>
                                          </p:val>
                                        </p:tav>
                                        <p:tav tm="100000">
                                          <p:val>
                                            <p:strVal val="#ppt_w"/>
                                          </p:val>
                                        </p:tav>
                                      </p:tavLst>
                                    </p:anim>
                                    <p:anim calcmode="lin" valueType="num">
                                      <p:cBhvr>
                                        <p:cTn id="8" dur="1500" fill="hold"/>
                                        <p:tgtEl>
                                          <p:spTgt spid="224"/>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Class="entr" nodeType="afterEffect" presetSubtype="8" presetID="22" grpId="2" fill="hold">
                                  <p:stCondLst>
                                    <p:cond delay="0"/>
                                  </p:stCondLst>
                                  <p:iterate type="el" backwards="0">
                                    <p:tmAbs val="0"/>
                                  </p:iterate>
                                  <p:childTnLst>
                                    <p:set>
                                      <p:cBhvr>
                                        <p:cTn id="11" fill="hold"/>
                                        <p:tgtEl>
                                          <p:spTgt spid="225"/>
                                        </p:tgtEl>
                                        <p:attrNameLst>
                                          <p:attrName>style.visibility</p:attrName>
                                        </p:attrNameLst>
                                      </p:cBhvr>
                                      <p:to>
                                        <p:strVal val="visible"/>
                                      </p:to>
                                    </p:set>
                                    <p:animEffect filter="wipe(left)" transition="in">
                                      <p:cBhvr>
                                        <p:cTn id="12" dur="1000"/>
                                        <p:tgtEl>
                                          <p:spTgt spid="225"/>
                                        </p:tgtEl>
                                      </p:cBhvr>
                                    </p:animEffect>
                                  </p:childTnLst>
                                </p:cTn>
                              </p:par>
                            </p:childTnLst>
                          </p:cTn>
                        </p:par>
                        <p:par>
                          <p:cTn id="13" fill="hold">
                            <p:stCondLst>
                              <p:cond delay="2500"/>
                            </p:stCondLst>
                            <p:childTnLst>
                              <p:par>
                                <p:cTn id="14" presetClass="entr" nodeType="afterEffect" presetSubtype="1" presetID="22" grpId="3" fill="hold">
                                  <p:stCondLst>
                                    <p:cond delay="0"/>
                                  </p:stCondLst>
                                  <p:iterate type="el" backwards="0">
                                    <p:tmAbs val="0"/>
                                  </p:iterate>
                                  <p:childTnLst>
                                    <p:set>
                                      <p:cBhvr>
                                        <p:cTn id="15" fill="hold"/>
                                        <p:tgtEl>
                                          <p:spTgt spid="226"/>
                                        </p:tgtEl>
                                        <p:attrNameLst>
                                          <p:attrName>style.visibility</p:attrName>
                                        </p:attrNameLst>
                                      </p:cBhvr>
                                      <p:to>
                                        <p:strVal val="visible"/>
                                      </p:to>
                                    </p:set>
                                    <p:animEffect filter="wipe(up)" transition="in">
                                      <p:cBhvr>
                                        <p:cTn id="16" dur="1250"/>
                                        <p:tgtEl>
                                          <p:spTgt spid="22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4" fill="hold">
                                  <p:stCondLst>
                                    <p:cond delay="0"/>
                                  </p:stCondLst>
                                  <p:iterate type="el" backwards="0">
                                    <p:tmAbs val="0"/>
                                  </p:iterate>
                                  <p:childTnLst>
                                    <p:set>
                                      <p:cBhvr>
                                        <p:cTn id="20" fill="hold"/>
                                        <p:tgtEl>
                                          <p:spTgt spid="227">
                                            <p:bg/>
                                          </p:spTgt>
                                        </p:tgtEl>
                                        <p:attrNameLst>
                                          <p:attrName>style.visibility</p:attrName>
                                        </p:attrNameLst>
                                      </p:cBhvr>
                                      <p:to>
                                        <p:strVal val="visible"/>
                                      </p:to>
                                    </p:set>
                                    <p:animEffect filter="wipe(left)" transition="in">
                                      <p:cBhvr>
                                        <p:cTn id="21" dur="500"/>
                                        <p:tgtEl>
                                          <p:spTgt spid="227">
                                            <p:bg/>
                                          </p:spTgt>
                                        </p:tgtEl>
                                      </p:cBhvr>
                                    </p:animEffect>
                                  </p:childTnLst>
                                </p:cTn>
                              </p:par>
                              <p:par>
                                <p:cTn id="22" presetClass="entr" nodeType="withEffect" presetSubtype="8" presetID="22" grpId="4" fill="hold">
                                  <p:stCondLst>
                                    <p:cond delay="0"/>
                                  </p:stCondLst>
                                  <p:iterate type="el" backwards="0">
                                    <p:tmAbs val="0"/>
                                  </p:iterate>
                                  <p:childTnLst>
                                    <p:set>
                                      <p:cBhvr>
                                        <p:cTn id="23" fill="hold"/>
                                        <p:tgtEl>
                                          <p:spTgt spid="227">
                                            <p:txEl>
                                              <p:pRg st="0" end="0"/>
                                            </p:txEl>
                                          </p:spTgt>
                                        </p:tgtEl>
                                        <p:attrNameLst>
                                          <p:attrName>style.visibility</p:attrName>
                                        </p:attrNameLst>
                                      </p:cBhvr>
                                      <p:to>
                                        <p:strVal val="visible"/>
                                      </p:to>
                                    </p:set>
                                    <p:animEffect filter="wipe(left)" transition="in">
                                      <p:cBhvr>
                                        <p:cTn id="24" dur="500"/>
                                        <p:tgtEl>
                                          <p:spTgt spid="22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2" grpId="5" fill="hold">
                                  <p:stCondLst>
                                    <p:cond delay="0"/>
                                  </p:stCondLst>
                                  <p:iterate type="el" backwards="0">
                                    <p:tmAbs val="0"/>
                                  </p:iterate>
                                  <p:childTnLst>
                                    <p:set>
                                      <p:cBhvr>
                                        <p:cTn id="28" fill="hold"/>
                                        <p:tgtEl>
                                          <p:spTgt spid="228">
                                            <p:bg/>
                                          </p:spTgt>
                                        </p:tgtEl>
                                        <p:attrNameLst>
                                          <p:attrName>style.visibility</p:attrName>
                                        </p:attrNameLst>
                                      </p:cBhvr>
                                      <p:to>
                                        <p:strVal val="visible"/>
                                      </p:to>
                                    </p:set>
                                    <p:animEffect filter="wipe(left)" transition="in">
                                      <p:cBhvr>
                                        <p:cTn id="29" dur="500"/>
                                        <p:tgtEl>
                                          <p:spTgt spid="228">
                                            <p:bg/>
                                          </p:spTgt>
                                        </p:tgtEl>
                                      </p:cBhvr>
                                    </p:animEffect>
                                  </p:childTnLst>
                                </p:cTn>
                              </p:par>
                              <p:par>
                                <p:cTn id="30" presetClass="entr" nodeType="withEffect" presetSubtype="8" presetID="22" grpId="5" fill="hold">
                                  <p:stCondLst>
                                    <p:cond delay="0"/>
                                  </p:stCondLst>
                                  <p:iterate type="el" backwards="0">
                                    <p:tmAbs val="0"/>
                                  </p:iterate>
                                  <p:childTnLst>
                                    <p:set>
                                      <p:cBhvr>
                                        <p:cTn id="31" fill="hold"/>
                                        <p:tgtEl>
                                          <p:spTgt spid="228">
                                            <p:txEl>
                                              <p:pRg st="0" end="0"/>
                                            </p:txEl>
                                          </p:spTgt>
                                        </p:tgtEl>
                                        <p:attrNameLst>
                                          <p:attrName>style.visibility</p:attrName>
                                        </p:attrNameLst>
                                      </p:cBhvr>
                                      <p:to>
                                        <p:strVal val="visible"/>
                                      </p:to>
                                    </p:set>
                                    <p:animEffect filter="wipe(left)" transition="in">
                                      <p:cBhvr>
                                        <p:cTn id="32" dur="500"/>
                                        <p:tgtEl>
                                          <p:spTgt spid="2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2" grpId="6" fill="hold">
                                  <p:stCondLst>
                                    <p:cond delay="0"/>
                                  </p:stCondLst>
                                  <p:iterate type="el" backwards="0">
                                    <p:tmAbs val="0"/>
                                  </p:iterate>
                                  <p:childTnLst>
                                    <p:set>
                                      <p:cBhvr>
                                        <p:cTn id="36" fill="hold"/>
                                        <p:tgtEl>
                                          <p:spTgt spid="229"/>
                                        </p:tgtEl>
                                        <p:attrNameLst>
                                          <p:attrName>style.visibility</p:attrName>
                                        </p:attrNameLst>
                                      </p:cBhvr>
                                      <p:to>
                                        <p:strVal val="visible"/>
                                      </p:to>
                                    </p:set>
                                    <p:animEffect filter="wipe(up)" transition="in">
                                      <p:cBhvr>
                                        <p:cTn id="37" dur="1000"/>
                                        <p:tgtEl>
                                          <p:spTgt spid="229"/>
                                        </p:tgtEl>
                                      </p:cBhvr>
                                    </p:animEffect>
                                  </p:childTnLst>
                                </p:cTn>
                              </p:par>
                            </p:childTnLst>
                          </p:cTn>
                        </p:par>
                        <p:par>
                          <p:cTn id="38" fill="hold">
                            <p:stCondLst>
                              <p:cond delay="1000"/>
                            </p:stCondLst>
                            <p:childTnLst>
                              <p:par>
                                <p:cTn id="39" presetClass="entr" nodeType="afterEffect" presetSubtype="8" presetID="22" grpId="7" fill="hold">
                                  <p:stCondLst>
                                    <p:cond delay="0"/>
                                  </p:stCondLst>
                                  <p:iterate type="el" backwards="0">
                                    <p:tmAbs val="0"/>
                                  </p:iterate>
                                  <p:childTnLst>
                                    <p:set>
                                      <p:cBhvr>
                                        <p:cTn id="40" fill="hold"/>
                                        <p:tgtEl>
                                          <p:spTgt spid="230">
                                            <p:bg/>
                                          </p:spTgt>
                                        </p:tgtEl>
                                        <p:attrNameLst>
                                          <p:attrName>style.visibility</p:attrName>
                                        </p:attrNameLst>
                                      </p:cBhvr>
                                      <p:to>
                                        <p:strVal val="visible"/>
                                      </p:to>
                                    </p:set>
                                    <p:animEffect filter="wipe(left)" transition="in">
                                      <p:cBhvr>
                                        <p:cTn id="41" dur="500"/>
                                        <p:tgtEl>
                                          <p:spTgt spid="230">
                                            <p:bg/>
                                          </p:spTgt>
                                        </p:tgtEl>
                                      </p:cBhvr>
                                    </p:animEffect>
                                  </p:childTnLst>
                                </p:cTn>
                              </p:par>
                              <p:par>
                                <p:cTn id="42" presetClass="entr" nodeType="withEffect" presetSubtype="8" presetID="22" grpId="7" fill="hold">
                                  <p:stCondLst>
                                    <p:cond delay="0"/>
                                  </p:stCondLst>
                                  <p:iterate type="el" backwards="0">
                                    <p:tmAbs val="0"/>
                                  </p:iterate>
                                  <p:childTnLst>
                                    <p:set>
                                      <p:cBhvr>
                                        <p:cTn id="43" fill="hold"/>
                                        <p:tgtEl>
                                          <p:spTgt spid="230">
                                            <p:txEl>
                                              <p:pRg st="0" end="0"/>
                                            </p:txEl>
                                          </p:spTgt>
                                        </p:tgtEl>
                                        <p:attrNameLst>
                                          <p:attrName>style.visibility</p:attrName>
                                        </p:attrNameLst>
                                      </p:cBhvr>
                                      <p:to>
                                        <p:strVal val="visible"/>
                                      </p:to>
                                    </p:set>
                                    <p:animEffect filter="wipe(left)" transition="in">
                                      <p:cBhvr>
                                        <p:cTn id="44" dur="500"/>
                                        <p:tgtEl>
                                          <p:spTgt spid="23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 presetID="22" grpId="8" fill="hold">
                                  <p:stCondLst>
                                    <p:cond delay="0"/>
                                  </p:stCondLst>
                                  <p:iterate type="el" backwards="0">
                                    <p:tmAbs val="0"/>
                                  </p:iterate>
                                  <p:childTnLst>
                                    <p:set>
                                      <p:cBhvr>
                                        <p:cTn id="48" fill="hold"/>
                                        <p:tgtEl>
                                          <p:spTgt spid="232"/>
                                        </p:tgtEl>
                                        <p:attrNameLst>
                                          <p:attrName>style.visibility</p:attrName>
                                        </p:attrNameLst>
                                      </p:cBhvr>
                                      <p:to>
                                        <p:strVal val="visible"/>
                                      </p:to>
                                    </p:set>
                                    <p:animEffect filter="wipe(up)" transition="in">
                                      <p:cBhvr>
                                        <p:cTn id="49" dur="1000"/>
                                        <p:tgtEl>
                                          <p:spTgt spid="232"/>
                                        </p:tgtEl>
                                      </p:cBhvr>
                                    </p:animEffect>
                                  </p:childTnLst>
                                </p:cTn>
                              </p:par>
                            </p:childTnLst>
                          </p:cTn>
                        </p:par>
                        <p:par>
                          <p:cTn id="50" fill="hold">
                            <p:stCondLst>
                              <p:cond delay="1000"/>
                            </p:stCondLst>
                            <p:childTnLst>
                              <p:par>
                                <p:cTn id="51" presetClass="entr" nodeType="afterEffect" presetSubtype="8" presetID="22" grpId="9" fill="hold">
                                  <p:stCondLst>
                                    <p:cond delay="0"/>
                                  </p:stCondLst>
                                  <p:iterate type="el" backwards="0">
                                    <p:tmAbs val="0"/>
                                  </p:iterate>
                                  <p:childTnLst>
                                    <p:set>
                                      <p:cBhvr>
                                        <p:cTn id="52" fill="hold"/>
                                        <p:tgtEl>
                                          <p:spTgt spid="231">
                                            <p:bg/>
                                          </p:spTgt>
                                        </p:tgtEl>
                                        <p:attrNameLst>
                                          <p:attrName>style.visibility</p:attrName>
                                        </p:attrNameLst>
                                      </p:cBhvr>
                                      <p:to>
                                        <p:strVal val="visible"/>
                                      </p:to>
                                    </p:set>
                                    <p:animEffect filter="wipe(left)" transition="in">
                                      <p:cBhvr>
                                        <p:cTn id="53" dur="500"/>
                                        <p:tgtEl>
                                          <p:spTgt spid="231">
                                            <p:bg/>
                                          </p:spTgt>
                                        </p:tgtEl>
                                      </p:cBhvr>
                                    </p:animEffect>
                                  </p:childTnLst>
                                </p:cTn>
                              </p:par>
                              <p:par>
                                <p:cTn id="54" presetClass="entr" nodeType="withEffect" presetSubtype="8" presetID="22" grpId="9" fill="hold">
                                  <p:stCondLst>
                                    <p:cond delay="0"/>
                                  </p:stCondLst>
                                  <p:iterate type="el" backwards="0">
                                    <p:tmAbs val="0"/>
                                  </p:iterate>
                                  <p:childTnLst>
                                    <p:set>
                                      <p:cBhvr>
                                        <p:cTn id="55" fill="hold"/>
                                        <p:tgtEl>
                                          <p:spTgt spid="231">
                                            <p:txEl>
                                              <p:pRg st="0" end="0"/>
                                            </p:txEl>
                                          </p:spTgt>
                                        </p:tgtEl>
                                        <p:attrNameLst>
                                          <p:attrName>style.visibility</p:attrName>
                                        </p:attrNameLst>
                                      </p:cBhvr>
                                      <p:to>
                                        <p:strVal val="visible"/>
                                      </p:to>
                                    </p:set>
                                    <p:animEffect filter="wipe(left)" transition="in">
                                      <p:cBhvr>
                                        <p:cTn id="56" dur="500"/>
                                        <p:tgtEl>
                                          <p:spTgt spid="23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1"/>
      <p:bldP build="whole" bldLvl="1" animBg="1" rev="0" advAuto="0" spid="232" grpId="8"/>
      <p:bldP build="p" bldLvl="5" animBg="1" rev="0" advAuto="0" spid="231" grpId="9"/>
      <p:bldP build="whole" bldLvl="1" animBg="1" rev="0" advAuto="0" spid="226" grpId="3"/>
      <p:bldP build="p" bldLvl="5" animBg="1" rev="0" advAuto="0" spid="230" grpId="7"/>
      <p:bldP build="whole" bldLvl="1" animBg="1" rev="0" advAuto="0" spid="225" grpId="2"/>
      <p:bldP build="p" bldLvl="5" animBg="1" rev="0" advAuto="0" spid="228" grpId="5"/>
      <p:bldP build="whole" bldLvl="1" animBg="1" rev="0" advAuto="0" spid="229" grpId="6"/>
      <p:bldP build="p" bldLvl="5" animBg="1" rev="0" advAuto="0" spid="227" grpId="4"/>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Major Errors of the Position"/>
          <p:cNvSpPr txBox="1"/>
          <p:nvPr>
            <p:ph type="title" idx="4294967295"/>
          </p:nvPr>
        </p:nvSpPr>
        <p:spPr>
          <a:xfrm>
            <a:off x="8863" y="11684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Major Errors of the Position</a:t>
            </a:r>
          </a:p>
        </p:txBody>
      </p:sp>
      <p:sp>
        <p:nvSpPr>
          <p:cNvPr id="235" name="Failure to harmonize passages"/>
          <p:cNvSpPr txBox="1"/>
          <p:nvPr>
            <p:ph type="body" sz="quarter" idx="4294967295"/>
          </p:nvPr>
        </p:nvSpPr>
        <p:spPr>
          <a:xfrm>
            <a:off x="3923820" y="4207933"/>
            <a:ext cx="11319240" cy="1191056"/>
          </a:xfrm>
          <a:prstGeom prst="rect">
            <a:avLst/>
          </a:prstGeom>
        </p:spPr>
        <p:txBody>
          <a:bodyPr anchor="t">
            <a:noAutofit/>
          </a:bodyPr>
          <a:lstStyle>
            <a:lvl1pPr marL="0" indent="0" defTabSz="584200">
              <a:spcBef>
                <a:spcPts val="800"/>
              </a:spcBef>
              <a:buSzTx/>
              <a:buNone/>
              <a:defRPr b="1" sz="5600">
                <a:effectLst>
                  <a:outerShdw sx="100000" sy="100000" kx="0" ky="0" algn="b" rotWithShape="0" blurRad="12700" dist="12700" dir="2400000">
                    <a:srgbClr val="000000"/>
                  </a:outerShdw>
                </a:effectLst>
                <a:latin typeface="Tahoma"/>
                <a:ea typeface="Tahoma"/>
                <a:cs typeface="Tahoma"/>
                <a:sym typeface="Tahoma"/>
              </a:defRPr>
            </a:lvl1pPr>
          </a:lstStyle>
          <a:p>
            <a:pPr/>
            <a:r>
              <a:t>Failure to harmonize passages</a:t>
            </a:r>
          </a:p>
        </p:txBody>
      </p:sp>
      <p:sp>
        <p:nvSpPr>
          <p:cNvPr id="236" name="Overview"/>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Helvetica"/>
                <a:ea typeface="Helvetica"/>
                <a:cs typeface="Helvetica"/>
                <a:sym typeface="Helvetica"/>
              </a:defRPr>
            </a:lvl1pPr>
          </a:lstStyle>
          <a:p>
            <a:pPr/>
            <a:r>
              <a:t>Overview</a:t>
            </a:r>
          </a:p>
        </p:txBody>
      </p:sp>
      <p:sp>
        <p:nvSpPr>
          <p:cNvPr id="237" name="An improper definition of “adultery”"/>
          <p:cNvSpPr txBox="1"/>
          <p:nvPr/>
        </p:nvSpPr>
        <p:spPr>
          <a:xfrm>
            <a:off x="3725333" y="6531210"/>
            <a:ext cx="13189415" cy="98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584200">
              <a:spcBef>
                <a:spcPts val="800"/>
              </a:spcBef>
              <a:defRPr sz="5600">
                <a:effectLst>
                  <a:outerShdw sx="100000" sy="100000" kx="0" ky="0" algn="b" rotWithShape="0" blurRad="12700" dist="12700" dir="2400000">
                    <a:srgbClr val="000000"/>
                  </a:outerShdw>
                </a:effectLst>
                <a:latin typeface="Tahoma"/>
                <a:ea typeface="Tahoma"/>
                <a:cs typeface="Tahoma"/>
                <a:sym typeface="Tahoma"/>
              </a:defRPr>
            </a:lvl1pPr>
          </a:lstStyle>
          <a:p>
            <a:pPr/>
            <a:r>
              <a:t>An improper definition of “adultery”</a:t>
            </a:r>
          </a:p>
        </p:txBody>
      </p:sp>
      <p:sp>
        <p:nvSpPr>
          <p:cNvPr id="238" name="A failure to recognize the difference between “married” and “bound”"/>
          <p:cNvSpPr txBox="1"/>
          <p:nvPr/>
        </p:nvSpPr>
        <p:spPr>
          <a:xfrm>
            <a:off x="3725333" y="10596033"/>
            <a:ext cx="20383104" cy="20350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584200">
              <a:spcBef>
                <a:spcPts val="800"/>
              </a:spcBef>
              <a:defRPr sz="5600">
                <a:effectLst>
                  <a:outerShdw sx="100000" sy="100000" kx="0" ky="0" algn="b" rotWithShape="0" blurRad="12700" dist="12700" dir="2400000">
                    <a:srgbClr val="000000"/>
                  </a:outerShdw>
                </a:effectLst>
                <a:latin typeface="Tahoma"/>
                <a:ea typeface="Tahoma"/>
                <a:cs typeface="Tahoma"/>
                <a:sym typeface="Tahoma"/>
              </a:defRPr>
            </a:lvl1pPr>
          </a:lstStyle>
          <a:p>
            <a:pPr/>
            <a:r>
              <a:t>A failure to recognize the difference between “married” and “bound” </a:t>
            </a:r>
          </a:p>
        </p:txBody>
      </p:sp>
      <p:pic>
        <p:nvPicPr>
          <p:cNvPr id="239" name="Image" descr="Image"/>
          <p:cNvPicPr>
            <a:picLocks noChangeAspect="1"/>
          </p:cNvPicPr>
          <p:nvPr/>
        </p:nvPicPr>
        <p:blipFill>
          <a:blip r:embed="rId2">
            <a:extLst/>
          </a:blip>
          <a:stretch>
            <a:fillRect/>
          </a:stretch>
        </p:blipFill>
        <p:spPr>
          <a:xfrm>
            <a:off x="1453058" y="3247958"/>
            <a:ext cx="2502844" cy="2502844"/>
          </a:xfrm>
          <a:prstGeom prst="rect">
            <a:avLst/>
          </a:prstGeom>
          <a:ln w="12700">
            <a:miter lim="400000"/>
          </a:ln>
        </p:spPr>
      </p:pic>
      <p:pic>
        <p:nvPicPr>
          <p:cNvPr id="240" name="Image" descr="Image"/>
          <p:cNvPicPr>
            <a:picLocks noChangeAspect="1"/>
          </p:cNvPicPr>
          <p:nvPr/>
        </p:nvPicPr>
        <p:blipFill>
          <a:blip r:embed="rId2">
            <a:extLst/>
          </a:blip>
          <a:stretch>
            <a:fillRect/>
          </a:stretch>
        </p:blipFill>
        <p:spPr>
          <a:xfrm>
            <a:off x="1300658" y="5606578"/>
            <a:ext cx="2502844" cy="2502844"/>
          </a:xfrm>
          <a:prstGeom prst="rect">
            <a:avLst/>
          </a:prstGeom>
          <a:ln w="12700">
            <a:miter lim="400000"/>
          </a:ln>
        </p:spPr>
      </p:pic>
      <p:pic>
        <p:nvPicPr>
          <p:cNvPr id="241" name="Image" descr="Image"/>
          <p:cNvPicPr>
            <a:picLocks noChangeAspect="1"/>
          </p:cNvPicPr>
          <p:nvPr/>
        </p:nvPicPr>
        <p:blipFill>
          <a:blip r:embed="rId2">
            <a:extLst/>
          </a:blip>
          <a:stretch>
            <a:fillRect/>
          </a:stretch>
        </p:blipFill>
        <p:spPr>
          <a:xfrm>
            <a:off x="1300658" y="10115078"/>
            <a:ext cx="2502844" cy="2502844"/>
          </a:xfrm>
          <a:prstGeom prst="rect">
            <a:avLst/>
          </a:prstGeom>
          <a:ln w="12700">
            <a:miter lim="400000"/>
          </a:ln>
        </p:spPr>
      </p:pic>
      <p:sp>
        <p:nvSpPr>
          <p:cNvPr id="242" name="An incomplete view of repentance"/>
          <p:cNvSpPr txBox="1"/>
          <p:nvPr/>
        </p:nvSpPr>
        <p:spPr>
          <a:xfrm>
            <a:off x="4253879" y="8563621"/>
            <a:ext cx="13189415" cy="98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584200">
              <a:spcBef>
                <a:spcPts val="800"/>
              </a:spcBef>
              <a:defRPr sz="4800">
                <a:effectLst>
                  <a:outerShdw sx="100000" sy="100000" kx="0" ky="0" algn="b" rotWithShape="0" blurRad="12700" dist="12700" dir="2400000">
                    <a:srgbClr val="000000"/>
                  </a:outerShdw>
                </a:effectLst>
                <a:latin typeface="Tahoma"/>
                <a:ea typeface="Tahoma"/>
                <a:cs typeface="Tahoma"/>
                <a:sym typeface="Tahoma"/>
              </a:defRPr>
            </a:lvl1pPr>
          </a:lstStyle>
          <a:p>
            <a:pPr/>
            <a:r>
              <a:t>An incomplete view of repentance</a:t>
            </a:r>
          </a:p>
        </p:txBody>
      </p:sp>
      <p:pic>
        <p:nvPicPr>
          <p:cNvPr id="243" name="Image" descr="Image"/>
          <p:cNvPicPr>
            <a:picLocks noChangeAspect="1"/>
          </p:cNvPicPr>
          <p:nvPr/>
        </p:nvPicPr>
        <p:blipFill>
          <a:blip r:embed="rId2">
            <a:extLst/>
          </a:blip>
          <a:stretch>
            <a:fillRect/>
          </a:stretch>
        </p:blipFill>
        <p:spPr>
          <a:xfrm>
            <a:off x="2552079" y="8206401"/>
            <a:ext cx="1701801" cy="1701801"/>
          </a:xfrm>
          <a:prstGeom prst="rect">
            <a:avLst/>
          </a:prstGeom>
          <a:ln w="12700">
            <a:miter lim="400000"/>
          </a:ln>
        </p:spPr>
      </p:pic>
      <p:grpSp>
        <p:nvGrpSpPr>
          <p:cNvPr id="246" name="Marriage is God’s plan for everyone."/>
          <p:cNvGrpSpPr/>
          <p:nvPr/>
        </p:nvGrpSpPr>
        <p:grpSpPr>
          <a:xfrm>
            <a:off x="17169189" y="3847517"/>
            <a:ext cx="6939249" cy="6020966"/>
            <a:chOff x="0" y="0"/>
            <a:chExt cx="6939247" cy="6020965"/>
          </a:xfrm>
        </p:grpSpPr>
        <p:sp>
          <p:nvSpPr>
            <p:cNvPr id="245" name="Marriage is God’s plan for everyone."/>
            <p:cNvSpPr txBox="1"/>
            <p:nvPr/>
          </p:nvSpPr>
          <p:spPr>
            <a:xfrm>
              <a:off x="215900" y="139700"/>
              <a:ext cx="6507448" cy="5462166"/>
            </a:xfrm>
            <a:prstGeom prst="rect">
              <a:avLst/>
            </a:prstGeom>
            <a:solidFill>
              <a:srgbClr val="FFD47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9200">
                  <a:latin typeface="Times New Roman"/>
                  <a:ea typeface="Times New Roman"/>
                  <a:cs typeface="Times New Roman"/>
                  <a:sym typeface="Times New Roman"/>
                </a:defRPr>
              </a:lvl1pPr>
            </a:lstStyle>
            <a:p>
              <a:pPr/>
              <a:r>
                <a:t>Marriage is God’s plan for everyone.</a:t>
              </a:r>
            </a:p>
          </p:txBody>
        </p:sp>
        <p:pic>
          <p:nvPicPr>
            <p:cNvPr id="244" name="Marriage is God’s plan for everyone." descr="Marriage is God’s plan for everyone."/>
            <p:cNvPicPr>
              <a:picLocks noChangeAspect="0"/>
            </p:cNvPicPr>
            <p:nvPr/>
          </p:nvPicPr>
          <p:blipFill>
            <a:blip r:embed="rId3">
              <a:extLst/>
            </a:blip>
            <a:stretch>
              <a:fillRect/>
            </a:stretch>
          </p:blipFill>
          <p:spPr>
            <a:xfrm>
              <a:off x="0" y="0"/>
              <a:ext cx="6939248" cy="6020966"/>
            </a:xfrm>
            <a:prstGeom prst="rect">
              <a:avLst/>
            </a:prstGeom>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he Scriptures teach that God approves marriage for every person, including all who have divorced or have been divorced by a mate, regardless of cause.”…"/>
          <p:cNvSpPr txBox="1"/>
          <p:nvPr>
            <p:ph type="body" sz="half" idx="4294967295"/>
          </p:nvPr>
        </p:nvSpPr>
        <p:spPr>
          <a:xfrm>
            <a:off x="1221085" y="3424766"/>
            <a:ext cx="21941830" cy="3419873"/>
          </a:xfrm>
          <a:prstGeom prst="rect">
            <a:avLst/>
          </a:prstGeom>
        </p:spPr>
        <p:txBody>
          <a:bodyPr anchor="t">
            <a:noAutofit/>
          </a:bodyPr>
          <a:lstStyle/>
          <a:p>
            <a:pPr marL="0" indent="0" algn="ctr" defTabSz="584200">
              <a:spcBef>
                <a:spcPts val="800"/>
              </a:spcBef>
              <a:buClr>
                <a:srgbClr val="FF2600"/>
              </a:buClr>
              <a:buSzTx/>
              <a:buNone/>
              <a:defRPr b="1" sz="5000">
                <a:effectLst>
                  <a:outerShdw sx="100000" sy="100000" kx="0" ky="0" algn="b" rotWithShape="0" blurRad="12700" dist="12700" dir="2400000">
                    <a:srgbClr val="000000"/>
                  </a:outerShdw>
                </a:effectLst>
                <a:latin typeface="Tahoma"/>
                <a:ea typeface="Tahoma"/>
                <a:cs typeface="Tahoma"/>
                <a:sym typeface="Tahoma"/>
              </a:defRPr>
            </a:pPr>
            <a:r>
              <a:t>“The Scriptures teach that God approves marriage for every person, including all who have divorced or have been divorced by a mate, regardless of cause.”</a:t>
            </a:r>
          </a:p>
          <a:p>
            <a:pPr marL="0" indent="0" algn="ctr" defTabSz="584200">
              <a:spcBef>
                <a:spcPts val="800"/>
              </a:spcBef>
              <a:buClr>
                <a:srgbClr val="FF2600"/>
              </a:buClr>
              <a:buSzTx/>
              <a:buNone/>
              <a:defRPr b="1" sz="5000">
                <a:solidFill>
                  <a:srgbClr val="008F00"/>
                </a:solidFill>
                <a:effectLst>
                  <a:outerShdw sx="100000" sy="100000" kx="0" ky="0" algn="b" rotWithShape="0" blurRad="12700" dist="12700" dir="2400000">
                    <a:srgbClr val="000000"/>
                  </a:outerShdw>
                </a:effectLst>
                <a:latin typeface="Tahoma"/>
                <a:ea typeface="Tahoma"/>
                <a:cs typeface="Tahoma"/>
                <a:sym typeface="Tahoma"/>
              </a:defRPr>
            </a:pPr>
            <a:r>
              <a:t>Hicks-Deaver Debate proposition</a:t>
            </a:r>
          </a:p>
        </p:txBody>
      </p:sp>
      <p:sp>
        <p:nvSpPr>
          <p:cNvPr id="122" name="All Second Marriages Acceptable!"/>
          <p:cNvSpPr txBox="1"/>
          <p:nvPr>
            <p:ph type="title" idx="4294967295"/>
          </p:nvPr>
        </p:nvSpPr>
        <p:spPr>
          <a:xfrm>
            <a:off x="8863" y="9398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8600">
                <a:solidFill>
                  <a:srgbClr val="941100"/>
                </a:solidFill>
                <a:latin typeface="Arial Black"/>
                <a:ea typeface="Arial Black"/>
                <a:cs typeface="Arial Black"/>
                <a:sym typeface="Arial Black"/>
              </a:defRPr>
            </a:lvl1pPr>
          </a:lstStyle>
          <a:p>
            <a:pPr/>
            <a:r>
              <a:t>All Second Marriages Acceptable!</a:t>
            </a:r>
          </a:p>
        </p:txBody>
      </p:sp>
      <p:sp>
        <p:nvSpPr>
          <p:cNvPr id="123" name="And I say to you, whoever divorces his wife, except for sexual immorality, and marries another, commits adultery; and whoever marries her who is divorced commits adultery.”…"/>
          <p:cNvSpPr txBox="1"/>
          <p:nvPr/>
        </p:nvSpPr>
        <p:spPr>
          <a:xfrm>
            <a:off x="1221085" y="6958772"/>
            <a:ext cx="21941830" cy="3419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And I say to you, whoever divorces his wife, except for sexual immorality, and marries another, commits adultery; and whoever marries her who is divorced commits adultery.”</a:t>
            </a:r>
          </a:p>
          <a:p>
            <a:pPr defTabSz="584200">
              <a:spcBef>
                <a:spcPts val="800"/>
              </a:spcBef>
              <a:buClr>
                <a:srgbClr val="FF2600"/>
              </a:buClr>
              <a:defRPr sz="45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19:9; NKJV</a:t>
            </a:r>
          </a:p>
        </p:txBody>
      </p:sp>
      <p:sp>
        <p:nvSpPr>
          <p:cNvPr id="124" name="How??"/>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How??</a:t>
            </a:r>
          </a:p>
        </p:txBody>
      </p:sp>
      <p:sp>
        <p:nvSpPr>
          <p:cNvPr id="125" name="But I say to you that everyone who divorces his wife, except on the ground of sexual immorality, makes her commit adultery, and whoever marries a divorced woman commits adultery.…"/>
          <p:cNvSpPr txBox="1"/>
          <p:nvPr/>
        </p:nvSpPr>
        <p:spPr>
          <a:xfrm>
            <a:off x="1221085" y="10492779"/>
            <a:ext cx="21941830" cy="3419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But I say to you that everyone who divorces his wife, except on the ground of sexual immorality, makes her commit adultery, and whoever marries a divorced woman commits adultery.</a:t>
            </a:r>
          </a:p>
          <a:p>
            <a:pPr defTabSz="584200">
              <a:spcBef>
                <a:spcPts val="800"/>
              </a:spcBef>
              <a:buClr>
                <a:srgbClr val="FF2600"/>
              </a:buClr>
              <a:defRPr sz="45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5:32; ESV</a:t>
            </a:r>
          </a:p>
        </p:txBody>
      </p:sp>
      <p:grpSp>
        <p:nvGrpSpPr>
          <p:cNvPr id="128" name="“May Unscripturally Divorced and Remarried Couples…"/>
          <p:cNvGrpSpPr/>
          <p:nvPr/>
        </p:nvGrpSpPr>
        <p:grpSpPr>
          <a:xfrm>
            <a:off x="18321095" y="5547476"/>
            <a:ext cx="5659525" cy="7857028"/>
            <a:chOff x="0" y="0"/>
            <a:chExt cx="5659524" cy="7857027"/>
          </a:xfrm>
        </p:grpSpPr>
        <p:sp>
          <p:nvSpPr>
            <p:cNvPr id="127" name="“May Unscripturally Divorced and Remarried Couples…"/>
            <p:cNvSpPr txBox="1"/>
            <p:nvPr/>
          </p:nvSpPr>
          <p:spPr>
            <a:xfrm>
              <a:off x="215900" y="139700"/>
              <a:ext cx="5227725" cy="7298228"/>
            </a:xfrm>
            <a:prstGeom prst="rect">
              <a:avLst/>
            </a:prstGeom>
            <a:solidFill>
              <a:srgbClr val="73FDFF"/>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defRPr sz="5500">
                  <a:latin typeface="Times New Roman"/>
                  <a:ea typeface="Times New Roman"/>
                  <a:cs typeface="Times New Roman"/>
                  <a:sym typeface="Times New Roman"/>
                </a:defRPr>
              </a:pPr>
              <a:r>
                <a:t>“May Unscripturally Divorced and Remarried Couples</a:t>
              </a:r>
            </a:p>
            <a:p>
              <a:pPr defTabSz="457200">
                <a:defRPr sz="5500">
                  <a:latin typeface="Times New Roman"/>
                  <a:ea typeface="Times New Roman"/>
                  <a:cs typeface="Times New Roman"/>
                  <a:sym typeface="Times New Roman"/>
                </a:defRPr>
              </a:pPr>
              <a:r>
                <a:t>Continue in that Marriage without Further Sin?”</a:t>
              </a:r>
            </a:p>
          </p:txBody>
        </p:sp>
        <p:pic>
          <p:nvPicPr>
            <p:cNvPr id="126" name="“May Unscripturally Divorced and Remarried Couples…" descr="“May Unscripturally Divorced and Remarried Couples…"/>
            <p:cNvPicPr>
              <a:picLocks noChangeAspect="0"/>
            </p:cNvPicPr>
            <p:nvPr/>
          </p:nvPicPr>
          <p:blipFill>
            <a:blip r:embed="rId2">
              <a:extLst/>
            </a:blip>
            <a:stretch>
              <a:fillRect/>
            </a:stretch>
          </p:blipFill>
          <p:spPr>
            <a:xfrm>
              <a:off x="-1" y="0"/>
              <a:ext cx="5659526" cy="7857028"/>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wipe(up)" transition="in">
                                      <p:cBhvr>
                                        <p:cTn id="7" dur="1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19" grpId="2" fill="hold">
                                  <p:stCondLst>
                                    <p:cond delay="0"/>
                                  </p:stCondLst>
                                  <p:iterate type="lt" backwards="0">
                                    <p:tmAbs val="0"/>
                                  </p:iterate>
                                  <p:childTnLst>
                                    <p:set>
                                      <p:cBhvr>
                                        <p:cTn id="11" fill="hold"/>
                                        <p:tgtEl>
                                          <p:spTgt spid="122"/>
                                        </p:tgtEl>
                                        <p:attrNameLst>
                                          <p:attrName>style.visibility</p:attrName>
                                        </p:attrNameLst>
                                      </p:cBhvr>
                                      <p:to>
                                        <p:strVal val="visible"/>
                                      </p:to>
                                    </p:set>
                                    <p:anim calcmode="lin" valueType="num">
                                      <p:cBhvr>
                                        <p:cTn id="12" dur="1500" fill="hold"/>
                                        <p:tgtEl>
                                          <p:spTgt spid="122"/>
                                        </p:tgtEl>
                                        <p:attrNameLst>
                                          <p:attrName>ppt_w</p:attrName>
                                        </p:attrNameLst>
                                      </p:cBhvr>
                                      <p:tavLst>
                                        <p:tav tm="0" fmla="#ppt_w*sin(2.5*pi*$)">
                                          <p:val>
                                            <p:fltVal val="0"/>
                                          </p:val>
                                        </p:tav>
                                        <p:tav tm="100000">
                                          <p:val>
                                            <p:fltVal val="1"/>
                                          </p:val>
                                        </p:tav>
                                      </p:tavLst>
                                    </p:anim>
                                    <p:anim calcmode="lin" valueType="num">
                                      <p:cBhvr>
                                        <p:cTn id="13" dur="1500" fill="hold"/>
                                        <p:tgtEl>
                                          <p:spTgt spid="122"/>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Class="entr" nodeType="afterEffect" presetSubtype="8" presetID="22" grpId="3" fill="hold">
                                  <p:stCondLst>
                                    <p:cond delay="0"/>
                                  </p:stCondLst>
                                  <p:iterate type="el" backwards="0">
                                    <p:tmAbs val="0"/>
                                  </p:iterate>
                                  <p:childTnLst>
                                    <p:set>
                                      <p:cBhvr>
                                        <p:cTn id="16" fill="hold"/>
                                        <p:tgtEl>
                                          <p:spTgt spid="124"/>
                                        </p:tgtEl>
                                        <p:attrNameLst>
                                          <p:attrName>style.visibility</p:attrName>
                                        </p:attrNameLst>
                                      </p:cBhvr>
                                      <p:to>
                                        <p:strVal val="visible"/>
                                      </p:to>
                                    </p:set>
                                    <p:animEffect filter="wipe(left)" transition="in">
                                      <p:cBhvr>
                                        <p:cTn id="17" dur="1000"/>
                                        <p:tgtEl>
                                          <p:spTgt spid="124"/>
                                        </p:tgtEl>
                                      </p:cBhvr>
                                    </p:animEffect>
                                  </p:childTnLst>
                                </p:cTn>
                              </p:par>
                            </p:childTnLst>
                          </p:cTn>
                        </p:par>
                        <p:par>
                          <p:cTn id="18" fill="hold">
                            <p:stCondLst>
                              <p:cond delay="2500"/>
                            </p:stCondLst>
                            <p:childTnLst>
                              <p:par>
                                <p:cTn id="19" presetClass="entr" nodeType="afterEffect" presetSubtype="1" presetID="22" grpId="4" fill="hold">
                                  <p:stCondLst>
                                    <p:cond delay="0"/>
                                  </p:stCondLst>
                                  <p:iterate type="el" backwards="0">
                                    <p:tmAbs val="0"/>
                                  </p:iterate>
                                  <p:childTnLst>
                                    <p:set>
                                      <p:cBhvr>
                                        <p:cTn id="20" fill="hold"/>
                                        <p:tgtEl>
                                          <p:spTgt spid="121"/>
                                        </p:tgtEl>
                                        <p:attrNameLst>
                                          <p:attrName>style.visibility</p:attrName>
                                        </p:attrNameLst>
                                      </p:cBhvr>
                                      <p:to>
                                        <p:strVal val="visible"/>
                                      </p:to>
                                    </p:set>
                                    <p:animEffect filter="wipe(up)" transition="in">
                                      <p:cBhvr>
                                        <p:cTn id="21" dur="1000"/>
                                        <p:tgtEl>
                                          <p:spTgt spid="121"/>
                                        </p:tgtEl>
                                      </p:cBhvr>
                                    </p:animEffect>
                                  </p:childTnLst>
                                </p:cTn>
                              </p:par>
                            </p:childTnLst>
                          </p:cTn>
                        </p:par>
                      </p:childTnLst>
                    </p:cTn>
                  </p:par>
                  <p:par>
                    <p:cTn id="22" fill="hold">
                      <p:stCondLst>
                        <p:cond delay="indefinite"/>
                      </p:stCondLst>
                      <p:childTnLst>
                        <p:par>
                          <p:cTn id="23" fill="hold">
                            <p:stCondLst>
                              <p:cond delay="0"/>
                            </p:stCondLst>
                            <p:childTnLst>
                              <p:par>
                                <p:cTn id="24" presetClass="exit" nodeType="clickEffect" presetSubtype="8" presetID="22" grpId="5" fill="hold">
                                  <p:stCondLst>
                                    <p:cond delay="0"/>
                                  </p:stCondLst>
                                  <p:iterate type="el" backwards="0">
                                    <p:tmAbs val="0"/>
                                  </p:iterate>
                                  <p:childTnLst>
                                    <p:animEffect filter="wipe(left)" transition="out">
                                      <p:cBhvr>
                                        <p:cTn id="25" dur="1250" fill="hold"/>
                                        <p:tgtEl>
                                          <p:spTgt spid="128"/>
                                        </p:tgtEl>
                                      </p:cBhvr>
                                    </p:animEffect>
                                    <p:set>
                                      <p:cBhvr>
                                        <p:cTn id="26" fill="hold">
                                          <p:stCondLst>
                                            <p:cond delay="1249"/>
                                          </p:stCondLst>
                                        </p:cTn>
                                        <p:tgtEl>
                                          <p:spTgt spid="128"/>
                                        </p:tgtEl>
                                        <p:attrNameLst>
                                          <p:attrName>style.visibility</p:attrName>
                                        </p:attrNameLst>
                                      </p:cBhvr>
                                      <p:to>
                                        <p:strVal val="hidden"/>
                                      </p:to>
                                    </p:set>
                                  </p:childTnLst>
                                </p:cTn>
                              </p:par>
                            </p:childTnLst>
                          </p:cTn>
                        </p:par>
                        <p:par>
                          <p:cTn id="27" fill="hold">
                            <p:stCondLst>
                              <p:cond delay="1250"/>
                            </p:stCondLst>
                            <p:childTnLst>
                              <p:par>
                                <p:cTn id="28" presetClass="entr" nodeType="afterEffect" presetSubtype="1" presetID="22" grpId="6" fill="hold">
                                  <p:stCondLst>
                                    <p:cond delay="0"/>
                                  </p:stCondLst>
                                  <p:iterate type="el" backwards="0">
                                    <p:tmAbs val="0"/>
                                  </p:iterate>
                                  <p:childTnLst>
                                    <p:set>
                                      <p:cBhvr>
                                        <p:cTn id="29" fill="hold"/>
                                        <p:tgtEl>
                                          <p:spTgt spid="123"/>
                                        </p:tgtEl>
                                        <p:attrNameLst>
                                          <p:attrName>style.visibility</p:attrName>
                                        </p:attrNameLst>
                                      </p:cBhvr>
                                      <p:to>
                                        <p:strVal val="visible"/>
                                      </p:to>
                                    </p:set>
                                    <p:animEffect filter="wipe(up)" transition="in">
                                      <p:cBhvr>
                                        <p:cTn id="30" dur="10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 presetID="22" grpId="7" fill="hold">
                                  <p:stCondLst>
                                    <p:cond delay="0"/>
                                  </p:stCondLst>
                                  <p:iterate type="el" backwards="0">
                                    <p:tmAbs val="0"/>
                                  </p:iterate>
                                  <p:childTnLst>
                                    <p:set>
                                      <p:cBhvr>
                                        <p:cTn id="34" fill="hold"/>
                                        <p:tgtEl>
                                          <p:spTgt spid="125"/>
                                        </p:tgtEl>
                                        <p:attrNameLst>
                                          <p:attrName>style.visibility</p:attrName>
                                        </p:attrNameLst>
                                      </p:cBhvr>
                                      <p:to>
                                        <p:strVal val="visible"/>
                                      </p:to>
                                    </p:set>
                                    <p:animEffect filter="wipe(up)" transition="in">
                                      <p:cBhvr>
                                        <p:cTn id="35"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6"/>
      <p:bldP build="whole" bldLvl="1" animBg="1" rev="0" advAuto="0" spid="128" grpId="1"/>
      <p:bldP build="whole" bldLvl="1" animBg="1" rev="0" advAuto="0" spid="121" grpId="4"/>
      <p:bldP build="whole" bldLvl="1" animBg="1" rev="0" advAuto="0" spid="122" grpId="2"/>
      <p:bldP build="whole" bldLvl="1" animBg="1" rev="0" advAuto="0" spid="125" grpId="7"/>
      <p:bldP build="whole" bldLvl="1" animBg="1" rev="0" advAuto="0" spid="128" grpId="5"/>
      <p:bldP build="whole" bldLvl="1" animBg="1" rev="0" advAuto="0" spid="124" grpId="3"/>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248" name="Image" descr="Image"/>
          <p:cNvPicPr>
            <a:picLocks noChangeAspect="1"/>
          </p:cNvPicPr>
          <p:nvPr/>
        </p:nvPicPr>
        <p:blipFill>
          <a:blip r:embed="rId2">
            <a:extLst/>
          </a:blip>
          <a:stretch>
            <a:fillRect/>
          </a:stretch>
        </p:blipFill>
        <p:spPr>
          <a:xfrm>
            <a:off x="-21167" y="-12700"/>
            <a:ext cx="24426335" cy="163307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Are All Remarriages Acceptable?"/>
          <p:cNvSpPr txBox="1"/>
          <p:nvPr>
            <p:ph type="title" idx="4294967295"/>
          </p:nvPr>
        </p:nvSpPr>
        <p:spPr>
          <a:xfrm>
            <a:off x="838200" y="690033"/>
            <a:ext cx="13004800" cy="7421845"/>
          </a:xfrm>
          <a:prstGeom prst="rect">
            <a:avLst/>
          </a:prstGeom>
          <a:effectLst>
            <a:outerShdw sx="100000" sy="100000" kx="0" ky="0" algn="b" rotWithShape="0" blurRad="25400" dist="38100" dir="2700000">
              <a:srgbClr val="000000">
                <a:alpha val="75000"/>
              </a:srgbClr>
            </a:outerShdw>
          </a:effectLst>
        </p:spPr>
        <p:txBody>
          <a:bodyPr anchor="t">
            <a:noAutofit/>
          </a:bodyPr>
          <a:lstStyle>
            <a:lvl1pPr defTabSz="584200">
              <a:defRPr sz="12500">
                <a:solidFill>
                  <a:srgbClr val="0433FF"/>
                </a:solidFill>
                <a:latin typeface="Arial Black"/>
                <a:ea typeface="Arial Black"/>
                <a:cs typeface="Arial Black"/>
                <a:sym typeface="Arial Black"/>
              </a:defRPr>
            </a:lvl1pPr>
          </a:lstStyle>
          <a:p>
            <a:pPr/>
            <a:r>
              <a:t>Are All Remarriages Acceptable?</a:t>
            </a:r>
          </a:p>
        </p:txBody>
      </p:sp>
      <p:sp>
        <p:nvSpPr>
          <p:cNvPr id="131" name="“Marriage is for everyone!”"/>
          <p:cNvSpPr txBox="1"/>
          <p:nvPr>
            <p:ph type="body" sz="quarter" idx="4294967295"/>
          </p:nvPr>
        </p:nvSpPr>
        <p:spPr>
          <a:xfrm>
            <a:off x="1938866" y="9804400"/>
            <a:ext cx="10464801" cy="1130300"/>
          </a:xfrm>
          <a:prstGeom prst="rect">
            <a:avLst/>
          </a:prstGeom>
        </p:spPr>
        <p:txBody>
          <a:bodyPr anchor="t">
            <a:noAutofit/>
          </a:bodyPr>
          <a:lstStyle>
            <a:lvl1pPr marL="0" indent="0" algn="ctr" defTabSz="584200">
              <a:spcBef>
                <a:spcPts val="0"/>
              </a:spcBef>
              <a:buSzTx/>
              <a:buNone/>
              <a:defRPr b="1" sz="5500">
                <a:solidFill>
                  <a:srgbClr val="941100"/>
                </a:solidFill>
                <a:effectLst>
                  <a:outerShdw sx="100000" sy="100000" kx="0" ky="0" algn="b" rotWithShape="0" blurRad="25400" dist="38100" dir="2700000">
                    <a:srgbClr val="000000">
                      <a:alpha val="75000"/>
                    </a:srgbClr>
                  </a:outerShdw>
                </a:effectLst>
                <a:latin typeface="Gill Sans"/>
                <a:ea typeface="Gill Sans"/>
                <a:cs typeface="Gill Sans"/>
                <a:sym typeface="Gill Sans"/>
              </a:defRPr>
            </a:lvl1pPr>
          </a:lstStyle>
          <a:p>
            <a:pPr/>
            <a:r>
              <a:t>“Marriage is for everyone!”</a:t>
            </a:r>
          </a:p>
        </p:txBody>
      </p:sp>
      <p:pic>
        <p:nvPicPr>
          <p:cNvPr id="132" name="Image" descr="Image"/>
          <p:cNvPicPr>
            <a:picLocks noChangeAspect="1"/>
          </p:cNvPicPr>
          <p:nvPr/>
        </p:nvPicPr>
        <p:blipFill>
          <a:blip r:embed="rId2">
            <a:extLst/>
          </a:blip>
          <a:stretch>
            <a:fillRect/>
          </a:stretch>
        </p:blipFill>
        <p:spPr>
          <a:xfrm>
            <a:off x="15447959" y="-1"/>
            <a:ext cx="8999017" cy="13716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wipe(left)" transition="in">
                                      <p:cBhvr>
                                        <p:cTn id="7" dur="1250"/>
                                        <p:tgtEl>
                                          <p:spTgt spid="132"/>
                                        </p:tgtEl>
                                      </p:cBhvr>
                                    </p:animEffect>
                                  </p:childTnLst>
                                </p:cTn>
                              </p:par>
                            </p:childTnLst>
                          </p:cTn>
                        </p:par>
                        <p:par>
                          <p:cTn id="8" fill="hold">
                            <p:stCondLst>
                              <p:cond delay="1250"/>
                            </p:stCondLst>
                            <p:childTnLst>
                              <p:par>
                                <p:cTn id="9" presetClass="entr" nodeType="afterEffect" presetSubtype="10" presetID="19" grpId="2" fill="hold">
                                  <p:stCondLst>
                                    <p:cond delay="0"/>
                                  </p:stCondLst>
                                  <p:iterate type="lt" backwards="0">
                                    <p:tmAbs val="0"/>
                                  </p:iterate>
                                  <p:childTnLst>
                                    <p:set>
                                      <p:cBhvr>
                                        <p:cTn id="10" fill="hold"/>
                                        <p:tgtEl>
                                          <p:spTgt spid="130"/>
                                        </p:tgtEl>
                                        <p:attrNameLst>
                                          <p:attrName>style.visibility</p:attrName>
                                        </p:attrNameLst>
                                      </p:cBhvr>
                                      <p:to>
                                        <p:strVal val="visible"/>
                                      </p:to>
                                    </p:set>
                                    <p:anim calcmode="lin" valueType="num">
                                      <p:cBhvr>
                                        <p:cTn id="11" dur="1000" fill="hold"/>
                                        <p:tgtEl>
                                          <p:spTgt spid="130"/>
                                        </p:tgtEl>
                                        <p:attrNameLst>
                                          <p:attrName>ppt_w</p:attrName>
                                        </p:attrNameLst>
                                      </p:cBhvr>
                                      <p:tavLst>
                                        <p:tav tm="0" fmla="#ppt_w*sin(2.5*pi*$)">
                                          <p:val>
                                            <p:fltVal val="0"/>
                                          </p:val>
                                        </p:tav>
                                        <p:tav tm="100000">
                                          <p:val>
                                            <p:fltVal val="1"/>
                                          </p:val>
                                        </p:tav>
                                      </p:tavLst>
                                    </p:anim>
                                    <p:anim calcmode="lin" valueType="num">
                                      <p:cBhvr>
                                        <p:cTn id="12" dur="1000" fill="hold"/>
                                        <p:tgtEl>
                                          <p:spTgt spid="130"/>
                                        </p:tgtEl>
                                        <p:attrNameLst>
                                          <p:attrName>ppt_h</p:attrName>
                                        </p:attrNameLst>
                                      </p:cBhvr>
                                      <p:tavLst>
                                        <p:tav tm="0">
                                          <p:val>
                                            <p:strVal val="#ppt_h"/>
                                          </p:val>
                                        </p:tav>
                                        <p:tav tm="100000">
                                          <p:val>
                                            <p:strVal val="#ppt_h"/>
                                          </p:val>
                                        </p:tav>
                                      </p:tavLst>
                                    </p:anim>
                                  </p:childTnLst>
                                </p:cTn>
                              </p:par>
                            </p:childTnLst>
                          </p:cTn>
                        </p:par>
                        <p:par>
                          <p:cTn id="13" fill="hold">
                            <p:stCondLst>
                              <p:cond delay="2250"/>
                            </p:stCondLst>
                            <p:childTnLst>
                              <p:par>
                                <p:cTn id="14" presetClass="entr" nodeType="afterEffect" presetID="10" grpId="3" fill="hold">
                                  <p:stCondLst>
                                    <p:cond delay="0"/>
                                  </p:stCondLst>
                                  <p:iterate type="el" backwards="0">
                                    <p:tmAbs val="0"/>
                                  </p:iterate>
                                  <p:childTnLst>
                                    <p:set>
                                      <p:cBhvr>
                                        <p:cTn id="15" fill="hold"/>
                                        <p:tgtEl>
                                          <p:spTgt spid="131"/>
                                        </p:tgtEl>
                                        <p:attrNameLst>
                                          <p:attrName>style.visibility</p:attrName>
                                        </p:attrNameLst>
                                      </p:cBhvr>
                                      <p:to>
                                        <p:strVal val="visible"/>
                                      </p:to>
                                    </p:set>
                                    <p:animEffect filter="fade" transition="in">
                                      <p:cBhvr>
                                        <p:cTn id="16" dur="1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3"/>
      <p:bldP build="whole" bldLvl="1" animBg="1" rev="0" advAuto="0" spid="130" grpId="2"/>
      <p:bldP build="whole" bldLvl="1" animBg="1" rev="0" advAuto="0" spid="132"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Major Errors of the Position"/>
          <p:cNvSpPr txBox="1"/>
          <p:nvPr>
            <p:ph type="title" idx="4294967295"/>
          </p:nvPr>
        </p:nvSpPr>
        <p:spPr>
          <a:xfrm>
            <a:off x="8863" y="11684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Major Errors of the Position</a:t>
            </a:r>
          </a:p>
        </p:txBody>
      </p:sp>
      <p:sp>
        <p:nvSpPr>
          <p:cNvPr id="135" name="Failure to harmonize passages"/>
          <p:cNvSpPr txBox="1"/>
          <p:nvPr>
            <p:ph type="body" sz="quarter" idx="4294967295"/>
          </p:nvPr>
        </p:nvSpPr>
        <p:spPr>
          <a:xfrm>
            <a:off x="3923820" y="4207933"/>
            <a:ext cx="11319240" cy="1191056"/>
          </a:xfrm>
          <a:prstGeom prst="rect">
            <a:avLst/>
          </a:prstGeom>
        </p:spPr>
        <p:txBody>
          <a:bodyPr anchor="t">
            <a:noAutofit/>
          </a:bodyPr>
          <a:lstStyle>
            <a:lvl1pPr marL="0" indent="0" defTabSz="584200">
              <a:spcBef>
                <a:spcPts val="800"/>
              </a:spcBef>
              <a:buSzTx/>
              <a:buNone/>
              <a:defRPr b="1" sz="5600">
                <a:effectLst>
                  <a:outerShdw sx="100000" sy="100000" kx="0" ky="0" algn="b" rotWithShape="0" blurRad="12700" dist="12700" dir="2400000">
                    <a:srgbClr val="000000"/>
                  </a:outerShdw>
                </a:effectLst>
                <a:latin typeface="Tahoma"/>
                <a:ea typeface="Tahoma"/>
                <a:cs typeface="Tahoma"/>
                <a:sym typeface="Tahoma"/>
              </a:defRPr>
            </a:lvl1pPr>
          </a:lstStyle>
          <a:p>
            <a:pPr/>
            <a:r>
              <a:t>Failure to harmonize passages</a:t>
            </a:r>
          </a:p>
        </p:txBody>
      </p:sp>
      <p:sp>
        <p:nvSpPr>
          <p:cNvPr id="136" name="Overview"/>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atin typeface="Helvetica"/>
                <a:ea typeface="Helvetica"/>
                <a:cs typeface="Helvetica"/>
                <a:sym typeface="Helvetica"/>
              </a:defRPr>
            </a:lvl1pPr>
          </a:lstStyle>
          <a:p>
            <a:pPr/>
            <a:r>
              <a:t>Overview</a:t>
            </a:r>
          </a:p>
        </p:txBody>
      </p:sp>
      <p:sp>
        <p:nvSpPr>
          <p:cNvPr id="137" name="An improper definition of “adultery”"/>
          <p:cNvSpPr txBox="1"/>
          <p:nvPr/>
        </p:nvSpPr>
        <p:spPr>
          <a:xfrm>
            <a:off x="3725333" y="6531210"/>
            <a:ext cx="13189415" cy="98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584200">
              <a:spcBef>
                <a:spcPts val="800"/>
              </a:spcBef>
              <a:defRPr sz="5600">
                <a:effectLst>
                  <a:outerShdw sx="100000" sy="100000" kx="0" ky="0" algn="b" rotWithShape="0" blurRad="12700" dist="12700" dir="2400000">
                    <a:srgbClr val="000000"/>
                  </a:outerShdw>
                </a:effectLst>
                <a:latin typeface="Tahoma"/>
                <a:ea typeface="Tahoma"/>
                <a:cs typeface="Tahoma"/>
                <a:sym typeface="Tahoma"/>
              </a:defRPr>
            </a:lvl1pPr>
          </a:lstStyle>
          <a:p>
            <a:pPr/>
            <a:r>
              <a:t>An improper definition of “adultery”</a:t>
            </a:r>
          </a:p>
        </p:txBody>
      </p:sp>
      <p:sp>
        <p:nvSpPr>
          <p:cNvPr id="138" name="A failure to recognize the difference between “married” and “bound”"/>
          <p:cNvSpPr txBox="1"/>
          <p:nvPr/>
        </p:nvSpPr>
        <p:spPr>
          <a:xfrm>
            <a:off x="3725333" y="10596033"/>
            <a:ext cx="20383104" cy="20350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584200">
              <a:spcBef>
                <a:spcPts val="800"/>
              </a:spcBef>
              <a:defRPr sz="5600">
                <a:effectLst>
                  <a:outerShdw sx="100000" sy="100000" kx="0" ky="0" algn="b" rotWithShape="0" blurRad="12700" dist="12700" dir="2400000">
                    <a:srgbClr val="000000"/>
                  </a:outerShdw>
                </a:effectLst>
                <a:latin typeface="Tahoma"/>
                <a:ea typeface="Tahoma"/>
                <a:cs typeface="Tahoma"/>
                <a:sym typeface="Tahoma"/>
              </a:defRPr>
            </a:lvl1pPr>
          </a:lstStyle>
          <a:p>
            <a:pPr/>
            <a:r>
              <a:t>A failure to recognize the difference between “married” and “bound” </a:t>
            </a:r>
          </a:p>
        </p:txBody>
      </p:sp>
      <p:pic>
        <p:nvPicPr>
          <p:cNvPr id="139" name="Image" descr="Image"/>
          <p:cNvPicPr>
            <a:picLocks noChangeAspect="1"/>
          </p:cNvPicPr>
          <p:nvPr/>
        </p:nvPicPr>
        <p:blipFill>
          <a:blip r:embed="rId2">
            <a:extLst/>
          </a:blip>
          <a:stretch>
            <a:fillRect/>
          </a:stretch>
        </p:blipFill>
        <p:spPr>
          <a:xfrm>
            <a:off x="1453058" y="3247958"/>
            <a:ext cx="2502844" cy="2502844"/>
          </a:xfrm>
          <a:prstGeom prst="rect">
            <a:avLst/>
          </a:prstGeom>
          <a:ln w="12700">
            <a:miter lim="400000"/>
          </a:ln>
        </p:spPr>
      </p:pic>
      <p:pic>
        <p:nvPicPr>
          <p:cNvPr id="140" name="Image" descr="Image"/>
          <p:cNvPicPr>
            <a:picLocks noChangeAspect="1"/>
          </p:cNvPicPr>
          <p:nvPr/>
        </p:nvPicPr>
        <p:blipFill>
          <a:blip r:embed="rId2">
            <a:extLst/>
          </a:blip>
          <a:stretch>
            <a:fillRect/>
          </a:stretch>
        </p:blipFill>
        <p:spPr>
          <a:xfrm>
            <a:off x="1300658" y="5606578"/>
            <a:ext cx="2502844" cy="2502844"/>
          </a:xfrm>
          <a:prstGeom prst="rect">
            <a:avLst/>
          </a:prstGeom>
          <a:ln w="12700">
            <a:miter lim="400000"/>
          </a:ln>
        </p:spPr>
      </p:pic>
      <p:pic>
        <p:nvPicPr>
          <p:cNvPr id="141" name="Image" descr="Image"/>
          <p:cNvPicPr>
            <a:picLocks noChangeAspect="1"/>
          </p:cNvPicPr>
          <p:nvPr/>
        </p:nvPicPr>
        <p:blipFill>
          <a:blip r:embed="rId2">
            <a:extLst/>
          </a:blip>
          <a:stretch>
            <a:fillRect/>
          </a:stretch>
        </p:blipFill>
        <p:spPr>
          <a:xfrm>
            <a:off x="1300658" y="10115078"/>
            <a:ext cx="2502844" cy="2502844"/>
          </a:xfrm>
          <a:prstGeom prst="rect">
            <a:avLst/>
          </a:prstGeom>
          <a:ln w="12700">
            <a:miter lim="400000"/>
          </a:ln>
        </p:spPr>
      </p:pic>
      <p:sp>
        <p:nvSpPr>
          <p:cNvPr id="142" name="An incomplete view of repentance"/>
          <p:cNvSpPr txBox="1"/>
          <p:nvPr/>
        </p:nvSpPr>
        <p:spPr>
          <a:xfrm>
            <a:off x="4253879" y="8563621"/>
            <a:ext cx="13189415" cy="987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584200">
              <a:spcBef>
                <a:spcPts val="800"/>
              </a:spcBef>
              <a:defRPr sz="4800">
                <a:effectLst>
                  <a:outerShdw sx="100000" sy="100000" kx="0" ky="0" algn="b" rotWithShape="0" blurRad="12700" dist="12700" dir="2400000">
                    <a:srgbClr val="000000"/>
                  </a:outerShdw>
                </a:effectLst>
                <a:latin typeface="Tahoma"/>
                <a:ea typeface="Tahoma"/>
                <a:cs typeface="Tahoma"/>
                <a:sym typeface="Tahoma"/>
              </a:defRPr>
            </a:lvl1pPr>
          </a:lstStyle>
          <a:p>
            <a:pPr/>
            <a:r>
              <a:t>An incomplete view of repentance</a:t>
            </a:r>
          </a:p>
        </p:txBody>
      </p:sp>
      <p:pic>
        <p:nvPicPr>
          <p:cNvPr id="143" name="Image" descr="Image"/>
          <p:cNvPicPr>
            <a:picLocks noChangeAspect="1"/>
          </p:cNvPicPr>
          <p:nvPr/>
        </p:nvPicPr>
        <p:blipFill>
          <a:blip r:embed="rId2">
            <a:extLst/>
          </a:blip>
          <a:stretch>
            <a:fillRect/>
          </a:stretch>
        </p:blipFill>
        <p:spPr>
          <a:xfrm>
            <a:off x="2552079" y="8206401"/>
            <a:ext cx="1701801" cy="1701801"/>
          </a:xfrm>
          <a:prstGeom prst="rect">
            <a:avLst/>
          </a:prstGeom>
          <a:ln w="12700">
            <a:miter lim="400000"/>
          </a:ln>
        </p:spPr>
      </p:pic>
      <p:grpSp>
        <p:nvGrpSpPr>
          <p:cNvPr id="146" name="Marriage is God’s plan for everyone."/>
          <p:cNvGrpSpPr/>
          <p:nvPr/>
        </p:nvGrpSpPr>
        <p:grpSpPr>
          <a:xfrm>
            <a:off x="17169189" y="3847517"/>
            <a:ext cx="6939249" cy="6020966"/>
            <a:chOff x="0" y="0"/>
            <a:chExt cx="6939247" cy="6020965"/>
          </a:xfrm>
        </p:grpSpPr>
        <p:sp>
          <p:nvSpPr>
            <p:cNvPr id="145" name="Marriage is God’s plan for everyone."/>
            <p:cNvSpPr txBox="1"/>
            <p:nvPr/>
          </p:nvSpPr>
          <p:spPr>
            <a:xfrm>
              <a:off x="215900" y="139700"/>
              <a:ext cx="6507448" cy="5462166"/>
            </a:xfrm>
            <a:prstGeom prst="rect">
              <a:avLst/>
            </a:prstGeom>
            <a:solidFill>
              <a:srgbClr val="FFD47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9200">
                  <a:latin typeface="Times New Roman"/>
                  <a:ea typeface="Times New Roman"/>
                  <a:cs typeface="Times New Roman"/>
                  <a:sym typeface="Times New Roman"/>
                </a:defRPr>
              </a:lvl1pPr>
            </a:lstStyle>
            <a:p>
              <a:pPr/>
              <a:r>
                <a:t>Marriage is God’s plan for everyone.</a:t>
              </a:r>
            </a:p>
          </p:txBody>
        </p:sp>
        <p:pic>
          <p:nvPicPr>
            <p:cNvPr id="144" name="Marriage is God’s plan for everyone." descr="Marriage is God’s plan for everyone."/>
            <p:cNvPicPr>
              <a:picLocks noChangeAspect="0"/>
            </p:cNvPicPr>
            <p:nvPr/>
          </p:nvPicPr>
          <p:blipFill>
            <a:blip r:embed="rId3">
              <a:extLst/>
            </a:blip>
            <a:stretch>
              <a:fillRect/>
            </a:stretch>
          </p:blipFill>
          <p:spPr>
            <a:xfrm>
              <a:off x="0" y="0"/>
              <a:ext cx="6939248" cy="6020966"/>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wipe(up)" transition="in">
                                      <p:cBhvr>
                                        <p:cTn id="7" dur="1500"/>
                                        <p:tgtEl>
                                          <p:spTgt spid="146"/>
                                        </p:tgtEl>
                                      </p:cBhvr>
                                    </p:animEffect>
                                  </p:childTnLst>
                                </p:cTn>
                              </p:par>
                            </p:childTnLst>
                          </p:cTn>
                        </p:par>
                        <p:par>
                          <p:cTn id="8" fill="hold">
                            <p:stCondLst>
                              <p:cond delay="1500"/>
                            </p:stCondLst>
                            <p:childTnLst>
                              <p:par>
                                <p:cTn id="9" presetClass="entr" nodeType="afterEffect" presetSubtype="8" presetID="22" grpId="2" fill="hold">
                                  <p:stCondLst>
                                    <p:cond delay="0"/>
                                  </p:stCondLst>
                                  <p:iterate type="el" backwards="0">
                                    <p:tmAbs val="0"/>
                                  </p:iterate>
                                  <p:childTnLst>
                                    <p:set>
                                      <p:cBhvr>
                                        <p:cTn id="10" fill="hold"/>
                                        <p:tgtEl>
                                          <p:spTgt spid="136"/>
                                        </p:tgtEl>
                                        <p:attrNameLst>
                                          <p:attrName>style.visibility</p:attrName>
                                        </p:attrNameLst>
                                      </p:cBhvr>
                                      <p:to>
                                        <p:strVal val="visible"/>
                                      </p:to>
                                    </p:set>
                                    <p:animEffect filter="wipe(left)" transition="in">
                                      <p:cBhvr>
                                        <p:cTn id="11" dur="1000"/>
                                        <p:tgtEl>
                                          <p:spTgt spid="136"/>
                                        </p:tgtEl>
                                      </p:cBhvr>
                                    </p:animEffect>
                                  </p:childTnLst>
                                </p:cTn>
                              </p:par>
                            </p:childTnLst>
                          </p:cTn>
                        </p:par>
                        <p:par>
                          <p:cTn id="12" fill="hold">
                            <p:stCondLst>
                              <p:cond delay="2500"/>
                            </p:stCondLst>
                            <p:childTnLst>
                              <p:par>
                                <p:cTn id="13" presetClass="entr" nodeType="afterEffect" presetSubtype="10" presetID="19" grpId="3" fill="hold">
                                  <p:stCondLst>
                                    <p:cond delay="0"/>
                                  </p:stCondLst>
                                  <p:iterate type="lt" backwards="0">
                                    <p:tmAbs val="0"/>
                                  </p:iterate>
                                  <p:childTnLst>
                                    <p:set>
                                      <p:cBhvr>
                                        <p:cTn id="14" fill="hold"/>
                                        <p:tgtEl>
                                          <p:spTgt spid="134"/>
                                        </p:tgtEl>
                                        <p:attrNameLst>
                                          <p:attrName>style.visibility</p:attrName>
                                        </p:attrNameLst>
                                      </p:cBhvr>
                                      <p:to>
                                        <p:strVal val="visible"/>
                                      </p:to>
                                    </p:set>
                                    <p:anim calcmode="lin" valueType="num">
                                      <p:cBhvr>
                                        <p:cTn id="15" dur="1500" fill="hold"/>
                                        <p:tgtEl>
                                          <p:spTgt spid="134"/>
                                        </p:tgtEl>
                                        <p:attrNameLst>
                                          <p:attrName>ppt_w</p:attrName>
                                        </p:attrNameLst>
                                      </p:cBhvr>
                                      <p:tavLst>
                                        <p:tav tm="0" fmla="#ppt_w*sin(2.5*pi*$)">
                                          <p:val>
                                            <p:fltVal val="0"/>
                                          </p:val>
                                        </p:tav>
                                        <p:tav tm="100000">
                                          <p:val>
                                            <p:fltVal val="1"/>
                                          </p:val>
                                        </p:tav>
                                      </p:tavLst>
                                    </p:anim>
                                    <p:anim calcmode="lin" valueType="num">
                                      <p:cBhvr>
                                        <p:cTn id="16" dur="1500" fill="hold"/>
                                        <p:tgtEl>
                                          <p:spTgt spid="13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32" presetID="4" grpId="4" fill="hold">
                                  <p:stCondLst>
                                    <p:cond delay="0"/>
                                  </p:stCondLst>
                                  <p:iterate type="el" backwards="0">
                                    <p:tmAbs val="0"/>
                                  </p:iterate>
                                  <p:childTnLst>
                                    <p:set>
                                      <p:cBhvr>
                                        <p:cTn id="20" fill="hold"/>
                                        <p:tgtEl>
                                          <p:spTgt spid="139"/>
                                        </p:tgtEl>
                                        <p:attrNameLst>
                                          <p:attrName>style.visibility</p:attrName>
                                        </p:attrNameLst>
                                      </p:cBhvr>
                                      <p:to>
                                        <p:strVal val="visible"/>
                                      </p:to>
                                    </p:set>
                                    <p:animEffect filter="box(out)" transition="in">
                                      <p:cBhvr>
                                        <p:cTn id="21" dur="1000"/>
                                        <p:tgtEl>
                                          <p:spTgt spid="139"/>
                                        </p:tgtEl>
                                      </p:cBhvr>
                                    </p:animEffect>
                                  </p:childTnLst>
                                </p:cTn>
                              </p:par>
                            </p:childTnLst>
                          </p:cTn>
                        </p:par>
                        <p:par>
                          <p:cTn id="22" fill="hold">
                            <p:stCondLst>
                              <p:cond delay="1000"/>
                            </p:stCondLst>
                            <p:childTnLst>
                              <p:par>
                                <p:cTn id="23" presetClass="entr" nodeType="afterEffect" presetSubtype="8" presetID="22" grpId="5" fill="hold">
                                  <p:stCondLst>
                                    <p:cond delay="0"/>
                                  </p:stCondLst>
                                  <p:iterate type="el" backwards="0">
                                    <p:tmAbs val="0"/>
                                  </p:iterate>
                                  <p:childTnLst>
                                    <p:set>
                                      <p:cBhvr>
                                        <p:cTn id="24" fill="hold"/>
                                        <p:tgtEl>
                                          <p:spTgt spid="135">
                                            <p:bg/>
                                          </p:spTgt>
                                        </p:tgtEl>
                                        <p:attrNameLst>
                                          <p:attrName>style.visibility</p:attrName>
                                        </p:attrNameLst>
                                      </p:cBhvr>
                                      <p:to>
                                        <p:strVal val="visible"/>
                                      </p:to>
                                    </p:set>
                                    <p:animEffect filter="wipe(left)" transition="in">
                                      <p:cBhvr>
                                        <p:cTn id="25" dur="500"/>
                                        <p:tgtEl>
                                          <p:spTgt spid="135">
                                            <p:bg/>
                                          </p:spTgt>
                                        </p:tgtEl>
                                      </p:cBhvr>
                                    </p:animEffect>
                                  </p:childTnLst>
                                </p:cTn>
                              </p:par>
                              <p:par>
                                <p:cTn id="26" presetClass="entr" nodeType="withEffect" presetSubtype="8" presetID="22" grpId="5" fill="hold">
                                  <p:stCondLst>
                                    <p:cond delay="0"/>
                                  </p:stCondLst>
                                  <p:iterate type="el" backwards="0">
                                    <p:tmAbs val="0"/>
                                  </p:iterate>
                                  <p:childTnLst>
                                    <p:set>
                                      <p:cBhvr>
                                        <p:cTn id="27" fill="hold"/>
                                        <p:tgtEl>
                                          <p:spTgt spid="135">
                                            <p:txEl>
                                              <p:pRg st="0" end="0"/>
                                            </p:txEl>
                                          </p:spTgt>
                                        </p:tgtEl>
                                        <p:attrNameLst>
                                          <p:attrName>style.visibility</p:attrName>
                                        </p:attrNameLst>
                                      </p:cBhvr>
                                      <p:to>
                                        <p:strVal val="visible"/>
                                      </p:to>
                                    </p:set>
                                    <p:animEffect filter="wipe(left)" transition="in">
                                      <p:cBhvr>
                                        <p:cTn id="28" dur="500"/>
                                        <p:tgtEl>
                                          <p:spTgt spid="13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32" presetID="4" grpId="6" fill="hold">
                                  <p:stCondLst>
                                    <p:cond delay="0"/>
                                  </p:stCondLst>
                                  <p:iterate type="el" backwards="0">
                                    <p:tmAbs val="0"/>
                                  </p:iterate>
                                  <p:childTnLst>
                                    <p:set>
                                      <p:cBhvr>
                                        <p:cTn id="32" fill="hold"/>
                                        <p:tgtEl>
                                          <p:spTgt spid="140"/>
                                        </p:tgtEl>
                                        <p:attrNameLst>
                                          <p:attrName>style.visibility</p:attrName>
                                        </p:attrNameLst>
                                      </p:cBhvr>
                                      <p:to>
                                        <p:strVal val="visible"/>
                                      </p:to>
                                    </p:set>
                                    <p:animEffect filter="box(out)" transition="in">
                                      <p:cBhvr>
                                        <p:cTn id="33" dur="1000"/>
                                        <p:tgtEl>
                                          <p:spTgt spid="140"/>
                                        </p:tgtEl>
                                      </p:cBhvr>
                                    </p:animEffect>
                                  </p:childTnLst>
                                </p:cTn>
                              </p:par>
                            </p:childTnLst>
                          </p:cTn>
                        </p:par>
                        <p:par>
                          <p:cTn id="34" fill="hold">
                            <p:stCondLst>
                              <p:cond delay="1000"/>
                            </p:stCondLst>
                            <p:childTnLst>
                              <p:par>
                                <p:cTn id="35" presetClass="entr" nodeType="afterEffect" presetSubtype="8" presetID="22" grpId="7" fill="hold">
                                  <p:stCondLst>
                                    <p:cond delay="0"/>
                                  </p:stCondLst>
                                  <p:iterate type="el" backwards="0">
                                    <p:tmAbs val="0"/>
                                  </p:iterate>
                                  <p:childTnLst>
                                    <p:set>
                                      <p:cBhvr>
                                        <p:cTn id="36" fill="hold"/>
                                        <p:tgtEl>
                                          <p:spTgt spid="137">
                                            <p:bg/>
                                          </p:spTgt>
                                        </p:tgtEl>
                                        <p:attrNameLst>
                                          <p:attrName>style.visibility</p:attrName>
                                        </p:attrNameLst>
                                      </p:cBhvr>
                                      <p:to>
                                        <p:strVal val="visible"/>
                                      </p:to>
                                    </p:set>
                                    <p:animEffect filter="wipe(left)" transition="in">
                                      <p:cBhvr>
                                        <p:cTn id="37" dur="500"/>
                                        <p:tgtEl>
                                          <p:spTgt spid="137">
                                            <p:bg/>
                                          </p:spTgt>
                                        </p:tgtEl>
                                      </p:cBhvr>
                                    </p:animEffect>
                                  </p:childTnLst>
                                </p:cTn>
                              </p:par>
                              <p:par>
                                <p:cTn id="38" presetClass="entr" nodeType="withEffect" presetSubtype="8" presetID="22" grpId="7" fill="hold">
                                  <p:stCondLst>
                                    <p:cond delay="0"/>
                                  </p:stCondLst>
                                  <p:iterate type="el" backwards="0">
                                    <p:tmAbs val="0"/>
                                  </p:iterate>
                                  <p:childTnLst>
                                    <p:set>
                                      <p:cBhvr>
                                        <p:cTn id="39" fill="hold"/>
                                        <p:tgtEl>
                                          <p:spTgt spid="137">
                                            <p:txEl>
                                              <p:pRg st="0" end="0"/>
                                            </p:txEl>
                                          </p:spTgt>
                                        </p:tgtEl>
                                        <p:attrNameLst>
                                          <p:attrName>style.visibility</p:attrName>
                                        </p:attrNameLst>
                                      </p:cBhvr>
                                      <p:to>
                                        <p:strVal val="visible"/>
                                      </p:to>
                                    </p:set>
                                    <p:animEffect filter="wipe(left)" transition="in">
                                      <p:cBhvr>
                                        <p:cTn id="40" dur="500"/>
                                        <p:tgtEl>
                                          <p:spTgt spid="13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32" presetID="4" grpId="8" fill="hold">
                                  <p:stCondLst>
                                    <p:cond delay="0"/>
                                  </p:stCondLst>
                                  <p:iterate type="el" backwards="0">
                                    <p:tmAbs val="0"/>
                                  </p:iterate>
                                  <p:childTnLst>
                                    <p:set>
                                      <p:cBhvr>
                                        <p:cTn id="44" fill="hold"/>
                                        <p:tgtEl>
                                          <p:spTgt spid="143"/>
                                        </p:tgtEl>
                                        <p:attrNameLst>
                                          <p:attrName>style.visibility</p:attrName>
                                        </p:attrNameLst>
                                      </p:cBhvr>
                                      <p:to>
                                        <p:strVal val="visible"/>
                                      </p:to>
                                    </p:set>
                                    <p:animEffect filter="box(out)" transition="in">
                                      <p:cBhvr>
                                        <p:cTn id="45" dur="1000"/>
                                        <p:tgtEl>
                                          <p:spTgt spid="143"/>
                                        </p:tgtEl>
                                      </p:cBhvr>
                                    </p:animEffect>
                                  </p:childTnLst>
                                </p:cTn>
                              </p:par>
                            </p:childTnLst>
                          </p:cTn>
                        </p:par>
                        <p:par>
                          <p:cTn id="46" fill="hold">
                            <p:stCondLst>
                              <p:cond delay="1000"/>
                            </p:stCondLst>
                            <p:childTnLst>
                              <p:par>
                                <p:cTn id="47" presetClass="entr" nodeType="afterEffect" presetSubtype="8" presetID="22" grpId="9" fill="hold">
                                  <p:stCondLst>
                                    <p:cond delay="0"/>
                                  </p:stCondLst>
                                  <p:iterate type="el" backwards="0">
                                    <p:tmAbs val="0"/>
                                  </p:iterate>
                                  <p:childTnLst>
                                    <p:set>
                                      <p:cBhvr>
                                        <p:cTn id="48" fill="hold"/>
                                        <p:tgtEl>
                                          <p:spTgt spid="142">
                                            <p:bg/>
                                          </p:spTgt>
                                        </p:tgtEl>
                                        <p:attrNameLst>
                                          <p:attrName>style.visibility</p:attrName>
                                        </p:attrNameLst>
                                      </p:cBhvr>
                                      <p:to>
                                        <p:strVal val="visible"/>
                                      </p:to>
                                    </p:set>
                                    <p:animEffect filter="wipe(left)" transition="in">
                                      <p:cBhvr>
                                        <p:cTn id="49" dur="500"/>
                                        <p:tgtEl>
                                          <p:spTgt spid="142">
                                            <p:bg/>
                                          </p:spTgt>
                                        </p:tgtEl>
                                      </p:cBhvr>
                                    </p:animEffect>
                                  </p:childTnLst>
                                </p:cTn>
                              </p:par>
                              <p:par>
                                <p:cTn id="50" presetClass="entr" nodeType="withEffect" presetSubtype="8" presetID="22" grpId="9" fill="hold">
                                  <p:stCondLst>
                                    <p:cond delay="0"/>
                                  </p:stCondLst>
                                  <p:iterate type="el" backwards="0">
                                    <p:tmAbs val="0"/>
                                  </p:iterate>
                                  <p:childTnLst>
                                    <p:set>
                                      <p:cBhvr>
                                        <p:cTn id="51" fill="hold"/>
                                        <p:tgtEl>
                                          <p:spTgt spid="142">
                                            <p:txEl>
                                              <p:pRg st="0" end="0"/>
                                            </p:txEl>
                                          </p:spTgt>
                                        </p:tgtEl>
                                        <p:attrNameLst>
                                          <p:attrName>style.visibility</p:attrName>
                                        </p:attrNameLst>
                                      </p:cBhvr>
                                      <p:to>
                                        <p:strVal val="visible"/>
                                      </p:to>
                                    </p:set>
                                    <p:animEffect filter="wipe(left)" transition="in">
                                      <p:cBhvr>
                                        <p:cTn id="52" dur="500"/>
                                        <p:tgtEl>
                                          <p:spTgt spid="14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32" presetID="4" grpId="10" fill="hold">
                                  <p:stCondLst>
                                    <p:cond delay="0"/>
                                  </p:stCondLst>
                                  <p:iterate type="el" backwards="0">
                                    <p:tmAbs val="0"/>
                                  </p:iterate>
                                  <p:childTnLst>
                                    <p:set>
                                      <p:cBhvr>
                                        <p:cTn id="56" fill="hold"/>
                                        <p:tgtEl>
                                          <p:spTgt spid="141"/>
                                        </p:tgtEl>
                                        <p:attrNameLst>
                                          <p:attrName>style.visibility</p:attrName>
                                        </p:attrNameLst>
                                      </p:cBhvr>
                                      <p:to>
                                        <p:strVal val="visible"/>
                                      </p:to>
                                    </p:set>
                                    <p:animEffect filter="box(out)" transition="in">
                                      <p:cBhvr>
                                        <p:cTn id="57" dur="1000"/>
                                        <p:tgtEl>
                                          <p:spTgt spid="141"/>
                                        </p:tgtEl>
                                      </p:cBhvr>
                                    </p:animEffect>
                                  </p:childTnLst>
                                </p:cTn>
                              </p:par>
                            </p:childTnLst>
                          </p:cTn>
                        </p:par>
                        <p:par>
                          <p:cTn id="58" fill="hold">
                            <p:stCondLst>
                              <p:cond delay="1000"/>
                            </p:stCondLst>
                            <p:childTnLst>
                              <p:par>
                                <p:cTn id="59" presetClass="entr" nodeType="afterEffect" presetSubtype="8" presetID="22" grpId="11" fill="hold">
                                  <p:stCondLst>
                                    <p:cond delay="0"/>
                                  </p:stCondLst>
                                  <p:iterate type="el" backwards="0">
                                    <p:tmAbs val="0"/>
                                  </p:iterate>
                                  <p:childTnLst>
                                    <p:set>
                                      <p:cBhvr>
                                        <p:cTn id="60" fill="hold"/>
                                        <p:tgtEl>
                                          <p:spTgt spid="138">
                                            <p:bg/>
                                          </p:spTgt>
                                        </p:tgtEl>
                                        <p:attrNameLst>
                                          <p:attrName>style.visibility</p:attrName>
                                        </p:attrNameLst>
                                      </p:cBhvr>
                                      <p:to>
                                        <p:strVal val="visible"/>
                                      </p:to>
                                    </p:set>
                                    <p:animEffect filter="wipe(left)" transition="in">
                                      <p:cBhvr>
                                        <p:cTn id="61" dur="500"/>
                                        <p:tgtEl>
                                          <p:spTgt spid="138">
                                            <p:bg/>
                                          </p:spTgt>
                                        </p:tgtEl>
                                      </p:cBhvr>
                                    </p:animEffect>
                                  </p:childTnLst>
                                </p:cTn>
                              </p:par>
                              <p:par>
                                <p:cTn id="62" presetClass="entr" nodeType="withEffect" presetSubtype="8" presetID="22" grpId="11" fill="hold">
                                  <p:stCondLst>
                                    <p:cond delay="0"/>
                                  </p:stCondLst>
                                  <p:iterate type="el" backwards="0">
                                    <p:tmAbs val="0"/>
                                  </p:iterate>
                                  <p:childTnLst>
                                    <p:set>
                                      <p:cBhvr>
                                        <p:cTn id="63" fill="hold"/>
                                        <p:tgtEl>
                                          <p:spTgt spid="138">
                                            <p:txEl>
                                              <p:pRg st="0" end="0"/>
                                            </p:txEl>
                                          </p:spTgt>
                                        </p:tgtEl>
                                        <p:attrNameLst>
                                          <p:attrName>style.visibility</p:attrName>
                                        </p:attrNameLst>
                                      </p:cBhvr>
                                      <p:to>
                                        <p:strVal val="visible"/>
                                      </p:to>
                                    </p:set>
                                    <p:animEffect filter="wipe(left)" transition="in">
                                      <p:cBhvr>
                                        <p:cTn id="64" dur="500"/>
                                        <p:tgtEl>
                                          <p:spTgt spid="13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P build="p" bldLvl="5" animBg="1" rev="0" advAuto="0" spid="137" grpId="7"/>
      <p:bldP build="whole" bldLvl="1" animBg="1" rev="0" advAuto="0" spid="139" grpId="4"/>
      <p:bldP build="whole" bldLvl="1" animBg="1" rev="0" advAuto="0" spid="134" grpId="3"/>
      <p:bldP build="whole" bldLvl="1" animBg="1" rev="0" advAuto="0" spid="141" grpId="10"/>
      <p:bldP build="whole" bldLvl="1" animBg="1" rev="0" advAuto="0" spid="136" grpId="2"/>
      <p:bldP build="p" bldLvl="5" animBg="1" rev="0" advAuto="0" spid="142" grpId="9"/>
      <p:bldP build="p" bldLvl="5" animBg="1" rev="0" advAuto="0" spid="138" grpId="11"/>
      <p:bldP build="whole" bldLvl="1" animBg="1" rev="0" advAuto="0" spid="140" grpId="6"/>
      <p:bldP build="p" bldLvl="5" animBg="1" rev="0" advAuto="0" spid="135" grpId="5"/>
      <p:bldP build="whole" bldLvl="1" animBg="1" rev="0" advAuto="0" spid="143" grpId="8"/>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Marriage is God’s Plan for Everyone!"/>
          <p:cNvSpPr txBox="1"/>
          <p:nvPr>
            <p:ph type="title" idx="4294967295"/>
          </p:nvPr>
        </p:nvSpPr>
        <p:spPr>
          <a:xfrm>
            <a:off x="8863" y="8128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7600">
                <a:solidFill>
                  <a:srgbClr val="941100"/>
                </a:solidFill>
                <a:latin typeface="Arial Black"/>
                <a:ea typeface="Arial Black"/>
                <a:cs typeface="Arial Black"/>
                <a:sym typeface="Arial Black"/>
              </a:defRPr>
            </a:lvl1pPr>
          </a:lstStyle>
          <a:p>
            <a:pPr/>
            <a:r>
              <a:t>Marriage is God’s Plan for Everyone!</a:t>
            </a:r>
          </a:p>
        </p:txBody>
      </p:sp>
      <p:sp>
        <p:nvSpPr>
          <p:cNvPr id="149" name="Argument: Marriage is God’s plan for everyone, particularly for the purpose of avoiding sexual immorality."/>
          <p:cNvSpPr txBox="1"/>
          <p:nvPr/>
        </p:nvSpPr>
        <p:spPr>
          <a:xfrm>
            <a:off x="875820" y="2460906"/>
            <a:ext cx="23022687" cy="17329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Marriage is God’s plan for everyone, particularly for the purpose of avoiding sexual immorality.</a:t>
            </a:r>
          </a:p>
        </p:txBody>
      </p:sp>
      <p:sp>
        <p:nvSpPr>
          <p:cNvPr id="150" name="“There is just no case for forbidding marriage. It’s not bad enough that the Bible says plainly in God’s word, ‘I want people to be able to marry to avoid immorality,’ but the Bible even goes ahead and says in 1 Timothy 4:1-3 that to forbid marriage is to teach a doctrine of demons … I want to show you some express statements from God that He wants everybody to be able to marry and why. I think that’s pretty significant when God not only tells you what He wants but why He wants it. Here are five Bible statements, that expressly say that God authorizes or approves marriage for everybody and why that’s the case.”…"/>
          <p:cNvSpPr txBox="1"/>
          <p:nvPr/>
        </p:nvSpPr>
        <p:spPr>
          <a:xfrm>
            <a:off x="405473" y="4549493"/>
            <a:ext cx="23547654" cy="9213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5200">
                <a:effectLst>
                  <a:outerShdw sx="100000" sy="100000" kx="0" ky="0" algn="b" rotWithShape="0" blurRad="12700" dist="12700" dir="2400000">
                    <a:srgbClr val="000000"/>
                  </a:outerShdw>
                </a:effectLst>
                <a:latin typeface="Tahoma"/>
                <a:ea typeface="Tahoma"/>
                <a:cs typeface="Tahoma"/>
                <a:sym typeface="Tahoma"/>
              </a:defRPr>
            </a:pPr>
            <a:r>
              <a:t>“There is just no case for forbidding marriage. It’s not bad enough that the Bible says plainly in God’s word, ‘I want people to be able to marry to avoid immorality,’ but the Bible even goes ahead and says in 1 Timothy 4:1-3 that to forbid marriage is to teach a doctrine of demons … I want to show you some express statements from God that He wants everybody to be able to marry and why. I think that’s pretty significant when God not only tells you what He wants but why He wants it. Here are five Bible statements, that expressly say that God authorizes or approves marriage for everybody and why that’s the case.” </a:t>
            </a:r>
          </a:p>
          <a:p>
            <a:pPr defTabSz="584200">
              <a:spcBef>
                <a:spcPts val="800"/>
              </a:spcBef>
              <a:buClr>
                <a:srgbClr val="FF2600"/>
              </a:buClr>
              <a:defRPr sz="5200">
                <a:solidFill>
                  <a:srgbClr val="008F00"/>
                </a:solidFill>
                <a:effectLst>
                  <a:outerShdw sx="100000" sy="100000" kx="0" ky="0" algn="b" rotWithShape="0" blurRad="12700" dist="12700" dir="2400000">
                    <a:srgbClr val="000000"/>
                  </a:outerShdw>
                </a:effectLst>
                <a:latin typeface="Tahoma"/>
                <a:ea typeface="Tahoma"/>
                <a:cs typeface="Tahoma"/>
                <a:sym typeface="Tahoma"/>
              </a:defRPr>
            </a:pPr>
            <a:r>
              <a:t>— Hicks-Deaver debate, p. 136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48"/>
                                        </p:tgtEl>
                                        <p:attrNameLst>
                                          <p:attrName>style.visibility</p:attrName>
                                        </p:attrNameLst>
                                      </p:cBhvr>
                                      <p:to>
                                        <p:strVal val="visible"/>
                                      </p:to>
                                    </p:set>
                                    <p:anim calcmode="lin" valueType="num">
                                      <p:cBhvr>
                                        <p:cTn id="7" dur="750" fill="hold"/>
                                        <p:tgtEl>
                                          <p:spTgt spid="148"/>
                                        </p:tgtEl>
                                        <p:attrNameLst>
                                          <p:attrName>ppt_w</p:attrName>
                                        </p:attrNameLst>
                                      </p:cBhvr>
                                      <p:tavLst>
                                        <p:tav tm="0">
                                          <p:val>
                                            <p:fltVal val="0"/>
                                          </p:val>
                                        </p:tav>
                                        <p:tav tm="100000">
                                          <p:val>
                                            <p:strVal val="#ppt_w"/>
                                          </p:val>
                                        </p:tav>
                                      </p:tavLst>
                                    </p:anim>
                                    <p:anim calcmode="lin" valueType="num">
                                      <p:cBhvr>
                                        <p:cTn id="8" dur="750" fill="hold"/>
                                        <p:tgtEl>
                                          <p:spTgt spid="14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Class="entr" nodeType="afterEffect" presetSubtype="8" presetID="22" grpId="2" fill="hold">
                                  <p:stCondLst>
                                    <p:cond delay="0"/>
                                  </p:stCondLst>
                                  <p:iterate type="el" backwards="0">
                                    <p:tmAbs val="0"/>
                                  </p:iterate>
                                  <p:childTnLst>
                                    <p:set>
                                      <p:cBhvr>
                                        <p:cTn id="11" fill="hold"/>
                                        <p:tgtEl>
                                          <p:spTgt spid="149"/>
                                        </p:tgtEl>
                                        <p:attrNameLst>
                                          <p:attrName>style.visibility</p:attrName>
                                        </p:attrNameLst>
                                      </p:cBhvr>
                                      <p:to>
                                        <p:strVal val="visible"/>
                                      </p:to>
                                    </p:set>
                                    <p:animEffect filter="wipe(left)" transition="in">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150"/>
                                        </p:tgtEl>
                                        <p:attrNameLst>
                                          <p:attrName>style.visibility</p:attrName>
                                        </p:attrNameLst>
                                      </p:cBhvr>
                                      <p:to>
                                        <p:strVal val="visible"/>
                                      </p:to>
                                    </p:set>
                                    <p:animEffect filter="wipe(up)" transition="in">
                                      <p:cBhvr>
                                        <p:cTn id="17" dur="1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2"/>
      <p:bldP build="whole" bldLvl="1" animBg="1" rev="0" advAuto="0" spid="150" grpId="3"/>
      <p:bldP build="whole" bldLvl="1" animBg="1" rev="0" advAuto="0" spid="14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Marriage is God’s Plan for Everyone!"/>
          <p:cNvSpPr txBox="1"/>
          <p:nvPr>
            <p:ph type="title" idx="4294967295"/>
          </p:nvPr>
        </p:nvSpPr>
        <p:spPr>
          <a:xfrm>
            <a:off x="8863" y="8128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7600">
                <a:solidFill>
                  <a:srgbClr val="941100"/>
                </a:solidFill>
                <a:latin typeface="Arial Black"/>
                <a:ea typeface="Arial Black"/>
                <a:cs typeface="Arial Black"/>
                <a:sym typeface="Arial Black"/>
              </a:defRPr>
            </a:lvl1pPr>
          </a:lstStyle>
          <a:p>
            <a:pPr/>
            <a:r>
              <a:t>Marriage is God’s Plan for Everyone!</a:t>
            </a:r>
          </a:p>
        </p:txBody>
      </p:sp>
      <p:sp>
        <p:nvSpPr>
          <p:cNvPr id="153" name="Genesis 2:18 (ESV)   Then the Lord God said, “It is not good that the man should be alone; I will make him a helper fit for him.”…"/>
          <p:cNvSpPr txBox="1"/>
          <p:nvPr>
            <p:ph type="body" idx="4294967295"/>
          </p:nvPr>
        </p:nvSpPr>
        <p:spPr>
          <a:xfrm>
            <a:off x="586945" y="4588933"/>
            <a:ext cx="23600438" cy="9076500"/>
          </a:xfrm>
          <a:prstGeom prst="rect">
            <a:avLst/>
          </a:prstGeom>
        </p:spPr>
        <p:txBody>
          <a:bodyPr anchor="t">
            <a:noAutofit/>
          </a:bodyPr>
          <a:lstStyle/>
          <a:p>
            <a:pPr marL="571500" indent="-571500" defTabSz="584200">
              <a:spcBef>
                <a:spcPts val="800"/>
              </a:spcBef>
              <a:buClr>
                <a:srgbClr val="FF2600"/>
              </a:buClr>
              <a:buSzPct val="100000"/>
              <a:defRPr b="1" sz="36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Genesis 2:18 (ESV) </a:t>
            </a:r>
            <a:r>
              <a:t>		Then the Lord God said, “It is not good that the man should be alone; I will make him a helper fit for him.”</a:t>
            </a:r>
          </a:p>
          <a:p>
            <a:pPr marL="571500" indent="-571500" defTabSz="584200">
              <a:spcBef>
                <a:spcPts val="800"/>
              </a:spcBef>
              <a:buClr>
                <a:srgbClr val="FF2600"/>
              </a:buClr>
              <a:buSzPct val="100000"/>
              <a:defRPr b="1" sz="36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1 Corinthians 7:2 (ESV)</a:t>
            </a:r>
            <a:r>
              <a:t> 		But because of the temptation to sexual immorality, each man should have his own wife and each woman her own husband. </a:t>
            </a:r>
          </a:p>
          <a:p>
            <a:pPr marL="571500" indent="-571500" defTabSz="584200">
              <a:spcBef>
                <a:spcPts val="800"/>
              </a:spcBef>
              <a:buClr>
                <a:srgbClr val="FF2600"/>
              </a:buClr>
              <a:buSzPct val="100000"/>
              <a:defRPr b="1" sz="36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1 Thessalonians 4:3–4 (ESV) 	</a:t>
            </a:r>
            <a:r>
              <a:t>	</a:t>
            </a:r>
            <a:r>
              <a:rPr baseline="31999">
                <a:solidFill>
                  <a:srgbClr val="0433FF"/>
                </a:solidFill>
              </a:rPr>
              <a:t>3</a:t>
            </a:r>
            <a:r>
              <a:t> For this is the will of God, your sanctification: that you abstain from sexual immorality; </a:t>
            </a:r>
            <a:r>
              <a:rPr baseline="31999">
                <a:solidFill>
                  <a:srgbClr val="0433FF"/>
                </a:solidFill>
              </a:rPr>
              <a:t>4</a:t>
            </a:r>
            <a:r>
              <a:t> that each one of you know how to control his own body in holiness and honor, </a:t>
            </a:r>
          </a:p>
          <a:p>
            <a:pPr marL="571500" indent="-571500" defTabSz="584200">
              <a:spcBef>
                <a:spcPts val="800"/>
              </a:spcBef>
              <a:buClr>
                <a:srgbClr val="FF2600"/>
              </a:buClr>
              <a:buSzPct val="100000"/>
              <a:defRPr b="1" sz="36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1 Corinthians 7:8–9 (ESV) </a:t>
            </a:r>
            <a:r>
              <a:t>	</a:t>
            </a:r>
            <a:r>
              <a:rPr baseline="31999">
                <a:solidFill>
                  <a:srgbClr val="0433FF"/>
                </a:solidFill>
              </a:rPr>
              <a:t>8</a:t>
            </a:r>
            <a:r>
              <a:t> To the unmarried and the widows I say that it is good for them to remain single, as I am. </a:t>
            </a:r>
            <a:r>
              <a:rPr baseline="31999">
                <a:solidFill>
                  <a:srgbClr val="0433FF"/>
                </a:solidFill>
              </a:rPr>
              <a:t>9</a:t>
            </a:r>
            <a:r>
              <a:t> But if they cannot exercise self-control, they should marry. For it is better to marry than to burn with passion. </a:t>
            </a:r>
          </a:p>
          <a:p>
            <a:pPr marL="571500" indent="-571500" defTabSz="584200">
              <a:spcBef>
                <a:spcPts val="800"/>
              </a:spcBef>
              <a:buClr>
                <a:srgbClr val="FF2600"/>
              </a:buClr>
              <a:buSzPct val="100000"/>
              <a:defRPr b="1" sz="36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1 Corinthians 7:28 (ESV)</a:t>
            </a:r>
            <a:r>
              <a:t> 	But if you do marry, you have not sinned, and if a betrothed woman marries, she has not sinned. Yet those who marry will have worldly troubles, and I would spare you that.</a:t>
            </a:r>
          </a:p>
          <a:p>
            <a:pPr marL="571500" indent="-571500" defTabSz="584200">
              <a:spcBef>
                <a:spcPts val="800"/>
              </a:spcBef>
              <a:buClr>
                <a:srgbClr val="FF2600"/>
              </a:buClr>
              <a:buSzPct val="100000"/>
              <a:defRPr b="1" sz="3600">
                <a:effectLst>
                  <a:outerShdw sx="100000" sy="100000" kx="0" ky="0" algn="b" rotWithShape="0" blurRad="12700" dist="12700" dir="2400000">
                    <a:srgbClr val="000000"/>
                  </a:outerShdw>
                </a:effectLst>
                <a:latin typeface="Tahoma"/>
                <a:ea typeface="Tahoma"/>
                <a:cs typeface="Tahoma"/>
                <a:sym typeface="Tahoma"/>
              </a:defRPr>
            </a:pPr>
            <a:r>
              <a:rPr>
                <a:solidFill>
                  <a:srgbClr val="0433FF"/>
                </a:solidFill>
              </a:rPr>
              <a:t>Hebrews 13:4 (ESV)</a:t>
            </a:r>
            <a:r>
              <a:t> 	Let marriage be held in honor among all, and let the marriage bed be undefiled, for God will judge the sexually immoral and adulterous. </a:t>
            </a:r>
          </a:p>
        </p:txBody>
      </p:sp>
      <p:sp>
        <p:nvSpPr>
          <p:cNvPr id="154" name="Example texts"/>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Example texts</a:t>
            </a:r>
          </a:p>
        </p:txBody>
      </p:sp>
      <p:sp>
        <p:nvSpPr>
          <p:cNvPr id="155" name="Argument: Marriage is God’s plan for everyone, particularly for the purpose of avoiding sexual immorality."/>
          <p:cNvSpPr txBox="1"/>
          <p:nvPr/>
        </p:nvSpPr>
        <p:spPr>
          <a:xfrm>
            <a:off x="875820" y="2460906"/>
            <a:ext cx="23022687" cy="17329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Marriage is God’s plan for everyone, particularly for the purpose of avoiding sexual immorality.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53">
                                            <p:bg/>
                                          </p:spTgt>
                                        </p:tgtEl>
                                        <p:attrNameLst>
                                          <p:attrName>style.visibility</p:attrName>
                                        </p:attrNameLst>
                                      </p:cBhvr>
                                      <p:to>
                                        <p:strVal val="visible"/>
                                      </p:to>
                                    </p:set>
                                    <p:animEffect filter="wipe(left)" transition="in">
                                      <p:cBhvr>
                                        <p:cTn id="7" dur="500"/>
                                        <p:tgtEl>
                                          <p:spTgt spid="15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53">
                                            <p:txEl>
                                              <p:pRg st="0" end="0"/>
                                            </p:txEl>
                                          </p:spTgt>
                                        </p:tgtEl>
                                        <p:attrNameLst>
                                          <p:attrName>style.visibility</p:attrName>
                                        </p:attrNameLst>
                                      </p:cBhvr>
                                      <p:to>
                                        <p:strVal val="visible"/>
                                      </p:to>
                                    </p:set>
                                    <p:animEffect filter="wipe(left)" transition="in">
                                      <p:cBhvr>
                                        <p:cTn id="10" dur="500"/>
                                        <p:tgtEl>
                                          <p:spTgt spid="1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53">
                                            <p:txEl>
                                              <p:pRg st="1" end="1"/>
                                            </p:txEl>
                                          </p:spTgt>
                                        </p:tgtEl>
                                        <p:attrNameLst>
                                          <p:attrName>style.visibility</p:attrName>
                                        </p:attrNameLst>
                                      </p:cBhvr>
                                      <p:to>
                                        <p:strVal val="visible"/>
                                      </p:to>
                                    </p:set>
                                    <p:animEffect filter="wipe(left)" transition="in">
                                      <p:cBhvr>
                                        <p:cTn id="15" dur="500"/>
                                        <p:tgtEl>
                                          <p:spTgt spid="1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53">
                                            <p:txEl>
                                              <p:pRg st="2" end="2"/>
                                            </p:txEl>
                                          </p:spTgt>
                                        </p:tgtEl>
                                        <p:attrNameLst>
                                          <p:attrName>style.visibility</p:attrName>
                                        </p:attrNameLst>
                                      </p:cBhvr>
                                      <p:to>
                                        <p:strVal val="visible"/>
                                      </p:to>
                                    </p:set>
                                    <p:animEffect filter="wipe(left)" transition="in">
                                      <p:cBhvr>
                                        <p:cTn id="20" dur="500"/>
                                        <p:tgtEl>
                                          <p:spTgt spid="1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53">
                                            <p:txEl>
                                              <p:pRg st="3" end="3"/>
                                            </p:txEl>
                                          </p:spTgt>
                                        </p:tgtEl>
                                        <p:attrNameLst>
                                          <p:attrName>style.visibility</p:attrName>
                                        </p:attrNameLst>
                                      </p:cBhvr>
                                      <p:to>
                                        <p:strVal val="visible"/>
                                      </p:to>
                                    </p:set>
                                    <p:animEffect filter="wipe(left)" transition="in">
                                      <p:cBhvr>
                                        <p:cTn id="25" dur="500"/>
                                        <p:tgtEl>
                                          <p:spTgt spid="15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53">
                                            <p:txEl>
                                              <p:pRg st="4" end="4"/>
                                            </p:txEl>
                                          </p:spTgt>
                                        </p:tgtEl>
                                        <p:attrNameLst>
                                          <p:attrName>style.visibility</p:attrName>
                                        </p:attrNameLst>
                                      </p:cBhvr>
                                      <p:to>
                                        <p:strVal val="visible"/>
                                      </p:to>
                                    </p:set>
                                    <p:animEffect filter="wipe(left)" transition="in">
                                      <p:cBhvr>
                                        <p:cTn id="30" dur="500"/>
                                        <p:tgtEl>
                                          <p:spTgt spid="15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53">
                                            <p:txEl>
                                              <p:pRg st="5" end="5"/>
                                            </p:txEl>
                                          </p:spTgt>
                                        </p:tgtEl>
                                        <p:attrNameLst>
                                          <p:attrName>style.visibility</p:attrName>
                                        </p:attrNameLst>
                                      </p:cBhvr>
                                      <p:to>
                                        <p:strVal val="visible"/>
                                      </p:to>
                                    </p:set>
                                    <p:animEffect filter="wipe(left)" transition="in">
                                      <p:cBhvr>
                                        <p:cTn id="35" dur="500"/>
                                        <p:tgtEl>
                                          <p:spTgt spid="15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Marriage is God’s Plan for Everyone!"/>
          <p:cNvSpPr txBox="1"/>
          <p:nvPr>
            <p:ph type="title" idx="4294967295"/>
          </p:nvPr>
        </p:nvSpPr>
        <p:spPr>
          <a:xfrm>
            <a:off x="8863" y="8128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7600">
                <a:solidFill>
                  <a:srgbClr val="941100"/>
                </a:solidFill>
                <a:latin typeface="Arial Black"/>
                <a:ea typeface="Arial Black"/>
                <a:cs typeface="Arial Black"/>
                <a:sym typeface="Arial Black"/>
              </a:defRPr>
            </a:lvl1pPr>
          </a:lstStyle>
          <a:p>
            <a:pPr/>
            <a:r>
              <a:t>Marriage is God’s Plan for Everyone!</a:t>
            </a:r>
          </a:p>
        </p:txBody>
      </p:sp>
      <p:sp>
        <p:nvSpPr>
          <p:cNvPr id="158" name="If an unscripturally divorced person is unable to remain pure, can people who have never been married remain pure? What about teenagers, individuals not able to be married? What about those who have no suitable marriage partner?…"/>
          <p:cNvSpPr txBox="1"/>
          <p:nvPr>
            <p:ph type="body" sz="half" idx="4294967295"/>
          </p:nvPr>
        </p:nvSpPr>
        <p:spPr>
          <a:xfrm>
            <a:off x="586945" y="9059333"/>
            <a:ext cx="23600438" cy="4331363"/>
          </a:xfrm>
          <a:prstGeom prst="rect">
            <a:avLst/>
          </a:prstGeom>
        </p:spPr>
        <p:txBody>
          <a:bodyPr anchor="t">
            <a:noAutofit/>
          </a:bodyPr>
          <a:lstStyle/>
          <a:p>
            <a:pPr marL="571500" indent="-571500" defTabSz="584200">
              <a:spcBef>
                <a:spcPts val="800"/>
              </a:spcBef>
              <a:buClr>
                <a:srgbClr val="FF2600"/>
              </a:buClr>
              <a:buSzPct val="100000"/>
              <a:defRPr b="1" sz="4300">
                <a:effectLst>
                  <a:outerShdw sx="100000" sy="100000" kx="0" ky="0" algn="b" rotWithShape="0" blurRad="12700" dist="12700" dir="2400000">
                    <a:srgbClr val="000000"/>
                  </a:outerShdw>
                </a:effectLst>
                <a:latin typeface="Tahoma"/>
                <a:ea typeface="Tahoma"/>
                <a:cs typeface="Tahoma"/>
                <a:sym typeface="Tahoma"/>
              </a:defRPr>
            </a:pPr>
            <a:r>
              <a:t>If an unscripturally divorced person is unable to remain pure, can people who have never been married remain pure? What about teenagers, individuals not able to be married? What about those who have no suitable marriage partner?</a:t>
            </a:r>
          </a:p>
          <a:p>
            <a:pPr marL="571500" indent="-571500" defTabSz="584200">
              <a:spcBef>
                <a:spcPts val="800"/>
              </a:spcBef>
              <a:buClr>
                <a:srgbClr val="FF2600"/>
              </a:buClr>
              <a:buSzPct val="100000"/>
              <a:defRPr b="1" sz="4300">
                <a:effectLst>
                  <a:outerShdw sx="100000" sy="100000" kx="0" ky="0" algn="b" rotWithShape="0" blurRad="12700" dist="12700" dir="2400000">
                    <a:srgbClr val="000000"/>
                  </a:outerShdw>
                </a:effectLst>
                <a:latin typeface="Tahoma"/>
                <a:ea typeface="Tahoma"/>
                <a:cs typeface="Tahoma"/>
                <a:sym typeface="Tahoma"/>
              </a:defRPr>
            </a:pPr>
            <a:r>
              <a:t>If an unscripturally divorced person is unable to remain pure, can those who have homosexual urges remain pure? Marriage to a person of the opposite sex wouldn’t necessarily help in such cases.</a:t>
            </a:r>
          </a:p>
        </p:txBody>
      </p:sp>
      <p:sp>
        <p:nvSpPr>
          <p:cNvPr id="159" name="Example texts"/>
          <p:cNvSpPr txBox="1"/>
          <p:nvPr/>
        </p:nvSpPr>
        <p:spPr>
          <a:xfrm>
            <a:off x="381698" y="287866"/>
            <a:ext cx="4440694"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Example texts</a:t>
            </a:r>
          </a:p>
        </p:txBody>
      </p:sp>
      <p:sp>
        <p:nvSpPr>
          <p:cNvPr id="160" name="Argument: Marriage is God’s plan for everyone, particularly for the purpose of avoiding sexual immorality.…"/>
          <p:cNvSpPr txBox="1"/>
          <p:nvPr/>
        </p:nvSpPr>
        <p:spPr>
          <a:xfrm>
            <a:off x="875820" y="2460906"/>
            <a:ext cx="23022687" cy="65474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Marriage is God’s plan for everyone, particularly for the purpose of avoiding sexual immorality.</a:t>
            </a:r>
          </a:p>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p>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08F00"/>
                </a:solidFill>
              </a:rPr>
              <a:t>Response: </a:t>
            </a:r>
            <a:r>
              <a:t>One Scripture can be qualified in its application by another passage.</a:t>
            </a:r>
          </a:p>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p>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“Marriage is God’s way to preserve purity and to aid us and enable us to live morally pure and upright lives. Marriage is God’s way.” </a:t>
            </a:r>
            <a:r>
              <a:rPr>
                <a:solidFill>
                  <a:srgbClr val="942193"/>
                </a:solidFill>
              </a:rPr>
              <a:t>(Hicks-Deaver debate, p. 140)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Effect filter="wipe(left)" transition="in">
                                      <p:cBhvr>
                                        <p:cTn id="7" dur="500"/>
                                        <p:tgtEl>
                                          <p:spTgt spid="16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60">
                                            <p:txEl>
                                              <p:pRg st="0" end="0"/>
                                            </p:txEl>
                                          </p:spTgt>
                                        </p:tgtEl>
                                        <p:attrNameLst>
                                          <p:attrName>style.visibility</p:attrName>
                                        </p:attrNameLst>
                                      </p:cBhvr>
                                      <p:to>
                                        <p:strVal val="visible"/>
                                      </p:to>
                                    </p:set>
                                    <p:animEffect filter="wipe(left)" transition="in">
                                      <p:cBhvr>
                                        <p:cTn id="10" dur="500"/>
                                        <p:tgtEl>
                                          <p:spTgt spid="160">
                                            <p:txEl>
                                              <p:pRg st="0" end="0"/>
                                            </p:txEl>
                                          </p:spTgt>
                                        </p:tgtEl>
                                      </p:cBhvr>
                                    </p:animEffect>
                                  </p:childTnLst>
                                </p:cTn>
                              </p:par>
                            </p:childTnLst>
                          </p:cTn>
                        </p:par>
                        <p:par>
                          <p:cTn id="11" fill="hold">
                            <p:stCondLst>
                              <p:cond delay="500"/>
                            </p:stCondLst>
                            <p:childTnLst>
                              <p:par>
                                <p:cTn id="12" presetClass="entr" nodeType="afterEffect" presetSubtype="8" presetID="22" grpId="1" fill="hold">
                                  <p:stCondLst>
                                    <p:cond delay="0"/>
                                  </p:stCondLst>
                                  <p:iterate type="el" backwards="0">
                                    <p:tmAbs val="0"/>
                                  </p:iterate>
                                  <p:childTnLst>
                                    <p:set>
                                      <p:cBhvr>
                                        <p:cTn id="13" fill="hold"/>
                                        <p:tgtEl>
                                          <p:spTgt spid="160">
                                            <p:txEl>
                                              <p:pRg st="1" end="1"/>
                                            </p:txEl>
                                          </p:spTgt>
                                        </p:tgtEl>
                                        <p:attrNameLst>
                                          <p:attrName>style.visibility</p:attrName>
                                        </p:attrNameLst>
                                      </p:cBhvr>
                                      <p:to>
                                        <p:strVal val="visible"/>
                                      </p:to>
                                    </p:set>
                                    <p:animEffect filter="wipe(left)" transition="in">
                                      <p:cBhvr>
                                        <p:cTn id="14" dur="500"/>
                                        <p:tgtEl>
                                          <p:spTgt spid="160">
                                            <p:txEl>
                                              <p:pRg st="1" end="1"/>
                                            </p:txEl>
                                          </p:spTgt>
                                        </p:tgtEl>
                                      </p:cBhvr>
                                    </p:animEffect>
                                  </p:childTnLst>
                                </p:cTn>
                              </p:par>
                            </p:childTnLst>
                          </p:cTn>
                        </p:par>
                        <p:par>
                          <p:cTn id="15" fill="hold">
                            <p:stCondLst>
                              <p:cond delay="1000"/>
                            </p:stCondLst>
                            <p:childTnLst>
                              <p:par>
                                <p:cTn id="16" presetClass="entr" nodeType="afterEffect" presetSubtype="8" presetID="22" grpId="1" fill="hold">
                                  <p:stCondLst>
                                    <p:cond delay="0"/>
                                  </p:stCondLst>
                                  <p:iterate type="el" backwards="0">
                                    <p:tmAbs val="0"/>
                                  </p:iterate>
                                  <p:childTnLst>
                                    <p:set>
                                      <p:cBhvr>
                                        <p:cTn id="17" fill="hold"/>
                                        <p:tgtEl>
                                          <p:spTgt spid="160">
                                            <p:txEl>
                                              <p:pRg st="2" end="2"/>
                                            </p:txEl>
                                          </p:spTgt>
                                        </p:tgtEl>
                                        <p:attrNameLst>
                                          <p:attrName>style.visibility</p:attrName>
                                        </p:attrNameLst>
                                      </p:cBhvr>
                                      <p:to>
                                        <p:strVal val="visible"/>
                                      </p:to>
                                    </p:set>
                                    <p:animEffect filter="wipe(left)" transition="in">
                                      <p:cBhvr>
                                        <p:cTn id="18" dur="500"/>
                                        <p:tgtEl>
                                          <p:spTgt spid="160">
                                            <p:txEl>
                                              <p:pRg st="2" end="2"/>
                                            </p:txEl>
                                          </p:spTgt>
                                        </p:tgtEl>
                                      </p:cBhvr>
                                    </p:animEffect>
                                  </p:childTnLst>
                                </p:cTn>
                              </p:par>
                            </p:childTnLst>
                          </p:cTn>
                        </p:par>
                        <p:par>
                          <p:cTn id="19" fill="hold">
                            <p:stCondLst>
                              <p:cond delay="1500"/>
                            </p:stCondLst>
                            <p:childTnLst>
                              <p:par>
                                <p:cTn id="20" presetClass="entr" nodeType="afterEffect" presetSubtype="8" presetID="22" grpId="1" fill="hold">
                                  <p:stCondLst>
                                    <p:cond delay="0"/>
                                  </p:stCondLst>
                                  <p:iterate type="el" backwards="0">
                                    <p:tmAbs val="0"/>
                                  </p:iterate>
                                  <p:childTnLst>
                                    <p:set>
                                      <p:cBhvr>
                                        <p:cTn id="21" fill="hold"/>
                                        <p:tgtEl>
                                          <p:spTgt spid="160">
                                            <p:txEl>
                                              <p:pRg st="3" end="3"/>
                                            </p:txEl>
                                          </p:spTgt>
                                        </p:tgtEl>
                                        <p:attrNameLst>
                                          <p:attrName>style.visibility</p:attrName>
                                        </p:attrNameLst>
                                      </p:cBhvr>
                                      <p:to>
                                        <p:strVal val="visible"/>
                                      </p:to>
                                    </p:set>
                                    <p:animEffect filter="wipe(left)" transition="in">
                                      <p:cBhvr>
                                        <p:cTn id="22" dur="500"/>
                                        <p:tgtEl>
                                          <p:spTgt spid="1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1" fill="hold">
                                  <p:stCondLst>
                                    <p:cond delay="0"/>
                                  </p:stCondLst>
                                  <p:iterate type="el" backwards="0">
                                    <p:tmAbs val="0"/>
                                  </p:iterate>
                                  <p:childTnLst>
                                    <p:set>
                                      <p:cBhvr>
                                        <p:cTn id="26" fill="hold"/>
                                        <p:tgtEl>
                                          <p:spTgt spid="160">
                                            <p:txEl>
                                              <p:pRg st="4" end="4"/>
                                            </p:txEl>
                                          </p:spTgt>
                                        </p:tgtEl>
                                        <p:attrNameLst>
                                          <p:attrName>style.visibility</p:attrName>
                                        </p:attrNameLst>
                                      </p:cBhvr>
                                      <p:to>
                                        <p:strVal val="visible"/>
                                      </p:to>
                                    </p:set>
                                    <p:animEffect filter="wipe(left)" transition="in">
                                      <p:cBhvr>
                                        <p:cTn id="27" dur="500"/>
                                        <p:tgtEl>
                                          <p:spTgt spid="1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2" fill="hold">
                                  <p:stCondLst>
                                    <p:cond delay="0"/>
                                  </p:stCondLst>
                                  <p:iterate type="el" backwards="0">
                                    <p:tmAbs val="0"/>
                                  </p:iterate>
                                  <p:childTnLst>
                                    <p:set>
                                      <p:cBhvr>
                                        <p:cTn id="31" fill="hold"/>
                                        <p:tgtEl>
                                          <p:spTgt spid="158">
                                            <p:bg/>
                                          </p:spTgt>
                                        </p:tgtEl>
                                        <p:attrNameLst>
                                          <p:attrName>style.visibility</p:attrName>
                                        </p:attrNameLst>
                                      </p:cBhvr>
                                      <p:to>
                                        <p:strVal val="visible"/>
                                      </p:to>
                                    </p:set>
                                    <p:animEffect filter="wipe(left)" transition="in">
                                      <p:cBhvr>
                                        <p:cTn id="32" dur="500"/>
                                        <p:tgtEl>
                                          <p:spTgt spid="158">
                                            <p:bg/>
                                          </p:spTgt>
                                        </p:tgtEl>
                                      </p:cBhvr>
                                    </p:animEffect>
                                  </p:childTnLst>
                                </p:cTn>
                              </p:par>
                              <p:par>
                                <p:cTn id="33" presetClass="entr" nodeType="withEffect" presetSubtype="8" presetID="22" grpId="2" fill="hold">
                                  <p:stCondLst>
                                    <p:cond delay="0"/>
                                  </p:stCondLst>
                                  <p:iterate type="el" backwards="0">
                                    <p:tmAbs val="0"/>
                                  </p:iterate>
                                  <p:childTnLst>
                                    <p:set>
                                      <p:cBhvr>
                                        <p:cTn id="34" fill="hold"/>
                                        <p:tgtEl>
                                          <p:spTgt spid="158">
                                            <p:txEl>
                                              <p:pRg st="0" end="0"/>
                                            </p:txEl>
                                          </p:spTgt>
                                        </p:tgtEl>
                                        <p:attrNameLst>
                                          <p:attrName>style.visibility</p:attrName>
                                        </p:attrNameLst>
                                      </p:cBhvr>
                                      <p:to>
                                        <p:strVal val="visible"/>
                                      </p:to>
                                    </p:set>
                                    <p:animEffect filter="wipe(left)" transition="in">
                                      <p:cBhvr>
                                        <p:cTn id="35" dur="500"/>
                                        <p:tgtEl>
                                          <p:spTgt spid="15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2" fill="hold">
                                  <p:stCondLst>
                                    <p:cond delay="0"/>
                                  </p:stCondLst>
                                  <p:iterate type="el" backwards="0">
                                    <p:tmAbs val="0"/>
                                  </p:iterate>
                                  <p:childTnLst>
                                    <p:set>
                                      <p:cBhvr>
                                        <p:cTn id="39" fill="hold"/>
                                        <p:tgtEl>
                                          <p:spTgt spid="158">
                                            <p:txEl>
                                              <p:pRg st="1" end="1"/>
                                            </p:txEl>
                                          </p:spTgt>
                                        </p:tgtEl>
                                        <p:attrNameLst>
                                          <p:attrName>style.visibility</p:attrName>
                                        </p:attrNameLst>
                                      </p:cBhvr>
                                      <p:to>
                                        <p:strVal val="visible"/>
                                      </p:to>
                                    </p:set>
                                    <p:animEffect filter="wipe(left)" transition="in">
                                      <p:cBhvr>
                                        <p:cTn id="40" dur="500"/>
                                        <p:tgtEl>
                                          <p:spTgt spid="15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P build="p" bldLvl="5" animBg="1" rev="0" advAuto="0" spid="158"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Adultery Redefined"/>
          <p:cNvSpPr txBox="1"/>
          <p:nvPr>
            <p:ph type="title" idx="4294967295"/>
          </p:nvPr>
        </p:nvSpPr>
        <p:spPr>
          <a:xfrm>
            <a:off x="8863" y="11684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Adultery Redefined</a:t>
            </a:r>
          </a:p>
        </p:txBody>
      </p:sp>
      <p:sp>
        <p:nvSpPr>
          <p:cNvPr id="163" name="What is adultery?"/>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What is adultery?</a:t>
            </a:r>
          </a:p>
        </p:txBody>
      </p:sp>
      <p:sp>
        <p:nvSpPr>
          <p:cNvPr id="164" name="And I say to you, whoever divorces his wife, except for sexual immorality, and marries another, commits adultery; and whoever marries her who is divorced commits adultery.”…"/>
          <p:cNvSpPr txBox="1"/>
          <p:nvPr/>
        </p:nvSpPr>
        <p:spPr>
          <a:xfrm>
            <a:off x="1221085" y="5841172"/>
            <a:ext cx="21941830" cy="3419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And I say to you, whoever divorces his wife, except for sexual immorality, and marries another, commits adultery; and whoever marries her who is divorced commits adultery.”</a:t>
            </a:r>
          </a:p>
          <a:p>
            <a:pPr defTabSz="584200">
              <a:spcBef>
                <a:spcPts val="800"/>
              </a:spcBef>
              <a:buClr>
                <a:srgbClr val="FF2600"/>
              </a:buClr>
              <a:defRPr sz="45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19:9; NKJV</a:t>
            </a:r>
          </a:p>
        </p:txBody>
      </p:sp>
      <p:sp>
        <p:nvSpPr>
          <p:cNvPr id="165" name="But I say to you that everyone who divorces his wife, except on the ground of sexual immorality, makes her commit adultery, and whoever marries a divorced woman commits adultery.…"/>
          <p:cNvSpPr txBox="1"/>
          <p:nvPr/>
        </p:nvSpPr>
        <p:spPr>
          <a:xfrm>
            <a:off x="1221085" y="9832379"/>
            <a:ext cx="21941830" cy="34198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But I say to you that everyone who divorces his wife, except on the ground of sexual immorality, makes her commit adultery, and whoever marries a divorced woman commits adultery.</a:t>
            </a:r>
          </a:p>
          <a:p>
            <a:pPr defTabSz="584200">
              <a:spcBef>
                <a:spcPts val="800"/>
              </a:spcBef>
              <a:buClr>
                <a:srgbClr val="FF2600"/>
              </a:buClr>
              <a:defRPr sz="4500">
                <a:solidFill>
                  <a:srgbClr val="0433FF"/>
                </a:solidFill>
                <a:effectLst>
                  <a:outerShdw sx="100000" sy="100000" kx="0" ky="0" algn="b" rotWithShape="0" blurRad="12700" dist="12700" dir="2400000">
                    <a:srgbClr val="000000"/>
                  </a:outerShdw>
                </a:effectLst>
                <a:latin typeface="Tahoma"/>
                <a:ea typeface="Tahoma"/>
                <a:cs typeface="Tahoma"/>
                <a:sym typeface="Tahoma"/>
              </a:defRPr>
            </a:pPr>
            <a:r>
              <a:t>— Matthew 5:32; ESV</a:t>
            </a:r>
          </a:p>
        </p:txBody>
      </p:sp>
      <p:sp>
        <p:nvSpPr>
          <p:cNvPr id="166" name="Argument: Adultery has a non-sexual meaning in these passages and refers to the divorcing of one’s spouse and marrying another."/>
          <p:cNvSpPr txBox="1"/>
          <p:nvPr/>
        </p:nvSpPr>
        <p:spPr>
          <a:xfrm>
            <a:off x="850420" y="3270646"/>
            <a:ext cx="23022687" cy="16734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Adultery has a non-sexual meaning in these passages and refers to the divorcing of one’s spouse and marrying another.</a:t>
            </a:r>
          </a:p>
        </p:txBody>
      </p:sp>
      <p:sp>
        <p:nvSpPr>
          <p:cNvPr id="167" name="whoever divorces his wife,…"/>
          <p:cNvSpPr txBox="1"/>
          <p:nvPr/>
        </p:nvSpPr>
        <p:spPr>
          <a:xfrm>
            <a:off x="2541091" y="10304958"/>
            <a:ext cx="9030197" cy="191022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whoever divorces his wife,  </a:t>
            </a:r>
          </a:p>
          <a:p>
            <a:pPr defTabSz="584200">
              <a:spcBef>
                <a:spcPts val="800"/>
              </a:spcBef>
              <a:buClr>
                <a:srgbClr val="FF2600"/>
              </a:buClr>
              <a:defRPr sz="4500">
                <a:solidFill>
                  <a:srgbClr val="011993"/>
                </a:solidFill>
                <a:effectLst>
                  <a:outerShdw sx="100000" sy="100000" kx="0" ky="0" algn="b" rotWithShape="0" blurRad="12700" dist="12700" dir="2400000">
                    <a:srgbClr val="000000"/>
                  </a:outerShdw>
                </a:effectLst>
                <a:latin typeface="Tahoma"/>
                <a:ea typeface="Tahoma"/>
                <a:cs typeface="Tahoma"/>
                <a:sym typeface="Tahoma"/>
              </a:defRPr>
            </a:pPr>
            <a:r>
              <a:t>and marries another, </a:t>
            </a:r>
          </a:p>
        </p:txBody>
      </p:sp>
      <p:sp>
        <p:nvSpPr>
          <p:cNvPr id="168" name="commits adultery"/>
          <p:cNvSpPr txBox="1"/>
          <p:nvPr/>
        </p:nvSpPr>
        <p:spPr>
          <a:xfrm>
            <a:off x="13930312" y="10773799"/>
            <a:ext cx="6311603" cy="9725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defTabSz="584200">
              <a:spcBef>
                <a:spcPts val="800"/>
              </a:spcBef>
              <a:buClr>
                <a:srgbClr val="FF2600"/>
              </a:buClr>
              <a:defRPr sz="4500">
                <a:solidFill>
                  <a:srgbClr val="011993"/>
                </a:solidFill>
                <a:effectLst>
                  <a:outerShdw sx="100000" sy="100000" kx="0" ky="0" algn="b" rotWithShape="0" blurRad="12700" dist="12700" dir="2400000">
                    <a:srgbClr val="000000"/>
                  </a:outerShdw>
                </a:effectLst>
                <a:latin typeface="Tahoma"/>
                <a:ea typeface="Tahoma"/>
                <a:cs typeface="Tahoma"/>
                <a:sym typeface="Tahoma"/>
              </a:defRPr>
            </a:lvl1pPr>
          </a:lstStyle>
          <a:p>
            <a:pPr/>
            <a:r>
              <a:t>commits adultery</a:t>
            </a:r>
          </a:p>
        </p:txBody>
      </p:sp>
      <p:sp>
        <p:nvSpPr>
          <p:cNvPr id="169" name="="/>
          <p:cNvSpPr txBox="1"/>
          <p:nvPr/>
        </p:nvSpPr>
        <p:spPr>
          <a:xfrm>
            <a:off x="12205970" y="9923226"/>
            <a:ext cx="1089661" cy="20483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800"/>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wipe(up)" transition="in">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65"/>
                                        </p:tgtEl>
                                        <p:attrNameLst>
                                          <p:attrName>style.visibility</p:attrName>
                                        </p:attrNameLst>
                                      </p:cBhvr>
                                      <p:to>
                                        <p:strVal val="visible"/>
                                      </p:to>
                                    </p:set>
                                    <p:animEffect filter="wipe(up)" transition="in">
                                      <p:cBhvr>
                                        <p:cTn id="12" dur="10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19" grpId="3" fill="hold">
                                  <p:stCondLst>
                                    <p:cond delay="0"/>
                                  </p:stCondLst>
                                  <p:iterate type="lt" backwards="0">
                                    <p:tmAbs val="0"/>
                                  </p:iterate>
                                  <p:childTnLst>
                                    <p:set>
                                      <p:cBhvr>
                                        <p:cTn id="16" fill="hold"/>
                                        <p:tgtEl>
                                          <p:spTgt spid="162"/>
                                        </p:tgtEl>
                                        <p:attrNameLst>
                                          <p:attrName>style.visibility</p:attrName>
                                        </p:attrNameLst>
                                      </p:cBhvr>
                                      <p:to>
                                        <p:strVal val="visible"/>
                                      </p:to>
                                    </p:set>
                                    <p:anim calcmode="lin" valueType="num">
                                      <p:cBhvr>
                                        <p:cTn id="17" dur="1500" fill="hold"/>
                                        <p:tgtEl>
                                          <p:spTgt spid="162"/>
                                        </p:tgtEl>
                                        <p:attrNameLst>
                                          <p:attrName>ppt_w</p:attrName>
                                        </p:attrNameLst>
                                      </p:cBhvr>
                                      <p:tavLst>
                                        <p:tav tm="0" fmla="#ppt_w*sin(2.5*pi*$)">
                                          <p:val>
                                            <p:fltVal val="0"/>
                                          </p:val>
                                        </p:tav>
                                        <p:tav tm="100000">
                                          <p:val>
                                            <p:fltVal val="1"/>
                                          </p:val>
                                        </p:tav>
                                      </p:tavLst>
                                    </p:anim>
                                    <p:anim calcmode="lin" valueType="num">
                                      <p:cBhvr>
                                        <p:cTn id="18" dur="1500" fill="hold"/>
                                        <p:tgtEl>
                                          <p:spTgt spid="162"/>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Class="entr" nodeType="afterEffect" presetSubtype="8" presetID="22" grpId="4" fill="hold">
                                  <p:stCondLst>
                                    <p:cond delay="0"/>
                                  </p:stCondLst>
                                  <p:iterate type="el" backwards="0">
                                    <p:tmAbs val="0"/>
                                  </p:iterate>
                                  <p:childTnLst>
                                    <p:set>
                                      <p:cBhvr>
                                        <p:cTn id="21" fill="hold"/>
                                        <p:tgtEl>
                                          <p:spTgt spid="163"/>
                                        </p:tgtEl>
                                        <p:attrNameLst>
                                          <p:attrName>style.visibility</p:attrName>
                                        </p:attrNameLst>
                                      </p:cBhvr>
                                      <p:to>
                                        <p:strVal val="visible"/>
                                      </p:to>
                                    </p:set>
                                    <p:animEffect filter="wipe(left)" transition="in">
                                      <p:cBhvr>
                                        <p:cTn id="22" dur="1000"/>
                                        <p:tgtEl>
                                          <p:spTgt spid="163"/>
                                        </p:tgtEl>
                                      </p:cBhvr>
                                    </p:animEffect>
                                  </p:childTnLst>
                                </p:cTn>
                              </p:par>
                            </p:childTnLst>
                          </p:cTn>
                        </p:par>
                        <p:par>
                          <p:cTn id="23" fill="hold">
                            <p:stCondLst>
                              <p:cond delay="2500"/>
                            </p:stCondLst>
                            <p:childTnLst>
                              <p:par>
                                <p:cTn id="24" presetClass="entr" nodeType="afterEffect" presetSubtype="8" presetID="22" grpId="5" fill="hold">
                                  <p:stCondLst>
                                    <p:cond delay="0"/>
                                  </p:stCondLst>
                                  <p:iterate type="el" backwards="0">
                                    <p:tmAbs val="0"/>
                                  </p:iterate>
                                  <p:childTnLst>
                                    <p:set>
                                      <p:cBhvr>
                                        <p:cTn id="25" fill="hold"/>
                                        <p:tgtEl>
                                          <p:spTgt spid="166">
                                            <p:bg/>
                                          </p:spTgt>
                                        </p:tgtEl>
                                        <p:attrNameLst>
                                          <p:attrName>style.visibility</p:attrName>
                                        </p:attrNameLst>
                                      </p:cBhvr>
                                      <p:to>
                                        <p:strVal val="visible"/>
                                      </p:to>
                                    </p:set>
                                    <p:animEffect filter="wipe(left)" transition="in">
                                      <p:cBhvr>
                                        <p:cTn id="26" dur="500"/>
                                        <p:tgtEl>
                                          <p:spTgt spid="166">
                                            <p:bg/>
                                          </p:spTgt>
                                        </p:tgtEl>
                                      </p:cBhvr>
                                    </p:animEffect>
                                  </p:childTnLst>
                                </p:cTn>
                              </p:par>
                              <p:par>
                                <p:cTn id="27" presetClass="entr" nodeType="withEffect" presetSubtype="8" presetID="22" grpId="5" fill="hold">
                                  <p:stCondLst>
                                    <p:cond delay="0"/>
                                  </p:stCondLst>
                                  <p:iterate type="el" backwards="0">
                                    <p:tmAbs val="0"/>
                                  </p:iterate>
                                  <p:childTnLst>
                                    <p:set>
                                      <p:cBhvr>
                                        <p:cTn id="28" fill="hold"/>
                                        <p:tgtEl>
                                          <p:spTgt spid="166">
                                            <p:txEl>
                                              <p:pRg st="0" end="0"/>
                                            </p:txEl>
                                          </p:spTgt>
                                        </p:tgtEl>
                                        <p:attrNameLst>
                                          <p:attrName>style.visibility</p:attrName>
                                        </p:attrNameLst>
                                      </p:cBhvr>
                                      <p:to>
                                        <p:strVal val="visible"/>
                                      </p:to>
                                    </p:set>
                                    <p:animEffect filter="wipe(left)" transition="in">
                                      <p:cBhvr>
                                        <p:cTn id="29" dur="500"/>
                                        <p:tgtEl>
                                          <p:spTgt spid="16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xit" nodeType="clickEffect" presetSubtype="8" presetID="22" grpId="6" fill="hold">
                                  <p:stCondLst>
                                    <p:cond delay="0"/>
                                  </p:stCondLst>
                                  <p:iterate type="el" backwards="0">
                                    <p:tmAbs val="0"/>
                                  </p:iterate>
                                  <p:childTnLst>
                                    <p:animEffect filter="wipe(left)" transition="out">
                                      <p:cBhvr>
                                        <p:cTn id="33" dur="2000" fill="hold"/>
                                        <p:tgtEl>
                                          <p:spTgt spid="165"/>
                                        </p:tgtEl>
                                      </p:cBhvr>
                                    </p:animEffect>
                                    <p:set>
                                      <p:cBhvr>
                                        <p:cTn id="34" fill="hold">
                                          <p:stCondLst>
                                            <p:cond delay="1999"/>
                                          </p:stCondLst>
                                        </p:cTn>
                                        <p:tgtEl>
                                          <p:spTgt spid="165"/>
                                        </p:tgtEl>
                                        <p:attrNameLst>
                                          <p:attrName>style.visibility</p:attrName>
                                        </p:attrNameLst>
                                      </p:cBhvr>
                                      <p:to>
                                        <p:strVal val="hidden"/>
                                      </p:to>
                                    </p:set>
                                  </p:childTnLst>
                                </p:cTn>
                              </p:par>
                            </p:childTnLst>
                          </p:cTn>
                        </p:par>
                        <p:par>
                          <p:cTn id="35" fill="hold">
                            <p:stCondLst>
                              <p:cond delay="2000"/>
                            </p:stCondLst>
                            <p:childTnLst>
                              <p:par>
                                <p:cTn id="36" presetClass="entr" nodeType="afterEffect" presetSubtype="1" presetID="22" grpId="7" fill="hold">
                                  <p:stCondLst>
                                    <p:cond delay="0"/>
                                  </p:stCondLst>
                                  <p:iterate type="el" backwards="0">
                                    <p:tmAbs val="0"/>
                                  </p:iterate>
                                  <p:childTnLst>
                                    <p:set>
                                      <p:cBhvr>
                                        <p:cTn id="37" fill="hold"/>
                                        <p:tgtEl>
                                          <p:spTgt spid="167"/>
                                        </p:tgtEl>
                                        <p:attrNameLst>
                                          <p:attrName>style.visibility</p:attrName>
                                        </p:attrNameLst>
                                      </p:cBhvr>
                                      <p:to>
                                        <p:strVal val="visible"/>
                                      </p:to>
                                    </p:set>
                                    <p:animEffect filter="wipe(up)" transition="in">
                                      <p:cBhvr>
                                        <p:cTn id="38" dur="1000"/>
                                        <p:tgtEl>
                                          <p:spTgt spid="167"/>
                                        </p:tgtEl>
                                      </p:cBhvr>
                                    </p:animEffect>
                                  </p:childTnLst>
                                </p:cTn>
                              </p:par>
                            </p:childTnLst>
                          </p:cTn>
                        </p:par>
                        <p:par>
                          <p:cTn id="39" fill="hold">
                            <p:stCondLst>
                              <p:cond delay="3000"/>
                            </p:stCondLst>
                            <p:childTnLst>
                              <p:par>
                                <p:cTn id="40" presetClass="entr" nodeType="afterEffect" presetSubtype="0" presetID="1" grpId="8" fill="hold">
                                  <p:stCondLst>
                                    <p:cond delay="0"/>
                                  </p:stCondLst>
                                  <p:iterate type="el" backwards="0">
                                    <p:tmAbs val="0"/>
                                  </p:iterate>
                                  <p:childTnLst>
                                    <p:set>
                                      <p:cBhvr>
                                        <p:cTn id="41" fill="hold"/>
                                        <p:tgtEl>
                                          <p:spTgt spid="169"/>
                                        </p:tgtEl>
                                        <p:attrNameLst>
                                          <p:attrName>style.visibility</p:attrName>
                                        </p:attrNameLst>
                                      </p:cBhvr>
                                      <p:to>
                                        <p:strVal val="visible"/>
                                      </p:to>
                                    </p:set>
                                  </p:childTnLst>
                                </p:cTn>
                              </p:par>
                            </p:childTnLst>
                          </p:cTn>
                        </p:par>
                        <p:par>
                          <p:cTn id="42" fill="hold">
                            <p:stCondLst>
                              <p:cond delay="3000"/>
                            </p:stCondLst>
                            <p:childTnLst>
                              <p:par>
                                <p:cTn id="43" presetClass="entr" nodeType="afterEffect" presetSubtype="1" presetID="22" grpId="9" fill="hold">
                                  <p:stCondLst>
                                    <p:cond delay="0"/>
                                  </p:stCondLst>
                                  <p:iterate type="el" backwards="0">
                                    <p:tmAbs val="0"/>
                                  </p:iterate>
                                  <p:childTnLst>
                                    <p:set>
                                      <p:cBhvr>
                                        <p:cTn id="44" fill="hold"/>
                                        <p:tgtEl>
                                          <p:spTgt spid="168"/>
                                        </p:tgtEl>
                                        <p:attrNameLst>
                                          <p:attrName>style.visibility</p:attrName>
                                        </p:attrNameLst>
                                      </p:cBhvr>
                                      <p:to>
                                        <p:strVal val="visible"/>
                                      </p:to>
                                    </p:set>
                                    <p:animEffect filter="wipe(up)" transition="in">
                                      <p:cBhvr>
                                        <p:cTn id="45"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6"/>
      <p:bldP build="whole" bldLvl="1" animBg="1" rev="0" advAuto="0" spid="164" grpId="1"/>
      <p:bldP build="whole" bldLvl="1" animBg="1" rev="0" advAuto="0" spid="167" grpId="7"/>
      <p:bldP build="p" bldLvl="5" animBg="1" rev="0" advAuto="0" spid="166" grpId="5"/>
      <p:bldP build="whole" bldLvl="1" animBg="1" rev="0" advAuto="0" spid="162" grpId="3"/>
      <p:bldP build="whole" bldLvl="1" animBg="1" rev="0" advAuto="0" spid="169" grpId="8"/>
      <p:bldP build="whole" bldLvl="1" animBg="1" rev="0" advAuto="0" spid="165" grpId="2"/>
      <p:bldP build="whole" bldLvl="1" animBg="1" rev="0" advAuto="0" spid="163" grpId="4"/>
      <p:bldP build="whole" bldLvl="1" animBg="1" rev="0" advAuto="0" spid="168" grpId="9"/>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Adultery Redefined"/>
          <p:cNvSpPr txBox="1"/>
          <p:nvPr>
            <p:ph type="title" idx="4294967295"/>
          </p:nvPr>
        </p:nvSpPr>
        <p:spPr>
          <a:xfrm>
            <a:off x="8863" y="1168400"/>
            <a:ext cx="24366274" cy="1910226"/>
          </a:xfrm>
          <a:prstGeom prst="rect">
            <a:avLst/>
          </a:prstGeom>
          <a:effectLst>
            <a:outerShdw sx="100000" sy="100000" kx="0" ky="0" algn="b" rotWithShape="0" blurRad="25400" dist="38100" dir="2700000">
              <a:srgbClr val="000000">
                <a:alpha val="75000"/>
              </a:srgbClr>
            </a:outerShdw>
          </a:effectLst>
        </p:spPr>
        <p:txBody>
          <a:bodyPr>
            <a:noAutofit/>
          </a:bodyPr>
          <a:lstStyle>
            <a:lvl1pPr defTabSz="584200">
              <a:defRPr sz="9000">
                <a:solidFill>
                  <a:srgbClr val="941100"/>
                </a:solidFill>
                <a:latin typeface="Arial Black"/>
                <a:ea typeface="Arial Black"/>
                <a:cs typeface="Arial Black"/>
                <a:sym typeface="Arial Black"/>
              </a:defRPr>
            </a:lvl1pPr>
          </a:lstStyle>
          <a:p>
            <a:pPr/>
            <a:r>
              <a:t>Adultery Redefined</a:t>
            </a:r>
          </a:p>
        </p:txBody>
      </p:sp>
      <p:sp>
        <p:nvSpPr>
          <p:cNvPr id="172" name="What is adultery?"/>
          <p:cNvSpPr txBox="1"/>
          <p:nvPr/>
        </p:nvSpPr>
        <p:spPr>
          <a:xfrm>
            <a:off x="178498" y="140691"/>
            <a:ext cx="5930463"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solidFill>
                  <a:srgbClr val="945200"/>
                </a:solidFill>
                <a:effectLst>
                  <a:outerShdw sx="100000" sy="100000" kx="0" ky="0" algn="b" rotWithShape="0" blurRad="12700" dist="38100" dir="2400000">
                    <a:srgbClr val="000000"/>
                  </a:outerShdw>
                </a:effectLst>
                <a:latin typeface="Helvetica"/>
                <a:ea typeface="Helvetica"/>
                <a:cs typeface="Helvetica"/>
                <a:sym typeface="Helvetica"/>
              </a:defRPr>
            </a:lvl1pPr>
          </a:lstStyle>
          <a:p>
            <a:pPr/>
            <a:r>
              <a:t>What is adultery?</a:t>
            </a:r>
          </a:p>
        </p:txBody>
      </p:sp>
      <p:sp>
        <p:nvSpPr>
          <p:cNvPr id="173" name="“The ‘act’ in the protasis in Matthew 19:9 is the dual action of ‘putting away’ a wife and ‘marrying another.’ That is where the ‘adultery’ occurs each time it is done. ‘Adultery’ therefore, is not seen as an act of sexual intercourse with the second wife.”…"/>
          <p:cNvSpPr txBox="1"/>
          <p:nvPr/>
        </p:nvSpPr>
        <p:spPr>
          <a:xfrm>
            <a:off x="350341" y="5529064"/>
            <a:ext cx="10740331" cy="81322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“The ‘act’ in the protasis in Matthew 19:9 is the dual action of ‘putting away’ a wife and ‘marrying another.’ That is where the ‘adultery’ occurs each time it is done. ‘Adultery’ therefore, is not seen as an act of sexual intercourse with the second wife.”</a:t>
            </a:r>
          </a:p>
          <a:p>
            <a:pPr defTabSz="584200">
              <a:spcBef>
                <a:spcPts val="800"/>
              </a:spcBef>
              <a:buClr>
                <a:srgbClr val="FF2600"/>
              </a:buClr>
              <a:defRPr sz="4500">
                <a:solidFill>
                  <a:srgbClr val="008F00"/>
                </a:solidFill>
                <a:effectLst>
                  <a:outerShdw sx="100000" sy="100000" kx="0" ky="0" algn="b" rotWithShape="0" blurRad="12700" dist="12700" dir="2400000">
                    <a:srgbClr val="000000"/>
                  </a:outerShdw>
                </a:effectLst>
                <a:latin typeface="Tahoma"/>
                <a:ea typeface="Tahoma"/>
                <a:cs typeface="Tahoma"/>
                <a:sym typeface="Tahoma"/>
              </a:defRPr>
            </a:pPr>
            <a:r>
              <a:t>— Hicks, What the Bible Says about Marriage, Divorce, and Remarriage, p. 149</a:t>
            </a:r>
          </a:p>
        </p:txBody>
      </p:sp>
      <p:sp>
        <p:nvSpPr>
          <p:cNvPr id="174" name="“In Matthew 19:9, what is the adultery? You see, in that passage, these two things, divorcing one and marrying one, they are mentioned explicitly in the book. They are mentioned and they are called adultery. Over here in the marriage you will have later sexual activity, you expect that such activities come along later.”…"/>
          <p:cNvSpPr txBox="1"/>
          <p:nvPr/>
        </p:nvSpPr>
        <p:spPr>
          <a:xfrm>
            <a:off x="12398672" y="5478264"/>
            <a:ext cx="11170643" cy="82338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defTabSz="584200">
              <a:spcBef>
                <a:spcPts val="800"/>
              </a:spcBef>
              <a:buClr>
                <a:srgbClr val="FF2600"/>
              </a:buClr>
              <a:defRPr sz="4500">
                <a:effectLst>
                  <a:outerShdw sx="100000" sy="100000" kx="0" ky="0" algn="b" rotWithShape="0" blurRad="12700" dist="12700" dir="2400000">
                    <a:srgbClr val="000000"/>
                  </a:outerShdw>
                </a:effectLst>
                <a:latin typeface="Tahoma"/>
                <a:ea typeface="Tahoma"/>
                <a:cs typeface="Tahoma"/>
                <a:sym typeface="Tahoma"/>
              </a:defRPr>
            </a:pPr>
            <a:r>
              <a:t>“In Matthew 19:9, what is the adultery? You see, in that passage, these two things, divorcing one and marrying one, they are mentioned explicitly in the book. They are mentioned and they are called adultery. Over here in the marriage you will have later sexual activity, you expect that such activities come along later.”</a:t>
            </a:r>
          </a:p>
          <a:p>
            <a:pPr defTabSz="584200">
              <a:spcBef>
                <a:spcPts val="800"/>
              </a:spcBef>
              <a:buClr>
                <a:srgbClr val="FF2600"/>
              </a:buClr>
              <a:defRPr sz="4500">
                <a:solidFill>
                  <a:srgbClr val="008F00"/>
                </a:solidFill>
                <a:effectLst>
                  <a:outerShdw sx="100000" sy="100000" kx="0" ky="0" algn="b" rotWithShape="0" blurRad="12700" dist="12700" dir="2400000">
                    <a:srgbClr val="000000"/>
                  </a:outerShdw>
                </a:effectLst>
                <a:latin typeface="Tahoma"/>
                <a:ea typeface="Tahoma"/>
                <a:cs typeface="Tahoma"/>
                <a:sym typeface="Tahoma"/>
              </a:defRPr>
            </a:pPr>
            <a:r>
              <a:t>— Smith-Hicks debate, p. 30</a:t>
            </a:r>
          </a:p>
        </p:txBody>
      </p:sp>
      <p:sp>
        <p:nvSpPr>
          <p:cNvPr id="175" name="Argument: Adultery has a non-sexual meaning in these passages and refers to the divorcing of one’s spouse and marrying another."/>
          <p:cNvSpPr txBox="1"/>
          <p:nvPr/>
        </p:nvSpPr>
        <p:spPr>
          <a:xfrm>
            <a:off x="850420" y="3270646"/>
            <a:ext cx="23022687" cy="16734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584200">
              <a:spcBef>
                <a:spcPts val="800"/>
              </a:spcBef>
              <a:defRPr sz="4900">
                <a:effectLst>
                  <a:outerShdw sx="100000" sy="100000" kx="0" ky="0" algn="b" rotWithShape="0" blurRad="12700" dist="12700" dir="2400000">
                    <a:srgbClr val="000000"/>
                  </a:outerShdw>
                </a:effectLst>
                <a:latin typeface="Times New Roman"/>
                <a:ea typeface="Times New Roman"/>
                <a:cs typeface="Times New Roman"/>
                <a:sym typeface="Times New Roman"/>
              </a:defRPr>
            </a:pPr>
            <a:r>
              <a:rPr i="1">
                <a:solidFill>
                  <a:srgbClr val="011993"/>
                </a:solidFill>
              </a:rPr>
              <a:t>Argument:</a:t>
            </a:r>
            <a:r>
              <a:t> Adultery has a non-sexual meaning in these passages and refers to the divorcing of one’s spouse and marrying another.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73"/>
                                        </p:tgtEl>
                                        <p:attrNameLst>
                                          <p:attrName>style.visibility</p:attrName>
                                        </p:attrNameLst>
                                      </p:cBhvr>
                                      <p:to>
                                        <p:strVal val="visible"/>
                                      </p:to>
                                    </p:set>
                                    <p:animEffect filter="wipe(up)" transition="in">
                                      <p:cBhvr>
                                        <p:cTn id="7" dur="10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74"/>
                                        </p:tgtEl>
                                        <p:attrNameLst>
                                          <p:attrName>style.visibility</p:attrName>
                                        </p:attrNameLst>
                                      </p:cBhvr>
                                      <p:to>
                                        <p:strVal val="visible"/>
                                      </p:to>
                                    </p:set>
                                    <p:animEffect filter="wipe(up)" transition="in">
                                      <p:cBhvr>
                                        <p:cTn id="12"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P build="whole" bldLvl="1" animBg="1" rev="0" advAuto="0" spid="174"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