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angle"/>
          <p:cNvSpPr/>
          <p:nvPr/>
        </p:nvSpPr>
        <p:spPr>
          <a:xfrm>
            <a:off x="-386600" y="0"/>
            <a:ext cx="14497201" cy="975360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1 Corinthians 7"/>
          <p:cNvSpPr txBox="1"/>
          <p:nvPr>
            <p:ph type="ctrTitle"/>
          </p:nvPr>
        </p:nvSpPr>
        <p:spPr>
          <a:xfrm>
            <a:off x="937059" y="827479"/>
            <a:ext cx="11099801" cy="2216601"/>
          </a:xfrm>
          <a:prstGeom prst="rect">
            <a:avLst/>
          </a:prstGeom>
        </p:spPr>
        <p:txBody>
          <a:bodyPr anchor="t"/>
          <a:lstStyle>
            <a:lvl1pPr>
              <a:lnSpc>
                <a:spcPct val="70000"/>
              </a:lnSpc>
              <a:defRPr sz="8900">
                <a:latin typeface="Papyrus"/>
                <a:ea typeface="Papyrus"/>
                <a:cs typeface="Papyrus"/>
                <a:sym typeface="Papyrus"/>
              </a:defRPr>
            </a:lvl1pPr>
          </a:lstStyle>
          <a:p>
            <a:pPr/>
            <a:r>
              <a:t>1 Corinthians 7 </a:t>
            </a:r>
          </a:p>
        </p:txBody>
      </p:sp>
      <p:pic>
        <p:nvPicPr>
          <p:cNvPr id="122" name="Rectangle" descr="Rectangl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42141" y="2534180"/>
            <a:ext cx="13258201" cy="6805077"/>
          </a:xfrm>
          <a:prstGeom prst="rect">
            <a:avLst/>
          </a:prstGeom>
        </p:spPr>
      </p:pic>
      <p:sp>
        <p:nvSpPr>
          <p:cNvPr id="123" name="Is it better for a Christian to be married or single?…"/>
          <p:cNvSpPr txBox="1"/>
          <p:nvPr/>
        </p:nvSpPr>
        <p:spPr>
          <a:xfrm>
            <a:off x="555628" y="3701870"/>
            <a:ext cx="11862663" cy="43434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spcBef>
                <a:spcPts val="4200"/>
              </a:spcBef>
              <a:defRPr b="0" sz="4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Is it better for a Christian to be married or single? </a:t>
            </a:r>
          </a:p>
          <a:p>
            <a:pPr>
              <a:spcBef>
                <a:spcPts val="4200"/>
              </a:spcBef>
              <a:defRPr b="0" sz="4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It is possible to serve the Lord whether single, married or divorced. </a:t>
            </a:r>
          </a:p>
          <a:p>
            <a:pPr>
              <a:spcBef>
                <a:spcPts val="4200"/>
              </a:spcBef>
              <a:defRPr b="0" sz="4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Each state has its challenges and each must be in line with God’s commandments.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7" dur="1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Class="entr" nodeType="after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Class="entr" nodeType="with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23" grpId="2"/>
      <p:bldP build="whole" bldLvl="1" animBg="1" rev="0" advAuto="0" spid="12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istockphoto-846221968-612x612.jpg" descr="istockphoto-846221968-612x612.jpg"/>
          <p:cNvPicPr>
            <a:picLocks noChangeAspect="1"/>
          </p:cNvPicPr>
          <p:nvPr/>
        </p:nvPicPr>
        <p:blipFill>
          <a:blip r:embed="rId2">
            <a:extLst/>
          </a:blip>
          <a:srcRect l="0" t="33042" r="50000" b="25049"/>
          <a:stretch>
            <a:fillRect/>
          </a:stretch>
        </p:blipFill>
        <p:spPr>
          <a:xfrm>
            <a:off x="-438547" y="928329"/>
            <a:ext cx="4470803" cy="1977735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“Not Under Bondage”…"/>
          <p:cNvSpPr txBox="1"/>
          <p:nvPr>
            <p:ph type="ctrTitle"/>
          </p:nvPr>
        </p:nvSpPr>
        <p:spPr>
          <a:xfrm>
            <a:off x="1536360" y="346040"/>
            <a:ext cx="11099801" cy="2159001"/>
          </a:xfrm>
          <a:prstGeom prst="rect">
            <a:avLst/>
          </a:prstGeom>
        </p:spPr>
        <p:txBody>
          <a:bodyPr anchor="t"/>
          <a:lstStyle/>
          <a:p>
            <a:pPr defTabSz="484886">
              <a:lnSpc>
                <a:spcPct val="80000"/>
              </a:lnSpc>
              <a:defRPr sz="7553">
                <a:latin typeface="Papyrus"/>
                <a:ea typeface="Papyrus"/>
                <a:cs typeface="Papyrus"/>
                <a:sym typeface="Papyrus"/>
              </a:defRPr>
            </a:pPr>
            <a:r>
              <a:t>“Not Under Bondage”</a:t>
            </a:r>
          </a:p>
          <a:p>
            <a:pPr defTabSz="484886">
              <a:defRPr sz="4399">
                <a:latin typeface="Papyrus"/>
                <a:ea typeface="Papyrus"/>
                <a:cs typeface="Papyrus"/>
                <a:sym typeface="Papyrus"/>
              </a:defRPr>
            </a:pPr>
            <a:r>
              <a:t>1 Corinthians 7:15 </a:t>
            </a:r>
          </a:p>
        </p:txBody>
      </p:sp>
      <p:pic>
        <p:nvPicPr>
          <p:cNvPr id="127" name="Rectangle" descr="Rectangle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42141" y="2395139"/>
            <a:ext cx="13289082" cy="7560641"/>
          </a:xfrm>
          <a:prstGeom prst="rect">
            <a:avLst/>
          </a:prstGeom>
        </p:spPr>
      </p:pic>
      <p:sp>
        <p:nvSpPr>
          <p:cNvPr id="128" name="ARGUMENTS FOR FREEDOM TO REMARRY:…"/>
          <p:cNvSpPr txBox="1"/>
          <p:nvPr>
            <p:ph type="subTitle" idx="1"/>
          </p:nvPr>
        </p:nvSpPr>
        <p:spPr>
          <a:xfrm>
            <a:off x="645039" y="3148940"/>
            <a:ext cx="11991122" cy="6604660"/>
          </a:xfrm>
          <a:prstGeom prst="rect">
            <a:avLst/>
          </a:prstGeom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</p:spPr>
        <p:txBody>
          <a:bodyPr/>
          <a:lstStyle/>
          <a:p>
            <a:pPr>
              <a:spcBef>
                <a:spcPts val="4200"/>
              </a:spcBef>
              <a:defRPr sz="4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ARGUMENTS FOR FREEDOM TO REMARRY:</a:t>
            </a:r>
          </a:p>
          <a:p>
            <a:pPr marL="444499" indent="-444499" algn="l">
              <a:spcBef>
                <a:spcPts val="4200"/>
              </a:spcBef>
              <a:buSzPct val="145000"/>
              <a:buChar char="•"/>
              <a:defRPr sz="4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Paul legislates a new marriage law for mixed marriages.</a:t>
            </a:r>
          </a:p>
          <a:p>
            <a:pPr marL="838200" indent="-444500" algn="l">
              <a:spcBef>
                <a:spcPts val="1500"/>
              </a:spcBef>
              <a:buSzPct val="145000"/>
              <a:buChar char="•"/>
              <a:defRPr sz="4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Based on “not I but the Lord” </a:t>
            </a:r>
            <a:r>
              <a:rPr sz="3500">
                <a:solidFill>
                  <a:schemeClr val="accent1">
                    <a:lumOff val="16847"/>
                  </a:schemeClr>
                </a:solidFill>
              </a:rPr>
              <a:t>(v.10)</a:t>
            </a:r>
            <a:r>
              <a:t> vs “I, not the Lord” </a:t>
            </a:r>
            <a:r>
              <a:rPr sz="3500">
                <a:solidFill>
                  <a:schemeClr val="accent1">
                    <a:lumOff val="16847"/>
                  </a:schemeClr>
                </a:solidFill>
              </a:rPr>
              <a:t>(v.12)</a:t>
            </a:r>
            <a:r>
              <a:t>.</a:t>
            </a:r>
          </a:p>
          <a:p>
            <a:pPr marL="838200" indent="-444500" algn="l">
              <a:spcBef>
                <a:spcPts val="1500"/>
              </a:spcBef>
              <a:buSzPct val="145000"/>
              <a:buChar char="•"/>
              <a:defRPr sz="4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Must be different from what Christ had previously taught.</a:t>
            </a:r>
          </a:p>
          <a:p>
            <a:pPr marL="444499" indent="-444499" algn="l">
              <a:spcBef>
                <a:spcPts val="3600"/>
              </a:spcBef>
              <a:buSzPct val="145000"/>
              <a:buChar char="•"/>
              <a:defRPr sz="4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“Not under bondage” must refer to marriage bond, therefore free to remarry.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9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9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Class="entr" nodeType="after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9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1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18" dur="1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Class="entr" nodeType="after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Class="entr" nodeType="with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click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Class="entr" nodeType="click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Class="entr" nodeType="click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28" grpId="4"/>
      <p:bldP build="whole" bldLvl="1" animBg="1" rev="0" advAuto="0" spid="126" grpId="1"/>
      <p:bldP build="whole" bldLvl="1" animBg="1" rev="0" advAuto="0" spid="127" grpId="3"/>
      <p:bldP build="whole" bldLvl="1" animBg="1" rev="0" advAuto="0" spid="125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istockphoto-846221968-612x612.jpg" descr="istockphoto-846221968-612x612.jpg"/>
          <p:cNvPicPr>
            <a:picLocks noChangeAspect="1"/>
          </p:cNvPicPr>
          <p:nvPr/>
        </p:nvPicPr>
        <p:blipFill>
          <a:blip r:embed="rId2">
            <a:extLst/>
          </a:blip>
          <a:srcRect l="0" t="33042" r="50000" b="25049"/>
          <a:stretch>
            <a:fillRect/>
          </a:stretch>
        </p:blipFill>
        <p:spPr>
          <a:xfrm>
            <a:off x="-438547" y="928329"/>
            <a:ext cx="4470803" cy="1977735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“Not Under Bondage”…"/>
          <p:cNvSpPr txBox="1"/>
          <p:nvPr>
            <p:ph type="ctrTitle"/>
          </p:nvPr>
        </p:nvSpPr>
        <p:spPr>
          <a:xfrm>
            <a:off x="1536360" y="346040"/>
            <a:ext cx="11099801" cy="2159001"/>
          </a:xfrm>
          <a:prstGeom prst="rect">
            <a:avLst/>
          </a:prstGeom>
        </p:spPr>
        <p:txBody>
          <a:bodyPr anchor="t"/>
          <a:lstStyle/>
          <a:p>
            <a:pPr defTabSz="484886">
              <a:lnSpc>
                <a:spcPct val="80000"/>
              </a:lnSpc>
              <a:defRPr sz="7553">
                <a:latin typeface="Papyrus"/>
                <a:ea typeface="Papyrus"/>
                <a:cs typeface="Papyrus"/>
                <a:sym typeface="Papyrus"/>
              </a:defRPr>
            </a:pPr>
            <a:r>
              <a:t>“Not Under Bondage”</a:t>
            </a:r>
          </a:p>
          <a:p>
            <a:pPr defTabSz="484886">
              <a:defRPr sz="4399">
                <a:latin typeface="Papyrus"/>
                <a:ea typeface="Papyrus"/>
                <a:cs typeface="Papyrus"/>
                <a:sym typeface="Papyrus"/>
              </a:defRPr>
            </a:pPr>
            <a:r>
              <a:t>1 Corinthians 7:15 </a:t>
            </a:r>
          </a:p>
        </p:txBody>
      </p:sp>
      <p:pic>
        <p:nvPicPr>
          <p:cNvPr id="132" name="Rectangle" descr="Rectangle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42141" y="2395139"/>
            <a:ext cx="13289082" cy="7560641"/>
          </a:xfrm>
          <a:prstGeom prst="rect">
            <a:avLst/>
          </a:prstGeom>
        </p:spPr>
      </p:pic>
      <p:sp>
        <p:nvSpPr>
          <p:cNvPr id="133" name="Paul is not legislating a new marriage law, but giving inspired application of Christ’s teaching to mixed marriages."/>
          <p:cNvSpPr txBox="1"/>
          <p:nvPr>
            <p:ph type="subTitle" sz="quarter" idx="1"/>
          </p:nvPr>
        </p:nvSpPr>
        <p:spPr>
          <a:xfrm>
            <a:off x="645039" y="3148940"/>
            <a:ext cx="11991122" cy="1560340"/>
          </a:xfrm>
          <a:prstGeom prst="rect">
            <a:avLst/>
          </a:prstGeom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</p:spPr>
        <p:txBody>
          <a:bodyPr/>
          <a:lstStyle>
            <a:lvl1pPr defTabSz="566674">
              <a:spcBef>
                <a:spcPts val="4000"/>
              </a:spcBef>
              <a:defRPr sz="388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Paul is not legislating a new marriage law, but giving inspired application of Christ’s teaching to mixed marriages.</a:t>
            </a:r>
          </a:p>
        </p:txBody>
      </p:sp>
      <p:sp>
        <p:nvSpPr>
          <p:cNvPr id="134" name="CHRIST’S MARRIAGE LAW:…"/>
          <p:cNvSpPr txBox="1"/>
          <p:nvPr/>
        </p:nvSpPr>
        <p:spPr>
          <a:xfrm>
            <a:off x="565643" y="4952262"/>
            <a:ext cx="5649117" cy="43815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>
              <a:spcBef>
                <a:spcPts val="2800"/>
              </a:spcBef>
              <a:defRPr b="0" sz="35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CHRIST’S MARRIAGE LAW:</a:t>
            </a:r>
          </a:p>
          <a:p>
            <a:pPr marL="444499" indent="-444499" algn="l">
              <a:spcBef>
                <a:spcPts val="1700"/>
              </a:spcBef>
              <a:buSzPct val="145000"/>
              <a:buChar char="•"/>
              <a:defRPr b="0" sz="35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“not to depart/divorce” </a:t>
            </a:r>
            <a:r>
              <a:rPr sz="3000">
                <a:solidFill>
                  <a:schemeClr val="accent1">
                    <a:lumOff val="16847"/>
                  </a:schemeClr>
                </a:solidFill>
              </a:rPr>
              <a:t>(vv.10-11)</a:t>
            </a:r>
            <a:endParaRPr sz="3000">
              <a:solidFill>
                <a:schemeClr val="accent1">
                  <a:lumOff val="16847"/>
                </a:schemeClr>
              </a:solidFill>
            </a:endParaRPr>
          </a:p>
          <a:p>
            <a:pPr marL="444499" indent="-444499" algn="l">
              <a:spcBef>
                <a:spcPts val="1700"/>
              </a:spcBef>
              <a:buSzPct val="145000"/>
              <a:buChar char="•"/>
              <a:defRPr b="0" sz="35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If divorced, still possible to serve the Lord. </a:t>
            </a:r>
          </a:p>
          <a:p>
            <a:pPr marL="444499" indent="-444499" algn="l">
              <a:spcBef>
                <a:spcPts val="1700"/>
              </a:spcBef>
              <a:buSzPct val="145000"/>
              <a:buChar char="•"/>
              <a:defRPr b="0" sz="35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“remain unmarried or be reconciled” </a:t>
            </a:r>
            <a:r>
              <a:rPr sz="3000">
                <a:solidFill>
                  <a:schemeClr val="accent1">
                    <a:lumOff val="16847"/>
                  </a:schemeClr>
                </a:solidFill>
              </a:rPr>
              <a:t>(v.11)</a:t>
            </a:r>
          </a:p>
        </p:txBody>
      </p:sp>
      <p:pic>
        <p:nvPicPr>
          <p:cNvPr id="135" name="Line" descr="Line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 rot="5400000">
            <a:off x="4121150" y="6950829"/>
            <a:ext cx="4762501" cy="88901"/>
          </a:xfrm>
          <a:prstGeom prst="rect">
            <a:avLst/>
          </a:prstGeom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</p:spPr>
      </p:pic>
      <p:sp>
        <p:nvSpPr>
          <p:cNvPr id="136" name="PAUL’S APPLICATION:…"/>
          <p:cNvSpPr txBox="1"/>
          <p:nvPr/>
        </p:nvSpPr>
        <p:spPr>
          <a:xfrm>
            <a:off x="6790040" y="4952262"/>
            <a:ext cx="5846121" cy="44958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>
              <a:spcBef>
                <a:spcPts val="2800"/>
              </a:spcBef>
              <a:defRPr b="0" sz="35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PAUL’S APPLICATION:</a:t>
            </a:r>
          </a:p>
          <a:p>
            <a:pPr marL="444499" indent="-444499" algn="l">
              <a:spcBef>
                <a:spcPts val="6100"/>
              </a:spcBef>
              <a:buSzPct val="145000"/>
              <a:buChar char="•"/>
              <a:defRPr b="0" sz="35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“not divorce” </a:t>
            </a:r>
            <a:r>
              <a:rPr sz="3000">
                <a:solidFill>
                  <a:schemeClr val="accent1">
                    <a:lumOff val="16847"/>
                  </a:schemeClr>
                </a:solidFill>
              </a:rPr>
              <a:t>(vv.12-13)</a:t>
            </a:r>
          </a:p>
          <a:p>
            <a:pPr marL="444499" indent="-444499" algn="l">
              <a:spcBef>
                <a:spcPts val="2300"/>
              </a:spcBef>
              <a:buSzPct val="145000"/>
              <a:buChar char="•"/>
              <a:defRPr b="0" sz="35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If divorced, still possible to serve the Lord.</a:t>
            </a:r>
          </a:p>
          <a:p>
            <a:pPr marL="444499" indent="-444499" algn="l">
              <a:spcBef>
                <a:spcPts val="1700"/>
              </a:spcBef>
              <a:buSzPct val="145000"/>
              <a:buChar char="•"/>
              <a:defRPr b="0" sz="35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Not “under bondage” but called to “peace” </a:t>
            </a:r>
            <a:r>
              <a:rPr sz="3000">
                <a:solidFill>
                  <a:schemeClr val="accent1">
                    <a:lumOff val="16847"/>
                  </a:schemeClr>
                </a:solidFill>
              </a:rPr>
              <a:t>(v.15)</a:t>
            </a:r>
          </a:p>
        </p:txBody>
      </p:sp>
      <p:pic>
        <p:nvPicPr>
          <p:cNvPr id="137" name="Line" descr="Line"/>
          <p:cNvPicPr>
            <a:picLocks noChangeAspect="0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52943" y="4614029"/>
            <a:ext cx="12095918" cy="88901"/>
          </a:xfrm>
          <a:prstGeom prst="rect">
            <a:avLst/>
          </a:prstGeom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9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9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3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7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Class="entr" nodeType="after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Class="entr" nodeType="with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16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Class="entr" nodeType="withEffect" presetSubtype="16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16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click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Class="entr" nodeType="clickEffect" presetSubtype="16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Class="entr" nodeType="clickEffect" presetSubtype="16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6" grpId="5"/>
      <p:bldP build="whole" bldLvl="1" animBg="1" rev="0" advAuto="0" spid="135" grpId="3"/>
      <p:bldP build="whole" bldLvl="1" animBg="1" rev="0" advAuto="0" spid="133" grpId="1"/>
      <p:bldP build="whole" bldLvl="1" animBg="1" rev="0" advAuto="0" spid="137" grpId="2"/>
      <p:bldP build="p" bldLvl="5" animBg="1" rev="0" advAuto="0" spid="134" grpId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istockphoto-846221968-612x612.jpg" descr="istockphoto-846221968-612x612.jpg"/>
          <p:cNvPicPr>
            <a:picLocks noChangeAspect="1"/>
          </p:cNvPicPr>
          <p:nvPr/>
        </p:nvPicPr>
        <p:blipFill>
          <a:blip r:embed="rId2">
            <a:extLst/>
          </a:blip>
          <a:srcRect l="0" t="33042" r="50000" b="25049"/>
          <a:stretch>
            <a:fillRect/>
          </a:stretch>
        </p:blipFill>
        <p:spPr>
          <a:xfrm>
            <a:off x="-438547" y="928329"/>
            <a:ext cx="4470803" cy="1977735"/>
          </a:xfrm>
          <a:prstGeom prst="rect">
            <a:avLst/>
          </a:prstGeom>
          <a:ln w="12700">
            <a:miter lim="400000"/>
          </a:ln>
        </p:spPr>
      </p:pic>
      <p:sp>
        <p:nvSpPr>
          <p:cNvPr id="140" name="“Not Under Bondage”…"/>
          <p:cNvSpPr txBox="1"/>
          <p:nvPr>
            <p:ph type="ctrTitle"/>
          </p:nvPr>
        </p:nvSpPr>
        <p:spPr>
          <a:xfrm>
            <a:off x="1536360" y="346040"/>
            <a:ext cx="11099801" cy="2159001"/>
          </a:xfrm>
          <a:prstGeom prst="rect">
            <a:avLst/>
          </a:prstGeom>
        </p:spPr>
        <p:txBody>
          <a:bodyPr anchor="t"/>
          <a:lstStyle/>
          <a:p>
            <a:pPr defTabSz="484886">
              <a:lnSpc>
                <a:spcPct val="80000"/>
              </a:lnSpc>
              <a:defRPr sz="7553">
                <a:latin typeface="Papyrus"/>
                <a:ea typeface="Papyrus"/>
                <a:cs typeface="Papyrus"/>
                <a:sym typeface="Papyrus"/>
              </a:defRPr>
            </a:pPr>
            <a:r>
              <a:t>“Not Under Bondage”</a:t>
            </a:r>
          </a:p>
          <a:p>
            <a:pPr defTabSz="484886">
              <a:defRPr sz="4399">
                <a:latin typeface="Papyrus"/>
                <a:ea typeface="Papyrus"/>
                <a:cs typeface="Papyrus"/>
                <a:sym typeface="Papyrus"/>
              </a:defRPr>
            </a:pPr>
            <a:r>
              <a:t>1 Corinthians 7:15 </a:t>
            </a:r>
          </a:p>
        </p:txBody>
      </p:sp>
      <p:pic>
        <p:nvPicPr>
          <p:cNvPr id="141" name="Rectangle" descr="Rectangle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42141" y="2395139"/>
            <a:ext cx="13289082" cy="7560641"/>
          </a:xfrm>
          <a:prstGeom prst="rect">
            <a:avLst/>
          </a:prstGeom>
        </p:spPr>
      </p:pic>
      <p:sp>
        <p:nvSpPr>
          <p:cNvPr id="142" name="“Not under bondage” does not refer to marriage bond.…"/>
          <p:cNvSpPr txBox="1"/>
          <p:nvPr>
            <p:ph type="subTitle" idx="1"/>
          </p:nvPr>
        </p:nvSpPr>
        <p:spPr>
          <a:xfrm>
            <a:off x="645039" y="3148940"/>
            <a:ext cx="11714721" cy="6604660"/>
          </a:xfrm>
          <a:prstGeom prst="rect">
            <a:avLst/>
          </a:prstGeom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</p:spPr>
        <p:txBody>
          <a:bodyPr/>
          <a:lstStyle/>
          <a:p>
            <a:pPr>
              <a:spcBef>
                <a:spcPts val="4200"/>
              </a:spcBef>
              <a:defRPr sz="4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“Not under bondage” does not refer to marriage bond.</a:t>
            </a:r>
          </a:p>
          <a:p>
            <a:pPr marL="444500" indent="-444500" algn="l">
              <a:spcBef>
                <a:spcPts val="4200"/>
              </a:spcBef>
              <a:buSzPct val="145000"/>
              <a:buChar char="•"/>
              <a:defRPr sz="32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Different word used: </a:t>
            </a:r>
          </a:p>
          <a:p>
            <a:pPr marL="876300" indent="-444500" algn="l">
              <a:spcBef>
                <a:spcPts val="2300"/>
              </a:spcBef>
              <a:buSzPct val="145000"/>
              <a:buChar char="•"/>
              <a:defRPr sz="32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 i="1"/>
              <a:t>deo</a:t>
            </a:r>
            <a:r>
              <a:rPr i="1">
                <a:solidFill>
                  <a:schemeClr val="accent1">
                    <a:lumOff val="16847"/>
                  </a:schemeClr>
                </a:solidFill>
              </a:rPr>
              <a:t> </a:t>
            </a:r>
            <a:r>
              <a:rPr>
                <a:solidFill>
                  <a:schemeClr val="accent1">
                    <a:lumOff val="16847"/>
                  </a:schemeClr>
                </a:solidFill>
              </a:rPr>
              <a:t>(1Cor. 7:27, 39; Rm. 7:2)</a:t>
            </a:r>
            <a:r>
              <a:t> - marriage bond </a:t>
            </a:r>
          </a:p>
          <a:p>
            <a:pPr marL="876300" indent="-444500" algn="l">
              <a:spcBef>
                <a:spcPts val="2300"/>
              </a:spcBef>
              <a:buSzPct val="145000"/>
              <a:buChar char="•"/>
              <a:defRPr sz="32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 i="1"/>
              <a:t>douloo </a:t>
            </a:r>
            <a:r>
              <a:rPr>
                <a:solidFill>
                  <a:schemeClr val="accent1">
                    <a:lumOff val="16847"/>
                  </a:schemeClr>
                </a:solidFill>
              </a:rPr>
              <a:t>(1Cor. 7:15)</a:t>
            </a:r>
            <a:r>
              <a:t> - enslaved (never used of marriage bond)</a:t>
            </a:r>
          </a:p>
          <a:p>
            <a:pPr marL="444500" indent="-444500" algn="l">
              <a:spcBef>
                <a:spcPts val="4200"/>
              </a:spcBef>
              <a:buSzPct val="145000"/>
              <a:buChar char="•"/>
              <a:defRPr sz="32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Greek grammar would show is not referring to marriage bond</a:t>
            </a:r>
          </a:p>
          <a:p>
            <a:pPr marL="876300" indent="-444500" algn="l">
              <a:spcBef>
                <a:spcPts val="2000"/>
              </a:spcBef>
              <a:buSzPct val="145000"/>
              <a:buChar char="•"/>
              <a:defRPr sz="32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Perfect tense:  action happened in past and continues in present. In this case, action has “not” happened in the past nor present.</a:t>
            </a:r>
          </a:p>
          <a:p>
            <a:pPr marL="876300" indent="-444500" algn="l">
              <a:spcBef>
                <a:spcPts val="2000"/>
              </a:spcBef>
              <a:buSzPct val="145000"/>
              <a:buChar char="•"/>
              <a:defRPr sz="32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Not in bondage now nor in past (not true of marriage bond).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istockphoto-846221968-612x612.jpg" descr="istockphoto-846221968-612x612.jpg"/>
          <p:cNvPicPr>
            <a:picLocks noChangeAspect="1"/>
          </p:cNvPicPr>
          <p:nvPr/>
        </p:nvPicPr>
        <p:blipFill>
          <a:blip r:embed="rId2">
            <a:extLst/>
          </a:blip>
          <a:srcRect l="0" t="33042" r="50000" b="25049"/>
          <a:stretch>
            <a:fillRect/>
          </a:stretch>
        </p:blipFill>
        <p:spPr>
          <a:xfrm>
            <a:off x="-438547" y="928329"/>
            <a:ext cx="4470803" cy="1977735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“Not Under Bondage”…"/>
          <p:cNvSpPr txBox="1"/>
          <p:nvPr>
            <p:ph type="ctrTitle"/>
          </p:nvPr>
        </p:nvSpPr>
        <p:spPr>
          <a:xfrm>
            <a:off x="1536360" y="346040"/>
            <a:ext cx="11099801" cy="2159001"/>
          </a:xfrm>
          <a:prstGeom prst="rect">
            <a:avLst/>
          </a:prstGeom>
        </p:spPr>
        <p:txBody>
          <a:bodyPr anchor="t"/>
          <a:lstStyle/>
          <a:p>
            <a:pPr defTabSz="484886">
              <a:lnSpc>
                <a:spcPct val="80000"/>
              </a:lnSpc>
              <a:defRPr sz="7553">
                <a:latin typeface="Papyrus"/>
                <a:ea typeface="Papyrus"/>
                <a:cs typeface="Papyrus"/>
                <a:sym typeface="Papyrus"/>
              </a:defRPr>
            </a:pPr>
            <a:r>
              <a:t>“Not Under Bondage”</a:t>
            </a:r>
          </a:p>
          <a:p>
            <a:pPr defTabSz="484886">
              <a:defRPr sz="4399">
                <a:latin typeface="Papyrus"/>
                <a:ea typeface="Papyrus"/>
                <a:cs typeface="Papyrus"/>
                <a:sym typeface="Papyrus"/>
              </a:defRPr>
            </a:pPr>
            <a:r>
              <a:t>1 Corinthians 7:15 </a:t>
            </a:r>
          </a:p>
        </p:txBody>
      </p:sp>
      <p:pic>
        <p:nvPicPr>
          <p:cNvPr id="146" name="Rectangle" descr="Rectangle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42141" y="2395139"/>
            <a:ext cx="13289082" cy="7560641"/>
          </a:xfrm>
          <a:prstGeom prst="rect">
            <a:avLst/>
          </a:prstGeom>
        </p:spPr>
      </p:pic>
      <p:sp>
        <p:nvSpPr>
          <p:cNvPr id="147" name="What is Paul saying?…"/>
          <p:cNvSpPr txBox="1"/>
          <p:nvPr>
            <p:ph type="subTitle" idx="1"/>
          </p:nvPr>
        </p:nvSpPr>
        <p:spPr>
          <a:xfrm>
            <a:off x="708879" y="3148940"/>
            <a:ext cx="11587042" cy="6604660"/>
          </a:xfrm>
          <a:prstGeom prst="rect">
            <a:avLst/>
          </a:prstGeom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</p:spPr>
        <p:txBody>
          <a:bodyPr/>
          <a:lstStyle/>
          <a:p>
            <a:pPr>
              <a:spcBef>
                <a:spcPts val="4200"/>
              </a:spcBef>
              <a:defRPr sz="4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What is Paul saying? </a:t>
            </a:r>
          </a:p>
          <a:p>
            <a:pPr marL="444499" indent="-444499" algn="l">
              <a:spcBef>
                <a:spcPts val="2500"/>
              </a:spcBef>
              <a:buSzPct val="145000"/>
              <a:buChar char="•"/>
              <a:defRPr sz="3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A mixed marriage is a legitimate marriage and therefore the believer has a responsibility to preserve the marriage. </a:t>
            </a:r>
          </a:p>
          <a:p>
            <a:pPr marL="444499" indent="-444499" algn="l">
              <a:spcBef>
                <a:spcPts val="2500"/>
              </a:spcBef>
              <a:buSzPct val="145000"/>
              <a:buChar char="•"/>
              <a:defRPr sz="3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But a believer is “not under bondage” to preserve the marriage if it is beyond his/her ability to do so. </a:t>
            </a:r>
          </a:p>
          <a:p>
            <a:pPr marL="444499" indent="-444499" algn="l">
              <a:spcBef>
                <a:spcPts val="2500"/>
              </a:spcBef>
              <a:buSzPct val="145000"/>
              <a:buChar char="•"/>
              <a:defRPr sz="3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A believer’s responsibility to the marriage does not enslave them to an impossible task preserving the marriage when deserted.  They are called to “peace”.</a:t>
            </a:r>
          </a:p>
          <a:p>
            <a:pPr marL="444499" indent="-444499" algn="l">
              <a:spcBef>
                <a:spcPts val="2500"/>
              </a:spcBef>
              <a:buSzPct val="145000"/>
              <a:buChar char="•"/>
              <a:defRPr sz="3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What is said about the right to remarry?  Nothing.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1 Corinthians 7"/>
          <p:cNvSpPr txBox="1"/>
          <p:nvPr>
            <p:ph type="ctrTitle"/>
          </p:nvPr>
        </p:nvSpPr>
        <p:spPr>
          <a:xfrm>
            <a:off x="937059" y="207148"/>
            <a:ext cx="11099801" cy="1719402"/>
          </a:xfrm>
          <a:prstGeom prst="rect">
            <a:avLst/>
          </a:prstGeom>
        </p:spPr>
        <p:txBody>
          <a:bodyPr anchor="t"/>
          <a:lstStyle>
            <a:lvl1pPr defTabSz="537463">
              <a:lnSpc>
                <a:spcPct val="70000"/>
              </a:lnSpc>
              <a:defRPr sz="8188">
                <a:latin typeface="Papyrus"/>
                <a:ea typeface="Papyrus"/>
                <a:cs typeface="Papyrus"/>
                <a:sym typeface="Papyrus"/>
              </a:defRPr>
            </a:lvl1pPr>
          </a:lstStyle>
          <a:p>
            <a:pPr/>
            <a:r>
              <a:t>1 Corinthians 7 </a:t>
            </a:r>
          </a:p>
        </p:txBody>
      </p:sp>
      <p:pic>
        <p:nvPicPr>
          <p:cNvPr id="150" name="Rectangle" descr="Rectangl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42141" y="1448168"/>
            <a:ext cx="13258201" cy="8422195"/>
          </a:xfrm>
          <a:prstGeom prst="rect">
            <a:avLst/>
          </a:prstGeom>
        </p:spPr>
      </p:pic>
      <p:sp>
        <p:nvSpPr>
          <p:cNvPr id="151" name="It is possible to serve the Lord whether single, married, or divorced:"/>
          <p:cNvSpPr txBox="1"/>
          <p:nvPr/>
        </p:nvSpPr>
        <p:spPr>
          <a:xfrm>
            <a:off x="866728" y="2205952"/>
            <a:ext cx="11271344" cy="14986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76200" dist="76200" dir="2671086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spcBef>
                <a:spcPts val="4200"/>
              </a:spcBef>
              <a:defRPr b="0" sz="4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It is possible to serve the Lord whether single, married, or divorced: </a:t>
            </a:r>
          </a:p>
        </p:txBody>
      </p:sp>
      <p:pic>
        <p:nvPicPr>
          <p:cNvPr id="152" name="Line" descr="Line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42928" y="3971256"/>
            <a:ext cx="12095919" cy="88901"/>
          </a:xfrm>
          <a:prstGeom prst="rect">
            <a:avLst/>
          </a:prstGeom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</p:spPr>
      </p:pic>
      <p:pic>
        <p:nvPicPr>
          <p:cNvPr id="153" name="Line" descr="Line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 rot="5400000">
            <a:off x="135427" y="6701756"/>
            <a:ext cx="5422901" cy="88901"/>
          </a:xfrm>
          <a:prstGeom prst="rect">
            <a:avLst/>
          </a:prstGeom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</p:spPr>
      </p:pic>
      <p:sp>
        <p:nvSpPr>
          <p:cNvPr id="154" name="Single"/>
          <p:cNvSpPr txBox="1"/>
          <p:nvPr/>
        </p:nvSpPr>
        <p:spPr>
          <a:xfrm>
            <a:off x="937059" y="4178300"/>
            <a:ext cx="1225365" cy="6604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Single</a:t>
            </a:r>
          </a:p>
        </p:txBody>
      </p:sp>
      <p:sp>
        <p:nvSpPr>
          <p:cNvPr id="155" name="Married"/>
          <p:cNvSpPr txBox="1"/>
          <p:nvPr/>
        </p:nvSpPr>
        <p:spPr>
          <a:xfrm>
            <a:off x="720973" y="5529020"/>
            <a:ext cx="1657537" cy="6604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Married</a:t>
            </a:r>
          </a:p>
        </p:txBody>
      </p:sp>
      <p:sp>
        <p:nvSpPr>
          <p:cNvPr id="156" name="Divorced"/>
          <p:cNvSpPr txBox="1"/>
          <p:nvPr/>
        </p:nvSpPr>
        <p:spPr>
          <a:xfrm>
            <a:off x="590898" y="7366493"/>
            <a:ext cx="1917688" cy="6604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Divorced</a:t>
            </a:r>
          </a:p>
        </p:txBody>
      </p:sp>
      <p:sp>
        <p:nvSpPr>
          <p:cNvPr id="157" name="“remain unmarried or be reconciled”  (v.11),  “not enslaved” but called to “peace” (v.15)"/>
          <p:cNvSpPr txBox="1"/>
          <p:nvPr/>
        </p:nvSpPr>
        <p:spPr>
          <a:xfrm>
            <a:off x="3293597" y="6946892"/>
            <a:ext cx="8782161" cy="20066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spcBef>
                <a:spcPts val="4200"/>
              </a:spcBef>
              <a:defRPr b="0" sz="4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“remain unmarried or be reconciled”  </a:t>
            </a:r>
            <a:r>
              <a:rPr sz="3500">
                <a:solidFill>
                  <a:schemeClr val="accent1">
                    <a:lumOff val="16847"/>
                  </a:schemeClr>
                </a:solidFill>
              </a:rPr>
              <a:t>(v.11)</a:t>
            </a:r>
            <a:r>
              <a:rPr sz="4200"/>
              <a:t>, </a:t>
            </a:r>
            <a:r>
              <a:rPr sz="3500">
                <a:solidFill>
                  <a:schemeClr val="accent1">
                    <a:lumOff val="16847"/>
                  </a:schemeClr>
                </a:solidFill>
              </a:rPr>
              <a:t> </a:t>
            </a:r>
            <a:r>
              <a:t>“not enslaved” but called to “peace” </a:t>
            </a:r>
            <a:r>
              <a:rPr sz="3500">
                <a:solidFill>
                  <a:schemeClr val="accent1">
                    <a:lumOff val="16847"/>
                  </a:schemeClr>
                </a:solidFill>
              </a:rPr>
              <a:t>(v.15)</a:t>
            </a:r>
            <a:r>
              <a:t> </a:t>
            </a:r>
          </a:p>
        </p:txBody>
      </p:sp>
      <p:pic>
        <p:nvPicPr>
          <p:cNvPr id="158" name="Line" descr="Line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39001" y="5031710"/>
            <a:ext cx="12095918" cy="88901"/>
          </a:xfrm>
          <a:prstGeom prst="rect">
            <a:avLst/>
          </a:prstGeom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</p:spPr>
      </p:pic>
      <p:sp>
        <p:nvSpPr>
          <p:cNvPr id="159" name="stay married “not to depart/divorce”…"/>
          <p:cNvSpPr txBox="1"/>
          <p:nvPr/>
        </p:nvSpPr>
        <p:spPr>
          <a:xfrm>
            <a:off x="3293597" y="5237421"/>
            <a:ext cx="9467229" cy="12446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spcBef>
                <a:spcPts val="4200"/>
              </a:spcBef>
              <a:defRPr b="0" sz="4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stay married “not to depart/divorce” </a:t>
            </a:r>
            <a:r>
              <a:rPr sz="3500"/>
              <a:t>  </a:t>
            </a:r>
            <a:endParaRPr sz="3500"/>
          </a:p>
          <a:p>
            <a:pPr algn="l">
              <a:defRPr b="0" sz="4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 sz="3500">
                <a:solidFill>
                  <a:schemeClr val="accent1">
                    <a:lumOff val="16847"/>
                  </a:schemeClr>
                </a:solidFill>
              </a:rPr>
              <a:t>(vv.10-11, 12-13)</a:t>
            </a:r>
          </a:p>
        </p:txBody>
      </p:sp>
      <p:sp>
        <p:nvSpPr>
          <p:cNvPr id="160" name="remain single or marry (vv. 8-9)"/>
          <p:cNvSpPr txBox="1"/>
          <p:nvPr/>
        </p:nvSpPr>
        <p:spPr>
          <a:xfrm>
            <a:off x="3315244" y="4178300"/>
            <a:ext cx="6810184" cy="73660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spcBef>
                <a:spcPts val="4200"/>
              </a:spcBef>
              <a:defRPr b="0" sz="4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remain single or marry</a:t>
            </a:r>
            <a:r>
              <a:rPr sz="3500"/>
              <a:t> </a:t>
            </a:r>
            <a:r>
              <a:rPr sz="3500">
                <a:solidFill>
                  <a:schemeClr val="accent1">
                    <a:lumOff val="16847"/>
                  </a:schemeClr>
                </a:solidFill>
              </a:rPr>
              <a:t>(vv. 8-9)</a:t>
            </a:r>
          </a:p>
        </p:txBody>
      </p:sp>
      <p:pic>
        <p:nvPicPr>
          <p:cNvPr id="161" name="Line" descr="Line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39001" y="6733506"/>
            <a:ext cx="12095918" cy="88901"/>
          </a:xfrm>
          <a:prstGeom prst="rect">
            <a:avLst/>
          </a:prstGeom>
          <a:effectLst>
            <a:outerShdw sx="100000" sy="100000" kx="0" ky="0" algn="b" rotWithShape="0" blurRad="76200" dist="76200" dir="2485894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1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12" dur="1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50"/>
                            </p:stCondLst>
                            <p:childTnLst>
                              <p:par>
                                <p:cTn id="1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1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Class="entr" nodeType="afterEffect" presetSubtype="16" presetID="23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9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16" presetID="23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9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1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Class="entr" nodeType="afterEffect" presetSubtype="16" presetID="23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9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ntr" nodeType="clickEffect" presetSubtype="16" presetID="23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9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ID="9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7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Class="entr" nodeType="afterEffect" presetSubtype="16" presetID="23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9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Subtype="16" presetID="23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9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9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9" grpId="10"/>
      <p:bldP build="whole" bldLvl="1" animBg="1" rev="0" advAuto="0" spid="152" grpId="4"/>
      <p:bldP build="whole" bldLvl="1" animBg="1" rev="0" advAuto="0" spid="157" grpId="13"/>
      <p:bldP build="whole" bldLvl="1" animBg="1" rev="0" advAuto="0" spid="154" grpId="6"/>
      <p:bldP build="whole" bldLvl="1" animBg="1" rev="0" advAuto="0" spid="153" grpId="5"/>
      <p:bldP build="whole" bldLvl="1" animBg="1" rev="0" advAuto="0" spid="155" grpId="9"/>
      <p:bldP build="whole" bldLvl="1" animBg="1" rev="0" advAuto="0" spid="149" grpId="1"/>
      <p:bldP build="whole" bldLvl="1" animBg="1" rev="0" advAuto="0" spid="160" grpId="7"/>
      <p:bldP build="whole" bldLvl="1" animBg="1" rev="0" advAuto="0" spid="158" grpId="8"/>
      <p:bldP build="whole" bldLvl="1" animBg="1" rev="0" advAuto="0" spid="156" grpId="12"/>
      <p:bldP build="whole" bldLvl="1" animBg="1" rev="0" advAuto="0" spid="150" grpId="2"/>
      <p:bldP build="whole" bldLvl="1" animBg="1" rev="0" advAuto="0" spid="161" grpId="11"/>
      <p:bldP build="whole" bldLvl="1" animBg="1" rev="0" advAuto="0" spid="151" grpId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Rectangle"/>
          <p:cNvSpPr/>
          <p:nvPr/>
        </p:nvSpPr>
        <p:spPr>
          <a:xfrm>
            <a:off x="-386600" y="0"/>
            <a:ext cx="14497201" cy="975360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