
<file path=[Content_Types].xml><?xml version="1.0" encoding="utf-8"?>
<Types xmlns="http://schemas.openxmlformats.org/package/2006/content-types">
  <Override PartName="/ppt/slides/slide45.xml" ContentType="application/vnd.openxmlformats-officedocument.presentationml.slide+xml"/>
  <Override PartName="/ppt/slides/slide53.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slides/slide54.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47.xml" ContentType="application/vnd.openxmlformats-officedocument.presentationml.slide+xml"/>
  <Override PartName="/ppt/slides/slide55.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56.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8" r:id="rId2"/>
    <p:sldId id="299" r:id="rId3"/>
    <p:sldId id="259" r:id="rId4"/>
    <p:sldId id="300" r:id="rId5"/>
    <p:sldId id="301" r:id="rId6"/>
    <p:sldId id="303" r:id="rId7"/>
    <p:sldId id="304" r:id="rId8"/>
    <p:sldId id="305" r:id="rId9"/>
    <p:sldId id="306" r:id="rId10"/>
    <p:sldId id="307" r:id="rId11"/>
    <p:sldId id="260" r:id="rId12"/>
    <p:sldId id="308" r:id="rId13"/>
    <p:sldId id="309" r:id="rId14"/>
    <p:sldId id="310" r:id="rId15"/>
    <p:sldId id="311" r:id="rId16"/>
    <p:sldId id="312" r:id="rId17"/>
    <p:sldId id="313" r:id="rId18"/>
    <p:sldId id="314" r:id="rId19"/>
    <p:sldId id="315" r:id="rId20"/>
    <p:sldId id="316" r:id="rId21"/>
    <p:sldId id="317" r:id="rId22"/>
    <p:sldId id="318" r:id="rId23"/>
    <p:sldId id="262" r:id="rId24"/>
    <p:sldId id="263" r:id="rId25"/>
    <p:sldId id="268" r:id="rId26"/>
    <p:sldId id="269" r:id="rId27"/>
    <p:sldId id="270" r:id="rId28"/>
    <p:sldId id="271" r:id="rId29"/>
    <p:sldId id="272" r:id="rId30"/>
    <p:sldId id="273" r:id="rId31"/>
    <p:sldId id="274" r:id="rId32"/>
    <p:sldId id="261"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05" d="100"/>
          <a:sy n="105" d="100"/>
        </p:scale>
        <p:origin x="-3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F61310-A2BB-6B47-B6D2-6142C9E187E7}" type="datetimeFigureOut">
              <a:rPr lang="en-US" smtClean="0"/>
              <a:pPr/>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F61310-A2BB-6B47-B6D2-6142C9E187E7}" type="datetimeFigureOut">
              <a:rPr lang="en-US" smtClean="0"/>
              <a:pPr/>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F61310-A2BB-6B47-B6D2-6142C9E187E7}" type="datetimeFigureOut">
              <a:rPr lang="en-US" smtClean="0"/>
              <a:pPr/>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F61310-A2BB-6B47-B6D2-6142C9E187E7}" type="datetimeFigureOut">
              <a:rPr lang="en-US" smtClean="0"/>
              <a:pPr/>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F61310-A2BB-6B47-B6D2-6142C9E187E7}" type="datetimeFigureOut">
              <a:rPr lang="en-US" smtClean="0"/>
              <a:pPr/>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F61310-A2BB-6B47-B6D2-6142C9E187E7}" type="datetimeFigureOut">
              <a:rPr lang="en-US" smtClean="0"/>
              <a:pPr/>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F61310-A2BB-6B47-B6D2-6142C9E187E7}" type="datetimeFigureOut">
              <a:rPr lang="en-US" smtClean="0"/>
              <a:pPr/>
              <a:t>10/7/19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F61310-A2BB-6B47-B6D2-6142C9E187E7}" type="datetimeFigureOut">
              <a:rPr lang="en-US" smtClean="0"/>
              <a:pPr/>
              <a:t>10/7/19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61310-A2BB-6B47-B6D2-6142C9E187E7}" type="datetimeFigureOut">
              <a:rPr lang="en-US" smtClean="0"/>
              <a:pPr/>
              <a:t>10/7/19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F61310-A2BB-6B47-B6D2-6142C9E187E7}" type="datetimeFigureOut">
              <a:rPr lang="en-US" smtClean="0"/>
              <a:pPr/>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F61310-A2BB-6B47-B6D2-6142C9E187E7}" type="datetimeFigureOut">
              <a:rPr lang="en-US" smtClean="0"/>
              <a:pPr/>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lum bright="-10000" contrast="-10000"/>
          </a:blip>
          <a:stretch>
            <a:fillRect/>
          </a:stretch>
        </p:blipFill>
        <p:spPr>
          <a:xfrm>
            <a:off x="0" y="0"/>
            <a:ext cx="9143999" cy="702321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61310-A2BB-6B47-B6D2-6142C9E187E7}" type="datetimeFigureOut">
              <a:rPr lang="en-US" smtClean="0"/>
              <a:pPr/>
              <a:t>10/7/19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1A2E4-32A1-9B49-A5A0-D60567F723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df"/><Relationship Id="rId5" Type="http://schemas.openxmlformats.org/officeDocument/2006/relationships/image" Target="../media/image6.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3.pdf"/></Relationships>
</file>

<file path=ppt/slides/_rels/slide12.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457200" y="2092476"/>
            <a:ext cx="8229600" cy="4765524"/>
          </a:xfrm>
        </p:spPr>
        <p:txBody>
          <a:bodyPr>
            <a:normAutofit/>
          </a:bodyPr>
          <a:lstStyle/>
          <a:p>
            <a:pPr algn="ctr">
              <a:buNone/>
            </a:pPr>
            <a:r>
              <a:rPr lang="en-US" sz="3900" b="1" dirty="0" smtClean="0">
                <a:effectLst>
                  <a:outerShdw blurRad="50800" dist="38100" dir="2700000">
                    <a:srgbClr val="000000">
                      <a:alpha val="43000"/>
                    </a:srgbClr>
                  </a:outerShdw>
                </a:effectLst>
              </a:rPr>
              <a:t>Four Passages in the Gospels</a:t>
            </a:r>
          </a:p>
          <a:p>
            <a:pPr algn="ctr">
              <a:buNone/>
            </a:pPr>
            <a:r>
              <a:rPr lang="en-US" b="1" dirty="0" smtClean="0">
                <a:effectLst>
                  <a:outerShdw blurRad="50800" dist="38100" dir="2700000">
                    <a:srgbClr val="000000">
                      <a:alpha val="43000"/>
                    </a:srgbClr>
                  </a:outerShdw>
                </a:effectLst>
              </a:rPr>
              <a:t>Matthew 5:31-32</a:t>
            </a:r>
          </a:p>
          <a:p>
            <a:pPr algn="ctr">
              <a:buNone/>
            </a:pPr>
            <a:r>
              <a:rPr lang="en-US" b="1" dirty="0" smtClean="0">
                <a:effectLst>
                  <a:outerShdw blurRad="50800" dist="38100" dir="2700000">
                    <a:srgbClr val="000000">
                      <a:alpha val="43000"/>
                    </a:srgbClr>
                  </a:outerShdw>
                </a:effectLst>
              </a:rPr>
              <a:t> Matthew 19:1-12</a:t>
            </a:r>
          </a:p>
          <a:p>
            <a:pPr algn="ctr">
              <a:buNone/>
            </a:pPr>
            <a:r>
              <a:rPr lang="en-US" b="1" dirty="0" smtClean="0">
                <a:effectLst>
                  <a:outerShdw blurRad="50800" dist="38100" dir="2700000">
                    <a:srgbClr val="000000">
                      <a:alpha val="43000"/>
                    </a:srgbClr>
                  </a:outerShdw>
                </a:effectLst>
              </a:rPr>
              <a:t> Mark 10:1-12</a:t>
            </a:r>
          </a:p>
          <a:p>
            <a:pPr algn="ctr">
              <a:buNone/>
            </a:pPr>
            <a:r>
              <a:rPr lang="en-US" b="1" dirty="0" smtClean="0">
                <a:effectLst>
                  <a:outerShdw blurRad="50800" dist="38100" dir="2700000">
                    <a:srgbClr val="000000">
                      <a:alpha val="43000"/>
                    </a:srgbClr>
                  </a:outerShdw>
                </a:effectLst>
              </a:rPr>
              <a:t>Luke 16:18</a:t>
            </a:r>
          </a:p>
          <a:p>
            <a:pPr algn="ctr">
              <a:buNone/>
            </a:pPr>
            <a:r>
              <a:rPr lang="en-US" sz="3600" b="1" dirty="0" smtClean="0">
                <a:effectLst>
                  <a:outerShdw blurRad="50800" dist="38100" dir="2700000">
                    <a:srgbClr val="000000">
                      <a:alpha val="43000"/>
                    </a:srgbClr>
                  </a:outerShdw>
                </a:effectLst>
              </a:rPr>
              <a:t>Commentary on Mosaic Law?</a:t>
            </a:r>
          </a:p>
          <a:p>
            <a:pPr algn="ctr">
              <a:buNone/>
            </a:pPr>
            <a:r>
              <a:rPr lang="en-US" sz="3600" b="1" dirty="0" smtClean="0">
                <a:effectLst>
                  <a:outerShdw blurRad="50800" dist="38100" dir="2700000">
                    <a:srgbClr val="000000">
                      <a:alpha val="43000"/>
                    </a:srgbClr>
                  </a:outerShdw>
                </a:effectLst>
              </a:rPr>
              <a:t>Or New Law under Christ?</a:t>
            </a:r>
            <a:r>
              <a:rPr lang="en-US" sz="3900" b="1" dirty="0" smtClean="0">
                <a:effectLst>
                  <a:outerShdw blurRad="50800" dist="38100" dir="2700000">
                    <a:srgbClr val="000000">
                      <a:alpha val="43000"/>
                    </a:srgbClr>
                  </a:outerShdw>
                </a:effectLst>
              </a:rPr>
              <a:t>  </a:t>
            </a:r>
            <a:endParaRPr lang="en-US" sz="3900" b="1"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p:cTn id="5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6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6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19048"/>
            <a:ext cx="8288355" cy="4438951"/>
          </a:xfrm>
        </p:spPr>
        <p:txBody>
          <a:bodyPr>
            <a:normAutofit fontScale="92500"/>
          </a:bodyPr>
          <a:lstStyle/>
          <a:p>
            <a:pPr marL="0" indent="0" algn="ctr">
              <a:spcAft>
                <a:spcPts val="1800"/>
              </a:spcAft>
              <a:buNone/>
            </a:pPr>
            <a:r>
              <a:rPr lang="en-US" sz="4000" b="1" dirty="0" smtClean="0">
                <a:effectLst>
                  <a:outerShdw blurRad="50800" dist="38100" dir="2700000">
                    <a:srgbClr val="000000">
                      <a:alpha val="43000"/>
                    </a:srgbClr>
                  </a:outerShdw>
                </a:effectLst>
              </a:rPr>
              <a:t>Exodus 21:11</a:t>
            </a:r>
            <a:endParaRPr lang="en-US" sz="3000" b="1" dirty="0" smtClean="0">
              <a:effectLst>
                <a:outerShdw blurRad="50800" dist="38100" dir="2700000">
                  <a:srgbClr val="000000">
                    <a:alpha val="43000"/>
                  </a:srgbClr>
                </a:outerShdw>
              </a:effectLst>
            </a:endParaRPr>
          </a:p>
          <a:p>
            <a:pPr marL="0" indent="0" algn="ctr">
              <a:spcAft>
                <a:spcPts val="1200"/>
              </a:spcAft>
              <a:buNone/>
            </a:pPr>
            <a:r>
              <a:rPr lang="en-US" sz="3000" b="1" dirty="0" smtClean="0">
                <a:effectLst>
                  <a:outerShdw blurRad="50800" dist="38100" dir="2700000">
                    <a:srgbClr val="000000">
                      <a:alpha val="43000"/>
                    </a:srgbClr>
                  </a:outerShdw>
                </a:effectLst>
              </a:rPr>
              <a:t>Laws pertaining to an Israelite woman sold into slavery (Exod. 21:7-11)</a:t>
            </a:r>
          </a:p>
          <a:p>
            <a:pPr marL="0" indent="0" algn="ctr">
              <a:spcAft>
                <a:spcPts val="1200"/>
              </a:spcAft>
              <a:buNone/>
            </a:pPr>
            <a:r>
              <a:rPr lang="en-US" sz="3000" b="1" dirty="0" smtClean="0">
                <a:effectLst>
                  <a:outerShdw blurRad="50800" dist="38100" dir="2700000">
                    <a:srgbClr val="000000">
                      <a:alpha val="43000"/>
                    </a:srgbClr>
                  </a:outerShdw>
                </a:effectLst>
              </a:rPr>
              <a:t>A man who betroths himself to an Israelite female servant could take another wife so long as he did not diminish his care for the servant wife (Exod. 21:10-11). </a:t>
            </a:r>
          </a:p>
          <a:p>
            <a:pPr marL="0" indent="0" algn="ctr">
              <a:spcAft>
                <a:spcPts val="1200"/>
              </a:spcAft>
              <a:buNone/>
            </a:pPr>
            <a:r>
              <a:rPr lang="en-US" sz="3000" b="1" dirty="0" smtClean="0">
                <a:effectLst>
                  <a:outerShdw blurRad="50800" dist="38100" dir="2700000">
                    <a:srgbClr val="000000">
                      <a:alpha val="43000"/>
                    </a:srgbClr>
                  </a:outerShdw>
                </a:effectLst>
              </a:rPr>
              <a:t>If he diminished his care she was to “go out free” (Exod. 21:11).</a:t>
            </a:r>
          </a:p>
        </p:txBody>
      </p:sp>
      <p:sp>
        <p:nvSpPr>
          <p:cNvPr id="8" name="TextBox 7"/>
          <p:cNvSpPr txBox="1"/>
          <p:nvPr/>
        </p:nvSpPr>
        <p:spPr>
          <a:xfrm>
            <a:off x="0" y="1145594"/>
            <a:ext cx="2540188" cy="142962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1</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The Texts</a:t>
            </a:r>
            <a:endParaRPr lang="en-US" sz="92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descr="CHRIST.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187286" y="2971800"/>
            <a:ext cx="1241527" cy="3748926"/>
          </a:xfrm>
          <a:prstGeom prst="rect">
            <a:avLst/>
          </a:prstGeom>
        </p:spPr>
      </p:pic>
      <p:pic>
        <p:nvPicPr>
          <p:cNvPr id="15" name="Picture 14" descr="MOSES.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0" y="3200400"/>
            <a:ext cx="1286933" cy="3759862"/>
          </a:xfrm>
          <a:prstGeom prst="rect">
            <a:avLst/>
          </a:prstGeom>
        </p:spPr>
      </p:pic>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6"/>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6"/>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152953"/>
            <a:ext cx="8288355" cy="656173"/>
          </a:xfrm>
        </p:spPr>
        <p:txBody>
          <a:bodyPr>
            <a:normAutofit/>
          </a:bodyPr>
          <a:lstStyle/>
          <a:p>
            <a:pPr algn="r">
              <a:buNone/>
            </a:pPr>
            <a:r>
              <a:rPr lang="en-US" sz="3600" b="1" i="1" dirty="0" smtClean="0">
                <a:effectLst>
                  <a:outerShdw blurRad="50800" dist="38100" dir="2700000">
                    <a:srgbClr val="000000">
                      <a:alpha val="43000"/>
                    </a:srgbClr>
                  </a:outerShdw>
                </a:effectLst>
              </a:rPr>
              <a:t>Who could initiate a divorce?</a:t>
            </a:r>
          </a:p>
        </p:txBody>
      </p:sp>
      <p:sp>
        <p:nvSpPr>
          <p:cNvPr id="8" name="TextBox 7"/>
          <p:cNvSpPr txBox="1"/>
          <p:nvPr/>
        </p:nvSpPr>
        <p:spPr>
          <a:xfrm>
            <a:off x="0" y="1145594"/>
            <a:ext cx="2540188" cy="166353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2</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600" b="1" dirty="0" smtClean="0">
                <a:solidFill>
                  <a:srgbClr val="A6A6A6"/>
                </a:solidFill>
                <a:effectLst>
                  <a:outerShdw blurRad="50800" dist="38100" dir="2700000">
                    <a:srgbClr val="000000">
                      <a:alpha val="43000"/>
                    </a:srgbClr>
                  </a:outerShdw>
                </a:effectLst>
                <a:latin typeface="Cambria"/>
                <a:cs typeface="Cambria"/>
              </a:rPr>
              <a:t>Moses &amp; Christ Compared</a:t>
            </a:r>
            <a:endParaRPr lang="en-US" sz="2600" b="1" dirty="0">
              <a:solidFill>
                <a:srgbClr val="A6A6A6"/>
              </a:solidFill>
              <a:effectLst>
                <a:outerShdw blurRad="50800" dist="38100" dir="2700000">
                  <a:srgbClr val="000000">
                    <a:alpha val="43000"/>
                  </a:srgbClr>
                </a:outerShdw>
              </a:effectLst>
              <a:latin typeface="Cambria"/>
              <a:cs typeface="Cambria"/>
            </a:endParaRPr>
          </a:p>
        </p:txBody>
      </p:sp>
      <p:sp>
        <p:nvSpPr>
          <p:cNvPr id="12" name="TextBox 11"/>
          <p:cNvSpPr txBox="1"/>
          <p:nvPr/>
        </p:nvSpPr>
        <p:spPr>
          <a:xfrm>
            <a:off x="1108175" y="3511495"/>
            <a:ext cx="3087948" cy="2185214"/>
          </a:xfrm>
          <a:prstGeom prst="rect">
            <a:avLst/>
          </a:prstGeom>
          <a:noFill/>
        </p:spPr>
        <p:txBody>
          <a:bodyPr wrap="square" rtlCol="0">
            <a:spAutoFit/>
          </a:bodyPr>
          <a:lstStyle/>
          <a:p>
            <a:r>
              <a:rPr lang="en-US" sz="3400" b="1" dirty="0" smtClean="0">
                <a:solidFill>
                  <a:schemeClr val="bg1"/>
                </a:solidFill>
                <a:effectLst>
                  <a:outerShdw blurRad="50800" dist="38100" dir="2700000">
                    <a:srgbClr val="000000">
                      <a:alpha val="43000"/>
                    </a:srgbClr>
                  </a:outerShdw>
                </a:effectLst>
              </a:rPr>
              <a:t>Only the man could put away his wife (Deut. 24:1).</a:t>
            </a:r>
            <a:endParaRPr lang="en-US" sz="3400" b="1" dirty="0">
              <a:solidFill>
                <a:schemeClr val="bg1"/>
              </a:solidFill>
              <a:effectLst>
                <a:outerShdw blurRad="50800" dist="38100" dir="2700000">
                  <a:srgbClr val="000000">
                    <a:alpha val="43000"/>
                  </a:srgbClr>
                </a:outerShdw>
              </a:effectLst>
            </a:endParaRPr>
          </a:p>
        </p:txBody>
      </p:sp>
      <p:sp>
        <p:nvSpPr>
          <p:cNvPr id="13" name="TextBox 12"/>
          <p:cNvSpPr txBox="1"/>
          <p:nvPr/>
        </p:nvSpPr>
        <p:spPr>
          <a:xfrm>
            <a:off x="5428813" y="3372996"/>
            <a:ext cx="3087948" cy="2708434"/>
          </a:xfrm>
          <a:prstGeom prst="rect">
            <a:avLst/>
          </a:prstGeom>
          <a:noFill/>
        </p:spPr>
        <p:txBody>
          <a:bodyPr wrap="square" rtlCol="0" anchor="ctr">
            <a:spAutoFit/>
          </a:bodyPr>
          <a:lstStyle/>
          <a:p>
            <a:r>
              <a:rPr lang="en-US" sz="3400" b="1" dirty="0" smtClean="0">
                <a:solidFill>
                  <a:schemeClr val="bg1"/>
                </a:solidFill>
                <a:effectLst>
                  <a:outerShdw blurRad="50800" dist="38100" dir="2700000">
                    <a:srgbClr val="000000">
                      <a:alpha val="43000"/>
                    </a:srgbClr>
                  </a:outerShdw>
                </a:effectLst>
              </a:rPr>
              <a:t>Divorce law is applied equally to men and women (Mark 10:12)</a:t>
            </a:r>
            <a:endParaRPr lang="en-US" sz="3400" b="1" dirty="0">
              <a:solidFill>
                <a:schemeClr val="bg1"/>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2" grpId="0"/>
      <p:bldP spid="13"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152953"/>
            <a:ext cx="8288355" cy="656173"/>
          </a:xfrm>
        </p:spPr>
        <p:txBody>
          <a:bodyPr>
            <a:normAutofit/>
          </a:bodyPr>
          <a:lstStyle/>
          <a:p>
            <a:pPr algn="r">
              <a:buNone/>
            </a:pPr>
            <a:r>
              <a:rPr lang="en-US" sz="3600" b="1" i="1" dirty="0" smtClean="0">
                <a:effectLst>
                  <a:outerShdw blurRad="50800" dist="38100" dir="2700000">
                    <a:srgbClr val="000000">
                      <a:alpha val="43000"/>
                    </a:srgbClr>
                  </a:outerShdw>
                </a:effectLst>
              </a:rPr>
              <a:t>What constitutes adultery?</a:t>
            </a:r>
          </a:p>
        </p:txBody>
      </p:sp>
      <p:sp>
        <p:nvSpPr>
          <p:cNvPr id="8" name="TextBox 7"/>
          <p:cNvSpPr txBox="1"/>
          <p:nvPr/>
        </p:nvSpPr>
        <p:spPr>
          <a:xfrm>
            <a:off x="0" y="1145594"/>
            <a:ext cx="2540188" cy="166353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2</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600" b="1" dirty="0" smtClean="0">
                <a:solidFill>
                  <a:srgbClr val="A6A6A6"/>
                </a:solidFill>
                <a:effectLst>
                  <a:outerShdw blurRad="50800" dist="38100" dir="2700000">
                    <a:srgbClr val="000000">
                      <a:alpha val="43000"/>
                    </a:srgbClr>
                  </a:outerShdw>
                </a:effectLst>
                <a:latin typeface="Cambria"/>
                <a:cs typeface="Cambria"/>
              </a:rPr>
              <a:t>Moses &amp; Christ Compared</a:t>
            </a:r>
            <a:endParaRPr lang="en-US" sz="2600" b="1" dirty="0">
              <a:solidFill>
                <a:srgbClr val="A6A6A6"/>
              </a:solidFill>
              <a:effectLst>
                <a:outerShdw blurRad="50800" dist="38100" dir="2700000">
                  <a:srgbClr val="000000">
                    <a:alpha val="43000"/>
                  </a:srgbClr>
                </a:outerShdw>
              </a:effectLst>
              <a:latin typeface="Cambria"/>
              <a:cs typeface="Cambria"/>
            </a:endParaRPr>
          </a:p>
        </p:txBody>
      </p:sp>
      <p:sp>
        <p:nvSpPr>
          <p:cNvPr id="12" name="TextBox 11"/>
          <p:cNvSpPr txBox="1"/>
          <p:nvPr/>
        </p:nvSpPr>
        <p:spPr>
          <a:xfrm>
            <a:off x="1108175" y="3243578"/>
            <a:ext cx="3087948" cy="3170099"/>
          </a:xfrm>
          <a:prstGeom prst="rect">
            <a:avLst/>
          </a:prstGeom>
          <a:noFill/>
        </p:spPr>
        <p:txBody>
          <a:bodyPr wrap="square" rtlCol="0" anchor="ctr">
            <a:spAutoFit/>
          </a:bodyPr>
          <a:lstStyle/>
          <a:p>
            <a:pPr>
              <a:spcAft>
                <a:spcPts val="1200"/>
              </a:spcAft>
            </a:pPr>
            <a:r>
              <a:rPr lang="en-US" sz="2400" b="1" dirty="0" smtClean="0">
                <a:solidFill>
                  <a:schemeClr val="bg1"/>
                </a:solidFill>
                <a:effectLst>
                  <a:outerShdw blurRad="50800" dist="38100" dir="2700000">
                    <a:srgbClr val="000000">
                      <a:alpha val="43000"/>
                    </a:srgbClr>
                  </a:outerShdw>
                </a:effectLst>
              </a:rPr>
              <a:t>“Adultery” defined as sex between parties married to someone else (Lev. 20:10; 18:20; Prov. 6:26-29, 32-34; Jer. 29:23)</a:t>
            </a:r>
          </a:p>
          <a:p>
            <a:pPr algn="r"/>
            <a:r>
              <a:rPr lang="en-US" sz="2300" b="1" dirty="0" smtClean="0">
                <a:solidFill>
                  <a:schemeClr val="bg1"/>
                </a:solidFill>
                <a:effectLst>
                  <a:outerShdw blurRad="50800" dist="38100" dir="2700000">
                    <a:srgbClr val="000000">
                      <a:alpha val="43000"/>
                    </a:srgbClr>
                  </a:outerShdw>
                </a:effectLst>
              </a:rPr>
              <a:t>Not post-divorce remarriage (Deut. 24:2)</a:t>
            </a:r>
            <a:endParaRPr lang="en-US" sz="2300" b="1" dirty="0">
              <a:solidFill>
                <a:schemeClr val="bg1"/>
              </a:solidFill>
              <a:effectLst>
                <a:outerShdw blurRad="50800" dist="38100" dir="2700000">
                  <a:srgbClr val="000000">
                    <a:alpha val="43000"/>
                  </a:srgbClr>
                </a:outerShdw>
              </a:effectLst>
            </a:endParaRPr>
          </a:p>
        </p:txBody>
      </p:sp>
      <p:sp>
        <p:nvSpPr>
          <p:cNvPr id="13" name="TextBox 12"/>
          <p:cNvSpPr txBox="1"/>
          <p:nvPr/>
        </p:nvSpPr>
        <p:spPr>
          <a:xfrm>
            <a:off x="5428813" y="3088301"/>
            <a:ext cx="3087948" cy="3277821"/>
          </a:xfrm>
          <a:prstGeom prst="rect">
            <a:avLst/>
          </a:prstGeom>
          <a:noFill/>
        </p:spPr>
        <p:txBody>
          <a:bodyPr wrap="square" rtlCol="0" anchor="ctr">
            <a:spAutoFit/>
          </a:bodyPr>
          <a:lstStyle/>
          <a:p>
            <a:r>
              <a:rPr lang="en-US" sz="2300" b="1" dirty="0" smtClean="0">
                <a:solidFill>
                  <a:schemeClr val="bg1"/>
                </a:solidFill>
                <a:effectLst>
                  <a:outerShdw blurRad="50800" dist="38100" dir="2700000">
                    <a:srgbClr val="000000">
                      <a:alpha val="43000"/>
                    </a:srgbClr>
                  </a:outerShdw>
                </a:effectLst>
              </a:rPr>
              <a:t>Jesus extends the definition of adultery beyond its Old Testament sense to include remarriage after unscriptural divorce and remarriage (Matt. 5:32; 19:9; Mark 10:11-12; Luke16:18)</a:t>
            </a:r>
            <a:endParaRPr lang="en-US" sz="2300" b="1" dirty="0">
              <a:solidFill>
                <a:schemeClr val="bg1"/>
              </a:solidFill>
              <a:effectLst>
                <a:outerShdw blurRad="50800" dist="38100" dir="2700000">
                  <a:srgbClr val="000000">
                    <a:alpha val="43000"/>
                  </a:srgbClr>
                </a:outerShdw>
              </a:effectLst>
            </a:endParaRPr>
          </a:p>
        </p:txBody>
      </p:sp>
      <p:pic>
        <p:nvPicPr>
          <p:cNvPr id="14" name="Picture 13" descr="CHRIST.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187286" y="2971800"/>
            <a:ext cx="1241527" cy="3748926"/>
          </a:xfrm>
          <a:prstGeom prst="rect">
            <a:avLst/>
          </a:prstGeom>
        </p:spPr>
      </p:pic>
      <p:pic>
        <p:nvPicPr>
          <p:cNvPr id="15" name="Picture 14" descr="MOSES.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3200400"/>
            <a:ext cx="1286933" cy="37598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bldLvl="2"/>
      <p:bldP spid="13"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152953"/>
            <a:ext cx="8288355" cy="656173"/>
          </a:xfrm>
        </p:spPr>
        <p:txBody>
          <a:bodyPr>
            <a:normAutofit/>
          </a:bodyPr>
          <a:lstStyle/>
          <a:p>
            <a:pPr algn="r">
              <a:buNone/>
            </a:pPr>
            <a:r>
              <a:rPr lang="en-US" b="1" i="1" dirty="0" smtClean="0">
                <a:effectLst>
                  <a:outerShdw blurRad="50800" dist="38100" dir="2700000">
                    <a:srgbClr val="000000">
                      <a:alpha val="43000"/>
                    </a:srgbClr>
                  </a:outerShdw>
                </a:effectLst>
              </a:rPr>
              <a:t>What is a lawful cause for divorce?</a:t>
            </a:r>
          </a:p>
        </p:txBody>
      </p:sp>
      <p:sp>
        <p:nvSpPr>
          <p:cNvPr id="8" name="TextBox 7"/>
          <p:cNvSpPr txBox="1"/>
          <p:nvPr/>
        </p:nvSpPr>
        <p:spPr>
          <a:xfrm>
            <a:off x="0" y="1145594"/>
            <a:ext cx="2540188" cy="166353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2</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600" b="1" dirty="0" smtClean="0">
                <a:solidFill>
                  <a:srgbClr val="A6A6A6"/>
                </a:solidFill>
                <a:effectLst>
                  <a:outerShdw blurRad="50800" dist="38100" dir="2700000">
                    <a:srgbClr val="000000">
                      <a:alpha val="43000"/>
                    </a:srgbClr>
                  </a:outerShdw>
                </a:effectLst>
                <a:latin typeface="Cambria"/>
                <a:cs typeface="Cambria"/>
              </a:rPr>
              <a:t>Moses &amp; Christ Compared</a:t>
            </a:r>
            <a:endParaRPr lang="en-US" sz="2600" b="1" dirty="0">
              <a:solidFill>
                <a:srgbClr val="A6A6A6"/>
              </a:solidFill>
              <a:effectLst>
                <a:outerShdw blurRad="50800" dist="38100" dir="2700000">
                  <a:srgbClr val="000000">
                    <a:alpha val="43000"/>
                  </a:srgbClr>
                </a:outerShdw>
              </a:effectLst>
              <a:latin typeface="Cambria"/>
              <a:cs typeface="Cambria"/>
            </a:endParaRPr>
          </a:p>
        </p:txBody>
      </p:sp>
      <p:sp>
        <p:nvSpPr>
          <p:cNvPr id="12" name="TextBox 11"/>
          <p:cNvSpPr txBox="1"/>
          <p:nvPr/>
        </p:nvSpPr>
        <p:spPr>
          <a:xfrm>
            <a:off x="1108175" y="2987524"/>
            <a:ext cx="3087948" cy="3554819"/>
          </a:xfrm>
          <a:prstGeom prst="rect">
            <a:avLst/>
          </a:prstGeom>
          <a:noFill/>
        </p:spPr>
        <p:txBody>
          <a:bodyPr wrap="square" rtlCol="0">
            <a:spAutoFit/>
          </a:bodyPr>
          <a:lstStyle/>
          <a:p>
            <a:pPr>
              <a:spcAft>
                <a:spcPts val="1200"/>
              </a:spcAft>
            </a:pPr>
            <a:r>
              <a:rPr lang="en-US" sz="2300" b="1" dirty="0" smtClean="0">
                <a:solidFill>
                  <a:schemeClr val="bg1"/>
                </a:solidFill>
                <a:effectLst>
                  <a:outerShdw blurRad="50800" dist="38100" dir="2700000">
                    <a:srgbClr val="000000">
                      <a:alpha val="43000"/>
                    </a:srgbClr>
                  </a:outerShdw>
                </a:effectLst>
              </a:rPr>
              <a:t>A finding of “some uncleanness” (KJV, NKJV), “unseemly thing” (ASV), or “some indecency” (NASB, ESV)</a:t>
            </a:r>
          </a:p>
          <a:p>
            <a:pPr algn="r"/>
            <a:r>
              <a:rPr lang="en-US" sz="2000" b="1" dirty="0" smtClean="0">
                <a:solidFill>
                  <a:schemeClr val="bg1"/>
                </a:solidFill>
                <a:effectLst>
                  <a:outerShdw blurRad="50800" dist="38100" dir="2700000">
                    <a:srgbClr val="000000">
                      <a:alpha val="43000"/>
                    </a:srgbClr>
                  </a:outerShdw>
                </a:effectLst>
              </a:rPr>
              <a:t>Heb. </a:t>
            </a:r>
            <a:r>
              <a:rPr lang="en-US" sz="2000" b="1" i="1" dirty="0" smtClean="0">
                <a:solidFill>
                  <a:schemeClr val="bg1"/>
                </a:solidFill>
                <a:effectLst>
                  <a:outerShdw blurRad="50800" dist="38100" dir="2700000">
                    <a:srgbClr val="000000">
                      <a:alpha val="43000"/>
                    </a:srgbClr>
                  </a:outerShdw>
                </a:effectLst>
              </a:rPr>
              <a:t>’</a:t>
            </a:r>
            <a:r>
              <a:rPr lang="en-US" sz="2000" b="1" i="1" dirty="0" err="1" smtClean="0">
                <a:solidFill>
                  <a:schemeClr val="bg1"/>
                </a:solidFill>
                <a:effectLst>
                  <a:outerShdw blurRad="50800" dist="38100" dir="2700000">
                    <a:srgbClr val="000000">
                      <a:alpha val="43000"/>
                    </a:srgbClr>
                  </a:outerShdw>
                </a:effectLst>
              </a:rPr>
              <a:t>ervah</a:t>
            </a:r>
            <a:r>
              <a:rPr lang="en-US" sz="2000" b="1" i="1" dirty="0" smtClean="0">
                <a:solidFill>
                  <a:schemeClr val="bg1"/>
                </a:solidFill>
                <a:effectLst>
                  <a:outerShdw blurRad="50800" dist="38100" dir="2700000">
                    <a:srgbClr val="000000">
                      <a:alpha val="43000"/>
                    </a:srgbClr>
                  </a:outerShdw>
                </a:effectLst>
              </a:rPr>
              <a:t> debar</a:t>
            </a:r>
            <a:r>
              <a:rPr lang="en-US" sz="2000" b="1" dirty="0" smtClean="0">
                <a:solidFill>
                  <a:schemeClr val="bg1"/>
                </a:solidFill>
                <a:effectLst>
                  <a:outerShdw blurRad="50800" dist="38100" dir="2700000">
                    <a:srgbClr val="000000">
                      <a:alpha val="43000"/>
                    </a:srgbClr>
                  </a:outerShdw>
                </a:effectLst>
              </a:rPr>
              <a:t> lit. “[a] nakedness thing” —some indecent, immodest behavior short of adultery (Deut. 22:13-14; 20-21, 22)</a:t>
            </a:r>
            <a:r>
              <a:rPr lang="en-US" sz="1900" b="1" dirty="0" smtClean="0">
                <a:solidFill>
                  <a:schemeClr val="bg1"/>
                </a:solidFill>
                <a:effectLst>
                  <a:outerShdw blurRad="50800" dist="38100" dir="2700000">
                    <a:srgbClr val="000000">
                      <a:alpha val="43000"/>
                    </a:srgbClr>
                  </a:outerShdw>
                </a:effectLst>
              </a:rPr>
              <a:t> </a:t>
            </a:r>
            <a:endParaRPr lang="en-US" sz="1900" b="1" dirty="0">
              <a:solidFill>
                <a:schemeClr val="bg1"/>
              </a:solidFill>
              <a:effectLst>
                <a:outerShdw blurRad="50800" dist="38100" dir="2700000">
                  <a:srgbClr val="000000">
                    <a:alpha val="43000"/>
                  </a:srgbClr>
                </a:outerShdw>
              </a:effectLst>
            </a:endParaRPr>
          </a:p>
        </p:txBody>
      </p:sp>
      <p:sp>
        <p:nvSpPr>
          <p:cNvPr id="13" name="TextBox 12"/>
          <p:cNvSpPr txBox="1"/>
          <p:nvPr/>
        </p:nvSpPr>
        <p:spPr>
          <a:xfrm>
            <a:off x="5428813" y="3372996"/>
            <a:ext cx="3087948" cy="2708434"/>
          </a:xfrm>
          <a:prstGeom prst="rect">
            <a:avLst/>
          </a:prstGeom>
          <a:noFill/>
        </p:spPr>
        <p:txBody>
          <a:bodyPr wrap="square" rtlCol="0" anchor="ctr">
            <a:spAutoFit/>
          </a:bodyPr>
          <a:lstStyle/>
          <a:p>
            <a:r>
              <a:rPr lang="en-US" sz="3400" b="1" dirty="0" smtClean="0">
                <a:solidFill>
                  <a:schemeClr val="bg1"/>
                </a:solidFill>
                <a:effectLst>
                  <a:outerShdw blurRad="50800" dist="38100" dir="2700000">
                    <a:srgbClr val="000000">
                      <a:alpha val="43000"/>
                    </a:srgbClr>
                  </a:outerShdw>
                </a:effectLst>
              </a:rPr>
              <a:t>“Fornication” is the sole cause for divorce (Matt. 5:32; 19:9).</a:t>
            </a:r>
            <a:endParaRPr lang="en-US" sz="3400" b="1" dirty="0">
              <a:solidFill>
                <a:schemeClr val="bg1"/>
              </a:solidFill>
              <a:effectLst>
                <a:outerShdw blurRad="50800" dist="38100" dir="2700000">
                  <a:srgbClr val="000000">
                    <a:alpha val="43000"/>
                  </a:srgbClr>
                </a:outerShdw>
              </a:effectLst>
            </a:endParaRPr>
          </a:p>
        </p:txBody>
      </p:sp>
      <p:pic>
        <p:nvPicPr>
          <p:cNvPr id="14" name="Picture 13" descr="CHRIST.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187286" y="2971800"/>
            <a:ext cx="1241527" cy="3748926"/>
          </a:xfrm>
          <a:prstGeom prst="rect">
            <a:avLst/>
          </a:prstGeom>
        </p:spPr>
      </p:pic>
      <p:pic>
        <p:nvPicPr>
          <p:cNvPr id="15" name="Picture 14" descr="MOSES.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3200400"/>
            <a:ext cx="1286933" cy="37598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bldLvl="2"/>
      <p:bldP spid="13"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152953"/>
            <a:ext cx="8288355" cy="656173"/>
          </a:xfrm>
        </p:spPr>
        <p:txBody>
          <a:bodyPr>
            <a:normAutofit/>
          </a:bodyPr>
          <a:lstStyle/>
          <a:p>
            <a:pPr algn="r">
              <a:buNone/>
            </a:pPr>
            <a:r>
              <a:rPr lang="en-US" sz="3600" b="1" i="1" dirty="0" smtClean="0">
                <a:effectLst>
                  <a:outerShdw blurRad="50800" dist="38100" dir="2700000">
                    <a:srgbClr val="000000">
                      <a:alpha val="43000"/>
                    </a:srgbClr>
                  </a:outerShdw>
                </a:effectLst>
              </a:rPr>
              <a:t>Laws of Reconciliation</a:t>
            </a:r>
          </a:p>
        </p:txBody>
      </p:sp>
      <p:sp>
        <p:nvSpPr>
          <p:cNvPr id="8" name="TextBox 7"/>
          <p:cNvSpPr txBox="1"/>
          <p:nvPr/>
        </p:nvSpPr>
        <p:spPr>
          <a:xfrm>
            <a:off x="0" y="1145594"/>
            <a:ext cx="2540188" cy="166353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2</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600" b="1" dirty="0" smtClean="0">
                <a:solidFill>
                  <a:srgbClr val="A6A6A6"/>
                </a:solidFill>
                <a:effectLst>
                  <a:outerShdw blurRad="50800" dist="38100" dir="2700000">
                    <a:srgbClr val="000000">
                      <a:alpha val="43000"/>
                    </a:srgbClr>
                  </a:outerShdw>
                </a:effectLst>
                <a:latin typeface="Cambria"/>
                <a:cs typeface="Cambria"/>
              </a:rPr>
              <a:t>Moses &amp; Christ Compared</a:t>
            </a:r>
            <a:endParaRPr lang="en-US" sz="2600" b="1" dirty="0">
              <a:solidFill>
                <a:srgbClr val="A6A6A6"/>
              </a:solidFill>
              <a:effectLst>
                <a:outerShdw blurRad="50800" dist="38100" dir="2700000">
                  <a:srgbClr val="000000">
                    <a:alpha val="43000"/>
                  </a:srgbClr>
                </a:outerShdw>
              </a:effectLst>
              <a:latin typeface="Cambria"/>
              <a:cs typeface="Cambria"/>
            </a:endParaRPr>
          </a:p>
        </p:txBody>
      </p:sp>
      <p:sp>
        <p:nvSpPr>
          <p:cNvPr id="12" name="TextBox 11"/>
          <p:cNvSpPr txBox="1"/>
          <p:nvPr/>
        </p:nvSpPr>
        <p:spPr>
          <a:xfrm>
            <a:off x="1108175" y="3108476"/>
            <a:ext cx="3087948" cy="3416320"/>
          </a:xfrm>
          <a:prstGeom prst="rect">
            <a:avLst/>
          </a:prstGeom>
          <a:noFill/>
        </p:spPr>
        <p:txBody>
          <a:bodyPr wrap="square" rtlCol="0" anchor="ctr">
            <a:spAutoFit/>
          </a:bodyPr>
          <a:lstStyle/>
          <a:p>
            <a:r>
              <a:rPr lang="en-US" sz="2600" b="1" dirty="0" smtClean="0">
                <a:solidFill>
                  <a:schemeClr val="bg1"/>
                </a:solidFill>
                <a:effectLst>
                  <a:outerShdw blurRad="50800" dist="38100" dir="2700000">
                    <a:srgbClr val="000000">
                      <a:alpha val="43000"/>
                    </a:srgbClr>
                  </a:outerShdw>
                </a:effectLst>
              </a:rPr>
              <a:t>“An abomination before the LORD” for a put away woman who had remarried to return to the husband who first put her away (Deut. 24:3-4)</a:t>
            </a:r>
            <a:endParaRPr lang="en-US" sz="2600" b="1" dirty="0">
              <a:solidFill>
                <a:schemeClr val="bg1"/>
              </a:solidFill>
              <a:effectLst>
                <a:outerShdw blurRad="50800" dist="38100" dir="2700000">
                  <a:srgbClr val="000000">
                    <a:alpha val="43000"/>
                  </a:srgbClr>
                </a:outerShdw>
              </a:effectLst>
            </a:endParaRPr>
          </a:p>
        </p:txBody>
      </p:sp>
      <p:sp>
        <p:nvSpPr>
          <p:cNvPr id="13" name="TextBox 12"/>
          <p:cNvSpPr txBox="1"/>
          <p:nvPr/>
        </p:nvSpPr>
        <p:spPr>
          <a:xfrm>
            <a:off x="5428813" y="3111386"/>
            <a:ext cx="3087948" cy="3231654"/>
          </a:xfrm>
          <a:prstGeom prst="rect">
            <a:avLst/>
          </a:prstGeom>
          <a:noFill/>
        </p:spPr>
        <p:txBody>
          <a:bodyPr wrap="square" rtlCol="0" anchor="ctr">
            <a:spAutoFit/>
          </a:bodyPr>
          <a:lstStyle/>
          <a:p>
            <a:r>
              <a:rPr lang="en-US" sz="3400" b="1" dirty="0" smtClean="0">
                <a:solidFill>
                  <a:schemeClr val="bg1"/>
                </a:solidFill>
                <a:effectLst>
                  <a:outerShdw blurRad="50800" dist="38100" dir="2700000">
                    <a:srgbClr val="000000">
                      <a:alpha val="43000"/>
                    </a:srgbClr>
                  </a:outerShdw>
                </a:effectLst>
              </a:rPr>
              <a:t>Reconciliation is encouraged without qualification or prohibition (1 Cor. 7:11)</a:t>
            </a:r>
            <a:endParaRPr lang="en-US" sz="3400" b="1" dirty="0">
              <a:solidFill>
                <a:schemeClr val="bg1"/>
              </a:solidFill>
              <a:effectLst>
                <a:outerShdw blurRad="50800" dist="38100" dir="2700000">
                  <a:srgbClr val="000000">
                    <a:alpha val="43000"/>
                  </a:srgbClr>
                </a:outerShdw>
              </a:effectLst>
            </a:endParaRPr>
          </a:p>
        </p:txBody>
      </p:sp>
      <p:pic>
        <p:nvPicPr>
          <p:cNvPr id="14" name="Picture 13" descr="CHRIST.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187286" y="2971800"/>
            <a:ext cx="1241527" cy="3748926"/>
          </a:xfrm>
          <a:prstGeom prst="rect">
            <a:avLst/>
          </a:prstGeom>
        </p:spPr>
      </p:pic>
      <p:pic>
        <p:nvPicPr>
          <p:cNvPr id="15" name="Picture 14" descr="MOSES.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3200400"/>
            <a:ext cx="1286933" cy="37598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152953"/>
            <a:ext cx="8288355" cy="656173"/>
          </a:xfrm>
        </p:spPr>
        <p:txBody>
          <a:bodyPr>
            <a:normAutofit/>
          </a:bodyPr>
          <a:lstStyle/>
          <a:p>
            <a:pPr algn="r">
              <a:buNone/>
            </a:pPr>
            <a:r>
              <a:rPr lang="en-US" sz="3600" b="1" i="1" dirty="0" smtClean="0">
                <a:effectLst>
                  <a:outerShdw blurRad="50800" dist="38100" dir="2700000">
                    <a:srgbClr val="000000">
                      <a:alpha val="43000"/>
                    </a:srgbClr>
                  </a:outerShdw>
                </a:effectLst>
              </a:rPr>
              <a:t>Certification</a:t>
            </a:r>
          </a:p>
        </p:txBody>
      </p:sp>
      <p:sp>
        <p:nvSpPr>
          <p:cNvPr id="8" name="TextBox 7"/>
          <p:cNvSpPr txBox="1"/>
          <p:nvPr/>
        </p:nvSpPr>
        <p:spPr>
          <a:xfrm>
            <a:off x="0" y="1145594"/>
            <a:ext cx="2540188" cy="166353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2</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600" b="1" dirty="0" smtClean="0">
                <a:solidFill>
                  <a:srgbClr val="A6A6A6"/>
                </a:solidFill>
                <a:effectLst>
                  <a:outerShdw blurRad="50800" dist="38100" dir="2700000">
                    <a:srgbClr val="000000">
                      <a:alpha val="43000"/>
                    </a:srgbClr>
                  </a:outerShdw>
                </a:effectLst>
                <a:latin typeface="Cambria"/>
                <a:cs typeface="Cambria"/>
              </a:rPr>
              <a:t>Moses &amp; Christ Compared</a:t>
            </a:r>
            <a:endParaRPr lang="en-US" sz="2600" b="1" dirty="0">
              <a:solidFill>
                <a:srgbClr val="A6A6A6"/>
              </a:solidFill>
              <a:effectLst>
                <a:outerShdw blurRad="50800" dist="38100" dir="2700000">
                  <a:srgbClr val="000000">
                    <a:alpha val="43000"/>
                  </a:srgbClr>
                </a:outerShdw>
              </a:effectLst>
              <a:latin typeface="Cambria"/>
              <a:cs typeface="Cambria"/>
            </a:endParaRPr>
          </a:p>
        </p:txBody>
      </p:sp>
      <p:sp>
        <p:nvSpPr>
          <p:cNvPr id="12" name="TextBox 11"/>
          <p:cNvSpPr txBox="1"/>
          <p:nvPr/>
        </p:nvSpPr>
        <p:spPr>
          <a:xfrm>
            <a:off x="1108175" y="3123866"/>
            <a:ext cx="3087948" cy="3385542"/>
          </a:xfrm>
          <a:prstGeom prst="rect">
            <a:avLst/>
          </a:prstGeom>
          <a:noFill/>
        </p:spPr>
        <p:txBody>
          <a:bodyPr wrap="square" rtlCol="0" anchor="ctr">
            <a:spAutoFit/>
          </a:bodyPr>
          <a:lstStyle/>
          <a:p>
            <a:pPr>
              <a:spcAft>
                <a:spcPts val="1200"/>
              </a:spcAft>
            </a:pPr>
            <a:r>
              <a:rPr lang="en-US" sz="2600" b="1" dirty="0" smtClean="0">
                <a:solidFill>
                  <a:schemeClr val="bg1"/>
                </a:solidFill>
                <a:effectLst>
                  <a:outerShdw blurRad="50800" dist="38100" dir="2700000">
                    <a:srgbClr val="000000">
                      <a:alpha val="43000"/>
                    </a:srgbClr>
                  </a:outerShdw>
                </a:effectLst>
              </a:rPr>
              <a:t>A woman had to be provided with a “certificate of divorce” (Deut. 24:1)</a:t>
            </a:r>
          </a:p>
          <a:p>
            <a:pPr algn="r"/>
            <a:r>
              <a:rPr lang="en-US" sz="2500" b="1" dirty="0" smtClean="0">
                <a:solidFill>
                  <a:schemeClr val="bg1"/>
                </a:solidFill>
                <a:effectLst>
                  <a:outerShdw blurRad="50800" dist="38100" dir="2700000">
                    <a:srgbClr val="000000">
                      <a:alpha val="43000"/>
                    </a:srgbClr>
                  </a:outerShdw>
                </a:effectLst>
              </a:rPr>
              <a:t>To give a woman a certificate of divorce essentially sanctioned her right to remarry.</a:t>
            </a:r>
            <a:endParaRPr lang="en-US" sz="2500" b="1" dirty="0">
              <a:solidFill>
                <a:schemeClr val="bg1"/>
              </a:solidFill>
              <a:effectLst>
                <a:outerShdw blurRad="50800" dist="38100" dir="2700000">
                  <a:srgbClr val="000000">
                    <a:alpha val="43000"/>
                  </a:srgbClr>
                </a:outerShdw>
              </a:effectLst>
            </a:endParaRPr>
          </a:p>
        </p:txBody>
      </p:sp>
      <p:sp>
        <p:nvSpPr>
          <p:cNvPr id="13" name="TextBox 12"/>
          <p:cNvSpPr txBox="1"/>
          <p:nvPr/>
        </p:nvSpPr>
        <p:spPr>
          <a:xfrm>
            <a:off x="5428813" y="3111386"/>
            <a:ext cx="3087948" cy="3231654"/>
          </a:xfrm>
          <a:prstGeom prst="rect">
            <a:avLst/>
          </a:prstGeom>
          <a:noFill/>
        </p:spPr>
        <p:txBody>
          <a:bodyPr wrap="square" rtlCol="0" anchor="ctr">
            <a:spAutoFit/>
          </a:bodyPr>
          <a:lstStyle/>
          <a:p>
            <a:pPr>
              <a:spcAft>
                <a:spcPts val="1200"/>
              </a:spcAft>
            </a:pPr>
            <a:r>
              <a:rPr lang="en-US" sz="3000" b="1" dirty="0" smtClean="0">
                <a:solidFill>
                  <a:schemeClr val="bg1"/>
                </a:solidFill>
                <a:effectLst>
                  <a:outerShdw blurRad="50800" dist="38100" dir="2700000">
                    <a:srgbClr val="000000">
                      <a:alpha val="43000"/>
                    </a:srgbClr>
                  </a:outerShdw>
                </a:effectLst>
              </a:rPr>
              <a:t>This provision is not commanded or restated.</a:t>
            </a:r>
          </a:p>
          <a:p>
            <a:pPr algn="r"/>
            <a:r>
              <a:rPr lang="en-US" sz="2600" b="1" dirty="0" smtClean="0">
                <a:solidFill>
                  <a:schemeClr val="bg1"/>
                </a:solidFill>
                <a:effectLst>
                  <a:outerShdw blurRad="50800" dist="38100" dir="2700000">
                    <a:srgbClr val="000000">
                      <a:alpha val="43000"/>
                    </a:srgbClr>
                  </a:outerShdw>
                </a:effectLst>
              </a:rPr>
              <a:t>Emphasis is the binding nature of marriage (Rom. 7:2a; 1 Cor. 7:39a).</a:t>
            </a:r>
            <a:endParaRPr lang="en-US" sz="2600" b="1" dirty="0">
              <a:solidFill>
                <a:schemeClr val="bg1"/>
              </a:solidFill>
              <a:effectLst>
                <a:outerShdw blurRad="50800" dist="38100" dir="2700000">
                  <a:srgbClr val="000000">
                    <a:alpha val="43000"/>
                  </a:srgbClr>
                </a:outerShdw>
              </a:effectLst>
            </a:endParaRPr>
          </a:p>
        </p:txBody>
      </p:sp>
      <p:pic>
        <p:nvPicPr>
          <p:cNvPr id="14" name="Picture 13" descr="CHRIST.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187286" y="2971800"/>
            <a:ext cx="1241527" cy="3748926"/>
          </a:xfrm>
          <a:prstGeom prst="rect">
            <a:avLst/>
          </a:prstGeom>
        </p:spPr>
      </p:pic>
      <p:pic>
        <p:nvPicPr>
          <p:cNvPr id="15" name="Picture 14" descr="MOSES.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3200400"/>
            <a:ext cx="1286933" cy="37598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fade">
                                      <p:cBhvr>
                                        <p:cTn id="35" dur="1000"/>
                                        <p:tgtEl>
                                          <p:spTgt spid="13">
                                            <p:txEl>
                                              <p:pRg st="1" end="1"/>
                                            </p:txEl>
                                          </p:spTgt>
                                        </p:tgtEl>
                                      </p:cBhvr>
                                    </p:animEffect>
                                    <p:anim calcmode="lin" valueType="num">
                                      <p:cBhvr>
                                        <p:cTn id="3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bldLvl="2"/>
      <p:bldP spid="13" grpId="0" build="p" bldLvl="2"/>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152953"/>
            <a:ext cx="8288355" cy="656173"/>
          </a:xfrm>
        </p:spPr>
        <p:txBody>
          <a:bodyPr>
            <a:normAutofit/>
          </a:bodyPr>
          <a:lstStyle/>
          <a:p>
            <a:pPr algn="r">
              <a:buNone/>
            </a:pPr>
            <a:r>
              <a:rPr lang="en-US" sz="3600" b="1" i="1" dirty="0" smtClean="0">
                <a:effectLst>
                  <a:outerShdw blurRad="50800" dist="38100" dir="2700000">
                    <a:srgbClr val="000000">
                      <a:alpha val="43000"/>
                    </a:srgbClr>
                  </a:outerShdw>
                </a:effectLst>
              </a:rPr>
              <a:t>Priests and Divorced Women</a:t>
            </a:r>
          </a:p>
        </p:txBody>
      </p:sp>
      <p:sp>
        <p:nvSpPr>
          <p:cNvPr id="8" name="TextBox 7"/>
          <p:cNvSpPr txBox="1"/>
          <p:nvPr/>
        </p:nvSpPr>
        <p:spPr>
          <a:xfrm>
            <a:off x="0" y="1145594"/>
            <a:ext cx="2540188" cy="166353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2</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600" b="1" dirty="0" smtClean="0">
                <a:solidFill>
                  <a:srgbClr val="A6A6A6"/>
                </a:solidFill>
                <a:effectLst>
                  <a:outerShdw blurRad="50800" dist="38100" dir="2700000">
                    <a:srgbClr val="000000">
                      <a:alpha val="43000"/>
                    </a:srgbClr>
                  </a:outerShdw>
                </a:effectLst>
                <a:latin typeface="Cambria"/>
                <a:cs typeface="Cambria"/>
              </a:rPr>
              <a:t>Moses &amp; Christ Compared</a:t>
            </a:r>
            <a:endParaRPr lang="en-US" sz="2600" b="1" dirty="0">
              <a:solidFill>
                <a:srgbClr val="A6A6A6"/>
              </a:solidFill>
              <a:effectLst>
                <a:outerShdw blurRad="50800" dist="38100" dir="2700000">
                  <a:srgbClr val="000000">
                    <a:alpha val="43000"/>
                  </a:srgbClr>
                </a:outerShdw>
              </a:effectLst>
              <a:latin typeface="Cambria"/>
              <a:cs typeface="Cambria"/>
            </a:endParaRPr>
          </a:p>
        </p:txBody>
      </p:sp>
      <p:sp>
        <p:nvSpPr>
          <p:cNvPr id="12" name="TextBox 11"/>
          <p:cNvSpPr txBox="1"/>
          <p:nvPr/>
        </p:nvSpPr>
        <p:spPr>
          <a:xfrm>
            <a:off x="1108175" y="3246979"/>
            <a:ext cx="3087948" cy="3139321"/>
          </a:xfrm>
          <a:prstGeom prst="rect">
            <a:avLst/>
          </a:prstGeom>
          <a:noFill/>
        </p:spPr>
        <p:txBody>
          <a:bodyPr wrap="square" rtlCol="0" anchor="ctr">
            <a:spAutoFit/>
          </a:bodyPr>
          <a:lstStyle/>
          <a:p>
            <a:pPr>
              <a:spcAft>
                <a:spcPts val="1200"/>
              </a:spcAft>
            </a:pPr>
            <a:r>
              <a:rPr lang="en-US" sz="3300" b="1" dirty="0" smtClean="0">
                <a:solidFill>
                  <a:schemeClr val="bg1"/>
                </a:solidFill>
                <a:effectLst>
                  <a:outerShdw blurRad="50800" dist="38100" dir="2700000">
                    <a:srgbClr val="000000">
                      <a:alpha val="43000"/>
                    </a:srgbClr>
                  </a:outerShdw>
                </a:effectLst>
              </a:rPr>
              <a:t>Only priests and High Priests were forbidden from marrying a divorced woman (Lev. 21:7, 14)</a:t>
            </a:r>
            <a:endParaRPr lang="en-US" sz="3300" b="1" dirty="0">
              <a:solidFill>
                <a:schemeClr val="bg1"/>
              </a:solidFill>
              <a:effectLst>
                <a:outerShdw blurRad="50800" dist="38100" dir="2700000">
                  <a:srgbClr val="000000">
                    <a:alpha val="43000"/>
                  </a:srgbClr>
                </a:outerShdw>
              </a:effectLst>
            </a:endParaRPr>
          </a:p>
        </p:txBody>
      </p:sp>
      <p:sp>
        <p:nvSpPr>
          <p:cNvPr id="13" name="TextBox 12"/>
          <p:cNvSpPr txBox="1"/>
          <p:nvPr/>
        </p:nvSpPr>
        <p:spPr>
          <a:xfrm>
            <a:off x="5428813" y="3019054"/>
            <a:ext cx="3087948" cy="3416320"/>
          </a:xfrm>
          <a:prstGeom prst="rect">
            <a:avLst/>
          </a:prstGeom>
          <a:noFill/>
        </p:spPr>
        <p:txBody>
          <a:bodyPr wrap="square" rtlCol="0" anchor="ctr">
            <a:spAutoFit/>
          </a:bodyPr>
          <a:lstStyle/>
          <a:p>
            <a:pPr>
              <a:spcAft>
                <a:spcPts val="1200"/>
              </a:spcAft>
            </a:pPr>
            <a:r>
              <a:rPr lang="en-US" sz="2400" b="1" dirty="0" smtClean="0">
                <a:solidFill>
                  <a:schemeClr val="bg1"/>
                </a:solidFill>
                <a:effectLst>
                  <a:outerShdw blurRad="50800" dist="38100" dir="2700000">
                    <a:srgbClr val="000000">
                      <a:alpha val="43000"/>
                    </a:srgbClr>
                  </a:outerShdw>
                </a:effectLst>
              </a:rPr>
              <a:t>All who marry a woman divorced (when she did not divorce her husband because of his fornication) commit adultery (Matt. 5:32; 19:9; Mark 10:11-12; Luke16:18)</a:t>
            </a:r>
            <a:endParaRPr lang="en-US" sz="2400" b="1" dirty="0">
              <a:solidFill>
                <a:schemeClr val="bg1"/>
              </a:solidFill>
              <a:effectLst>
                <a:outerShdw blurRad="50800" dist="38100" dir="2700000">
                  <a:srgbClr val="000000">
                    <a:alpha val="43000"/>
                  </a:srgbClr>
                </a:outerShdw>
              </a:effectLst>
            </a:endParaRPr>
          </a:p>
        </p:txBody>
      </p:sp>
      <p:pic>
        <p:nvPicPr>
          <p:cNvPr id="14" name="Picture 13" descr="CHRIST.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187286" y="2971800"/>
            <a:ext cx="1241527" cy="3748926"/>
          </a:xfrm>
          <a:prstGeom prst="rect">
            <a:avLst/>
          </a:prstGeom>
        </p:spPr>
      </p:pic>
      <p:pic>
        <p:nvPicPr>
          <p:cNvPr id="15" name="Picture 14" descr="MOSES.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3200400"/>
            <a:ext cx="1286933" cy="37598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152953"/>
            <a:ext cx="8288355" cy="656173"/>
          </a:xfrm>
        </p:spPr>
        <p:txBody>
          <a:bodyPr>
            <a:normAutofit/>
          </a:bodyPr>
          <a:lstStyle/>
          <a:p>
            <a:pPr algn="r">
              <a:buNone/>
            </a:pPr>
            <a:r>
              <a:rPr lang="en-US" sz="3600" b="1" i="1" dirty="0" smtClean="0">
                <a:effectLst>
                  <a:outerShdw blurRad="50800" dist="38100" dir="2700000">
                    <a:srgbClr val="000000">
                      <a:alpha val="43000"/>
                    </a:srgbClr>
                  </a:outerShdw>
                </a:effectLst>
              </a:rPr>
              <a:t>The Marriage of Priests</a:t>
            </a:r>
          </a:p>
        </p:txBody>
      </p:sp>
      <p:sp>
        <p:nvSpPr>
          <p:cNvPr id="8" name="TextBox 7"/>
          <p:cNvSpPr txBox="1"/>
          <p:nvPr/>
        </p:nvSpPr>
        <p:spPr>
          <a:xfrm>
            <a:off x="0" y="1145594"/>
            <a:ext cx="2540188" cy="166353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2</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600" b="1" dirty="0" smtClean="0">
                <a:solidFill>
                  <a:srgbClr val="A6A6A6"/>
                </a:solidFill>
                <a:effectLst>
                  <a:outerShdw blurRad="50800" dist="38100" dir="2700000">
                    <a:srgbClr val="000000">
                      <a:alpha val="43000"/>
                    </a:srgbClr>
                  </a:outerShdw>
                </a:effectLst>
                <a:latin typeface="Cambria"/>
                <a:cs typeface="Cambria"/>
              </a:rPr>
              <a:t>Moses &amp; Christ Compared</a:t>
            </a:r>
            <a:endParaRPr lang="en-US" sz="2600" b="1" dirty="0">
              <a:solidFill>
                <a:srgbClr val="A6A6A6"/>
              </a:solidFill>
              <a:effectLst>
                <a:outerShdw blurRad="50800" dist="38100" dir="2700000">
                  <a:srgbClr val="000000">
                    <a:alpha val="43000"/>
                  </a:srgbClr>
                </a:outerShdw>
              </a:effectLst>
              <a:latin typeface="Cambria"/>
              <a:cs typeface="Cambria"/>
            </a:endParaRPr>
          </a:p>
        </p:txBody>
      </p:sp>
      <p:sp>
        <p:nvSpPr>
          <p:cNvPr id="12" name="TextBox 11"/>
          <p:cNvSpPr txBox="1"/>
          <p:nvPr/>
        </p:nvSpPr>
        <p:spPr>
          <a:xfrm>
            <a:off x="1108175" y="3500894"/>
            <a:ext cx="3087948" cy="2631490"/>
          </a:xfrm>
          <a:prstGeom prst="rect">
            <a:avLst/>
          </a:prstGeom>
          <a:noFill/>
        </p:spPr>
        <p:txBody>
          <a:bodyPr wrap="square" rtlCol="0" anchor="ctr">
            <a:spAutoFit/>
          </a:bodyPr>
          <a:lstStyle/>
          <a:p>
            <a:pPr>
              <a:spcAft>
                <a:spcPts val="1200"/>
              </a:spcAft>
            </a:pPr>
            <a:r>
              <a:rPr lang="en-US" sz="3300" b="1" dirty="0" smtClean="0">
                <a:solidFill>
                  <a:schemeClr val="bg1"/>
                </a:solidFill>
                <a:effectLst>
                  <a:outerShdw blurRad="50800" dist="38100" dir="2700000">
                    <a:srgbClr val="000000">
                      <a:alpha val="43000"/>
                    </a:srgbClr>
                  </a:outerShdw>
                </a:effectLst>
              </a:rPr>
              <a:t>Priests and High Priests could only marry virgins (Lev. 21:7, 14)</a:t>
            </a:r>
            <a:endParaRPr lang="en-US" sz="3300" b="1" dirty="0">
              <a:solidFill>
                <a:schemeClr val="bg1"/>
              </a:solidFill>
              <a:effectLst>
                <a:outerShdw blurRad="50800" dist="38100" dir="2700000">
                  <a:srgbClr val="000000">
                    <a:alpha val="43000"/>
                  </a:srgbClr>
                </a:outerShdw>
              </a:effectLst>
            </a:endParaRPr>
          </a:p>
        </p:txBody>
      </p:sp>
      <p:sp>
        <p:nvSpPr>
          <p:cNvPr id="13" name="TextBox 12"/>
          <p:cNvSpPr txBox="1"/>
          <p:nvPr/>
        </p:nvSpPr>
        <p:spPr>
          <a:xfrm>
            <a:off x="5428813" y="3296055"/>
            <a:ext cx="3087948" cy="2862322"/>
          </a:xfrm>
          <a:prstGeom prst="rect">
            <a:avLst/>
          </a:prstGeom>
          <a:noFill/>
        </p:spPr>
        <p:txBody>
          <a:bodyPr wrap="square" rtlCol="0" anchor="ctr">
            <a:spAutoFit/>
          </a:bodyPr>
          <a:lstStyle/>
          <a:p>
            <a:pPr>
              <a:spcAft>
                <a:spcPts val="1200"/>
              </a:spcAft>
            </a:pPr>
            <a:r>
              <a:rPr lang="en-US" sz="3000" b="1" dirty="0" smtClean="0">
                <a:solidFill>
                  <a:schemeClr val="bg1"/>
                </a:solidFill>
                <a:effectLst>
                  <a:outerShdw blurRad="50800" dist="38100" dir="2700000">
                    <a:srgbClr val="000000">
                      <a:alpha val="43000"/>
                    </a:srgbClr>
                  </a:outerShdw>
                </a:effectLst>
              </a:rPr>
              <a:t>This is not restated for the “holy priesthood” of believers under Christ (cf. 1 Pet. 2:4-9; Rev. 1:6).</a:t>
            </a:r>
            <a:endParaRPr lang="en-US" sz="3000" b="1" dirty="0">
              <a:solidFill>
                <a:schemeClr val="bg1"/>
              </a:solidFill>
              <a:effectLst>
                <a:outerShdw blurRad="50800" dist="38100" dir="2700000">
                  <a:srgbClr val="000000">
                    <a:alpha val="43000"/>
                  </a:srgbClr>
                </a:outerShdw>
              </a:effectLst>
            </a:endParaRPr>
          </a:p>
        </p:txBody>
      </p:sp>
      <p:pic>
        <p:nvPicPr>
          <p:cNvPr id="14" name="Picture 13" descr="CHRIST.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187286" y="2971800"/>
            <a:ext cx="1241527" cy="3748926"/>
          </a:xfrm>
          <a:prstGeom prst="rect">
            <a:avLst/>
          </a:prstGeom>
        </p:spPr>
      </p:pic>
      <p:pic>
        <p:nvPicPr>
          <p:cNvPr id="15" name="Picture 14" descr="MOSES.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3200400"/>
            <a:ext cx="1286933" cy="37598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152953"/>
            <a:ext cx="8288355" cy="656173"/>
          </a:xfrm>
        </p:spPr>
        <p:txBody>
          <a:bodyPr>
            <a:normAutofit/>
          </a:bodyPr>
          <a:lstStyle/>
          <a:p>
            <a:pPr algn="r">
              <a:buNone/>
            </a:pPr>
            <a:r>
              <a:rPr lang="en-US" sz="3600" b="1" i="1" dirty="0" smtClean="0">
                <a:effectLst>
                  <a:outerShdw blurRad="50800" dist="38100" dir="2700000">
                    <a:srgbClr val="000000">
                      <a:alpha val="43000"/>
                    </a:srgbClr>
                  </a:outerShdw>
                </a:effectLst>
              </a:rPr>
              <a:t>Polygamy</a:t>
            </a:r>
          </a:p>
        </p:txBody>
      </p:sp>
      <p:sp>
        <p:nvSpPr>
          <p:cNvPr id="8" name="TextBox 7"/>
          <p:cNvSpPr txBox="1"/>
          <p:nvPr/>
        </p:nvSpPr>
        <p:spPr>
          <a:xfrm>
            <a:off x="0" y="1145594"/>
            <a:ext cx="2540188" cy="166353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2</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600" b="1" dirty="0" smtClean="0">
                <a:solidFill>
                  <a:srgbClr val="A6A6A6"/>
                </a:solidFill>
                <a:effectLst>
                  <a:outerShdw blurRad="50800" dist="38100" dir="2700000">
                    <a:srgbClr val="000000">
                      <a:alpha val="43000"/>
                    </a:srgbClr>
                  </a:outerShdw>
                </a:effectLst>
                <a:latin typeface="Cambria"/>
                <a:cs typeface="Cambria"/>
              </a:rPr>
              <a:t>Moses &amp; Christ Compared</a:t>
            </a:r>
            <a:endParaRPr lang="en-US" sz="2600" b="1" dirty="0">
              <a:solidFill>
                <a:srgbClr val="A6A6A6"/>
              </a:solidFill>
              <a:effectLst>
                <a:outerShdw blurRad="50800" dist="38100" dir="2700000">
                  <a:srgbClr val="000000">
                    <a:alpha val="43000"/>
                  </a:srgbClr>
                </a:outerShdw>
              </a:effectLst>
              <a:latin typeface="Cambria"/>
              <a:cs typeface="Cambria"/>
            </a:endParaRPr>
          </a:p>
        </p:txBody>
      </p:sp>
      <p:sp>
        <p:nvSpPr>
          <p:cNvPr id="12" name="TextBox 11"/>
          <p:cNvSpPr txBox="1"/>
          <p:nvPr/>
        </p:nvSpPr>
        <p:spPr>
          <a:xfrm>
            <a:off x="1108175" y="3316229"/>
            <a:ext cx="3087948" cy="3000821"/>
          </a:xfrm>
          <a:prstGeom prst="rect">
            <a:avLst/>
          </a:prstGeom>
          <a:noFill/>
        </p:spPr>
        <p:txBody>
          <a:bodyPr wrap="square" rtlCol="0" anchor="ctr">
            <a:spAutoFit/>
          </a:bodyPr>
          <a:lstStyle/>
          <a:p>
            <a:pPr>
              <a:spcAft>
                <a:spcPts val="1200"/>
              </a:spcAft>
            </a:pPr>
            <a:r>
              <a:rPr lang="en-US" sz="2700" b="1" dirty="0" smtClean="0">
                <a:solidFill>
                  <a:schemeClr val="bg1"/>
                </a:solidFill>
                <a:effectLst>
                  <a:outerShdw blurRad="50800" dist="38100" dir="2700000">
                    <a:srgbClr val="000000">
                      <a:alpha val="43000"/>
                    </a:srgbClr>
                  </a:outerShdw>
                </a:effectLst>
              </a:rPr>
              <a:t>Allowance (and protection) was mandated for a man to have more than one wife (Exod. 21:10-11; Deut. 21:15-17; 25:5-10).</a:t>
            </a:r>
            <a:endParaRPr lang="en-US" sz="2700" b="1" dirty="0">
              <a:solidFill>
                <a:schemeClr val="bg1"/>
              </a:solidFill>
              <a:effectLst>
                <a:outerShdw blurRad="50800" dist="38100" dir="2700000">
                  <a:srgbClr val="000000">
                    <a:alpha val="43000"/>
                  </a:srgbClr>
                </a:outerShdw>
              </a:effectLst>
            </a:endParaRPr>
          </a:p>
        </p:txBody>
      </p:sp>
      <p:sp>
        <p:nvSpPr>
          <p:cNvPr id="13" name="TextBox 12"/>
          <p:cNvSpPr txBox="1"/>
          <p:nvPr/>
        </p:nvSpPr>
        <p:spPr>
          <a:xfrm>
            <a:off x="5428813" y="3065223"/>
            <a:ext cx="3087948" cy="3323987"/>
          </a:xfrm>
          <a:prstGeom prst="rect">
            <a:avLst/>
          </a:prstGeom>
          <a:noFill/>
        </p:spPr>
        <p:txBody>
          <a:bodyPr wrap="square" rtlCol="0" anchor="ctr">
            <a:spAutoFit/>
          </a:bodyPr>
          <a:lstStyle/>
          <a:p>
            <a:pPr>
              <a:spcAft>
                <a:spcPts val="1200"/>
              </a:spcAft>
            </a:pPr>
            <a:r>
              <a:rPr lang="en-US" sz="3000" b="1" dirty="0" smtClean="0">
                <a:solidFill>
                  <a:schemeClr val="bg1"/>
                </a:solidFill>
                <a:effectLst>
                  <a:outerShdw blurRad="50800" dist="38100" dir="2700000">
                    <a:srgbClr val="000000">
                      <a:alpha val="43000"/>
                    </a:srgbClr>
                  </a:outerShdw>
                </a:effectLst>
              </a:rPr>
              <a:t>Jesus restates the original intention for marriage as “two” becoming “one flesh” (Matt. 19:5; Mark 10:8; Gen. 2:24).</a:t>
            </a:r>
            <a:endParaRPr lang="en-US" sz="3000" b="1" dirty="0">
              <a:solidFill>
                <a:schemeClr val="bg1"/>
              </a:solidFill>
              <a:effectLst>
                <a:outerShdw blurRad="50800" dist="38100" dir="2700000">
                  <a:srgbClr val="000000">
                    <a:alpha val="43000"/>
                  </a:srgbClr>
                </a:outerShdw>
              </a:effectLst>
            </a:endParaRPr>
          </a:p>
        </p:txBody>
      </p:sp>
      <p:pic>
        <p:nvPicPr>
          <p:cNvPr id="14" name="Picture 13" descr="CHRIST.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187286" y="2971800"/>
            <a:ext cx="1241527" cy="3748926"/>
          </a:xfrm>
          <a:prstGeom prst="rect">
            <a:avLst/>
          </a:prstGeom>
        </p:spPr>
      </p:pic>
      <p:pic>
        <p:nvPicPr>
          <p:cNvPr id="15" name="Picture 14" descr="MOSES.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3200400"/>
            <a:ext cx="1286933" cy="37598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152953"/>
            <a:ext cx="8288355" cy="656173"/>
          </a:xfrm>
        </p:spPr>
        <p:txBody>
          <a:bodyPr>
            <a:normAutofit/>
          </a:bodyPr>
          <a:lstStyle/>
          <a:p>
            <a:pPr algn="r">
              <a:buNone/>
            </a:pPr>
            <a:r>
              <a:rPr lang="en-US" sz="3600" b="1" i="1" dirty="0" smtClean="0">
                <a:effectLst>
                  <a:outerShdw blurRad="50800" dist="38100" dir="2700000">
                    <a:srgbClr val="000000">
                      <a:alpha val="43000"/>
                    </a:srgbClr>
                  </a:outerShdw>
                </a:effectLst>
              </a:rPr>
              <a:t>Levirate Marriage</a:t>
            </a:r>
          </a:p>
        </p:txBody>
      </p:sp>
      <p:sp>
        <p:nvSpPr>
          <p:cNvPr id="8" name="TextBox 7"/>
          <p:cNvSpPr txBox="1"/>
          <p:nvPr/>
        </p:nvSpPr>
        <p:spPr>
          <a:xfrm>
            <a:off x="0" y="1145594"/>
            <a:ext cx="2540188" cy="166353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2</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600" b="1" dirty="0" smtClean="0">
                <a:solidFill>
                  <a:srgbClr val="A6A6A6"/>
                </a:solidFill>
                <a:effectLst>
                  <a:outerShdw blurRad="50800" dist="38100" dir="2700000">
                    <a:srgbClr val="000000">
                      <a:alpha val="43000"/>
                    </a:srgbClr>
                  </a:outerShdw>
                </a:effectLst>
                <a:latin typeface="Cambria"/>
                <a:cs typeface="Cambria"/>
              </a:rPr>
              <a:t>Moses &amp; Christ Compared</a:t>
            </a:r>
            <a:endParaRPr lang="en-US" sz="2600" b="1" dirty="0">
              <a:solidFill>
                <a:srgbClr val="A6A6A6"/>
              </a:solidFill>
              <a:effectLst>
                <a:outerShdw blurRad="50800" dist="38100" dir="2700000">
                  <a:srgbClr val="000000">
                    <a:alpha val="43000"/>
                  </a:srgbClr>
                </a:outerShdw>
              </a:effectLst>
              <a:latin typeface="Cambria"/>
              <a:cs typeface="Cambria"/>
            </a:endParaRPr>
          </a:p>
        </p:txBody>
      </p:sp>
      <p:sp>
        <p:nvSpPr>
          <p:cNvPr id="12" name="TextBox 11"/>
          <p:cNvSpPr txBox="1"/>
          <p:nvPr/>
        </p:nvSpPr>
        <p:spPr>
          <a:xfrm>
            <a:off x="1108175" y="3170037"/>
            <a:ext cx="3087948" cy="3293209"/>
          </a:xfrm>
          <a:prstGeom prst="rect">
            <a:avLst/>
          </a:prstGeom>
          <a:noFill/>
        </p:spPr>
        <p:txBody>
          <a:bodyPr wrap="square" rtlCol="0" anchor="ctr">
            <a:spAutoFit/>
          </a:bodyPr>
          <a:lstStyle/>
          <a:p>
            <a:pPr>
              <a:spcAft>
                <a:spcPts val="1200"/>
              </a:spcAft>
            </a:pPr>
            <a:r>
              <a:rPr lang="en-US" sz="2600" b="1" dirty="0" smtClean="0">
                <a:solidFill>
                  <a:schemeClr val="bg1"/>
                </a:solidFill>
                <a:effectLst>
                  <a:outerShdw blurRad="50800" dist="38100" dir="2700000">
                    <a:srgbClr val="000000">
                      <a:alpha val="43000"/>
                    </a:srgbClr>
                  </a:outerShdw>
                </a:effectLst>
              </a:rPr>
              <a:t>A brother was expected to take the childless wife of his deceased brother to raise up children, or follow a procedure to release her (Deut. 25:5-10).</a:t>
            </a:r>
            <a:endParaRPr lang="en-US" sz="2600" b="1" dirty="0">
              <a:solidFill>
                <a:schemeClr val="bg1"/>
              </a:solidFill>
              <a:effectLst>
                <a:outerShdw blurRad="50800" dist="38100" dir="2700000">
                  <a:srgbClr val="000000">
                    <a:alpha val="43000"/>
                  </a:srgbClr>
                </a:outerShdw>
              </a:effectLst>
            </a:endParaRPr>
          </a:p>
        </p:txBody>
      </p:sp>
      <p:sp>
        <p:nvSpPr>
          <p:cNvPr id="13" name="TextBox 12"/>
          <p:cNvSpPr txBox="1"/>
          <p:nvPr/>
        </p:nvSpPr>
        <p:spPr>
          <a:xfrm>
            <a:off x="5428813" y="2911333"/>
            <a:ext cx="3087948" cy="3631764"/>
          </a:xfrm>
          <a:prstGeom prst="rect">
            <a:avLst/>
          </a:prstGeom>
          <a:noFill/>
        </p:spPr>
        <p:txBody>
          <a:bodyPr wrap="square" rtlCol="0" anchor="ctr">
            <a:spAutoFit/>
          </a:bodyPr>
          <a:lstStyle/>
          <a:p>
            <a:pPr>
              <a:spcAft>
                <a:spcPts val="1200"/>
              </a:spcAft>
            </a:pPr>
            <a:r>
              <a:rPr lang="en-US" sz="2300" b="1" dirty="0" smtClean="0">
                <a:solidFill>
                  <a:schemeClr val="bg1"/>
                </a:solidFill>
                <a:effectLst>
                  <a:outerShdw blurRad="50800" dist="38100" dir="2700000">
                    <a:srgbClr val="000000">
                      <a:alpha val="43000"/>
                    </a:srgbClr>
                  </a:outerShdw>
                </a:effectLst>
              </a:rPr>
              <a:t>Not restated—and in the event that a brother is already married would be precluded by the “two shall become one flesh” definition of marriage asserted by Jesus (Matt. 19:5; Mark 10:8; Gen. 2:24).</a:t>
            </a:r>
            <a:endParaRPr lang="en-US" sz="2300" b="1" dirty="0">
              <a:solidFill>
                <a:schemeClr val="bg1"/>
              </a:solidFill>
              <a:effectLst>
                <a:outerShdw blurRad="50800" dist="38100" dir="2700000">
                  <a:srgbClr val="000000">
                    <a:alpha val="43000"/>
                  </a:srgbClr>
                </a:outerShdw>
              </a:effectLst>
            </a:endParaRPr>
          </a:p>
        </p:txBody>
      </p:sp>
      <p:pic>
        <p:nvPicPr>
          <p:cNvPr id="14" name="Picture 13" descr="CHRIST.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187286" y="2971800"/>
            <a:ext cx="1241527" cy="3748926"/>
          </a:xfrm>
          <a:prstGeom prst="rect">
            <a:avLst/>
          </a:prstGeom>
        </p:spPr>
      </p:pic>
      <p:pic>
        <p:nvPicPr>
          <p:cNvPr id="15" name="Picture 14" descr="MOSES.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3200400"/>
            <a:ext cx="1286933" cy="37598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19048"/>
            <a:ext cx="8288355" cy="4438951"/>
          </a:xfrm>
        </p:spPr>
        <p:txBody>
          <a:bodyPr>
            <a:normAutofit/>
          </a:bodyPr>
          <a:lstStyle/>
          <a:p>
            <a:pPr marL="0" indent="0" algn="ctr">
              <a:spcAft>
                <a:spcPts val="1800"/>
              </a:spcAft>
              <a:buNone/>
            </a:pPr>
            <a:r>
              <a:rPr lang="en-US" sz="4000" b="1" dirty="0" smtClean="0">
                <a:effectLst>
                  <a:outerShdw blurRad="50800" dist="38100" dir="2700000">
                    <a:srgbClr val="000000">
                      <a:alpha val="43000"/>
                    </a:srgbClr>
                  </a:outerShdw>
                </a:effectLst>
              </a:rPr>
              <a:t>Matthew 5:31-32</a:t>
            </a:r>
            <a:endParaRPr lang="en-US" sz="3000" b="1" dirty="0" smtClean="0">
              <a:effectLst>
                <a:outerShdw blurRad="50800" dist="38100" dir="2700000">
                  <a:srgbClr val="000000">
                    <a:alpha val="43000"/>
                  </a:srgbClr>
                </a:outerShdw>
              </a:effectLst>
            </a:endParaRPr>
          </a:p>
          <a:p>
            <a:pPr marL="0" indent="0" algn="ctr">
              <a:buNone/>
            </a:pPr>
            <a:r>
              <a:rPr lang="en-US" sz="3000" b="1" dirty="0" smtClean="0">
                <a:effectLst>
                  <a:outerShdw blurRad="50800" dist="38100" dir="2700000">
                    <a:srgbClr val="000000">
                      <a:alpha val="43000"/>
                    </a:srgbClr>
                  </a:outerShdw>
                </a:effectLst>
              </a:rPr>
              <a:t>Sermon on the Mount</a:t>
            </a:r>
          </a:p>
          <a:p>
            <a:pPr marL="0" indent="0" algn="ctr">
              <a:buNone/>
            </a:pPr>
            <a:r>
              <a:rPr lang="en-US" sz="3000" b="1" dirty="0" smtClean="0">
                <a:effectLst>
                  <a:outerShdw blurRad="50800" dist="38100" dir="2700000">
                    <a:srgbClr val="000000">
                      <a:alpha val="43000"/>
                    </a:srgbClr>
                  </a:outerShdw>
                </a:effectLst>
              </a:rPr>
              <a:t>After—adultery in the heart (5:27-30) and before prohibition of oaths (5:33-37)</a:t>
            </a:r>
          </a:p>
          <a:p>
            <a:pPr marL="0" indent="0" algn="ctr">
              <a:buNone/>
            </a:pPr>
            <a:r>
              <a:rPr lang="en-US" sz="3000" b="1" dirty="0" smtClean="0">
                <a:effectLst>
                  <a:outerShdw blurRad="50800" dist="38100" dir="2700000">
                    <a:srgbClr val="000000">
                      <a:alpha val="43000"/>
                    </a:srgbClr>
                  </a:outerShdw>
                </a:effectLst>
              </a:rPr>
              <a:t>Interweave seventh, ninth, and tenth of the Ten Commandments</a:t>
            </a:r>
          </a:p>
        </p:txBody>
      </p:sp>
      <p:sp>
        <p:nvSpPr>
          <p:cNvPr id="9" name="TextBox 8"/>
          <p:cNvSpPr txBox="1"/>
          <p:nvPr/>
        </p:nvSpPr>
        <p:spPr>
          <a:xfrm>
            <a:off x="0" y="1145594"/>
            <a:ext cx="2540188" cy="142962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1</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The Texts</a:t>
            </a:r>
            <a:endParaRPr lang="en-US" sz="92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152953"/>
            <a:ext cx="8288355" cy="656173"/>
          </a:xfrm>
        </p:spPr>
        <p:txBody>
          <a:bodyPr>
            <a:normAutofit/>
          </a:bodyPr>
          <a:lstStyle/>
          <a:p>
            <a:pPr algn="r">
              <a:buNone/>
            </a:pPr>
            <a:r>
              <a:rPr lang="en-US" sz="3600" b="1" i="1" dirty="0" smtClean="0">
                <a:effectLst>
                  <a:outerShdw blurRad="50800" dist="38100" dir="2700000">
                    <a:srgbClr val="000000">
                      <a:alpha val="43000"/>
                    </a:srgbClr>
                  </a:outerShdw>
                </a:effectLst>
              </a:rPr>
              <a:t>Divorce and false accusation</a:t>
            </a:r>
          </a:p>
        </p:txBody>
      </p:sp>
      <p:sp>
        <p:nvSpPr>
          <p:cNvPr id="8" name="TextBox 7"/>
          <p:cNvSpPr txBox="1"/>
          <p:nvPr/>
        </p:nvSpPr>
        <p:spPr>
          <a:xfrm>
            <a:off x="0" y="1145594"/>
            <a:ext cx="2540188" cy="166353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2</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600" b="1" dirty="0" smtClean="0">
                <a:solidFill>
                  <a:srgbClr val="A6A6A6"/>
                </a:solidFill>
                <a:effectLst>
                  <a:outerShdw blurRad="50800" dist="38100" dir="2700000">
                    <a:srgbClr val="000000">
                      <a:alpha val="43000"/>
                    </a:srgbClr>
                  </a:outerShdw>
                </a:effectLst>
                <a:latin typeface="Cambria"/>
                <a:cs typeface="Cambria"/>
              </a:rPr>
              <a:t>Moses &amp; Christ Compared</a:t>
            </a:r>
            <a:endParaRPr lang="en-US" sz="2600" b="1" dirty="0">
              <a:solidFill>
                <a:srgbClr val="A6A6A6"/>
              </a:solidFill>
              <a:effectLst>
                <a:outerShdw blurRad="50800" dist="38100" dir="2700000">
                  <a:srgbClr val="000000">
                    <a:alpha val="43000"/>
                  </a:srgbClr>
                </a:outerShdw>
              </a:effectLst>
              <a:latin typeface="Cambria"/>
              <a:cs typeface="Cambria"/>
            </a:endParaRPr>
          </a:p>
        </p:txBody>
      </p:sp>
      <p:sp>
        <p:nvSpPr>
          <p:cNvPr id="12" name="TextBox 11"/>
          <p:cNvSpPr txBox="1"/>
          <p:nvPr/>
        </p:nvSpPr>
        <p:spPr>
          <a:xfrm>
            <a:off x="1108175" y="3046930"/>
            <a:ext cx="3087948" cy="3539430"/>
          </a:xfrm>
          <a:prstGeom prst="rect">
            <a:avLst/>
          </a:prstGeom>
          <a:noFill/>
        </p:spPr>
        <p:txBody>
          <a:bodyPr wrap="square" rtlCol="0" anchor="ctr">
            <a:spAutoFit/>
          </a:bodyPr>
          <a:lstStyle/>
          <a:p>
            <a:pPr>
              <a:spcAft>
                <a:spcPts val="1200"/>
              </a:spcAft>
            </a:pPr>
            <a:r>
              <a:rPr lang="en-US" sz="3100" b="1" dirty="0" smtClean="0">
                <a:solidFill>
                  <a:schemeClr val="bg1"/>
                </a:solidFill>
                <a:effectLst>
                  <a:outerShdw blurRad="50800" dist="38100" dir="2700000">
                    <a:srgbClr val="000000">
                      <a:alpha val="43000"/>
                    </a:srgbClr>
                  </a:outerShdw>
                </a:effectLst>
              </a:rPr>
              <a:t>One who made a false accusation of premarital fornication could never divorce his wife (Deut. 22:19)</a:t>
            </a:r>
            <a:endParaRPr lang="en-US" sz="3100" b="1" dirty="0">
              <a:solidFill>
                <a:schemeClr val="bg1"/>
              </a:solidFill>
              <a:effectLst>
                <a:outerShdw blurRad="50800" dist="38100" dir="2700000">
                  <a:srgbClr val="000000">
                    <a:alpha val="43000"/>
                  </a:srgbClr>
                </a:outerShdw>
              </a:effectLst>
            </a:endParaRPr>
          </a:p>
        </p:txBody>
      </p:sp>
      <p:sp>
        <p:nvSpPr>
          <p:cNvPr id="13" name="TextBox 12"/>
          <p:cNvSpPr txBox="1"/>
          <p:nvPr/>
        </p:nvSpPr>
        <p:spPr>
          <a:xfrm>
            <a:off x="5428813" y="3326836"/>
            <a:ext cx="3087948" cy="2800767"/>
          </a:xfrm>
          <a:prstGeom prst="rect">
            <a:avLst/>
          </a:prstGeom>
          <a:noFill/>
        </p:spPr>
        <p:txBody>
          <a:bodyPr wrap="square" rtlCol="0" anchor="ctr">
            <a:spAutoFit/>
          </a:bodyPr>
          <a:lstStyle/>
          <a:p>
            <a:pPr>
              <a:spcAft>
                <a:spcPts val="1200"/>
              </a:spcAft>
            </a:pPr>
            <a:r>
              <a:rPr lang="en-US" sz="4400" b="1" dirty="0" smtClean="0">
                <a:solidFill>
                  <a:schemeClr val="bg1"/>
                </a:solidFill>
                <a:effectLst>
                  <a:outerShdw blurRad="50800" dist="38100" dir="2700000">
                    <a:srgbClr val="000000">
                      <a:alpha val="43000"/>
                    </a:srgbClr>
                  </a:outerShdw>
                </a:effectLst>
              </a:rPr>
              <a:t>This is not restated under Christ.</a:t>
            </a:r>
            <a:endParaRPr lang="en-US" sz="4400" b="1" dirty="0">
              <a:solidFill>
                <a:schemeClr val="bg1"/>
              </a:solidFill>
              <a:effectLst>
                <a:outerShdw blurRad="50800" dist="38100" dir="2700000">
                  <a:srgbClr val="000000">
                    <a:alpha val="43000"/>
                  </a:srgbClr>
                </a:outerShdw>
              </a:effectLst>
            </a:endParaRPr>
          </a:p>
        </p:txBody>
      </p:sp>
      <p:pic>
        <p:nvPicPr>
          <p:cNvPr id="14" name="Picture 13" descr="CHRIST.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187286" y="2971800"/>
            <a:ext cx="1241527" cy="3748926"/>
          </a:xfrm>
          <a:prstGeom prst="rect">
            <a:avLst/>
          </a:prstGeom>
        </p:spPr>
      </p:pic>
      <p:pic>
        <p:nvPicPr>
          <p:cNvPr id="15" name="Picture 14" descr="MOSES.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3200400"/>
            <a:ext cx="1286933" cy="37598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1905141"/>
            <a:ext cx="8288355" cy="1141789"/>
          </a:xfrm>
        </p:spPr>
        <p:txBody>
          <a:bodyPr>
            <a:normAutofit/>
          </a:bodyPr>
          <a:lstStyle/>
          <a:p>
            <a:pPr algn="r">
              <a:lnSpc>
                <a:spcPct val="80000"/>
              </a:lnSpc>
              <a:buNone/>
            </a:pPr>
            <a:r>
              <a:rPr lang="en-US" sz="3600" b="1" i="1" dirty="0" smtClean="0">
                <a:effectLst>
                  <a:outerShdw blurRad="50800" dist="38100" dir="2700000">
                    <a:srgbClr val="000000">
                      <a:alpha val="43000"/>
                    </a:srgbClr>
                  </a:outerShdw>
                </a:effectLst>
              </a:rPr>
              <a:t>Divorce and sexual assault </a:t>
            </a:r>
          </a:p>
          <a:p>
            <a:pPr algn="r">
              <a:lnSpc>
                <a:spcPct val="80000"/>
              </a:lnSpc>
              <a:buNone/>
            </a:pPr>
            <a:r>
              <a:rPr lang="en-US" sz="3600" b="1" i="1" dirty="0" smtClean="0">
                <a:effectLst>
                  <a:outerShdw blurRad="50800" dist="38100" dir="2700000">
                    <a:srgbClr val="000000">
                      <a:alpha val="43000"/>
                    </a:srgbClr>
                  </a:outerShdw>
                </a:effectLst>
              </a:rPr>
              <a:t>of an </a:t>
            </a:r>
            <a:r>
              <a:rPr lang="en-US" sz="3600" b="1" i="1" dirty="0" err="1" smtClean="0">
                <a:effectLst>
                  <a:outerShdw blurRad="50800" dist="38100" dir="2700000">
                    <a:srgbClr val="000000">
                      <a:alpha val="43000"/>
                    </a:srgbClr>
                  </a:outerShdw>
                </a:effectLst>
              </a:rPr>
              <a:t>unbetrothed</a:t>
            </a:r>
            <a:r>
              <a:rPr lang="en-US" sz="3600" b="1" i="1" dirty="0" smtClean="0">
                <a:effectLst>
                  <a:outerShdw blurRad="50800" dist="38100" dir="2700000">
                    <a:srgbClr val="000000">
                      <a:alpha val="43000"/>
                    </a:srgbClr>
                  </a:outerShdw>
                </a:effectLst>
              </a:rPr>
              <a:t> virgin</a:t>
            </a:r>
          </a:p>
        </p:txBody>
      </p:sp>
      <p:sp>
        <p:nvSpPr>
          <p:cNvPr id="8" name="TextBox 7"/>
          <p:cNvSpPr txBox="1"/>
          <p:nvPr/>
        </p:nvSpPr>
        <p:spPr>
          <a:xfrm>
            <a:off x="0" y="1145594"/>
            <a:ext cx="2540188" cy="166353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2</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600" b="1" dirty="0" smtClean="0">
                <a:solidFill>
                  <a:srgbClr val="A6A6A6"/>
                </a:solidFill>
                <a:effectLst>
                  <a:outerShdw blurRad="50800" dist="38100" dir="2700000">
                    <a:srgbClr val="000000">
                      <a:alpha val="43000"/>
                    </a:srgbClr>
                  </a:outerShdw>
                </a:effectLst>
                <a:latin typeface="Cambria"/>
                <a:cs typeface="Cambria"/>
              </a:rPr>
              <a:t>Moses &amp; Christ Compared</a:t>
            </a:r>
            <a:endParaRPr lang="en-US" sz="2600" b="1" dirty="0">
              <a:solidFill>
                <a:srgbClr val="A6A6A6"/>
              </a:solidFill>
              <a:effectLst>
                <a:outerShdw blurRad="50800" dist="38100" dir="2700000">
                  <a:srgbClr val="000000">
                    <a:alpha val="43000"/>
                  </a:srgbClr>
                </a:outerShdw>
              </a:effectLst>
              <a:latin typeface="Cambria"/>
              <a:cs typeface="Cambria"/>
            </a:endParaRPr>
          </a:p>
        </p:txBody>
      </p:sp>
      <p:sp>
        <p:nvSpPr>
          <p:cNvPr id="12" name="TextBox 11"/>
          <p:cNvSpPr txBox="1"/>
          <p:nvPr/>
        </p:nvSpPr>
        <p:spPr>
          <a:xfrm>
            <a:off x="1108175" y="3046930"/>
            <a:ext cx="3087948" cy="3539430"/>
          </a:xfrm>
          <a:prstGeom prst="rect">
            <a:avLst/>
          </a:prstGeom>
          <a:noFill/>
        </p:spPr>
        <p:txBody>
          <a:bodyPr wrap="square" rtlCol="0" anchor="ctr">
            <a:spAutoFit/>
          </a:bodyPr>
          <a:lstStyle/>
          <a:p>
            <a:pPr>
              <a:spcAft>
                <a:spcPts val="1200"/>
              </a:spcAft>
            </a:pPr>
            <a:r>
              <a:rPr lang="en-US" sz="3100" b="1" dirty="0" smtClean="0">
                <a:solidFill>
                  <a:schemeClr val="bg1"/>
                </a:solidFill>
                <a:effectLst>
                  <a:outerShdw blurRad="50800" dist="38100" dir="2700000">
                    <a:srgbClr val="000000">
                      <a:alpha val="43000"/>
                    </a:srgbClr>
                  </a:outerShdw>
                </a:effectLst>
              </a:rPr>
              <a:t>One who lay with an </a:t>
            </a:r>
            <a:r>
              <a:rPr lang="en-US" sz="3100" b="1" dirty="0" err="1" smtClean="0">
                <a:solidFill>
                  <a:schemeClr val="bg1"/>
                </a:solidFill>
                <a:effectLst>
                  <a:outerShdw blurRad="50800" dist="38100" dir="2700000">
                    <a:srgbClr val="000000">
                      <a:alpha val="43000"/>
                    </a:srgbClr>
                  </a:outerShdw>
                </a:effectLst>
              </a:rPr>
              <a:t>unbetrothed</a:t>
            </a:r>
            <a:r>
              <a:rPr lang="en-US" sz="3100" b="1" dirty="0" smtClean="0">
                <a:solidFill>
                  <a:schemeClr val="bg1"/>
                </a:solidFill>
                <a:effectLst>
                  <a:outerShdw blurRad="50800" dist="38100" dir="2700000">
                    <a:srgbClr val="000000">
                      <a:alpha val="43000"/>
                    </a:srgbClr>
                  </a:outerShdw>
                </a:effectLst>
              </a:rPr>
              <a:t> virgin had to marry her and could never divorce her (Deut. 22:29).</a:t>
            </a:r>
            <a:endParaRPr lang="en-US" sz="3100" b="1" dirty="0">
              <a:solidFill>
                <a:schemeClr val="bg1"/>
              </a:solidFill>
              <a:effectLst>
                <a:outerShdw blurRad="50800" dist="38100" dir="2700000">
                  <a:srgbClr val="000000">
                    <a:alpha val="43000"/>
                  </a:srgbClr>
                </a:outerShdw>
              </a:effectLst>
            </a:endParaRPr>
          </a:p>
        </p:txBody>
      </p:sp>
      <p:sp>
        <p:nvSpPr>
          <p:cNvPr id="13" name="TextBox 12"/>
          <p:cNvSpPr txBox="1"/>
          <p:nvPr/>
        </p:nvSpPr>
        <p:spPr>
          <a:xfrm>
            <a:off x="5428813" y="3326836"/>
            <a:ext cx="3087948" cy="2800767"/>
          </a:xfrm>
          <a:prstGeom prst="rect">
            <a:avLst/>
          </a:prstGeom>
          <a:noFill/>
        </p:spPr>
        <p:txBody>
          <a:bodyPr wrap="square" rtlCol="0" anchor="ctr">
            <a:spAutoFit/>
          </a:bodyPr>
          <a:lstStyle/>
          <a:p>
            <a:pPr>
              <a:spcAft>
                <a:spcPts val="1200"/>
              </a:spcAft>
            </a:pPr>
            <a:r>
              <a:rPr lang="en-US" sz="4400" b="1" dirty="0" smtClean="0">
                <a:solidFill>
                  <a:schemeClr val="bg1"/>
                </a:solidFill>
                <a:effectLst>
                  <a:outerShdw blurRad="50800" dist="38100" dir="2700000">
                    <a:srgbClr val="000000">
                      <a:alpha val="43000"/>
                    </a:srgbClr>
                  </a:outerShdw>
                </a:effectLst>
              </a:rPr>
              <a:t>This is not restated under Christ.</a:t>
            </a:r>
            <a:endParaRPr lang="en-US" sz="4400" b="1" dirty="0">
              <a:solidFill>
                <a:schemeClr val="bg1"/>
              </a:solidFill>
              <a:effectLst>
                <a:outerShdw blurRad="50800" dist="38100" dir="2700000">
                  <a:srgbClr val="000000">
                    <a:alpha val="43000"/>
                  </a:srgbClr>
                </a:outerShdw>
              </a:effectLst>
            </a:endParaRPr>
          </a:p>
        </p:txBody>
      </p:sp>
      <p:pic>
        <p:nvPicPr>
          <p:cNvPr id="14" name="Picture 13" descr="CHRIST.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187286" y="2971800"/>
            <a:ext cx="1241527" cy="3748926"/>
          </a:xfrm>
          <a:prstGeom prst="rect">
            <a:avLst/>
          </a:prstGeom>
        </p:spPr>
      </p:pic>
      <p:pic>
        <p:nvPicPr>
          <p:cNvPr id="15" name="Picture 14" descr="MOSES.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3200400"/>
            <a:ext cx="1286933" cy="37598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152953"/>
            <a:ext cx="8288355" cy="656173"/>
          </a:xfrm>
        </p:spPr>
        <p:txBody>
          <a:bodyPr>
            <a:noAutofit/>
          </a:bodyPr>
          <a:lstStyle/>
          <a:p>
            <a:pPr algn="r">
              <a:buNone/>
            </a:pPr>
            <a:r>
              <a:rPr lang="en-US" sz="4300" b="1" i="1" dirty="0" smtClean="0">
                <a:effectLst>
                  <a:outerShdw blurRad="50800" dist="38100" dir="2700000">
                    <a:srgbClr val="000000">
                      <a:alpha val="43000"/>
                    </a:srgbClr>
                  </a:outerShdw>
                </a:effectLst>
              </a:rPr>
              <a:t>Eunuchs</a:t>
            </a:r>
          </a:p>
        </p:txBody>
      </p:sp>
      <p:sp>
        <p:nvSpPr>
          <p:cNvPr id="8" name="TextBox 7"/>
          <p:cNvSpPr txBox="1"/>
          <p:nvPr/>
        </p:nvSpPr>
        <p:spPr>
          <a:xfrm>
            <a:off x="0" y="1145594"/>
            <a:ext cx="2540188" cy="166353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2</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600" b="1" dirty="0" smtClean="0">
                <a:solidFill>
                  <a:srgbClr val="A6A6A6"/>
                </a:solidFill>
                <a:effectLst>
                  <a:outerShdw blurRad="50800" dist="38100" dir="2700000">
                    <a:srgbClr val="000000">
                      <a:alpha val="43000"/>
                    </a:srgbClr>
                  </a:outerShdw>
                </a:effectLst>
                <a:latin typeface="Cambria"/>
                <a:cs typeface="Cambria"/>
              </a:rPr>
              <a:t>Moses &amp; Christ Compared</a:t>
            </a:r>
            <a:endParaRPr lang="en-US" sz="2600" b="1" dirty="0">
              <a:solidFill>
                <a:srgbClr val="A6A6A6"/>
              </a:solidFill>
              <a:effectLst>
                <a:outerShdw blurRad="50800" dist="38100" dir="2700000">
                  <a:srgbClr val="000000">
                    <a:alpha val="43000"/>
                  </a:srgbClr>
                </a:outerShdw>
              </a:effectLst>
              <a:latin typeface="Cambria"/>
              <a:cs typeface="Cambria"/>
            </a:endParaRPr>
          </a:p>
        </p:txBody>
      </p:sp>
      <p:sp>
        <p:nvSpPr>
          <p:cNvPr id="12" name="TextBox 11"/>
          <p:cNvSpPr txBox="1"/>
          <p:nvPr/>
        </p:nvSpPr>
        <p:spPr>
          <a:xfrm>
            <a:off x="1108175" y="3208512"/>
            <a:ext cx="3087948" cy="3216265"/>
          </a:xfrm>
          <a:prstGeom prst="rect">
            <a:avLst/>
          </a:prstGeom>
          <a:noFill/>
        </p:spPr>
        <p:txBody>
          <a:bodyPr wrap="square" rtlCol="0" anchor="ctr">
            <a:spAutoFit/>
          </a:bodyPr>
          <a:lstStyle/>
          <a:p>
            <a:pPr>
              <a:spcAft>
                <a:spcPts val="1200"/>
              </a:spcAft>
            </a:pPr>
            <a:r>
              <a:rPr lang="en-US" sz="2900" b="1" dirty="0" smtClean="0">
                <a:solidFill>
                  <a:schemeClr val="bg1"/>
                </a:solidFill>
                <a:effectLst>
                  <a:outerShdw blurRad="50800" dist="38100" dir="2700000">
                    <a:srgbClr val="000000">
                      <a:alpha val="43000"/>
                    </a:srgbClr>
                  </a:outerShdw>
                </a:effectLst>
              </a:rPr>
              <a:t>A eunuch could not offer sacrifices or enter the assembly of the Lord (Lev. 21:17-23; Deut. 23:1).</a:t>
            </a:r>
            <a:endParaRPr lang="en-US" sz="2900" b="1" dirty="0">
              <a:solidFill>
                <a:schemeClr val="bg1"/>
              </a:solidFill>
              <a:effectLst>
                <a:outerShdw blurRad="50800" dist="38100" dir="2700000">
                  <a:srgbClr val="000000">
                    <a:alpha val="43000"/>
                  </a:srgbClr>
                </a:outerShdw>
              </a:effectLst>
            </a:endParaRPr>
          </a:p>
        </p:txBody>
      </p:sp>
      <p:sp>
        <p:nvSpPr>
          <p:cNvPr id="13" name="TextBox 12"/>
          <p:cNvSpPr txBox="1"/>
          <p:nvPr/>
        </p:nvSpPr>
        <p:spPr>
          <a:xfrm>
            <a:off x="5428813" y="3172946"/>
            <a:ext cx="3087948" cy="3108544"/>
          </a:xfrm>
          <a:prstGeom prst="rect">
            <a:avLst/>
          </a:prstGeom>
          <a:noFill/>
        </p:spPr>
        <p:txBody>
          <a:bodyPr wrap="square" rtlCol="0" anchor="ctr">
            <a:spAutoFit/>
          </a:bodyPr>
          <a:lstStyle/>
          <a:p>
            <a:pPr>
              <a:spcAft>
                <a:spcPts val="1200"/>
              </a:spcAft>
            </a:pPr>
            <a:r>
              <a:rPr lang="en-US" sz="2800" b="1" dirty="0" smtClean="0">
                <a:solidFill>
                  <a:schemeClr val="bg1"/>
                </a:solidFill>
                <a:effectLst>
                  <a:outerShdw blurRad="50800" dist="38100" dir="2700000">
                    <a:srgbClr val="000000">
                      <a:alpha val="43000"/>
                    </a:srgbClr>
                  </a:outerShdw>
                </a:effectLst>
              </a:rPr>
              <a:t>Eunuchs physically or “for the kingdom of heaven”) are no longer excluded (cf. Isa. 56:3-5; Acts 8:26-39)</a:t>
            </a:r>
            <a:endParaRPr lang="en-US" sz="2800" b="1" dirty="0">
              <a:solidFill>
                <a:schemeClr val="bg1"/>
              </a:solidFill>
              <a:effectLst>
                <a:outerShdw blurRad="50800" dist="38100" dir="2700000">
                  <a:srgbClr val="000000">
                    <a:alpha val="43000"/>
                  </a:srgbClr>
                </a:outerShdw>
              </a:effectLst>
            </a:endParaRPr>
          </a:p>
        </p:txBody>
      </p:sp>
      <p:pic>
        <p:nvPicPr>
          <p:cNvPr id="14" name="Picture 13" descr="CHRIST.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187286" y="2971800"/>
            <a:ext cx="1241527" cy="3748926"/>
          </a:xfrm>
          <a:prstGeom prst="rect">
            <a:avLst/>
          </a:prstGeom>
        </p:spPr>
      </p:pic>
      <p:pic>
        <p:nvPicPr>
          <p:cNvPr id="15" name="Picture 14" descr="MOSES.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3200400"/>
            <a:ext cx="1286933" cy="37598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786813"/>
            <a:ext cx="8288355" cy="4071186"/>
          </a:xfrm>
        </p:spPr>
        <p:txBody>
          <a:bodyPr>
            <a:normAutofit/>
          </a:bodyPr>
          <a:lstStyle/>
          <a:p>
            <a:pPr algn="ctr">
              <a:buNone/>
            </a:pPr>
            <a:r>
              <a:rPr lang="en-US" sz="3500" b="1" dirty="0" smtClean="0">
                <a:effectLst>
                  <a:outerShdw blurRad="50800" dist="38100" dir="2700000">
                    <a:srgbClr val="000000">
                      <a:alpha val="43000"/>
                    </a:srgbClr>
                  </a:outerShdw>
                </a:effectLst>
              </a:rPr>
              <a:t>Some have argued of Jesus’s teachings on MDR, He was merely…</a:t>
            </a:r>
          </a:p>
          <a:p>
            <a:pPr algn="ctr">
              <a:buNone/>
            </a:pPr>
            <a:r>
              <a:rPr lang="en-US" sz="5000" b="1" dirty="0" smtClean="0">
                <a:effectLst>
                  <a:outerShdw blurRad="50800" dist="38100" dir="2700000">
                    <a:srgbClr val="000000">
                      <a:alpha val="43000"/>
                    </a:srgbClr>
                  </a:outerShdw>
                </a:effectLst>
              </a:rPr>
              <a:t>“A Jew teaching Jews how to be good Jews.”</a:t>
            </a:r>
            <a:r>
              <a:rPr lang="en-US" sz="3500" b="1" dirty="0" smtClean="0">
                <a:effectLst>
                  <a:outerShdw blurRad="50800" dist="38100" dir="2700000">
                    <a:srgbClr val="000000">
                      <a:alpha val="43000"/>
                    </a:srgbClr>
                  </a:outerShdw>
                </a:effectLst>
              </a:rPr>
              <a:t> </a:t>
            </a:r>
            <a:endParaRPr lang="en-US" sz="3500" b="1" dirty="0">
              <a:effectLst>
                <a:outerShdw blurRad="50800" dist="38100" dir="2700000">
                  <a:srgbClr val="000000">
                    <a:alpha val="43000"/>
                  </a:srgbClr>
                </a:outerShdw>
              </a:effectLst>
            </a:endParaRP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3</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Theories</a:t>
            </a:r>
            <a:endParaRPr lang="en-US" sz="24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600476"/>
            <a:ext cx="8288355" cy="4257523"/>
          </a:xfrm>
        </p:spPr>
        <p:txBody>
          <a:bodyPr>
            <a:normAutofit/>
          </a:bodyPr>
          <a:lstStyle/>
          <a:p>
            <a:pPr algn="ctr">
              <a:buNone/>
            </a:pPr>
            <a:r>
              <a:rPr lang="en-US" sz="4500" b="1" dirty="0" smtClean="0">
                <a:effectLst>
                  <a:outerShdw blurRad="50800" dist="38100" dir="2700000">
                    <a:srgbClr val="000000">
                      <a:alpha val="43000"/>
                    </a:srgbClr>
                  </a:outerShdw>
                </a:effectLst>
              </a:rPr>
              <a:t>Summary</a:t>
            </a:r>
          </a:p>
          <a:p>
            <a:pPr marL="460375" indent="-460375">
              <a:buNone/>
            </a:pPr>
            <a:r>
              <a:rPr lang="en-US" sz="3300" b="1" dirty="0" smtClean="0">
                <a:effectLst>
                  <a:outerShdw blurRad="50800" dist="38100" dir="2700000">
                    <a:srgbClr val="000000">
                      <a:alpha val="43000"/>
                    </a:srgbClr>
                  </a:outerShdw>
                </a:effectLst>
              </a:rPr>
              <a:t>1.	From Adam to Christ a consistent universal moral law has been in place (Rom. 5:12-14).</a:t>
            </a:r>
          </a:p>
          <a:p>
            <a:pPr marL="858838" lvl="1" indent="-401638">
              <a:buNone/>
            </a:pPr>
            <a:r>
              <a:rPr lang="en-US" b="1" dirty="0" smtClean="0">
                <a:effectLst>
                  <a:outerShdw blurRad="50800" dist="38100" dir="2700000">
                    <a:srgbClr val="000000">
                      <a:alpha val="43000"/>
                    </a:srgbClr>
                  </a:outerShdw>
                </a:effectLst>
              </a:rPr>
              <a:t>a.	Some speak of this as an oral revelation, while others speak of it as “instinctual” (Rom. 2:14-15).</a:t>
            </a:r>
          </a:p>
          <a:p>
            <a:pPr marL="858838" lvl="1" indent="-401638">
              <a:buNone/>
            </a:pPr>
            <a:r>
              <a:rPr lang="en-US" b="1" dirty="0" err="1" smtClean="0">
                <a:effectLst>
                  <a:outerShdw blurRad="50800" dist="38100" dir="2700000">
                    <a:srgbClr val="000000">
                      <a:alpha val="43000"/>
                    </a:srgbClr>
                  </a:outerShdw>
                </a:effectLst>
              </a:rPr>
              <a:t>b</a:t>
            </a:r>
            <a:r>
              <a:rPr lang="en-US" b="1" dirty="0" smtClean="0">
                <a:effectLst>
                  <a:outerShdw blurRad="50800" dist="38100" dir="2700000">
                    <a:srgbClr val="000000">
                      <a:alpha val="43000"/>
                    </a:srgbClr>
                  </a:outerShdw>
                </a:effectLst>
              </a:rPr>
              <a:t>. Some believe this extends to the present in the moral principles taught in the Gospel.</a:t>
            </a: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3</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Theories</a:t>
            </a:r>
            <a:endParaRPr lang="en-US" sz="24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600476"/>
            <a:ext cx="8288355" cy="4257523"/>
          </a:xfrm>
        </p:spPr>
        <p:txBody>
          <a:bodyPr>
            <a:noAutofit/>
          </a:bodyPr>
          <a:lstStyle/>
          <a:p>
            <a:pPr algn="ctr">
              <a:buNone/>
            </a:pPr>
            <a:r>
              <a:rPr lang="en-US" sz="4500" b="1" dirty="0" smtClean="0">
                <a:effectLst>
                  <a:outerShdw blurRad="50800" dist="38100" dir="2700000">
                    <a:srgbClr val="000000">
                      <a:alpha val="43000"/>
                    </a:srgbClr>
                  </a:outerShdw>
                </a:effectLst>
              </a:rPr>
              <a:t>Summary</a:t>
            </a:r>
          </a:p>
          <a:p>
            <a:pPr marL="460375" indent="-460375">
              <a:buNone/>
            </a:pPr>
            <a:r>
              <a:rPr lang="en-US" sz="3300" b="1" dirty="0" smtClean="0">
                <a:effectLst>
                  <a:outerShdw blurRad="50800" dist="38100" dir="2700000">
                    <a:srgbClr val="000000">
                      <a:alpha val="43000"/>
                    </a:srgbClr>
                  </a:outerShdw>
                </a:effectLst>
              </a:rPr>
              <a:t>2.	Mosaic Law prohibited divorce except for fornication (Deut. 24:1-4).</a:t>
            </a:r>
          </a:p>
          <a:p>
            <a:pPr marL="860425" lvl="1" indent="-460375">
              <a:buNone/>
            </a:pPr>
            <a:r>
              <a:rPr lang="en-US" sz="2900" b="1" dirty="0" smtClean="0">
                <a:effectLst>
                  <a:outerShdw blurRad="50800" dist="38100" dir="2700000">
                    <a:srgbClr val="000000">
                      <a:alpha val="43000"/>
                    </a:srgbClr>
                  </a:outerShdw>
                </a:effectLst>
              </a:rPr>
              <a:t>a.	Advocates equate “some uncleanness” with adultery, arguing that all divorce under Mosaic Law was sin.</a:t>
            </a:r>
            <a:endParaRPr lang="en-US" sz="3300" b="1" dirty="0" smtClean="0">
              <a:effectLst>
                <a:outerShdw blurRad="50800" dist="38100" dir="2700000">
                  <a:srgbClr val="000000">
                    <a:alpha val="43000"/>
                  </a:srgbClr>
                </a:outerShdw>
              </a:effectLst>
            </a:endParaRP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3</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Theories</a:t>
            </a:r>
            <a:endParaRPr lang="en-US" sz="24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600476"/>
            <a:ext cx="8288355" cy="4257523"/>
          </a:xfrm>
        </p:spPr>
        <p:txBody>
          <a:bodyPr>
            <a:noAutofit/>
          </a:bodyPr>
          <a:lstStyle/>
          <a:p>
            <a:pPr algn="ctr">
              <a:buNone/>
            </a:pPr>
            <a:r>
              <a:rPr lang="en-US" sz="4500" b="1" dirty="0" smtClean="0">
                <a:effectLst>
                  <a:outerShdw blurRad="50800" dist="38100" dir="2700000">
                    <a:srgbClr val="000000">
                      <a:alpha val="43000"/>
                    </a:srgbClr>
                  </a:outerShdw>
                </a:effectLst>
              </a:rPr>
              <a:t>Summary</a:t>
            </a:r>
          </a:p>
          <a:p>
            <a:pPr marL="460375" indent="-460375">
              <a:buNone/>
            </a:pPr>
            <a:r>
              <a:rPr lang="en-US" sz="3300" b="1" dirty="0" smtClean="0">
                <a:effectLst>
                  <a:outerShdw blurRad="50800" dist="38100" dir="2700000">
                    <a:srgbClr val="000000">
                      <a:alpha val="43000"/>
                    </a:srgbClr>
                  </a:outerShdw>
                </a:effectLst>
              </a:rPr>
              <a:t>3.	Although there were unique “ceremonial laws,” the moral teachings were the same as the universal moral law in place from the beginning. </a:t>
            </a: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3</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Theories</a:t>
            </a:r>
            <a:endParaRPr lang="en-US" sz="24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600476"/>
            <a:ext cx="8288355" cy="4257523"/>
          </a:xfrm>
        </p:spPr>
        <p:txBody>
          <a:bodyPr>
            <a:noAutofit/>
          </a:bodyPr>
          <a:lstStyle/>
          <a:p>
            <a:pPr algn="ctr">
              <a:buNone/>
            </a:pPr>
            <a:r>
              <a:rPr lang="en-US" sz="4500" b="1" dirty="0" smtClean="0">
                <a:effectLst>
                  <a:outerShdw blurRad="50800" dist="38100" dir="2700000">
                    <a:srgbClr val="000000">
                      <a:alpha val="43000"/>
                    </a:srgbClr>
                  </a:outerShdw>
                </a:effectLst>
              </a:rPr>
              <a:t>Summary</a:t>
            </a:r>
          </a:p>
          <a:p>
            <a:pPr marL="460375" indent="-460375">
              <a:buNone/>
            </a:pPr>
            <a:r>
              <a:rPr lang="en-US" sz="2800" b="1" dirty="0" smtClean="0">
                <a:effectLst>
                  <a:outerShdw blurRad="50800" dist="38100" dir="2700000">
                    <a:srgbClr val="000000">
                      <a:alpha val="43000"/>
                    </a:srgbClr>
                  </a:outerShdw>
                </a:effectLst>
              </a:rPr>
              <a:t>4.	In the Gospels, Jesus is commenting on the Jews’ faulty interpretation of Mosaic Law (Matt. 19:1-9).</a:t>
            </a:r>
          </a:p>
          <a:p>
            <a:pPr marL="860425" lvl="1" indent="-460375">
              <a:buNone/>
            </a:pPr>
            <a:r>
              <a:rPr lang="en-US" sz="2400" b="1" dirty="0" smtClean="0">
                <a:effectLst>
                  <a:outerShdw blurRad="50800" dist="38100" dir="2700000">
                    <a:srgbClr val="000000">
                      <a:alpha val="43000"/>
                    </a:srgbClr>
                  </a:outerShdw>
                </a:effectLst>
              </a:rPr>
              <a:t>a.	He was not laying down new law, but reinforcing Mosaic Law, which they argue conformed to universal moral law.</a:t>
            </a:r>
          </a:p>
          <a:p>
            <a:pPr marL="860425" lvl="1" indent="-460375">
              <a:buNone/>
            </a:pPr>
            <a:r>
              <a:rPr lang="en-US" sz="2400" b="1" dirty="0" err="1" smtClean="0">
                <a:effectLst>
                  <a:outerShdw blurRad="50800" dist="38100" dir="2700000">
                    <a:srgbClr val="000000">
                      <a:alpha val="43000"/>
                    </a:srgbClr>
                  </a:outerShdw>
                </a:effectLst>
              </a:rPr>
              <a:t>b</a:t>
            </a:r>
            <a:r>
              <a:rPr lang="en-US" sz="2400" b="1" dirty="0" smtClean="0">
                <a:effectLst>
                  <a:outerShdw blurRad="50800" dist="38100" dir="2700000">
                    <a:srgbClr val="000000">
                      <a:alpha val="43000"/>
                    </a:srgbClr>
                  </a:outerShdw>
                </a:effectLst>
              </a:rPr>
              <a:t>.	“Hardness of your hearts” referred to unwillingness to forgive a woman who committed adultery, not hardness toward God or towards marriage in general (Deut. 22:13-19).</a:t>
            </a: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3</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Theories</a:t>
            </a:r>
            <a:endParaRPr lang="en-US" sz="24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600476"/>
            <a:ext cx="8288355" cy="4257523"/>
          </a:xfrm>
        </p:spPr>
        <p:txBody>
          <a:bodyPr>
            <a:noAutofit/>
          </a:bodyPr>
          <a:lstStyle/>
          <a:p>
            <a:pPr algn="ctr">
              <a:buNone/>
            </a:pPr>
            <a:r>
              <a:rPr lang="en-US" sz="4500" b="1" dirty="0" smtClean="0">
                <a:effectLst>
                  <a:outerShdw blurRad="50800" dist="38100" dir="2700000">
                    <a:srgbClr val="000000">
                      <a:alpha val="43000"/>
                    </a:srgbClr>
                  </a:outerShdw>
                </a:effectLst>
              </a:rPr>
              <a:t>Summary</a:t>
            </a:r>
          </a:p>
          <a:p>
            <a:pPr marL="460375" indent="-460375">
              <a:buNone/>
            </a:pPr>
            <a:r>
              <a:rPr lang="en-US" sz="2800" b="1" dirty="0" smtClean="0">
                <a:effectLst>
                  <a:outerShdw blurRad="50800" dist="38100" dir="2700000">
                    <a:srgbClr val="000000">
                      <a:alpha val="43000"/>
                    </a:srgbClr>
                  </a:outerShdw>
                </a:effectLst>
              </a:rPr>
              <a:t>5.	Properly, the fullness of gospel teaching on MDR is found in 1 Corinthians 7.</a:t>
            </a:r>
          </a:p>
          <a:p>
            <a:pPr marL="860425" lvl="1" indent="-460375">
              <a:buNone/>
            </a:pPr>
            <a:r>
              <a:rPr lang="en-US" sz="2400" b="1" dirty="0" smtClean="0">
                <a:effectLst>
                  <a:outerShdw blurRad="50800" dist="38100" dir="2700000">
                    <a:srgbClr val="000000">
                      <a:alpha val="43000"/>
                    </a:srgbClr>
                  </a:outerShdw>
                </a:effectLst>
              </a:rPr>
              <a:t>a.	It is not new, but rather reinforces universal moral law (which has been in place from the beginning).</a:t>
            </a:r>
          </a:p>
          <a:p>
            <a:pPr marL="860425" lvl="1" indent="-460375">
              <a:buNone/>
            </a:pPr>
            <a:r>
              <a:rPr lang="en-US" sz="2400" b="1" dirty="0" err="1" smtClean="0">
                <a:effectLst>
                  <a:outerShdw blurRad="50800" dist="38100" dir="2700000">
                    <a:srgbClr val="000000">
                      <a:alpha val="43000"/>
                    </a:srgbClr>
                  </a:outerShdw>
                </a:effectLst>
              </a:rPr>
              <a:t>b</a:t>
            </a:r>
            <a:r>
              <a:rPr lang="en-US" sz="2400" b="1" dirty="0" smtClean="0">
                <a:effectLst>
                  <a:outerShdw blurRad="50800" dist="38100" dir="2700000">
                    <a:srgbClr val="000000">
                      <a:alpha val="43000"/>
                    </a:srgbClr>
                  </a:outerShdw>
                </a:effectLst>
              </a:rPr>
              <a:t>.	Advocates argue that, while it is always sin to divorce (1 Cor. 7:10-11), Paul’s teaching that, “It is better to marry than to burn” (1 Cor. 7:9), allows marriage under any circumstances.</a:t>
            </a: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3</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Theories</a:t>
            </a:r>
            <a:endParaRPr lang="en-US" sz="24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600476"/>
            <a:ext cx="8288355" cy="4257523"/>
          </a:xfrm>
        </p:spPr>
        <p:txBody>
          <a:bodyPr>
            <a:noAutofit/>
          </a:bodyPr>
          <a:lstStyle/>
          <a:p>
            <a:pPr algn="ctr">
              <a:buNone/>
            </a:pPr>
            <a:r>
              <a:rPr lang="en-US" sz="4500" b="1" dirty="0" smtClean="0">
                <a:effectLst>
                  <a:outerShdw blurRad="50800" dist="38100" dir="2700000">
                    <a:srgbClr val="000000">
                      <a:alpha val="43000"/>
                    </a:srgbClr>
                  </a:outerShdw>
                </a:effectLst>
              </a:rPr>
              <a:t>Summary</a:t>
            </a:r>
          </a:p>
          <a:p>
            <a:pPr marL="460375" indent="-460375">
              <a:buNone/>
            </a:pPr>
            <a:r>
              <a:rPr lang="en-US" sz="2800" b="1" dirty="0" smtClean="0">
                <a:effectLst>
                  <a:outerShdw blurRad="50800" dist="38100" dir="2700000">
                    <a:srgbClr val="000000">
                      <a:alpha val="43000"/>
                    </a:srgbClr>
                  </a:outerShdw>
                </a:effectLst>
              </a:rPr>
              <a:t>5.	Properly, the fullness of gospel teaching on MDR is found in 1 Corinthians 7.</a:t>
            </a:r>
          </a:p>
          <a:p>
            <a:pPr marL="860425" lvl="1" indent="-460375">
              <a:buNone/>
            </a:pPr>
            <a:r>
              <a:rPr lang="en-US" sz="2400" b="1" dirty="0" err="1" smtClean="0">
                <a:effectLst>
                  <a:outerShdw blurRad="50800" dist="38100" dir="2700000">
                    <a:srgbClr val="000000">
                      <a:alpha val="43000"/>
                    </a:srgbClr>
                  </a:outerShdw>
                </a:effectLst>
              </a:rPr>
              <a:t>c</a:t>
            </a:r>
            <a:r>
              <a:rPr lang="en-US" sz="2400" b="1" dirty="0" smtClean="0">
                <a:effectLst>
                  <a:outerShdw blurRad="50800" dist="38100" dir="2700000">
                    <a:srgbClr val="000000">
                      <a:alpha val="43000"/>
                    </a:srgbClr>
                  </a:outerShdw>
                </a:effectLst>
              </a:rPr>
              <a:t>.	Paul’s teaching “Let each one remain in the calling in which he was called” (1 Cor. 7:20), allows one to stay in any marriage regardless of the circumstances.</a:t>
            </a: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3</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Theories</a:t>
            </a:r>
            <a:endParaRPr lang="en-US" sz="24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19048"/>
            <a:ext cx="8288355" cy="4438951"/>
          </a:xfrm>
        </p:spPr>
        <p:txBody>
          <a:bodyPr>
            <a:normAutofit/>
          </a:bodyPr>
          <a:lstStyle/>
          <a:p>
            <a:pPr marL="0" indent="0" algn="ctr">
              <a:spcAft>
                <a:spcPts val="1800"/>
              </a:spcAft>
              <a:buNone/>
            </a:pPr>
            <a:r>
              <a:rPr lang="en-US" sz="4000" b="1" dirty="0" smtClean="0">
                <a:effectLst>
                  <a:outerShdw blurRad="50800" dist="38100" dir="2700000">
                    <a:srgbClr val="000000">
                      <a:alpha val="43000"/>
                    </a:srgbClr>
                  </a:outerShdw>
                </a:effectLst>
              </a:rPr>
              <a:t>Luke 16:18</a:t>
            </a:r>
            <a:endParaRPr lang="en-US" sz="3000" b="1" dirty="0" smtClean="0">
              <a:effectLst>
                <a:outerShdw blurRad="50800" dist="38100" dir="2700000">
                  <a:srgbClr val="000000">
                    <a:alpha val="43000"/>
                  </a:srgbClr>
                </a:outerShdw>
              </a:effectLst>
            </a:endParaRPr>
          </a:p>
          <a:p>
            <a:pPr marL="0" indent="0" algn="ctr">
              <a:buNone/>
            </a:pPr>
            <a:r>
              <a:rPr lang="en-US" sz="3000" b="1" dirty="0" smtClean="0">
                <a:effectLst>
                  <a:outerShdw blurRad="50800" dist="38100" dir="2700000">
                    <a:srgbClr val="000000">
                      <a:alpha val="43000"/>
                    </a:srgbClr>
                  </a:outerShdw>
                </a:effectLst>
              </a:rPr>
              <a:t>Random teaching or response to derision of the Pharisees (Luke 16:14)</a:t>
            </a:r>
          </a:p>
          <a:p>
            <a:pPr marL="0" indent="0" algn="ctr">
              <a:buNone/>
            </a:pPr>
            <a:r>
              <a:rPr lang="en-US" sz="3000" b="1" dirty="0" smtClean="0">
                <a:effectLst>
                  <a:outerShdw blurRad="50800" dist="38100" dir="2700000">
                    <a:srgbClr val="000000">
                      <a:alpha val="43000"/>
                    </a:srgbClr>
                  </a:outerShdw>
                </a:effectLst>
              </a:rPr>
              <a:t>God’s view of the heart and wealth (16:15), the Law and Prophets were until John (16:16), the Law will not fail (16:17), and the Rich Man and Lazarus (16:19-31)</a:t>
            </a:r>
          </a:p>
        </p:txBody>
      </p:sp>
      <p:sp>
        <p:nvSpPr>
          <p:cNvPr id="8" name="TextBox 7"/>
          <p:cNvSpPr txBox="1"/>
          <p:nvPr/>
        </p:nvSpPr>
        <p:spPr>
          <a:xfrm>
            <a:off x="0" y="1145594"/>
            <a:ext cx="2540188" cy="142962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1</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The Texts</a:t>
            </a:r>
            <a:endParaRPr lang="en-US" sz="92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600476"/>
            <a:ext cx="8288355" cy="4257523"/>
          </a:xfrm>
        </p:spPr>
        <p:txBody>
          <a:bodyPr>
            <a:noAutofit/>
          </a:bodyPr>
          <a:lstStyle/>
          <a:p>
            <a:pPr algn="ctr">
              <a:buNone/>
            </a:pPr>
            <a:r>
              <a:rPr lang="en-US" sz="4500" b="1" dirty="0" smtClean="0">
                <a:effectLst>
                  <a:outerShdw blurRad="50800" dist="38100" dir="2700000">
                    <a:srgbClr val="000000">
                      <a:alpha val="43000"/>
                    </a:srgbClr>
                  </a:outerShdw>
                </a:effectLst>
              </a:rPr>
              <a:t>Summary</a:t>
            </a:r>
          </a:p>
          <a:p>
            <a:pPr marL="460375" indent="-460375">
              <a:lnSpc>
                <a:spcPct val="90000"/>
              </a:lnSpc>
              <a:buNone/>
            </a:pPr>
            <a:r>
              <a:rPr lang="en-US" sz="2800" b="1" dirty="0" smtClean="0">
                <a:effectLst>
                  <a:outerShdw blurRad="50800" dist="38100" dir="2700000">
                    <a:srgbClr val="000000">
                      <a:alpha val="43000"/>
                    </a:srgbClr>
                  </a:outerShdw>
                </a:effectLst>
              </a:rPr>
              <a:t>6.	Since Paul taught that forbidding marriage is among “doctrines of demons” (1 Tim. 4:1-3), and Mosaic Law considered reconciliation to a first husband an “abomination before the LORD” (Deut. 24:4), those of us who teach that one </a:t>
            </a:r>
            <a:r>
              <a:rPr lang="en-US" sz="2800" b="1" dirty="0" err="1" smtClean="0">
                <a:effectLst>
                  <a:outerShdw blurRad="50800" dist="38100" dir="2700000">
                    <a:srgbClr val="000000">
                      <a:alpha val="43000"/>
                    </a:srgbClr>
                  </a:outerShdw>
                </a:effectLst>
              </a:rPr>
              <a:t>unscripturally</a:t>
            </a:r>
            <a:r>
              <a:rPr lang="en-US" sz="2800" b="1" dirty="0" smtClean="0">
                <a:effectLst>
                  <a:outerShdw blurRad="50800" dist="38100" dir="2700000">
                    <a:srgbClr val="000000">
                      <a:alpha val="43000"/>
                    </a:srgbClr>
                  </a:outerShdw>
                </a:effectLst>
              </a:rPr>
              <a:t> divorced must be reconciled to a first mate, and is not free to remarry are actually teaching a doctrine of demons which is an abomination before God.</a:t>
            </a: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3</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Theories</a:t>
            </a:r>
            <a:endParaRPr lang="en-US" sz="24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786813"/>
            <a:ext cx="8288355" cy="4071186"/>
          </a:xfrm>
        </p:spPr>
        <p:txBody>
          <a:bodyPr>
            <a:normAutofit/>
          </a:bodyPr>
          <a:lstStyle/>
          <a:p>
            <a:pPr algn="ctr">
              <a:spcAft>
                <a:spcPts val="1200"/>
              </a:spcAft>
              <a:buNone/>
            </a:pPr>
            <a:r>
              <a:rPr lang="en-US" sz="4500" b="1" dirty="0" smtClean="0">
                <a:effectLst>
                  <a:outerShdw blurRad="50800" dist="38100" dir="2700000">
                    <a:srgbClr val="000000">
                      <a:alpha val="43000"/>
                    </a:srgbClr>
                  </a:outerShdw>
                </a:effectLst>
              </a:rPr>
              <a:t>“One Covenant Doctrine”</a:t>
            </a:r>
          </a:p>
          <a:p>
            <a:pPr marL="460375" indent="-460375" algn="ctr">
              <a:spcAft>
                <a:spcPts val="1200"/>
              </a:spcAft>
              <a:buNone/>
            </a:pPr>
            <a:r>
              <a:rPr lang="en-US" sz="3300" b="1" dirty="0" smtClean="0">
                <a:effectLst>
                  <a:outerShdw blurRad="50800" dist="38100" dir="2700000">
                    <a:srgbClr val="000000">
                      <a:alpha val="43000"/>
                    </a:srgbClr>
                  </a:outerShdw>
                </a:effectLst>
              </a:rPr>
              <a:t>Not the same as “Covenant Theology”</a:t>
            </a:r>
          </a:p>
          <a:p>
            <a:pPr marL="0" indent="0" algn="ctr">
              <a:spcAft>
                <a:spcPts val="1200"/>
              </a:spcAft>
              <a:buNone/>
            </a:pPr>
            <a:r>
              <a:rPr lang="en-US" sz="3300" b="1" dirty="0" smtClean="0">
                <a:effectLst>
                  <a:outerShdw blurRad="50800" dist="38100" dir="2700000">
                    <a:srgbClr val="000000">
                      <a:alpha val="43000"/>
                    </a:srgbClr>
                  </a:outerShdw>
                </a:effectLst>
              </a:rPr>
              <a:t>A denominational theology embraced in Reformed Protestant circles</a:t>
            </a:r>
          </a:p>
          <a:p>
            <a:pPr marL="460375" indent="-460375" algn="ctr">
              <a:spcAft>
                <a:spcPts val="1200"/>
              </a:spcAft>
              <a:buNone/>
            </a:pPr>
            <a:r>
              <a:rPr lang="en-US" sz="3300" b="1" dirty="0" smtClean="0">
                <a:effectLst>
                  <a:outerShdw blurRad="50800" dist="38100" dir="2700000">
                    <a:srgbClr val="000000">
                      <a:alpha val="43000"/>
                    </a:srgbClr>
                  </a:outerShdw>
                </a:effectLst>
              </a:rPr>
              <a:t>In contrast to </a:t>
            </a:r>
            <a:r>
              <a:rPr lang="en-US" sz="3300" b="1" dirty="0" err="1" smtClean="0">
                <a:effectLst>
                  <a:outerShdw blurRad="50800" dist="38100" dir="2700000">
                    <a:srgbClr val="000000">
                      <a:alpha val="43000"/>
                    </a:srgbClr>
                  </a:outerShdw>
                </a:effectLst>
              </a:rPr>
              <a:t>dispensationalism</a:t>
            </a:r>
            <a:endParaRPr lang="en-US" b="1" dirty="0" smtClean="0">
              <a:effectLst>
                <a:outerShdw blurRad="50800" dist="38100" dir="2700000">
                  <a:srgbClr val="000000">
                    <a:alpha val="43000"/>
                  </a:srgbClr>
                </a:outerShdw>
              </a:effectLst>
            </a:endParaRP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3</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smtClean="0">
                <a:solidFill>
                  <a:srgbClr val="A6A6A6"/>
                </a:solidFill>
                <a:effectLst>
                  <a:outerShdw blurRad="50800" dist="38100" dir="2700000">
                    <a:srgbClr val="000000">
                      <a:alpha val="43000"/>
                    </a:srgbClr>
                  </a:outerShdw>
                </a:effectLst>
                <a:latin typeface="Cambria"/>
                <a:cs typeface="Cambria"/>
              </a:rPr>
              <a:t>Theories</a:t>
            </a:r>
            <a:endParaRPr lang="en-US" sz="24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rmAutofit/>
          </a:bodyPr>
          <a:lstStyle/>
          <a:p>
            <a:pPr algn="ctr">
              <a:spcAft>
                <a:spcPts val="600"/>
              </a:spcAft>
              <a:buNone/>
            </a:pPr>
            <a:r>
              <a:rPr lang="en-US" sz="4200" b="1" dirty="0" smtClean="0">
                <a:effectLst>
                  <a:outerShdw blurRad="50800" dist="38100" dir="2700000">
                    <a:srgbClr val="000000">
                      <a:alpha val="43000"/>
                    </a:srgbClr>
                  </a:outerShdw>
                </a:effectLst>
              </a:rPr>
              <a:t>A. Universal Moral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3000" b="1" dirty="0" smtClean="0">
                <a:effectLst>
                  <a:outerShdw blurRad="50800" dist="38100" dir="2700000">
                    <a:srgbClr val="000000">
                      <a:alpha val="43000"/>
                    </a:srgbClr>
                  </a:outerShdw>
                </a:effectLst>
              </a:rPr>
              <a:t>There has always been Divine law (Rom. 5:12-14)</a:t>
            </a:r>
          </a:p>
          <a:p>
            <a:pPr marL="0" indent="0" algn="ctr">
              <a:spcAft>
                <a:spcPts val="600"/>
              </a:spcAft>
              <a:buNone/>
            </a:pPr>
            <a:r>
              <a:rPr lang="en-US" sz="3000" b="1" dirty="0" smtClean="0">
                <a:effectLst>
                  <a:outerShdw blurRad="50800" dist="38100" dir="2700000">
                    <a:srgbClr val="000000">
                      <a:alpha val="43000"/>
                    </a:srgbClr>
                  </a:outerShdw>
                </a:effectLst>
              </a:rPr>
              <a:t>“Sin is not imputed when there is no law” (Rom. 5:13)—“where there is no law there is no transgression” (Rom. 4:15)</a:t>
            </a:r>
          </a:p>
          <a:p>
            <a:pPr marL="0" indent="0" algn="ctr">
              <a:spcAft>
                <a:spcPts val="600"/>
              </a:spcAft>
              <a:buNone/>
            </a:pPr>
            <a:r>
              <a:rPr lang="en-US" sz="3000" b="1" dirty="0" smtClean="0">
                <a:effectLst>
                  <a:outerShdw blurRad="50800" dist="38100" dir="2700000">
                    <a:srgbClr val="000000">
                      <a:alpha val="43000"/>
                    </a:srgbClr>
                  </a:outerShdw>
                </a:effectLst>
              </a:rPr>
              <a:t>What was the nature of this law?</a:t>
            </a:r>
            <a:endParaRPr lang="en-US" sz="3000" b="1" dirty="0">
              <a:effectLst>
                <a:outerShdw blurRad="50800" dist="38100" dir="2700000">
                  <a:srgbClr val="000000">
                    <a:alpha val="43000"/>
                  </a:srgbClr>
                </a:outerShdw>
              </a:effectLst>
            </a:endParaRP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A. Universal Moral Law</a:t>
            </a:r>
            <a:endParaRPr lang="en-US" sz="3600" b="1" dirty="0" smtClean="0">
              <a:effectLst>
                <a:outerShdw blurRad="50800" dist="38100" dir="2700000">
                  <a:srgbClr val="000000">
                    <a:alpha val="43000"/>
                  </a:srgbClr>
                </a:outerShdw>
              </a:effectLst>
            </a:endParaRPr>
          </a:p>
          <a:p>
            <a:pPr algn="ctr">
              <a:spcAft>
                <a:spcPts val="600"/>
              </a:spcAft>
              <a:buNone/>
            </a:pPr>
            <a:r>
              <a:rPr lang="en-US" sz="3000" b="1" dirty="0" smtClean="0">
                <a:effectLst>
                  <a:outerShdw blurRad="50800" dist="38100" dir="2700000">
                    <a:srgbClr val="000000">
                      <a:alpha val="43000"/>
                    </a:srgbClr>
                  </a:outerShdw>
                </a:effectLst>
              </a:rPr>
              <a:t>Moral consciousness (Gen. 3:22)</a:t>
            </a:r>
          </a:p>
          <a:p>
            <a:pPr marL="0" indent="0" algn="ctr">
              <a:spcAft>
                <a:spcPts val="600"/>
              </a:spcAft>
              <a:buNone/>
            </a:pPr>
            <a:r>
              <a:rPr lang="en-US" sz="3000" b="1" dirty="0" smtClean="0">
                <a:effectLst>
                  <a:outerShdw blurRad="50800" dist="38100" dir="2700000">
                    <a:srgbClr val="000000">
                      <a:alpha val="43000"/>
                    </a:srgbClr>
                  </a:outerShdw>
                </a:effectLst>
              </a:rPr>
              <a:t>Not instinct—“O LORD, I know the way of man is not in himself; It is not in man who walks to direct his own steps” (Jer. 10:23)</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A. Universal Moral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3000" b="1" dirty="0" smtClean="0">
                <a:effectLst>
                  <a:outerShdw blurRad="50800" dist="38100" dir="2700000">
                    <a:srgbClr val="000000">
                      <a:alpha val="43000"/>
                    </a:srgbClr>
                  </a:outerShdw>
                </a:effectLst>
              </a:rPr>
              <a:t>Accountability before God (Rom. 1:18-32)</a:t>
            </a:r>
          </a:p>
          <a:p>
            <a:pPr marL="0" indent="0" algn="ctr">
              <a:spcAft>
                <a:spcPts val="600"/>
              </a:spcAft>
              <a:buNone/>
            </a:pPr>
            <a:r>
              <a:rPr lang="en-US" sz="3000" b="1" dirty="0" smtClean="0">
                <a:effectLst>
                  <a:outerShdw blurRad="50800" dist="38100" dir="2700000">
                    <a:srgbClr val="000000">
                      <a:alpha val="43000"/>
                    </a:srgbClr>
                  </a:outerShdw>
                </a:effectLst>
              </a:rPr>
              <a:t>God has “shown (</a:t>
            </a:r>
            <a:r>
              <a:rPr lang="en-US" sz="3000" b="1" i="1" dirty="0" err="1" smtClean="0">
                <a:effectLst>
                  <a:outerShdw blurRad="50800" dist="38100" dir="2700000">
                    <a:srgbClr val="000000">
                      <a:alpha val="43000"/>
                    </a:srgbClr>
                  </a:outerShdw>
                </a:effectLst>
              </a:rPr>
              <a:t>phaneroō</a:t>
            </a:r>
            <a:r>
              <a:rPr lang="en-US" sz="3000" b="1" dirty="0" smtClean="0">
                <a:effectLst>
                  <a:outerShdw blurRad="50800" dist="38100" dir="2700000">
                    <a:srgbClr val="000000">
                      <a:alpha val="43000"/>
                    </a:srgbClr>
                  </a:outerShdw>
                </a:effectLst>
              </a:rPr>
              <a:t>)”—“to make manifest or visible or known what has been hidden or unknown, to manifest, whether by words, or deeds, or in any other way” (Thayer)—to the world what may be known of God (Rom. 1:19)</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A. Universal Moral Law</a:t>
            </a:r>
            <a:endParaRPr lang="en-US" sz="3600" b="1" dirty="0" smtClean="0">
              <a:effectLst>
                <a:outerShdw blurRad="50800" dist="38100" dir="2700000">
                  <a:srgbClr val="000000">
                    <a:alpha val="43000"/>
                  </a:srgbClr>
                </a:outerShdw>
              </a:effectLst>
            </a:endParaRPr>
          </a:p>
          <a:p>
            <a:pPr marL="514350" indent="-514350" algn="ctr">
              <a:spcAft>
                <a:spcPts val="600"/>
              </a:spcAft>
              <a:buNone/>
            </a:pPr>
            <a:r>
              <a:rPr lang="en-US" sz="3000" b="1" dirty="0" smtClean="0">
                <a:effectLst>
                  <a:outerShdw blurRad="50800" dist="38100" dir="2700000">
                    <a:srgbClr val="000000">
                      <a:alpha val="43000"/>
                    </a:srgbClr>
                  </a:outerShdw>
                </a:effectLst>
              </a:rPr>
              <a:t> “His eternal power and Godhead” from the “things that are made” (Rom. 1:20)</a:t>
            </a:r>
          </a:p>
          <a:p>
            <a:pPr marL="0" indent="0" algn="ctr">
              <a:spcAft>
                <a:spcPts val="600"/>
              </a:spcAft>
              <a:buNone/>
            </a:pPr>
            <a:r>
              <a:rPr lang="en-US" sz="3000" b="1" dirty="0" smtClean="0">
                <a:effectLst>
                  <a:outerShdw blurRad="50800" dist="38100" dir="2700000">
                    <a:srgbClr val="000000">
                      <a:alpha val="43000"/>
                    </a:srgbClr>
                  </a:outerShdw>
                </a:effectLst>
              </a:rPr>
              <a:t>But also—“knew God” (Rom. 1:21), yet “changed the glory of the incorruptible God into an image made like corruptible man—and birds and four-footed animals and creeping things” (Rom. 1:23)</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A. Universal Moral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2800" b="1" dirty="0" smtClean="0">
                <a:effectLst>
                  <a:outerShdw blurRad="50800" dist="38100" dir="2700000">
                    <a:srgbClr val="000000">
                      <a:alpha val="43000"/>
                    </a:srgbClr>
                  </a:outerShdw>
                </a:effectLst>
              </a:rPr>
              <a:t> “Exchanged the truth of God for the lie” (Rom. 1:25). Jesus said, “your word is truth” (John 17:17).</a:t>
            </a:r>
          </a:p>
          <a:p>
            <a:pPr marL="0" indent="0" algn="ctr">
              <a:spcAft>
                <a:spcPts val="600"/>
              </a:spcAft>
              <a:buNone/>
            </a:pPr>
            <a:r>
              <a:rPr lang="en-US" sz="2800" b="1" dirty="0" smtClean="0">
                <a:effectLst>
                  <a:outerShdw blurRad="50800" dist="38100" dir="2700000">
                    <a:srgbClr val="000000">
                      <a:alpha val="43000"/>
                    </a:srgbClr>
                  </a:outerShdw>
                </a:effectLst>
              </a:rPr>
              <a:t>They chose not, “to retain God in their knowledge” (Rom. 1:28).</a:t>
            </a:r>
          </a:p>
          <a:p>
            <a:pPr marL="0" indent="0" algn="ctr">
              <a:spcAft>
                <a:spcPts val="600"/>
              </a:spcAft>
              <a:buNone/>
            </a:pPr>
            <a:r>
              <a:rPr lang="en-US" sz="2800" b="1" dirty="0" smtClean="0">
                <a:effectLst>
                  <a:outerShdw blurRad="50800" dist="38100" dir="2700000">
                    <a:srgbClr val="000000">
                      <a:alpha val="43000"/>
                    </a:srgbClr>
                  </a:outerShdw>
                </a:effectLst>
              </a:rPr>
              <a:t>Knowing “the righteous judgment of God, that those who practice such things are deserving of death” (Rom. 1:32)</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A. Universal Moral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2800" b="1" dirty="0" smtClean="0">
                <a:effectLst>
                  <a:outerShdw blurRad="50800" dist="38100" dir="2700000">
                    <a:srgbClr val="000000">
                      <a:alpha val="43000"/>
                    </a:srgbClr>
                  </a:outerShdw>
                </a:effectLst>
              </a:rPr>
              <a:t> Clearly, God spoke to those in the past about His will, yet mankind chose to reject this knowledge.</a:t>
            </a:r>
          </a:p>
          <a:p>
            <a:pPr marL="0" indent="0" algn="ctr">
              <a:spcAft>
                <a:spcPts val="600"/>
              </a:spcAft>
              <a:buNone/>
            </a:pPr>
            <a:r>
              <a:rPr lang="en-US" sz="2800" b="1" dirty="0" smtClean="0">
                <a:effectLst>
                  <a:outerShdw blurRad="50800" dist="38100" dir="2700000">
                    <a:srgbClr val="000000">
                      <a:alpha val="43000"/>
                    </a:srgbClr>
                  </a:outerShdw>
                </a:effectLst>
              </a:rPr>
              <a:t>God “at various times and in various ways spoke in time past to the fathers by the prophets” (Heb. 1:1).</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B. Marriage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2600" b="1" dirty="0" smtClean="0">
                <a:effectLst>
                  <a:outerShdw blurRad="50800" dist="38100" dir="2700000">
                    <a:srgbClr val="000000">
                      <a:alpha val="43000"/>
                    </a:srgbClr>
                  </a:outerShdw>
                </a:effectLst>
              </a:rPr>
              <a:t>Some principles seem common through all periods, but “moral” concepts pertaining to MDR (and other things) have clearly changed during different periods.</a:t>
            </a:r>
          </a:p>
          <a:p>
            <a:pPr marL="0" indent="0" algn="ctr">
              <a:spcAft>
                <a:spcPts val="600"/>
              </a:spcAft>
              <a:buNone/>
            </a:pPr>
            <a:r>
              <a:rPr lang="en-US" sz="2600" b="1" dirty="0" smtClean="0">
                <a:effectLst>
                  <a:outerShdw blurRad="50800" dist="38100" dir="2700000">
                    <a:srgbClr val="000000">
                      <a:alpha val="43000"/>
                    </a:srgbClr>
                  </a:outerShdw>
                </a:effectLst>
              </a:rPr>
              <a:t>This side of the cross, all morality is determined by the teaching of Christ (John 12:47-48). </a:t>
            </a:r>
          </a:p>
          <a:p>
            <a:pPr marL="0" indent="0" algn="ctr">
              <a:spcAft>
                <a:spcPts val="600"/>
              </a:spcAft>
              <a:buNone/>
            </a:pPr>
            <a:r>
              <a:rPr lang="en-US" sz="2600" b="1" dirty="0" smtClean="0">
                <a:effectLst>
                  <a:outerShdw blurRad="50800" dist="38100" dir="2700000">
                    <a:srgbClr val="000000">
                      <a:alpha val="43000"/>
                    </a:srgbClr>
                  </a:outerShdw>
                </a:effectLst>
              </a:rPr>
              <a:t>There is no separate moral law to which the world is accountable prior to baptism.</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B. Marriage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3000" b="1" dirty="0" smtClean="0">
                <a:effectLst>
                  <a:outerShdw blurRad="50800" dist="38100" dir="2700000">
                    <a:srgbClr val="000000">
                      <a:alpha val="43000"/>
                    </a:srgbClr>
                  </a:outerShdw>
                </a:effectLst>
              </a:rPr>
              <a:t>If divorce was always sinful, God commanded sin.</a:t>
            </a:r>
          </a:p>
          <a:p>
            <a:pPr marL="0" indent="0" algn="ctr">
              <a:spcAft>
                <a:spcPts val="600"/>
              </a:spcAft>
              <a:buNone/>
            </a:pPr>
            <a:r>
              <a:rPr lang="en-US" sz="3000" b="1" dirty="0" smtClean="0">
                <a:effectLst>
                  <a:outerShdw blurRad="50800" dist="38100" dir="2700000">
                    <a:srgbClr val="000000">
                      <a:alpha val="43000"/>
                    </a:srgbClr>
                  </a:outerShdw>
                </a:effectLst>
              </a:rPr>
              <a:t>Abraham (Gen. 21:10-13; Gal. 4:30)</a:t>
            </a:r>
          </a:p>
          <a:p>
            <a:pPr marL="0" indent="0" algn="ctr">
              <a:spcAft>
                <a:spcPts val="600"/>
              </a:spcAft>
              <a:buNone/>
            </a:pPr>
            <a:r>
              <a:rPr lang="en-US" sz="3000" b="1" dirty="0" smtClean="0">
                <a:effectLst>
                  <a:outerShdw blurRad="50800" dist="38100" dir="2700000">
                    <a:srgbClr val="000000">
                      <a:alpha val="43000"/>
                    </a:srgbClr>
                  </a:outerShdw>
                </a:effectLst>
              </a:rPr>
              <a:t>Mosaic Law (Exod. 21:11; Matt. 19:9; Deut. 24:1)</a:t>
            </a:r>
          </a:p>
          <a:p>
            <a:pPr marL="0" indent="0" algn="ctr">
              <a:spcAft>
                <a:spcPts val="600"/>
              </a:spcAft>
              <a:buNone/>
            </a:pPr>
            <a:r>
              <a:rPr lang="en-US" sz="3000" b="1" dirty="0" smtClean="0">
                <a:effectLst>
                  <a:outerShdw blurRad="50800" dist="38100" dir="2700000">
                    <a:srgbClr val="000000">
                      <a:alpha val="43000"/>
                    </a:srgbClr>
                  </a:outerShdw>
                </a:effectLst>
              </a:rPr>
              <a:t>Ezra (9-10; Deut. 7:3-4; 1 Cor. 7:12-15)</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19048"/>
            <a:ext cx="8288355" cy="4438951"/>
          </a:xfrm>
        </p:spPr>
        <p:txBody>
          <a:bodyPr>
            <a:noAutofit/>
          </a:bodyPr>
          <a:lstStyle/>
          <a:p>
            <a:pPr marL="0" indent="0" algn="ctr">
              <a:spcAft>
                <a:spcPts val="1800"/>
              </a:spcAft>
              <a:buNone/>
            </a:pPr>
            <a:r>
              <a:rPr lang="en-US" sz="4000" b="1" dirty="0" smtClean="0">
                <a:effectLst>
                  <a:outerShdw blurRad="50800" dist="38100" dir="2700000">
                    <a:srgbClr val="000000">
                      <a:alpha val="43000"/>
                    </a:srgbClr>
                  </a:outerShdw>
                </a:effectLst>
              </a:rPr>
              <a:t>Matthew 19:1-9 &amp; Mark 10:1-12</a:t>
            </a:r>
          </a:p>
          <a:p>
            <a:pPr marL="0" indent="0" algn="ctr">
              <a:spcAft>
                <a:spcPts val="600"/>
              </a:spcAft>
              <a:buNone/>
            </a:pPr>
            <a:r>
              <a:rPr lang="en-US" sz="2700" b="1" dirty="0" smtClean="0">
                <a:effectLst>
                  <a:outerShdw blurRad="50800" dist="38100" dir="2700000">
                    <a:srgbClr val="000000">
                      <a:alpha val="43000"/>
                    </a:srgbClr>
                  </a:outerShdw>
                </a:effectLst>
              </a:rPr>
              <a:t>Discussion between Jesus and Pharisees prompted by questions regarding divorce (Matt. 19:3; Mark 10:2)</a:t>
            </a:r>
          </a:p>
          <a:p>
            <a:pPr marL="0" indent="0" algn="ctr">
              <a:spcAft>
                <a:spcPts val="600"/>
              </a:spcAft>
              <a:buNone/>
            </a:pPr>
            <a:r>
              <a:rPr lang="en-US" sz="2700" b="1" dirty="0" smtClean="0">
                <a:effectLst>
                  <a:outerShdw blurRad="50800" dist="38100" dir="2700000">
                    <a:srgbClr val="000000">
                      <a:alpha val="43000"/>
                    </a:srgbClr>
                  </a:outerShdw>
                </a:effectLst>
              </a:rPr>
              <a:t>Matthew—“for just any reason” (19:3b) and answer on exception clause (19:9) </a:t>
            </a:r>
          </a:p>
          <a:p>
            <a:pPr marL="0" indent="0" algn="ctr">
              <a:spcAft>
                <a:spcPts val="600"/>
              </a:spcAft>
              <a:buNone/>
            </a:pPr>
            <a:r>
              <a:rPr lang="en-US" sz="2700" b="1" dirty="0" smtClean="0">
                <a:effectLst>
                  <a:outerShdw blurRad="50800" dist="38100" dir="2700000">
                    <a:srgbClr val="000000">
                      <a:alpha val="43000"/>
                    </a:srgbClr>
                  </a:outerShdw>
                </a:effectLst>
              </a:rPr>
              <a:t>Mark does not record either element, but a latter discussion with His disciples (10:10-12)</a:t>
            </a:r>
          </a:p>
          <a:p>
            <a:pPr marL="0" indent="0" algn="ctr">
              <a:spcAft>
                <a:spcPts val="600"/>
              </a:spcAft>
              <a:buNone/>
            </a:pPr>
            <a:r>
              <a:rPr lang="en-US" sz="2700" b="1" dirty="0" smtClean="0">
                <a:effectLst>
                  <a:outerShdw blurRad="50800" dist="38100" dir="2700000">
                    <a:srgbClr val="000000">
                      <a:alpha val="43000"/>
                    </a:srgbClr>
                  </a:outerShdw>
                </a:effectLst>
              </a:rPr>
              <a:t>Matthew discussion on eunuchs (19:11-12)</a:t>
            </a:r>
          </a:p>
        </p:txBody>
      </p:sp>
      <p:sp>
        <p:nvSpPr>
          <p:cNvPr id="8" name="TextBox 7"/>
          <p:cNvSpPr txBox="1"/>
          <p:nvPr/>
        </p:nvSpPr>
        <p:spPr>
          <a:xfrm>
            <a:off x="0" y="1145594"/>
            <a:ext cx="2540188" cy="142962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1</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The Texts</a:t>
            </a:r>
            <a:endParaRPr lang="en-US" sz="92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B. Marriage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3000" b="1" dirty="0" smtClean="0">
                <a:effectLst>
                  <a:outerShdw blurRad="50800" dist="38100" dir="2700000">
                    <a:srgbClr val="000000">
                      <a:alpha val="43000"/>
                    </a:srgbClr>
                  </a:outerShdw>
                </a:effectLst>
              </a:rPr>
              <a:t>Specific marriage Laws “from the beginning” have not been revealed</a:t>
            </a:r>
          </a:p>
          <a:p>
            <a:pPr marL="0" indent="0" algn="ctr">
              <a:spcAft>
                <a:spcPts val="600"/>
              </a:spcAft>
              <a:buNone/>
            </a:pPr>
            <a:r>
              <a:rPr lang="en-US" sz="3000" b="1" dirty="0" smtClean="0">
                <a:effectLst>
                  <a:outerShdw blurRad="50800" dist="38100" dir="2700000">
                    <a:srgbClr val="000000">
                      <a:alpha val="43000"/>
                    </a:srgbClr>
                  </a:outerShdw>
                </a:effectLst>
              </a:rPr>
              <a:t>Premarital sex “disgraceful thing” which “ought not to be done” (Gen. 34:7)—Adultery “sin against God” (Gen. 39:9), but polygamy and </a:t>
            </a:r>
            <a:r>
              <a:rPr lang="en-US" sz="3000" b="1" dirty="0" err="1" smtClean="0">
                <a:effectLst>
                  <a:outerShdw blurRad="50800" dist="38100" dir="2700000">
                    <a:srgbClr val="000000">
                      <a:alpha val="43000"/>
                    </a:srgbClr>
                  </a:outerShdw>
                </a:effectLst>
              </a:rPr>
              <a:t>concubinage</a:t>
            </a:r>
            <a:r>
              <a:rPr lang="en-US" sz="3000" b="1" dirty="0" smtClean="0">
                <a:effectLst>
                  <a:outerShdw blurRad="50800" dist="38100" dir="2700000">
                    <a:srgbClr val="000000">
                      <a:alpha val="43000"/>
                    </a:srgbClr>
                  </a:outerShdw>
                </a:effectLst>
              </a:rPr>
              <a:t> are not spoken of in the same way.</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B. Marriage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3000" b="1" dirty="0" smtClean="0">
                <a:effectLst>
                  <a:outerShdw blurRad="50800" dist="38100" dir="2700000">
                    <a:srgbClr val="000000">
                      <a:alpha val="43000"/>
                    </a:srgbClr>
                  </a:outerShdw>
                </a:effectLst>
              </a:rPr>
              <a:t>Jesus’s teaching restores the original design intended at creation (Matt. 19:8).</a:t>
            </a:r>
          </a:p>
          <a:p>
            <a:pPr marL="0" indent="0" algn="ctr">
              <a:spcAft>
                <a:spcPts val="600"/>
              </a:spcAft>
              <a:buNone/>
            </a:pPr>
            <a:r>
              <a:rPr lang="en-US" sz="3000" b="1" dirty="0" smtClean="0">
                <a:effectLst>
                  <a:outerShdw blurRad="50800" dist="38100" dir="2700000">
                    <a:srgbClr val="000000">
                      <a:alpha val="43000"/>
                    </a:srgbClr>
                  </a:outerShdw>
                </a:effectLst>
              </a:rPr>
              <a:t>Mosaic Law—gave controlled provisions for MDR and polygamy, to curb abuses and protect women.</a:t>
            </a:r>
          </a:p>
          <a:p>
            <a:pPr marL="0" indent="0" algn="ctr">
              <a:spcAft>
                <a:spcPts val="600"/>
              </a:spcAft>
              <a:buNone/>
            </a:pPr>
            <a:r>
              <a:rPr lang="en-US" sz="3000" b="1" dirty="0" smtClean="0">
                <a:effectLst>
                  <a:outerShdw blurRad="50800" dist="38100" dir="2700000">
                    <a:srgbClr val="000000">
                      <a:alpha val="43000"/>
                    </a:srgbClr>
                  </a:outerShdw>
                </a:effectLst>
              </a:rPr>
              <a:t>To equate all laws in all periods ignores details and differences revealed about these periods.</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B. Marriage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3000" b="1" dirty="0" smtClean="0">
                <a:effectLst>
                  <a:outerShdw blurRad="50800" dist="38100" dir="2700000">
                    <a:srgbClr val="000000">
                      <a:alpha val="43000"/>
                    </a:srgbClr>
                  </a:outerShdw>
                </a:effectLst>
              </a:rPr>
              <a:t>“What God has joined together, let not man separate” (Matt. 19:6b; Mark 10:9).</a:t>
            </a:r>
          </a:p>
          <a:p>
            <a:pPr marL="0" indent="0" algn="ctr">
              <a:spcAft>
                <a:spcPts val="600"/>
              </a:spcAft>
              <a:buNone/>
            </a:pPr>
            <a:r>
              <a:rPr lang="en-US" sz="3000" b="1" dirty="0" smtClean="0">
                <a:effectLst>
                  <a:outerShdw blurRad="50800" dist="38100" dir="2700000">
                    <a:srgbClr val="000000">
                      <a:alpha val="43000"/>
                    </a:srgbClr>
                  </a:outerShdw>
                </a:effectLst>
              </a:rPr>
              <a:t>In  lawful marriage, God acts as “witness” to the “covenant” (Mal. 2:14) made between a man and a woman in order to “make them one” (Mal. 2:15).</a:t>
            </a:r>
          </a:p>
          <a:p>
            <a:pPr marL="0" indent="0" algn="ctr">
              <a:spcAft>
                <a:spcPts val="600"/>
              </a:spcAft>
              <a:buNone/>
            </a:pPr>
            <a:r>
              <a:rPr lang="en-US" sz="3000" b="1" dirty="0" smtClean="0">
                <a:effectLst>
                  <a:outerShdw blurRad="50800" dist="38100" dir="2700000">
                    <a:srgbClr val="000000">
                      <a:alpha val="43000"/>
                    </a:srgbClr>
                  </a:outerShdw>
                </a:effectLst>
              </a:rPr>
              <a:t>God does not </a:t>
            </a:r>
            <a:r>
              <a:rPr lang="en-US" sz="3000" b="1" i="1" dirty="0" smtClean="0">
                <a:effectLst>
                  <a:outerShdw blurRad="50800" dist="38100" dir="2700000">
                    <a:srgbClr val="000000">
                      <a:alpha val="43000"/>
                    </a:srgbClr>
                  </a:outerShdw>
                </a:effectLst>
              </a:rPr>
              <a:t>join </a:t>
            </a:r>
            <a:r>
              <a:rPr lang="en-US" sz="3000" b="1" dirty="0" smtClean="0">
                <a:effectLst>
                  <a:outerShdw blurRad="50800" dist="38100" dir="2700000">
                    <a:srgbClr val="000000">
                      <a:alpha val="43000"/>
                    </a:srgbClr>
                  </a:outerShdw>
                </a:effectLst>
              </a:rPr>
              <a:t>or </a:t>
            </a:r>
            <a:r>
              <a:rPr lang="en-US" sz="3000" b="1" i="1" dirty="0" smtClean="0">
                <a:effectLst>
                  <a:outerShdw blurRad="50800" dist="38100" dir="2700000">
                    <a:srgbClr val="000000">
                      <a:alpha val="43000"/>
                    </a:srgbClr>
                  </a:outerShdw>
                </a:effectLst>
              </a:rPr>
              <a:t>make one</a:t>
            </a:r>
            <a:r>
              <a:rPr lang="en-US" sz="3000" b="1" dirty="0" smtClean="0">
                <a:effectLst>
                  <a:outerShdw blurRad="50800" dist="38100" dir="2700000">
                    <a:srgbClr val="000000">
                      <a:alpha val="43000"/>
                    </a:srgbClr>
                  </a:outerShdw>
                </a:effectLst>
              </a:rPr>
              <a:t> unlawful marriage.</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B. Marriage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3000" b="1" dirty="0" smtClean="0">
                <a:effectLst>
                  <a:outerShdw blurRad="50800" dist="38100" dir="2700000">
                    <a:srgbClr val="000000">
                      <a:alpha val="43000"/>
                    </a:srgbClr>
                  </a:outerShdw>
                </a:effectLst>
              </a:rPr>
              <a:t>If God has not “joined” people, it is not “forbidding marriage” to urge the end of unlawful marriage.</a:t>
            </a:r>
          </a:p>
          <a:p>
            <a:pPr marL="0" indent="0" algn="ctr">
              <a:spcAft>
                <a:spcPts val="600"/>
              </a:spcAft>
              <a:buNone/>
            </a:pPr>
            <a:r>
              <a:rPr lang="en-US" sz="3000" b="1" dirty="0" smtClean="0">
                <a:effectLst>
                  <a:outerShdw blurRad="50800" dist="38100" dir="2700000">
                    <a:srgbClr val="000000">
                      <a:alpha val="43000"/>
                    </a:srgbClr>
                  </a:outerShdw>
                </a:effectLst>
              </a:rPr>
              <a:t>Ezra—“make confession…do His will; separate yourselves from…the pagan wives” (Ezra 10:11)</a:t>
            </a:r>
          </a:p>
          <a:p>
            <a:pPr marL="0" indent="0" algn="ctr">
              <a:spcAft>
                <a:spcPts val="600"/>
              </a:spcAft>
              <a:buNone/>
            </a:pPr>
            <a:r>
              <a:rPr lang="en-US" sz="3000" b="1" dirty="0" smtClean="0">
                <a:effectLst>
                  <a:outerShdw blurRad="50800" dist="38100" dir="2700000">
                    <a:srgbClr val="000000">
                      <a:alpha val="43000"/>
                    </a:srgbClr>
                  </a:outerShdw>
                </a:effectLst>
              </a:rPr>
              <a:t>John the Baptist—“It is not lawful for you to have her” (Matt. 14:4) </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C. New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3000" b="1" dirty="0" smtClean="0">
                <a:effectLst>
                  <a:outerShdw blurRad="50800" dist="38100" dir="2700000">
                    <a:srgbClr val="000000">
                      <a:alpha val="43000"/>
                    </a:srgbClr>
                  </a:outerShdw>
                </a:effectLst>
              </a:rPr>
              <a:t>Jesus was to be a “lawgiver” (Gen. 49:10). </a:t>
            </a:r>
          </a:p>
          <a:p>
            <a:pPr marL="0" indent="0" algn="ctr">
              <a:spcAft>
                <a:spcPts val="600"/>
              </a:spcAft>
              <a:buNone/>
            </a:pPr>
            <a:r>
              <a:rPr lang="en-US" sz="3000" b="1" dirty="0" smtClean="0">
                <a:effectLst>
                  <a:outerShdw blurRad="50800" dist="38100" dir="2700000">
                    <a:srgbClr val="000000">
                      <a:alpha val="43000"/>
                    </a:srgbClr>
                  </a:outerShdw>
                </a:effectLst>
              </a:rPr>
              <a:t>The New Covenant would proclaim “laws” written on the heart  (Jer. 31:33; Heb. 8:10). </a:t>
            </a:r>
          </a:p>
          <a:p>
            <a:pPr marL="0" indent="0" algn="ctr">
              <a:spcAft>
                <a:spcPts val="600"/>
              </a:spcAft>
              <a:buNone/>
            </a:pPr>
            <a:r>
              <a:rPr lang="en-US" sz="3000" b="1" dirty="0" smtClean="0">
                <a:effectLst>
                  <a:outerShdw blurRad="50800" dist="38100" dir="2700000">
                    <a:srgbClr val="000000">
                      <a:alpha val="43000"/>
                    </a:srgbClr>
                  </a:outerShdw>
                </a:effectLst>
              </a:rPr>
              <a:t>Mosaic Law, not merely the debt of sin, ended at the cross (Col. 2:14; 2 Cor. 3:7-8; Rom. 10:4).</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C. New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2800" b="1" dirty="0" smtClean="0">
                <a:effectLst>
                  <a:outerShdw blurRad="50800" dist="38100" dir="2700000">
                    <a:srgbClr val="000000">
                      <a:alpha val="43000"/>
                    </a:srgbClr>
                  </a:outerShdw>
                </a:effectLst>
              </a:rPr>
              <a:t>Israel was commanded to “hear” the promised messianic Prophet like Moses (Deut. 18:15). </a:t>
            </a:r>
          </a:p>
          <a:p>
            <a:pPr marL="0" indent="0" algn="ctr">
              <a:spcAft>
                <a:spcPts val="600"/>
              </a:spcAft>
              <a:buNone/>
            </a:pPr>
            <a:r>
              <a:rPr lang="en-US" sz="2800" b="1" dirty="0" smtClean="0">
                <a:effectLst>
                  <a:outerShdw blurRad="50800" dist="38100" dir="2700000">
                    <a:srgbClr val="000000">
                      <a:alpha val="43000"/>
                    </a:srgbClr>
                  </a:outerShdw>
                </a:effectLst>
              </a:rPr>
              <a:t>Jesus’s teaching—“But I say to you” (Matt. 5:22, 28, 32, 34, 44, et. al.)—asserted distinct authority. </a:t>
            </a:r>
          </a:p>
          <a:p>
            <a:pPr marL="0" indent="0" algn="ctr">
              <a:spcAft>
                <a:spcPts val="600"/>
              </a:spcAft>
              <a:buNone/>
            </a:pPr>
            <a:r>
              <a:rPr lang="en-US" sz="2800" b="1" dirty="0" smtClean="0">
                <a:effectLst>
                  <a:outerShdw blurRad="50800" dist="38100" dir="2700000">
                    <a:srgbClr val="000000">
                      <a:alpha val="43000"/>
                    </a:srgbClr>
                  </a:outerShdw>
                </a:effectLst>
              </a:rPr>
              <a:t>He was teaching “the kingdom”—“And Jesus went about all Galilee, teaching in their synagogues, preaching the gospel of the kingdom” (Matt. 4:23</a:t>
            </a:r>
            <a:r>
              <a:rPr lang="en-US" sz="3000" b="1" dirty="0" smtClean="0">
                <a:effectLst>
                  <a:outerShdw blurRad="50800" dist="38100" dir="2700000">
                    <a:srgbClr val="000000">
                      <a:alpha val="43000"/>
                    </a:srgbClr>
                  </a:outerShdw>
                </a:effectLst>
              </a:rPr>
              <a:t>).</a:t>
            </a:r>
          </a:p>
          <a:p>
            <a:pPr marL="0" indent="0" algn="ctr">
              <a:spcAft>
                <a:spcPts val="600"/>
              </a:spcAft>
              <a:buNone/>
            </a:pPr>
            <a:r>
              <a:rPr lang="en-US" sz="3000" b="1" dirty="0" smtClean="0">
                <a:effectLst>
                  <a:outerShdw blurRad="50800" dist="38100" dir="2700000">
                    <a:srgbClr val="000000">
                      <a:alpha val="43000"/>
                    </a:srgbClr>
                  </a:outerShdw>
                </a:effectLst>
              </a:rPr>
              <a:t> </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C. New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2800" b="1" dirty="0" smtClean="0">
                <a:effectLst>
                  <a:outerShdw blurRad="50800" dist="38100" dir="2700000">
                    <a:srgbClr val="000000">
                      <a:alpha val="43000"/>
                    </a:srgbClr>
                  </a:outerShdw>
                </a:effectLst>
              </a:rPr>
              <a:t>Error of </a:t>
            </a:r>
            <a:r>
              <a:rPr lang="en-US" sz="2800" b="1" dirty="0" err="1" smtClean="0">
                <a:effectLst>
                  <a:outerShdw blurRad="50800" dist="38100" dir="2700000">
                    <a:srgbClr val="000000">
                      <a:alpha val="43000"/>
                    </a:srgbClr>
                  </a:outerShdw>
                </a:effectLst>
              </a:rPr>
              <a:t>Judaizing</a:t>
            </a:r>
            <a:r>
              <a:rPr lang="en-US" sz="2800" b="1" dirty="0" smtClean="0">
                <a:effectLst>
                  <a:outerShdw blurRad="50800" dist="38100" dir="2700000">
                    <a:srgbClr val="000000">
                      <a:alpha val="43000"/>
                    </a:srgbClr>
                  </a:outerShdw>
                </a:effectLst>
              </a:rPr>
              <a:t> teachers was teaching disciples to “keep the Law of Moses” (Acts 15:5).</a:t>
            </a:r>
          </a:p>
          <a:p>
            <a:pPr marL="0" indent="0" algn="ctr">
              <a:spcAft>
                <a:spcPts val="600"/>
              </a:spcAft>
              <a:buNone/>
            </a:pPr>
            <a:r>
              <a:rPr lang="en-US" sz="2800" b="1" dirty="0" smtClean="0">
                <a:effectLst>
                  <a:outerShdw blurRad="50800" dist="38100" dir="2700000">
                    <a:srgbClr val="000000">
                      <a:alpha val="43000"/>
                    </a:srgbClr>
                  </a:outerShdw>
                </a:effectLst>
              </a:rPr>
              <a:t>If there is only one law why would this be wrong?</a:t>
            </a:r>
          </a:p>
          <a:p>
            <a:pPr marL="0" indent="0" algn="ctr">
              <a:spcAft>
                <a:spcPts val="600"/>
              </a:spcAft>
              <a:buNone/>
            </a:pPr>
            <a:r>
              <a:rPr lang="en-US" sz="2800" b="1" dirty="0" smtClean="0">
                <a:effectLst>
                  <a:outerShdw blurRad="50800" dist="38100" dir="2700000">
                    <a:srgbClr val="000000">
                      <a:alpha val="43000"/>
                    </a:srgbClr>
                  </a:outerShdw>
                </a:effectLst>
              </a:rPr>
              <a:t>If there was no new Law, Christ could not be High Priest (Heb. 7:12).</a:t>
            </a:r>
          </a:p>
          <a:p>
            <a:pPr marL="0" indent="0" algn="ctr">
              <a:spcAft>
                <a:spcPts val="600"/>
              </a:spcAft>
              <a:buNone/>
            </a:pPr>
            <a:r>
              <a:rPr lang="en-US" sz="2800" b="1" dirty="0" smtClean="0">
                <a:effectLst>
                  <a:outerShdw blurRad="50800" dist="38100" dir="2700000">
                    <a:srgbClr val="000000">
                      <a:alpha val="43000"/>
                    </a:srgbClr>
                  </a:outerShdw>
                </a:effectLst>
              </a:rPr>
              <a:t>Clearly, Jesus brought a new standard of law to which all are now accountable (1 Cor. 9:21). </a:t>
            </a:r>
          </a:p>
          <a:p>
            <a:pPr marL="0" indent="0" algn="ctr">
              <a:spcAft>
                <a:spcPts val="600"/>
              </a:spcAft>
              <a:buNone/>
            </a:pPr>
            <a:r>
              <a:rPr lang="en-US" sz="3000" b="1" dirty="0" smtClean="0">
                <a:effectLst>
                  <a:outerShdw blurRad="50800" dist="38100" dir="2700000">
                    <a:srgbClr val="000000">
                      <a:alpha val="43000"/>
                    </a:srgbClr>
                  </a:outerShdw>
                </a:effectLst>
              </a:rPr>
              <a:t> </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C. New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2800" b="1" dirty="0" smtClean="0">
                <a:effectLst>
                  <a:outerShdw blurRad="50800" dist="38100" dir="2700000">
                    <a:srgbClr val="000000">
                      <a:alpha val="43000"/>
                    </a:srgbClr>
                  </a:outerShdw>
                </a:effectLst>
              </a:rPr>
              <a:t>“Moral” vs. “ceremonial law”—artificial distinction</a:t>
            </a:r>
          </a:p>
          <a:p>
            <a:pPr marL="0" indent="0" algn="ctr">
              <a:spcAft>
                <a:spcPts val="600"/>
              </a:spcAft>
              <a:buNone/>
            </a:pPr>
            <a:r>
              <a:rPr lang="en-US" sz="2800" b="1" dirty="0" smtClean="0">
                <a:effectLst>
                  <a:outerShdw blurRad="50800" dist="38100" dir="2700000">
                    <a:srgbClr val="000000">
                      <a:alpha val="43000"/>
                    </a:srgbClr>
                  </a:outerShdw>
                </a:effectLst>
              </a:rPr>
              <a:t>God expects obedience to all aspects of His word whatever the time or terms required.</a:t>
            </a:r>
          </a:p>
          <a:p>
            <a:pPr marL="0" indent="0" algn="ctr">
              <a:spcAft>
                <a:spcPts val="600"/>
              </a:spcAft>
              <a:buNone/>
            </a:pPr>
            <a:r>
              <a:rPr lang="en-US" sz="2800" b="1" dirty="0" smtClean="0">
                <a:effectLst>
                  <a:outerShdw blurRad="50800" dist="38100" dir="2700000">
                    <a:srgbClr val="000000">
                      <a:alpha val="43000"/>
                    </a:srgbClr>
                  </a:outerShdw>
                </a:effectLst>
              </a:rPr>
              <a:t>“Man lives by every word that proceeds from the mouth of the LORD” (Deut. 8:3; cf. Matt. 4:4).</a:t>
            </a:r>
          </a:p>
          <a:p>
            <a:pPr marL="0" indent="0" algn="ctr">
              <a:spcAft>
                <a:spcPts val="600"/>
              </a:spcAft>
              <a:buNone/>
            </a:pPr>
            <a:r>
              <a:rPr lang="en-US" sz="2800" b="1" dirty="0" smtClean="0">
                <a:effectLst>
                  <a:outerShdw blurRad="50800" dist="38100" dir="2700000">
                    <a:srgbClr val="000000">
                      <a:alpha val="43000"/>
                    </a:srgbClr>
                  </a:outerShdw>
                </a:effectLst>
              </a:rPr>
              <a:t>“Every commandment which I command you today you must be careful to observe” (Deut. 8:1a).</a:t>
            </a:r>
            <a:endParaRPr lang="en-US" sz="3000" b="1" dirty="0" smtClean="0">
              <a:effectLst>
                <a:outerShdw blurRad="50800" dist="38100" dir="2700000">
                  <a:srgbClr val="000000">
                    <a:alpha val="43000"/>
                  </a:srgbClr>
                </a:outerShdw>
              </a:effectLst>
            </a:endParaRP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C. New Law</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2800" b="1" dirty="0" smtClean="0">
                <a:effectLst>
                  <a:outerShdw blurRad="50800" dist="38100" dir="2700000">
                    <a:srgbClr val="000000">
                      <a:alpha val="43000"/>
                    </a:srgbClr>
                  </a:outerShdw>
                </a:effectLst>
              </a:rPr>
              <a:t>Mosaic and Patriarchal Law didn’t teach baptism and the Lord’s Supper nor were its terms regarding MDR the same as the Law of Christ.</a:t>
            </a:r>
          </a:p>
          <a:p>
            <a:pPr marL="0" indent="0" algn="ctr">
              <a:spcAft>
                <a:spcPts val="600"/>
              </a:spcAft>
              <a:buNone/>
            </a:pPr>
            <a:r>
              <a:rPr lang="en-US" sz="2800" b="1" dirty="0" smtClean="0">
                <a:effectLst>
                  <a:outerShdw blurRad="50800" dist="38100" dir="2700000">
                    <a:srgbClr val="000000">
                      <a:alpha val="43000"/>
                    </a:srgbClr>
                  </a:outerShdw>
                </a:effectLst>
              </a:rPr>
              <a:t>Doesn’t make God a “respecter of persons”</a:t>
            </a:r>
          </a:p>
          <a:p>
            <a:pPr marL="0" indent="0" algn="ctr">
              <a:spcAft>
                <a:spcPts val="600"/>
              </a:spcAft>
              <a:buNone/>
            </a:pPr>
            <a:r>
              <a:rPr lang="en-US" sz="2800" b="1" dirty="0" smtClean="0">
                <a:effectLst>
                  <a:outerShdw blurRad="50800" dist="38100" dir="2700000">
                    <a:srgbClr val="000000">
                      <a:alpha val="43000"/>
                    </a:srgbClr>
                  </a:outerShdw>
                </a:effectLst>
              </a:rPr>
              <a:t>God, “at various times and in various ways spoke in time past to the fathers by the prophets” (Heb. 1:1).</a:t>
            </a:r>
            <a:r>
              <a:rPr lang="en-US" sz="3000" b="1" dirty="0" smtClean="0">
                <a:effectLst>
                  <a:outerShdw blurRad="50800" dist="38100" dir="2700000">
                    <a:srgbClr val="000000">
                      <a:alpha val="43000"/>
                    </a:srgbClr>
                  </a:outerShdw>
                </a:effectLst>
              </a:rPr>
              <a:t> </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D. Force of 1 Corinthians 7</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2800" b="1" dirty="0" smtClean="0">
                <a:effectLst>
                  <a:outerShdw blurRad="50800" dist="38100" dir="2700000">
                    <a:srgbClr val="000000">
                      <a:alpha val="43000"/>
                    </a:srgbClr>
                  </a:outerShdw>
                </a:effectLst>
              </a:rPr>
              <a:t>Odd argumentation—1 Corinthians 7 → Christians; Jesus → Jews (on Mosaic Law)</a:t>
            </a:r>
          </a:p>
          <a:p>
            <a:pPr marL="0" indent="0" algn="ctr">
              <a:spcAft>
                <a:spcPts val="600"/>
              </a:spcAft>
              <a:buNone/>
            </a:pPr>
            <a:r>
              <a:rPr lang="en-US" sz="2800" b="1" dirty="0" smtClean="0">
                <a:effectLst>
                  <a:outerShdw blurRad="50800" dist="38100" dir="2700000">
                    <a:srgbClr val="000000">
                      <a:alpha val="43000"/>
                    </a:srgbClr>
                  </a:outerShdw>
                </a:effectLst>
              </a:rPr>
              <a:t>If Patriarchal Law = Mosaic Law = the Law of Christ on MDR wouldn’t they all apply equally to any audience?</a:t>
            </a:r>
            <a:r>
              <a:rPr lang="en-US" sz="3000" b="1" dirty="0" smtClean="0">
                <a:effectLst>
                  <a:outerShdw blurRad="50800" dist="38100" dir="2700000">
                    <a:srgbClr val="000000">
                      <a:alpha val="43000"/>
                    </a:srgbClr>
                  </a:outerShdw>
                </a:effectLst>
              </a:rPr>
              <a:t> </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19048"/>
            <a:ext cx="8288355" cy="4438951"/>
          </a:xfrm>
        </p:spPr>
        <p:txBody>
          <a:bodyPr>
            <a:normAutofit/>
          </a:bodyPr>
          <a:lstStyle/>
          <a:p>
            <a:pPr marL="0" indent="0" algn="ctr">
              <a:spcAft>
                <a:spcPts val="1800"/>
              </a:spcAft>
              <a:buNone/>
            </a:pPr>
            <a:r>
              <a:rPr lang="en-US" sz="4000" b="1" dirty="0" smtClean="0">
                <a:effectLst>
                  <a:outerShdw blurRad="50800" dist="38100" dir="2700000">
                    <a:srgbClr val="000000">
                      <a:alpha val="43000"/>
                    </a:srgbClr>
                  </a:outerShdw>
                </a:effectLst>
              </a:rPr>
              <a:t>Deuteronomy 24:1-4</a:t>
            </a:r>
            <a:endParaRPr lang="en-US" sz="3000" b="1" dirty="0" smtClean="0">
              <a:effectLst>
                <a:outerShdw blurRad="50800" dist="38100" dir="2700000">
                  <a:srgbClr val="000000">
                    <a:alpha val="43000"/>
                  </a:srgbClr>
                </a:outerShdw>
              </a:effectLst>
            </a:endParaRPr>
          </a:p>
          <a:p>
            <a:pPr marL="0" indent="0" algn="ctr">
              <a:buNone/>
            </a:pPr>
            <a:r>
              <a:rPr lang="en-US" sz="3000" b="1" dirty="0" smtClean="0">
                <a:effectLst>
                  <a:outerShdw blurRad="50800" dist="38100" dir="2700000">
                    <a:srgbClr val="000000">
                      <a:alpha val="43000"/>
                    </a:srgbClr>
                  </a:outerShdw>
                </a:effectLst>
              </a:rPr>
              <a:t>Honoring vows made to the Lord (23:21-23), respect for a neighbor’s property (23:24-25), and military exemption for a newlywed (24:5)</a:t>
            </a:r>
          </a:p>
        </p:txBody>
      </p:sp>
      <p:sp>
        <p:nvSpPr>
          <p:cNvPr id="8" name="TextBox 7"/>
          <p:cNvSpPr txBox="1"/>
          <p:nvPr/>
        </p:nvSpPr>
        <p:spPr>
          <a:xfrm>
            <a:off x="0" y="1145594"/>
            <a:ext cx="2540188" cy="142962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1</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The Texts</a:t>
            </a:r>
            <a:endParaRPr lang="en-US" sz="92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D. Force of 1 Corinthians 7</a:t>
            </a:r>
            <a:endParaRPr lang="en-US" sz="3600" b="1" dirty="0" smtClean="0">
              <a:effectLst>
                <a:outerShdw blurRad="50800" dist="38100" dir="2700000">
                  <a:srgbClr val="000000">
                    <a:alpha val="43000"/>
                  </a:srgbClr>
                </a:outerShdw>
              </a:effectLst>
            </a:endParaRPr>
          </a:p>
          <a:p>
            <a:pPr marL="0" indent="0" algn="ctr">
              <a:spcAft>
                <a:spcPts val="400"/>
              </a:spcAft>
              <a:buNone/>
            </a:pPr>
            <a:r>
              <a:rPr lang="en-US" sz="2800" b="1" dirty="0" smtClean="0">
                <a:effectLst>
                  <a:outerShdw blurRad="50800" dist="38100" dir="2700000">
                    <a:srgbClr val="000000">
                      <a:alpha val="43000"/>
                    </a:srgbClr>
                  </a:outerShdw>
                </a:effectLst>
              </a:rPr>
              <a:t>1 Corinthians 7 is irreconcilable with Mosaic Law</a:t>
            </a:r>
          </a:p>
          <a:p>
            <a:pPr marL="0" indent="0" algn="ctr">
              <a:spcAft>
                <a:spcPts val="400"/>
              </a:spcAft>
              <a:buNone/>
            </a:pPr>
            <a:r>
              <a:rPr lang="en-US" sz="2800" b="1" dirty="0" smtClean="0">
                <a:effectLst>
                  <a:outerShdw blurRad="50800" dist="38100" dir="2700000">
                    <a:srgbClr val="000000">
                      <a:alpha val="43000"/>
                    </a:srgbClr>
                  </a:outerShdw>
                </a:effectLst>
              </a:rPr>
              <a:t>Unqualified encouragement to post-divorce reconciliation (1 Cor. 7:11; cf. Deut. 24:1-4).</a:t>
            </a:r>
          </a:p>
          <a:p>
            <a:pPr marL="0" indent="0" algn="ctr">
              <a:spcAft>
                <a:spcPts val="400"/>
              </a:spcAft>
              <a:buNone/>
            </a:pPr>
            <a:r>
              <a:rPr lang="en-US" sz="2800" b="1" dirty="0" smtClean="0">
                <a:effectLst>
                  <a:outerShdw blurRad="50800" dist="38100" dir="2700000">
                    <a:srgbClr val="000000">
                      <a:alpha val="43000"/>
                    </a:srgbClr>
                  </a:outerShdw>
                </a:effectLst>
              </a:rPr>
              <a:t>Marriage to unbeliever (1 Cor. 7:12-15; cf. Deut. 7:3-4).</a:t>
            </a:r>
          </a:p>
          <a:p>
            <a:pPr marL="0" indent="0" algn="ctr">
              <a:spcAft>
                <a:spcPts val="400"/>
              </a:spcAft>
              <a:buNone/>
            </a:pPr>
            <a:r>
              <a:rPr lang="en-US" sz="2800" b="1" dirty="0" smtClean="0">
                <a:effectLst>
                  <a:outerShdw blurRad="50800" dist="38100" dir="2700000">
                    <a:srgbClr val="000000">
                      <a:alpha val="43000"/>
                    </a:srgbClr>
                  </a:outerShdw>
                </a:effectLst>
              </a:rPr>
              <a:t>A life-long bond to a husband (1 Cor. 7:39; cf. Deut. 24:1-4; Rom. 7:1-3).</a:t>
            </a:r>
          </a:p>
          <a:p>
            <a:pPr marL="0" indent="0" algn="ctr">
              <a:spcAft>
                <a:spcPts val="400"/>
              </a:spcAft>
              <a:buNone/>
            </a:pPr>
            <a:r>
              <a:rPr lang="en-US" sz="2800" b="1" dirty="0" smtClean="0">
                <a:effectLst>
                  <a:outerShdw blurRad="50800" dist="38100" dir="2700000">
                    <a:srgbClr val="000000">
                      <a:alpha val="43000"/>
                    </a:srgbClr>
                  </a:outerShdw>
                </a:effectLst>
              </a:rPr>
              <a:t>These are not the same law!</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D. Force of 1 Corinthians 7</a:t>
            </a:r>
            <a:endParaRPr lang="en-US" sz="3600" b="1" dirty="0" smtClean="0">
              <a:effectLst>
                <a:outerShdw blurRad="50800" dist="38100" dir="2700000">
                  <a:srgbClr val="000000">
                    <a:alpha val="43000"/>
                  </a:srgbClr>
                </a:outerShdw>
              </a:effectLst>
            </a:endParaRPr>
          </a:p>
          <a:p>
            <a:pPr marL="0" indent="0" algn="ctr">
              <a:spcAft>
                <a:spcPts val="400"/>
              </a:spcAft>
              <a:buNone/>
            </a:pPr>
            <a:r>
              <a:rPr lang="en-US" sz="2800" b="1" dirty="0" smtClean="0">
                <a:effectLst>
                  <a:outerShdw blurRad="50800" dist="38100" dir="2700000">
                    <a:srgbClr val="000000">
                      <a:alpha val="43000"/>
                    </a:srgbClr>
                  </a:outerShdw>
                </a:effectLst>
              </a:rPr>
              <a:t>Paul’s teachings were Christ’s teachings.</a:t>
            </a:r>
          </a:p>
          <a:p>
            <a:pPr marL="0" indent="0" algn="ctr">
              <a:spcAft>
                <a:spcPts val="400"/>
              </a:spcAft>
              <a:buNone/>
            </a:pPr>
            <a:r>
              <a:rPr lang="en-US" sz="2800" b="1" dirty="0" smtClean="0">
                <a:effectLst>
                  <a:outerShdw blurRad="50800" dist="38100" dir="2700000">
                    <a:srgbClr val="000000">
                      <a:alpha val="43000"/>
                    </a:srgbClr>
                  </a:outerShdw>
                </a:effectLst>
              </a:rPr>
              <a:t>“…The things which I write to you are the commandments of the Lord” (1 Cor. 14:37b)</a:t>
            </a:r>
          </a:p>
          <a:p>
            <a:pPr marL="0" indent="0" algn="ctr">
              <a:spcAft>
                <a:spcPts val="400"/>
              </a:spcAft>
              <a:buNone/>
            </a:pPr>
            <a:r>
              <a:rPr lang="en-US" sz="2800" b="1" dirty="0" smtClean="0">
                <a:effectLst>
                  <a:outerShdw blurRad="50800" dist="38100" dir="2700000">
                    <a:srgbClr val="000000">
                      <a:alpha val="43000"/>
                    </a:srgbClr>
                  </a:outerShdw>
                </a:effectLst>
              </a:rPr>
              <a:t>Holy Spirit to apostles (John 16:12-15).</a:t>
            </a:r>
          </a:p>
          <a:p>
            <a:pPr marL="0" indent="0" algn="ctr">
              <a:spcAft>
                <a:spcPts val="400"/>
              </a:spcAft>
              <a:buNone/>
            </a:pPr>
            <a:r>
              <a:rPr lang="en-US" sz="2800" b="1" dirty="0" smtClean="0">
                <a:effectLst>
                  <a:outerShdw blurRad="50800" dist="38100" dir="2700000">
                    <a:srgbClr val="000000">
                      <a:alpha val="43000"/>
                    </a:srgbClr>
                  </a:outerShdw>
                </a:effectLst>
              </a:rPr>
              <a:t>“Apostles’ doctrine” (Acts 2:42) = “doctrine of Christ” (2 John 9), but not Mosaic Law (Acts 13:39; John 1:17) </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D. Force of 1 Corinthians 7</a:t>
            </a:r>
            <a:endParaRPr lang="en-US" sz="3600" b="1" dirty="0" smtClean="0">
              <a:effectLst>
                <a:outerShdw blurRad="50800" dist="38100" dir="2700000">
                  <a:srgbClr val="000000">
                    <a:alpha val="43000"/>
                  </a:srgbClr>
                </a:outerShdw>
              </a:effectLst>
            </a:endParaRPr>
          </a:p>
          <a:p>
            <a:pPr marL="0" indent="0" algn="ctr">
              <a:spcAft>
                <a:spcPts val="400"/>
              </a:spcAft>
              <a:buNone/>
            </a:pPr>
            <a:r>
              <a:rPr lang="en-US" sz="2600" b="1" dirty="0" smtClean="0">
                <a:effectLst>
                  <a:outerShdw blurRad="50800" dist="38100" dir="2700000">
                    <a:srgbClr val="000000">
                      <a:alpha val="43000"/>
                    </a:srgbClr>
                  </a:outerShdw>
                </a:effectLst>
              </a:rPr>
              <a:t>Fuller explanation of Jesus’s teaching while on earth and inspired revelation of the Law of Christ on MDR</a:t>
            </a:r>
          </a:p>
          <a:p>
            <a:pPr marL="0" indent="0" algn="ctr">
              <a:spcAft>
                <a:spcPts val="400"/>
              </a:spcAft>
              <a:buNone/>
            </a:pPr>
            <a:r>
              <a:rPr lang="en-US" sz="2600" b="1" dirty="0" smtClean="0">
                <a:effectLst>
                  <a:outerShdw blurRad="50800" dist="38100" dir="2700000">
                    <a:srgbClr val="000000">
                      <a:alpha val="43000"/>
                    </a:srgbClr>
                  </a:outerShdw>
                </a:effectLst>
              </a:rPr>
              <a:t>“Not I, but the Lord” section (1 Cor. 7:10-11)—ramifications of teaching in Gospels for the married.</a:t>
            </a:r>
          </a:p>
          <a:p>
            <a:pPr marL="0" indent="0" algn="ctr">
              <a:spcAft>
                <a:spcPts val="400"/>
              </a:spcAft>
              <a:buNone/>
            </a:pPr>
            <a:r>
              <a:rPr lang="en-US" sz="2600" b="1" dirty="0" smtClean="0">
                <a:effectLst>
                  <a:outerShdw blurRad="50800" dist="38100" dir="2700000">
                    <a:srgbClr val="000000">
                      <a:alpha val="43000"/>
                    </a:srgbClr>
                  </a:outerShdw>
                </a:effectLst>
              </a:rPr>
              <a:t>“I, not the Lord” section (1 Cor. 7:12-40)—issues not addressed by Jesus while on earth—marriage to unbelievers (7:12-24), marriage during times of “distress” (7:25-38), and widows (7:39-40). </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D. Force of 1 Corinthians 7</a:t>
            </a:r>
            <a:endParaRPr lang="en-US" sz="3600" b="1" dirty="0" smtClean="0">
              <a:effectLst>
                <a:outerShdw blurRad="50800" dist="38100" dir="2700000">
                  <a:srgbClr val="000000">
                    <a:alpha val="43000"/>
                  </a:srgbClr>
                </a:outerShdw>
              </a:effectLst>
            </a:endParaRPr>
          </a:p>
          <a:p>
            <a:pPr marL="0" indent="0" algn="ctr">
              <a:spcAft>
                <a:spcPts val="400"/>
              </a:spcAft>
              <a:buNone/>
            </a:pPr>
            <a:r>
              <a:rPr lang="en-US" sz="3600" b="1" dirty="0" smtClean="0">
                <a:effectLst>
                  <a:outerShdw blurRad="50800" dist="38100" dir="2700000">
                    <a:srgbClr val="000000">
                      <a:alpha val="43000"/>
                    </a:srgbClr>
                  </a:outerShdw>
                </a:effectLst>
              </a:rPr>
              <a:t>“It is better to marry than to burn” (7:9)</a:t>
            </a:r>
          </a:p>
          <a:p>
            <a:pPr marL="0" indent="0" algn="ctr">
              <a:spcAft>
                <a:spcPts val="1600"/>
              </a:spcAft>
              <a:buNone/>
            </a:pPr>
            <a:r>
              <a:rPr lang="en-US" sz="3600" b="1" dirty="0" smtClean="0">
                <a:effectLst>
                  <a:outerShdw blurRad="50800" dist="38100" dir="2700000">
                    <a:srgbClr val="000000">
                      <a:alpha val="43000"/>
                    </a:srgbClr>
                  </a:outerShdw>
                </a:effectLst>
              </a:rPr>
              <a:t>“Let each one remain in the calling in which he was called” (7:20)</a:t>
            </a:r>
          </a:p>
          <a:p>
            <a:pPr marL="0" indent="0" algn="ctr">
              <a:spcAft>
                <a:spcPts val="400"/>
              </a:spcAft>
              <a:buNone/>
            </a:pPr>
            <a:r>
              <a:rPr lang="en-US" sz="3000" b="1" dirty="0" smtClean="0">
                <a:effectLst>
                  <a:outerShdw blurRad="50800" dist="38100" dir="2700000">
                    <a:srgbClr val="000000">
                      <a:alpha val="43000"/>
                    </a:srgbClr>
                  </a:outerShdw>
                </a:effectLst>
              </a:rPr>
              <a:t>Do these allow one to remain in (or seek) marriage regardless of their prior marital conditions?</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D. Force of 1 Corinthians 7</a:t>
            </a:r>
            <a:endParaRPr lang="en-US" sz="3600" b="1" dirty="0" smtClean="0">
              <a:effectLst>
                <a:outerShdw blurRad="50800" dist="38100" dir="2700000">
                  <a:srgbClr val="000000">
                    <a:alpha val="43000"/>
                  </a:srgbClr>
                </a:outerShdw>
              </a:effectLst>
            </a:endParaRPr>
          </a:p>
          <a:p>
            <a:pPr marL="0" indent="0" algn="ctr">
              <a:spcAft>
                <a:spcPts val="400"/>
              </a:spcAft>
              <a:buNone/>
            </a:pPr>
            <a:r>
              <a:rPr lang="en-US" sz="3600" b="1" dirty="0" smtClean="0">
                <a:effectLst>
                  <a:outerShdw blurRad="50800" dist="38100" dir="2700000">
                    <a:srgbClr val="000000">
                      <a:alpha val="43000"/>
                    </a:srgbClr>
                  </a:outerShdw>
                </a:effectLst>
              </a:rPr>
              <a:t>“It is better to marry than to burn” (7:9)</a:t>
            </a:r>
          </a:p>
          <a:p>
            <a:pPr marL="0" indent="0" algn="ctr">
              <a:spcAft>
                <a:spcPts val="400"/>
              </a:spcAft>
              <a:buNone/>
            </a:pPr>
            <a:r>
              <a:rPr lang="en-US" sz="2800" b="1" dirty="0" smtClean="0">
                <a:effectLst>
                  <a:outerShdw blurRad="50800" dist="38100" dir="2700000">
                    <a:srgbClr val="000000">
                      <a:alpha val="43000"/>
                    </a:srgbClr>
                  </a:outerShdw>
                </a:effectLst>
              </a:rPr>
              <a:t>In Paul’s discussion of sexual responsibilities within marriage (7:1-5), but his personal wish his readers could abstain from marriage as he did (7:6-8)</a:t>
            </a:r>
          </a:p>
          <a:p>
            <a:pPr marL="0" indent="0" algn="ctr">
              <a:spcAft>
                <a:spcPts val="400"/>
              </a:spcAft>
              <a:buNone/>
            </a:pPr>
            <a:r>
              <a:rPr lang="en-US" sz="2800" b="1" dirty="0" smtClean="0">
                <a:effectLst>
                  <a:outerShdw blurRad="50800" dist="38100" dir="2700000">
                    <a:srgbClr val="000000">
                      <a:alpha val="43000"/>
                    </a:srgbClr>
                  </a:outerShdw>
                </a:effectLst>
              </a:rPr>
              <a:t>Similar point in 7:36-37 concerning virgins</a:t>
            </a:r>
          </a:p>
          <a:p>
            <a:pPr marL="0" indent="0" algn="ctr">
              <a:spcAft>
                <a:spcPts val="400"/>
              </a:spcAft>
              <a:buNone/>
            </a:pPr>
            <a:r>
              <a:rPr lang="en-US" sz="2800" b="1" dirty="0" smtClean="0">
                <a:effectLst>
                  <a:outerShdw blurRad="50800" dist="38100" dir="2700000">
                    <a:srgbClr val="000000">
                      <a:alpha val="43000"/>
                    </a:srgbClr>
                  </a:outerShdw>
                </a:effectLst>
              </a:rPr>
              <a:t>Not saying any marriage is better than burning with passion—he’s discussing those free to marry.</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D. Force of 1 Corinthians 7</a:t>
            </a:r>
            <a:endParaRPr lang="en-US" sz="3600" b="1" dirty="0" smtClean="0">
              <a:effectLst>
                <a:outerShdw blurRad="50800" dist="38100" dir="2700000">
                  <a:srgbClr val="000000">
                    <a:alpha val="43000"/>
                  </a:srgbClr>
                </a:outerShdw>
              </a:effectLst>
            </a:endParaRPr>
          </a:p>
          <a:p>
            <a:pPr marL="0" indent="0" algn="ctr">
              <a:spcAft>
                <a:spcPts val="1600"/>
              </a:spcAft>
              <a:buNone/>
            </a:pPr>
            <a:r>
              <a:rPr lang="en-US" sz="3600" b="1" dirty="0" smtClean="0">
                <a:effectLst>
                  <a:outerShdw blurRad="50800" dist="38100" dir="2700000">
                    <a:srgbClr val="000000">
                      <a:alpha val="43000"/>
                    </a:srgbClr>
                  </a:outerShdw>
                </a:effectLst>
              </a:rPr>
              <a:t>“Let each one remain in the calling in which he was called” (7:20)</a:t>
            </a:r>
          </a:p>
          <a:p>
            <a:pPr marL="0" indent="0" algn="ctr">
              <a:spcAft>
                <a:spcPts val="400"/>
              </a:spcAft>
              <a:buNone/>
            </a:pPr>
            <a:r>
              <a:rPr lang="en-US" sz="2600" b="1" dirty="0" smtClean="0">
                <a:effectLst>
                  <a:outerShdw blurRad="50800" dist="38100" dir="2700000">
                    <a:srgbClr val="000000">
                      <a:alpha val="43000"/>
                    </a:srgbClr>
                  </a:outerShdw>
                </a:effectLst>
              </a:rPr>
              <a:t>The one married to an unbeliever, “let him not divorce her” (7:12)—“let her not divorce him” (7:13)</a:t>
            </a:r>
          </a:p>
          <a:p>
            <a:pPr marL="0" indent="0" algn="ctr">
              <a:spcAft>
                <a:spcPts val="400"/>
              </a:spcAft>
              <a:buNone/>
            </a:pPr>
            <a:r>
              <a:rPr lang="en-US" sz="2600" b="1" dirty="0" smtClean="0">
                <a:effectLst>
                  <a:outerShdw blurRad="50800" dist="38100" dir="2700000">
                    <a:srgbClr val="000000">
                      <a:alpha val="43000"/>
                    </a:srgbClr>
                  </a:outerShdw>
                </a:effectLst>
              </a:rPr>
              <a:t>Compares conditions unfavorable but not sinful—circumcised or uncircumcised (7:18-19) slave or free (7:21-23)—not unlawful marriages</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smtClean="0">
                <a:effectLst>
                  <a:outerShdw blurRad="50800" dist="38100" dir="2700000">
                    <a:srgbClr val="000000">
                      <a:alpha val="43000"/>
                    </a:srgbClr>
                  </a:outerShdw>
                </a:effectLst>
              </a:rPr>
              <a:t>D. Force of 1 Corinthians 7</a:t>
            </a:r>
            <a:endParaRPr lang="en-US" sz="3600" b="1" dirty="0" smtClean="0">
              <a:effectLst>
                <a:outerShdw blurRad="50800" dist="38100" dir="2700000">
                  <a:srgbClr val="000000">
                    <a:alpha val="43000"/>
                  </a:srgbClr>
                </a:outerShdw>
              </a:effectLst>
            </a:endParaRPr>
          </a:p>
          <a:p>
            <a:pPr marL="0" indent="0" algn="ctr">
              <a:spcAft>
                <a:spcPts val="600"/>
              </a:spcAft>
              <a:buNone/>
            </a:pPr>
            <a:r>
              <a:rPr lang="en-US" sz="3000" b="1" dirty="0" smtClean="0">
                <a:effectLst>
                  <a:outerShdw blurRad="50800" dist="38100" dir="2700000">
                    <a:srgbClr val="000000">
                      <a:alpha val="43000"/>
                    </a:srgbClr>
                  </a:outerShdw>
                </a:effectLst>
              </a:rPr>
              <a:t>If this doctrine is correct, how could we oppose homosexual marriage?</a:t>
            </a:r>
          </a:p>
          <a:p>
            <a:pPr marL="0" indent="0" algn="ctr">
              <a:spcAft>
                <a:spcPts val="600"/>
              </a:spcAft>
              <a:buNone/>
            </a:pPr>
            <a:r>
              <a:rPr lang="en-US" sz="3000" b="1" dirty="0" smtClean="0">
                <a:effectLst>
                  <a:outerShdw blurRad="50800" dist="38100" dir="2700000">
                    <a:srgbClr val="000000">
                      <a:alpha val="43000"/>
                    </a:srgbClr>
                  </a:outerShdw>
                </a:effectLst>
              </a:rPr>
              <a:t>We would have to look outside of 1 Corinthians 7.</a:t>
            </a:r>
          </a:p>
          <a:p>
            <a:pPr marL="0" indent="0" algn="ctr">
              <a:spcAft>
                <a:spcPts val="600"/>
              </a:spcAft>
              <a:buNone/>
            </a:pPr>
            <a:r>
              <a:rPr lang="en-US" sz="3000" b="1" dirty="0" smtClean="0">
                <a:effectLst>
                  <a:outerShdw blurRad="50800" dist="38100" dir="2700000">
                    <a:srgbClr val="000000">
                      <a:alpha val="43000"/>
                    </a:srgbClr>
                  </a:outerShdw>
                </a:effectLst>
              </a:rPr>
              <a:t>If other Scriptures must define what marriages are lawful and unlawful, how can we not recognize Jesus’s teaching in the Gospels as also defining what marriages are lawful and unlawful?</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4</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Answers</a:t>
            </a:r>
            <a:endParaRPr lang="en-US" sz="30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19048"/>
            <a:ext cx="8288355" cy="4438951"/>
          </a:xfrm>
        </p:spPr>
        <p:txBody>
          <a:bodyPr>
            <a:normAutofit/>
          </a:bodyPr>
          <a:lstStyle/>
          <a:p>
            <a:pPr marL="0" indent="0" algn="ctr">
              <a:spcAft>
                <a:spcPts val="1800"/>
              </a:spcAft>
              <a:buNone/>
            </a:pPr>
            <a:r>
              <a:rPr lang="en-US" sz="4000" b="1" dirty="0" smtClean="0">
                <a:effectLst>
                  <a:outerShdw blurRad="50800" dist="38100" dir="2700000">
                    <a:srgbClr val="000000">
                      <a:alpha val="43000"/>
                    </a:srgbClr>
                  </a:outerShdw>
                </a:effectLst>
              </a:rPr>
              <a:t>Deuteronomy 22:19, 29</a:t>
            </a:r>
            <a:endParaRPr lang="en-US" sz="3000" b="1" dirty="0" smtClean="0">
              <a:effectLst>
                <a:outerShdw blurRad="50800" dist="38100" dir="2700000">
                  <a:srgbClr val="000000">
                    <a:alpha val="43000"/>
                  </a:srgbClr>
                </a:outerShdw>
              </a:effectLst>
            </a:endParaRPr>
          </a:p>
          <a:p>
            <a:pPr marL="0" indent="0" algn="ctr">
              <a:spcAft>
                <a:spcPts val="600"/>
              </a:spcAft>
              <a:buNone/>
            </a:pPr>
            <a:r>
              <a:rPr lang="en-US" sz="3000" b="1" dirty="0" smtClean="0">
                <a:effectLst>
                  <a:outerShdw blurRad="50800" dist="38100" dir="2700000">
                    <a:srgbClr val="000000">
                      <a:alpha val="43000"/>
                    </a:srgbClr>
                  </a:outerShdw>
                </a:effectLst>
              </a:rPr>
              <a:t>Two laws concerning sexual sins (Deut. 22:13-30)</a:t>
            </a:r>
          </a:p>
          <a:p>
            <a:pPr marL="0" indent="0" algn="ctr">
              <a:spcAft>
                <a:spcPts val="600"/>
              </a:spcAft>
              <a:buNone/>
            </a:pPr>
            <a:r>
              <a:rPr lang="en-US" sz="3000" b="1" dirty="0" smtClean="0">
                <a:effectLst>
                  <a:outerShdw blurRad="50800" dist="38100" dir="2700000">
                    <a:srgbClr val="000000">
                      <a:alpha val="43000"/>
                    </a:srgbClr>
                  </a:outerShdw>
                </a:effectLst>
              </a:rPr>
              <a:t>A man who falsely accused a woman of not being a virgin when they married could never divorce her (Deut. 22:19). </a:t>
            </a:r>
          </a:p>
          <a:p>
            <a:pPr marL="0" indent="0" algn="ctr">
              <a:spcAft>
                <a:spcPts val="600"/>
              </a:spcAft>
              <a:buNone/>
            </a:pPr>
            <a:r>
              <a:rPr lang="en-US" sz="3000" b="1" dirty="0" smtClean="0">
                <a:effectLst>
                  <a:outerShdw blurRad="50800" dist="38100" dir="2700000">
                    <a:srgbClr val="000000">
                      <a:alpha val="43000"/>
                    </a:srgbClr>
                  </a:outerShdw>
                </a:effectLst>
              </a:rPr>
              <a:t>One who lay with an </a:t>
            </a:r>
            <a:r>
              <a:rPr lang="en-US" sz="3000" b="1" dirty="0" err="1" smtClean="0">
                <a:effectLst>
                  <a:outerShdw blurRad="50800" dist="38100" dir="2700000">
                    <a:srgbClr val="000000">
                      <a:alpha val="43000"/>
                    </a:srgbClr>
                  </a:outerShdw>
                </a:effectLst>
              </a:rPr>
              <a:t>unbetrothed</a:t>
            </a:r>
            <a:r>
              <a:rPr lang="en-US" sz="3000" b="1" dirty="0" smtClean="0">
                <a:effectLst>
                  <a:outerShdw blurRad="50800" dist="38100" dir="2700000">
                    <a:srgbClr val="000000">
                      <a:alpha val="43000"/>
                    </a:srgbClr>
                  </a:outerShdw>
                </a:effectLst>
              </a:rPr>
              <a:t> virgin could never divorce her (Deut. 22:29).</a:t>
            </a:r>
          </a:p>
        </p:txBody>
      </p:sp>
      <p:sp>
        <p:nvSpPr>
          <p:cNvPr id="8" name="TextBox 7"/>
          <p:cNvSpPr txBox="1"/>
          <p:nvPr/>
        </p:nvSpPr>
        <p:spPr>
          <a:xfrm>
            <a:off x="0" y="1145594"/>
            <a:ext cx="2540188" cy="142962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1</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The Texts</a:t>
            </a:r>
            <a:endParaRPr lang="en-US" sz="92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19048"/>
            <a:ext cx="8288355" cy="4438951"/>
          </a:xfrm>
        </p:spPr>
        <p:txBody>
          <a:bodyPr>
            <a:normAutofit/>
          </a:bodyPr>
          <a:lstStyle/>
          <a:p>
            <a:pPr marL="0" indent="0" algn="ctr">
              <a:spcAft>
                <a:spcPts val="1800"/>
              </a:spcAft>
              <a:buNone/>
            </a:pPr>
            <a:r>
              <a:rPr lang="en-US" sz="4000" b="1" dirty="0" smtClean="0">
                <a:effectLst>
                  <a:outerShdw blurRad="50800" dist="38100" dir="2700000">
                    <a:srgbClr val="000000">
                      <a:alpha val="43000"/>
                    </a:srgbClr>
                  </a:outerShdw>
                </a:effectLst>
              </a:rPr>
              <a:t>Leviticus 21:7, 14</a:t>
            </a:r>
            <a:endParaRPr lang="en-US" sz="3000" b="1" dirty="0" smtClean="0">
              <a:effectLst>
                <a:outerShdw blurRad="50800" dist="38100" dir="2700000">
                  <a:srgbClr val="000000">
                    <a:alpha val="43000"/>
                  </a:srgbClr>
                </a:outerShdw>
              </a:effectLst>
            </a:endParaRPr>
          </a:p>
          <a:p>
            <a:pPr marL="0" indent="0" algn="ctr">
              <a:spcAft>
                <a:spcPts val="1200"/>
              </a:spcAft>
              <a:buNone/>
            </a:pPr>
            <a:r>
              <a:rPr lang="en-US" sz="3000" b="1" dirty="0" smtClean="0">
                <a:effectLst>
                  <a:outerShdw blurRad="50800" dist="38100" dir="2700000">
                    <a:srgbClr val="000000">
                      <a:alpha val="43000"/>
                    </a:srgbClr>
                  </a:outerShdw>
                </a:effectLst>
              </a:rPr>
              <a:t>Laws governing priests (Lev. 21:1-24)</a:t>
            </a:r>
          </a:p>
          <a:p>
            <a:pPr marL="0" indent="0" algn="ctr">
              <a:buNone/>
            </a:pPr>
            <a:r>
              <a:rPr lang="en-US" sz="3000" b="1" dirty="0" smtClean="0">
                <a:effectLst>
                  <a:outerShdw blurRad="50800" dist="38100" dir="2700000">
                    <a:srgbClr val="000000">
                      <a:alpha val="43000"/>
                    </a:srgbClr>
                  </a:outerShdw>
                </a:effectLst>
              </a:rPr>
              <a:t>Priests and High Priests could only marry virgins. They could not marry “a widow or a divorced woman or a defiled woman or a harlot.”</a:t>
            </a:r>
          </a:p>
        </p:txBody>
      </p:sp>
      <p:sp>
        <p:nvSpPr>
          <p:cNvPr id="8" name="TextBox 7"/>
          <p:cNvSpPr txBox="1"/>
          <p:nvPr/>
        </p:nvSpPr>
        <p:spPr>
          <a:xfrm>
            <a:off x="0" y="1145594"/>
            <a:ext cx="2540188" cy="142962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1</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The Texts</a:t>
            </a:r>
            <a:endParaRPr lang="en-US" sz="92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19048"/>
            <a:ext cx="8288355" cy="4438951"/>
          </a:xfrm>
        </p:spPr>
        <p:txBody>
          <a:bodyPr>
            <a:normAutofit/>
          </a:bodyPr>
          <a:lstStyle/>
          <a:p>
            <a:pPr marL="0" indent="0" algn="ctr">
              <a:spcAft>
                <a:spcPts val="1800"/>
              </a:spcAft>
              <a:buNone/>
            </a:pPr>
            <a:r>
              <a:rPr lang="en-US" sz="4000" b="1" dirty="0" smtClean="0">
                <a:effectLst>
                  <a:outerShdw blurRad="50800" dist="38100" dir="2700000">
                    <a:srgbClr val="000000">
                      <a:alpha val="43000"/>
                    </a:srgbClr>
                  </a:outerShdw>
                </a:effectLst>
              </a:rPr>
              <a:t>Leviticus 22:13</a:t>
            </a:r>
            <a:endParaRPr lang="en-US" sz="3000" b="1" dirty="0" smtClean="0">
              <a:effectLst>
                <a:outerShdw blurRad="50800" dist="38100" dir="2700000">
                  <a:srgbClr val="000000">
                    <a:alpha val="43000"/>
                  </a:srgbClr>
                </a:outerShdw>
              </a:effectLst>
            </a:endParaRPr>
          </a:p>
          <a:p>
            <a:pPr marL="0" indent="0" algn="ctr">
              <a:spcAft>
                <a:spcPts val="1200"/>
              </a:spcAft>
              <a:buNone/>
            </a:pPr>
            <a:r>
              <a:rPr lang="en-US" sz="3000" b="1" dirty="0" smtClean="0">
                <a:effectLst>
                  <a:outerShdw blurRad="50800" dist="38100" dir="2700000">
                    <a:srgbClr val="000000">
                      <a:alpha val="43000"/>
                    </a:srgbClr>
                  </a:outerShdw>
                </a:effectLst>
              </a:rPr>
              <a:t>Laws governing the eating of the “holy offering” in the home of a priest (Lev. 22:10-16)</a:t>
            </a:r>
          </a:p>
          <a:p>
            <a:pPr marL="0" indent="0" algn="ctr">
              <a:spcAft>
                <a:spcPts val="1200"/>
              </a:spcAft>
              <a:buNone/>
            </a:pPr>
            <a:r>
              <a:rPr lang="en-US" sz="3000" b="1" dirty="0" smtClean="0">
                <a:effectLst>
                  <a:outerShdw blurRad="50800" dist="38100" dir="2700000">
                    <a:srgbClr val="000000">
                      <a:alpha val="43000"/>
                    </a:srgbClr>
                  </a:outerShdw>
                </a:effectLst>
              </a:rPr>
              <a:t>A priest’s widowed or divorced daughter who had returned to his home with no child could eat of it.</a:t>
            </a:r>
          </a:p>
        </p:txBody>
      </p:sp>
      <p:sp>
        <p:nvSpPr>
          <p:cNvPr id="8" name="TextBox 7"/>
          <p:cNvSpPr txBox="1"/>
          <p:nvPr/>
        </p:nvSpPr>
        <p:spPr>
          <a:xfrm>
            <a:off x="0" y="1145594"/>
            <a:ext cx="2540188" cy="142962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1</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The Texts</a:t>
            </a:r>
            <a:endParaRPr lang="en-US" sz="92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smtClean="0"/>
              <a:t>Is the Teaching of Jesus</a:t>
            </a:r>
            <a:r>
              <a:rPr lang="en-US" sz="3200" b="1" dirty="0" smtClean="0"/>
              <a:t> </a:t>
            </a:r>
            <a:br>
              <a:rPr lang="en-US" sz="3200" b="1" dirty="0" smtClean="0"/>
            </a:br>
            <a:r>
              <a:rPr lang="en-US" sz="2700" b="1" i="1" dirty="0" smtClean="0"/>
              <a:t>on Marriage, Divorce, and Remarriage </a:t>
            </a:r>
            <a:r>
              <a:rPr lang="en-US" sz="3200" b="1" dirty="0" smtClean="0"/>
              <a:t/>
            </a:r>
            <a:br>
              <a:rPr lang="en-US" sz="3200" b="1" dirty="0" smtClean="0"/>
            </a:br>
            <a:r>
              <a:rPr lang="en-US" sz="3200" b="1" dirty="0" smtClean="0"/>
              <a:t>a Part of Old Testament Legislation?</a:t>
            </a:r>
            <a:endParaRPr lang="en-US" sz="3200" b="1" dirty="0"/>
          </a:p>
        </p:txBody>
      </p:sp>
      <p:sp>
        <p:nvSpPr>
          <p:cNvPr id="3" name="Content Placeholder 2"/>
          <p:cNvSpPr>
            <a:spLocks noGrp="1"/>
          </p:cNvSpPr>
          <p:nvPr>
            <p:ph idx="1"/>
          </p:nvPr>
        </p:nvSpPr>
        <p:spPr>
          <a:xfrm>
            <a:off x="398445" y="2419048"/>
            <a:ext cx="8288355" cy="4438951"/>
          </a:xfrm>
        </p:spPr>
        <p:txBody>
          <a:bodyPr>
            <a:normAutofit/>
          </a:bodyPr>
          <a:lstStyle/>
          <a:p>
            <a:pPr marL="0" indent="0" algn="ctr">
              <a:spcAft>
                <a:spcPts val="1800"/>
              </a:spcAft>
              <a:buNone/>
            </a:pPr>
            <a:r>
              <a:rPr lang="en-US" sz="4000" b="1" dirty="0" smtClean="0">
                <a:effectLst>
                  <a:outerShdw blurRad="50800" dist="38100" dir="2700000">
                    <a:srgbClr val="000000">
                      <a:alpha val="43000"/>
                    </a:srgbClr>
                  </a:outerShdw>
                </a:effectLst>
              </a:rPr>
              <a:t>Numbers 30:9</a:t>
            </a:r>
            <a:endParaRPr lang="en-US" sz="3000" b="1" dirty="0" smtClean="0">
              <a:effectLst>
                <a:outerShdw blurRad="50800" dist="38100" dir="2700000">
                  <a:srgbClr val="000000">
                    <a:alpha val="43000"/>
                  </a:srgbClr>
                </a:outerShdw>
              </a:effectLst>
            </a:endParaRPr>
          </a:p>
          <a:p>
            <a:pPr marL="0" indent="0" algn="ctr">
              <a:spcAft>
                <a:spcPts val="1200"/>
              </a:spcAft>
              <a:buNone/>
            </a:pPr>
            <a:r>
              <a:rPr lang="en-US" sz="3000" b="1" dirty="0" smtClean="0">
                <a:effectLst>
                  <a:outerShdw blurRad="50800" dist="38100" dir="2700000">
                    <a:srgbClr val="000000">
                      <a:alpha val="43000"/>
                    </a:srgbClr>
                  </a:outerShdw>
                </a:effectLst>
              </a:rPr>
              <a:t>Laws concerning vows made by women and the rights and responsibilities of husbands and fathers (Num. 30:3-16)</a:t>
            </a:r>
          </a:p>
          <a:p>
            <a:pPr marL="514350" indent="-514350" algn="ctr">
              <a:spcAft>
                <a:spcPts val="1200"/>
              </a:spcAft>
              <a:buNone/>
            </a:pPr>
            <a:r>
              <a:rPr lang="en-US" sz="3000" b="1" dirty="0" smtClean="0">
                <a:effectLst>
                  <a:outerShdw blurRad="50800" dist="38100" dir="2700000">
                    <a:srgbClr val="000000">
                      <a:alpha val="43000"/>
                    </a:srgbClr>
                  </a:outerShdw>
                </a:effectLst>
              </a:rPr>
              <a:t>Widows or divorced women who made vows were responsible for their own vows.</a:t>
            </a:r>
          </a:p>
        </p:txBody>
      </p:sp>
      <p:sp>
        <p:nvSpPr>
          <p:cNvPr id="8" name="TextBox 7"/>
          <p:cNvSpPr txBox="1"/>
          <p:nvPr/>
        </p:nvSpPr>
        <p:spPr>
          <a:xfrm>
            <a:off x="0" y="1145594"/>
            <a:ext cx="2540188" cy="1429622"/>
          </a:xfrm>
          <a:prstGeom prst="rect">
            <a:avLst/>
          </a:prstGeom>
          <a:noFill/>
        </p:spPr>
        <p:txBody>
          <a:bodyPr wrap="square" rtlCol="0">
            <a:spAutoFit/>
          </a:bodyPr>
          <a:lstStyle/>
          <a:p>
            <a:pPr algn="ctr">
              <a:lnSpc>
                <a:spcPct val="70000"/>
              </a:lnSpc>
            </a:pPr>
            <a:r>
              <a:rPr lang="en-US" sz="9200" b="1" dirty="0" smtClean="0">
                <a:solidFill>
                  <a:srgbClr val="A6A6A6"/>
                </a:solidFill>
                <a:effectLst>
                  <a:outerShdw blurRad="50800" dist="38100" dir="2700000">
                    <a:srgbClr val="000000">
                      <a:alpha val="43000"/>
                    </a:srgbClr>
                  </a:outerShdw>
                </a:effectLst>
                <a:latin typeface="Cambria"/>
                <a:cs typeface="Cambria"/>
              </a:rPr>
              <a:t>1</a:t>
            </a:r>
            <a:endParaRPr lang="en-US" sz="3000" b="1" dirty="0" smtClean="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smtClean="0">
                <a:solidFill>
                  <a:srgbClr val="A6A6A6"/>
                </a:solidFill>
                <a:effectLst>
                  <a:outerShdw blurRad="50800" dist="38100" dir="2700000">
                    <a:srgbClr val="000000">
                      <a:alpha val="43000"/>
                    </a:srgbClr>
                  </a:outerShdw>
                </a:effectLst>
                <a:latin typeface="Cambria"/>
                <a:cs typeface="Cambria"/>
              </a:rPr>
              <a:t>The Texts</a:t>
            </a:r>
            <a:endParaRPr lang="en-US" sz="9200" b="1" dirty="0">
              <a:solidFill>
                <a:srgbClr val="A6A6A6"/>
              </a:soli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1705</TotalTime>
  <Words>5162</Words>
  <Application>Microsoft Macintosh PowerPoint</Application>
  <PresentationFormat>On-screen Show (4:3)</PresentationFormat>
  <Paragraphs>385</Paragraphs>
  <Slides>56</Slides>
  <Notes>0</Notes>
  <HiddenSlides>0</HiddenSlides>
  <MMClips>0</MMClips>
  <ScaleCrop>false</ScaleCrop>
  <HeadingPairs>
    <vt:vector size="4" baseType="variant">
      <vt:variant>
        <vt:lpstr>Design Template</vt:lpstr>
      </vt:variant>
      <vt:variant>
        <vt:i4>1</vt:i4>
      </vt:variant>
      <vt:variant>
        <vt:lpstr>Slide Titles</vt:lpstr>
      </vt:variant>
      <vt:variant>
        <vt:i4>56</vt:i4>
      </vt:variant>
    </vt:vector>
  </HeadingPairs>
  <TitlesOfParts>
    <vt:vector size="57" baseType="lpstr">
      <vt:lpstr>Office Theme</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30</cp:revision>
  <dcterms:created xsi:type="dcterms:W3CDTF">2019-10-07T16:09:15Z</dcterms:created>
  <dcterms:modified xsi:type="dcterms:W3CDTF">2019-10-07T16:10:10Z</dcterms:modified>
</cp:coreProperties>
</file>